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1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4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134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44.xml" ContentType="application/vnd.openxmlformats-officedocument.presentationml.tags+xml"/>
  <Override PartName="/ppt/tags/tag5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114.xml" ContentType="application/vnd.openxmlformats-officedocument.presentationml.tags+xml"/>
  <Override PartName="/ppt/tags/tag135.xml" ContentType="application/vnd.openxmlformats-officedocument.presentationml.tags+xml"/>
  <Override PartName="/ppt/tags/tag115.xml" ContentType="application/vnd.openxmlformats-officedocument.presentationml.tags+xml"/>
  <Override PartName="/ppt/tags/tag7.xml" ContentType="application/vnd.openxmlformats-officedocument.presentationml.tags+xml"/>
  <Override PartName="/ppt/tags/tag14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69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docProps/app.xml" ContentType="application/vnd.openxmlformats-officedocument.extended-propertie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140.xml" ContentType="application/vnd.openxmlformats-officedocument.presentationml.tags+xml"/>
  <Override PartName="/ppt/tags/tag22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00.xml" ContentType="application/vnd.openxmlformats-officedocument.presentationml.tags+xml"/>
  <Override PartName="/ppt/tags/tag127.xml" ContentType="application/vnd.openxmlformats-officedocument.presentationml.tags+xml"/>
  <Override PartName="/ppt/tags/tag137.xml" ContentType="application/vnd.openxmlformats-officedocument.presentationml.tags+xml"/>
  <Override PartName="/ppt/tags/tag128.xml" ContentType="application/vnd.openxmlformats-officedocument.presentationml.tags+xml"/>
  <Override PartName="/ppt/tags/tag99.xml" ContentType="application/vnd.openxmlformats-officedocument.presentationml.tags+xml"/>
  <Override PartName="/ppt/tags/tag101.xml" ContentType="application/vnd.openxmlformats-officedocument.presentationml.tags+xml"/>
  <Override PartName="/ppt/tags/tag141.xml" ContentType="application/vnd.openxmlformats-officedocument.presentationml.tags+xml"/>
  <Override PartName="/ppt/tags/tag130.xml" ContentType="application/vnd.openxmlformats-officedocument.presentationml.tags+xml"/>
  <Override PartName="/ppt/tags/tag102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136.xml" ContentType="application/vnd.openxmlformats-officedocument.presentationml.tags+xml"/>
  <Override PartName="/ppt/tags/tag103.xml" ContentType="application/vnd.openxmlformats-officedocument.presentationml.tags+xml"/>
  <Override PartName="/ppt/tags/tag142.xml" ContentType="application/vnd.openxmlformats-officedocument.presentationml.tags+xml"/>
  <Override PartName="/ppt/tags/tag104.xml" ContentType="application/vnd.openxmlformats-officedocument.presentationml.tags+xml"/>
  <Override PartName="/ppt/tags/tag138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43.xml" ContentType="application/vnd.openxmlformats-officedocument.presentationml.tags+xml"/>
  <Override PartName="/ppt/tags/tag25.xml" ContentType="application/vnd.openxmlformats-officedocument.presentationml.tags+xml"/>
  <Override PartName="/ppt/tags/tag108.xml" ContentType="application/vnd.openxmlformats-officedocument.presentationml.tags+xml"/>
  <Override PartName="/ppt/tags/tag139.xml" ContentType="application/vnd.openxmlformats-officedocument.presentationml.tags+xml"/>
  <Override PartName="/ppt/tags/tag109.xml" ContentType="application/vnd.openxmlformats-officedocument.presentationml.tags+xml"/>
  <Override PartName="/ppt/tags/tag129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386" r:id="rId2"/>
    <p:sldId id="814" r:id="rId3"/>
    <p:sldId id="919" r:id="rId4"/>
    <p:sldId id="1048" r:id="rId5"/>
    <p:sldId id="1049" r:id="rId6"/>
    <p:sldId id="1050" r:id="rId7"/>
    <p:sldId id="1051" r:id="rId8"/>
    <p:sldId id="1122" r:id="rId9"/>
    <p:sldId id="1052" r:id="rId10"/>
    <p:sldId id="1053" r:id="rId11"/>
    <p:sldId id="1054" r:id="rId12"/>
    <p:sldId id="1055" r:id="rId13"/>
    <p:sldId id="1056" r:id="rId14"/>
    <p:sldId id="1111" r:id="rId15"/>
    <p:sldId id="1057" r:id="rId16"/>
    <p:sldId id="1058" r:id="rId17"/>
    <p:sldId id="1059" r:id="rId18"/>
    <p:sldId id="1060" r:id="rId19"/>
    <p:sldId id="1061" r:id="rId20"/>
    <p:sldId id="1062" r:id="rId21"/>
    <p:sldId id="1063" r:id="rId22"/>
    <p:sldId id="1064" r:id="rId23"/>
    <p:sldId id="1065" r:id="rId24"/>
    <p:sldId id="1113" r:id="rId25"/>
    <p:sldId id="1066" r:id="rId26"/>
    <p:sldId id="1067" r:id="rId27"/>
    <p:sldId id="1068" r:id="rId28"/>
    <p:sldId id="1069" r:id="rId29"/>
    <p:sldId id="1070" r:id="rId30"/>
    <p:sldId id="1071" r:id="rId31"/>
    <p:sldId id="1114" r:id="rId32"/>
    <p:sldId id="1072" r:id="rId33"/>
    <p:sldId id="1073" r:id="rId34"/>
    <p:sldId id="1074" r:id="rId35"/>
    <p:sldId id="1076" r:id="rId36"/>
    <p:sldId id="1075" r:id="rId37"/>
    <p:sldId id="1077" r:id="rId38"/>
    <p:sldId id="1078" r:id="rId39"/>
    <p:sldId id="1079" r:id="rId40"/>
    <p:sldId id="1116" r:id="rId41"/>
    <p:sldId id="1080" r:id="rId42"/>
    <p:sldId id="1081" r:id="rId43"/>
    <p:sldId id="1082" r:id="rId44"/>
    <p:sldId id="1083" r:id="rId45"/>
    <p:sldId id="1084" r:id="rId46"/>
    <p:sldId id="1118" r:id="rId47"/>
    <p:sldId id="1085" r:id="rId48"/>
    <p:sldId id="1086" r:id="rId49"/>
    <p:sldId id="1119" r:id="rId50"/>
    <p:sldId id="1087" r:id="rId51"/>
    <p:sldId id="1088" r:id="rId52"/>
    <p:sldId id="1089" r:id="rId53"/>
    <p:sldId id="1090" r:id="rId54"/>
    <p:sldId id="1091" r:id="rId55"/>
    <p:sldId id="1092" r:id="rId56"/>
    <p:sldId id="1093" r:id="rId57"/>
    <p:sldId id="1123" r:id="rId58"/>
    <p:sldId id="1094" r:id="rId59"/>
    <p:sldId id="1121" r:id="rId60"/>
    <p:sldId id="1095" r:id="rId61"/>
    <p:sldId id="1096" r:id="rId62"/>
    <p:sldId id="1097" r:id="rId63"/>
    <p:sldId id="1098" r:id="rId64"/>
    <p:sldId id="1099" r:id="rId65"/>
    <p:sldId id="1100" r:id="rId66"/>
    <p:sldId id="1101" r:id="rId67"/>
    <p:sldId id="1103" r:id="rId68"/>
    <p:sldId id="1102" r:id="rId69"/>
    <p:sldId id="1104" r:id="rId70"/>
    <p:sldId id="1105" r:id="rId71"/>
    <p:sldId id="757" r:id="rId7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0877" autoAdjust="0"/>
  </p:normalViewPr>
  <p:slideViewPr>
    <p:cSldViewPr>
      <p:cViewPr varScale="1">
        <p:scale>
          <a:sx n="81" d="100"/>
          <a:sy n="81" d="100"/>
        </p:scale>
        <p:origin x="766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92" d="100"/>
          <a:sy n="192" d="100"/>
        </p:scale>
        <p:origin x="15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05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4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7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29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60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8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3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8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5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8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8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30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24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91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2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45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8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77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54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89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3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5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15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01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018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2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44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9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398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92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3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1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17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604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953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110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69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848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443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575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993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99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83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95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78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015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94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345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2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477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25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284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261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28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3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76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600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44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71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3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9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9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A13AD7-69E1-6248-A6EE-FE0CFBC4AE8F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27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06017" y="2878393"/>
            <a:ext cx="625838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2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Sequential Logic Design</a:t>
            </a:r>
          </a:p>
        </p:txBody>
      </p:sp>
    </p:spTree>
    <p:extLst>
      <p:ext uri="{BB962C8B-B14F-4D97-AF65-F5344CB8AC3E}">
        <p14:creationId xmlns:p14="http://schemas.microsoft.com/office/powerpoint/2010/main" val="379345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6990"/>
            <a:ext cx="7886700" cy="6899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3462147-EDE9-BE4D-B854-4A088E87CB1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0D60CE-160C-7C4C-9296-D50FFDD4BB0A}"/>
              </a:ext>
            </a:extLst>
          </p:cNvPr>
          <p:cNvSpPr/>
          <p:nvPr userDrawn="1"/>
        </p:nvSpPr>
        <p:spPr>
          <a:xfrm>
            <a:off x="166255" y="336990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72E7C-10C9-4444-B1E4-C472D5E03086}"/>
              </a:ext>
            </a:extLst>
          </p:cNvPr>
          <p:cNvSpPr txBox="1"/>
          <p:nvPr userDrawn="1"/>
        </p:nvSpPr>
        <p:spPr>
          <a:xfrm>
            <a:off x="209551" y="6369051"/>
            <a:ext cx="18323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From Zero to 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8E1A1-02DD-FC4B-9FA6-051F4533EE86}"/>
              </a:ext>
            </a:extLst>
          </p:cNvPr>
          <p:cNvSpPr txBox="1"/>
          <p:nvPr userDrawn="1"/>
        </p:nvSpPr>
        <p:spPr>
          <a:xfrm>
            <a:off x="166255" y="6369203"/>
            <a:ext cx="8811489" cy="30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Number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54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8E6EF9-CBB8-E14A-8F32-0E138FE95B27}"/>
              </a:ext>
            </a:extLst>
          </p:cNvPr>
          <p:cNvSpPr txBox="1"/>
          <p:nvPr userDrawn="1"/>
        </p:nvSpPr>
        <p:spPr>
          <a:xfrm>
            <a:off x="209550" y="6369051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939DC-A761-BD4C-807B-E9FC1AA47780}"/>
              </a:ext>
            </a:extLst>
          </p:cNvPr>
          <p:cNvSpPr txBox="1"/>
          <p:nvPr userDrawn="1"/>
        </p:nvSpPr>
        <p:spPr>
          <a:xfrm>
            <a:off x="3886200" y="6369050"/>
            <a:ext cx="4629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Hardware Description Languages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893A605-5BCD-A541-8199-9350D8B2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9" r:id="rId11"/>
    <p:sldLayoutId id="214748381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20.xml"/><Relationship Id="rId7" Type="http://schemas.openxmlformats.org/officeDocument/2006/relationships/oleObject" Target="../embeddings/oleObject3.bin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8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1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39.xml"/><Relationship Id="rId7" Type="http://schemas.openxmlformats.org/officeDocument/2006/relationships/oleObject" Target="../embeddings/oleObject4.bin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50.xml"/><Relationship Id="rId7" Type="http://schemas.openxmlformats.org/officeDocument/2006/relationships/oleObject" Target="../embeddings/oleObject5.bin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54.xml"/><Relationship Id="rId7" Type="http://schemas.openxmlformats.org/officeDocument/2006/relationships/oleObject" Target="../embeddings/oleObject6.bin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14.emf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63.xml"/><Relationship Id="rId7" Type="http://schemas.openxmlformats.org/officeDocument/2006/relationships/oleObject" Target="../embeddings/oleObject7.bin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67.xml"/><Relationship Id="rId7" Type="http://schemas.openxmlformats.org/officeDocument/2006/relationships/oleObject" Target="../embeddings/oleObject7.bin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71.xml"/><Relationship Id="rId7" Type="http://schemas.openxmlformats.org/officeDocument/2006/relationships/oleObject" Target="../embeddings/oleObject7.bin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75.xml"/><Relationship Id="rId7" Type="http://schemas.openxmlformats.org/officeDocument/2006/relationships/oleObject" Target="../embeddings/oleObject7.bin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79.xml"/><Relationship Id="rId7" Type="http://schemas.openxmlformats.org/officeDocument/2006/relationships/oleObject" Target="../embeddings/oleObject7.bin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17.wmf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17.wmf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image" Target="../media/image19.wmf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11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9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122.xml"/><Relationship Id="rId7" Type="http://schemas.openxmlformats.org/officeDocument/2006/relationships/image" Target="../media/image25.wmf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7.emf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5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895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Chapter 4: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6800" b="1" dirty="0"/>
              <a:t>Hardware Description Languages</a:t>
            </a:r>
            <a:endParaRPr lang="en-US" sz="68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Digital Design &amp;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Computer Architecture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Sarah Harris &amp; David Harris</a:t>
            </a: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HDL Simulation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88AD4E67-FA07-4E35-84F5-C56CFC7F316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65532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C8D0A941-4D6C-43A5-9177-1DBBDF2F93A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D34560E7-6692-4771-AAEB-9AF7E5D3FC0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5276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HDL Synthesis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188548B-D68B-41BF-B5FB-9E92153043B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B043A5A1-F519-4E4D-A500-3E92405F615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9E1EDB52-5FC4-4370-9625-41F79F9E51A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38462477"/>
              </p:ext>
            </p:extLst>
          </p:nvPr>
        </p:nvGraphicFramePr>
        <p:xfrm>
          <a:off x="2590800" y="3683000"/>
          <a:ext cx="4724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545385" imgH="1374038" progId="Visio.Drawing.6">
                  <p:embed/>
                </p:oleObj>
              </mc:Choice>
              <mc:Fallback>
                <p:oleObj name="VISIO" r:id="rId7" imgW="2545385" imgH="1374038" progId="Visio.Drawing.6">
                  <p:embed/>
                  <p:pic>
                    <p:nvPicPr>
                      <p:cNvPr id="8796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83000"/>
                        <a:ext cx="47244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>
            <a:extLst>
              <a:ext uri="{FF2B5EF4-FFF2-40B4-BE49-F238E27FC236}">
                <a16:creationId xmlns:a16="http://schemas.microsoft.com/office/drawing/2014/main" id="{8A5A5D51-3DDD-4926-8104-8B7B6F4ECACB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3084181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167844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Syntax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AEF5970-2E11-481D-B233-FB4858C3355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10668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Case sensitive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  <a:latin typeface="+mj-lt"/>
              </a:rPr>
              <a:t>Example:</a:t>
            </a:r>
            <a:r>
              <a:rPr lang="en-US" sz="2400" dirty="0">
                <a:solidFill>
                  <a:srgbClr val="0070C0"/>
                </a:solidFill>
                <a:latin typeface="Times" pitchFamily="18" charset="0"/>
              </a:rPr>
              <a:t>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are not the same signal.</a:t>
            </a:r>
          </a:p>
          <a:p>
            <a:r>
              <a:rPr lang="en-US" b="1" dirty="0"/>
              <a:t>No</a:t>
            </a:r>
            <a:r>
              <a:rPr lang="en-US" dirty="0"/>
              <a:t> names that </a:t>
            </a:r>
            <a:r>
              <a:rPr lang="en-US" b="1" dirty="0"/>
              <a:t>start with numbers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Example: </a:t>
            </a:r>
            <a:r>
              <a:rPr lang="en-US" sz="2400" dirty="0">
                <a:latin typeface="Courier New" pitchFamily="49" charset="0"/>
              </a:rPr>
              <a:t>2mux</a:t>
            </a:r>
            <a:r>
              <a:rPr lang="en-US" sz="2400" dirty="0"/>
              <a:t> is an </a:t>
            </a:r>
            <a:r>
              <a:rPr lang="en-US" sz="2400" b="1" dirty="0">
                <a:solidFill>
                  <a:srgbClr val="FF0000"/>
                </a:solidFill>
              </a:rPr>
              <a:t>invalid</a:t>
            </a:r>
            <a:r>
              <a:rPr lang="en-US" sz="2400" dirty="0"/>
              <a:t> name</a:t>
            </a:r>
          </a:p>
          <a:p>
            <a:r>
              <a:rPr lang="en-US" b="1" dirty="0"/>
              <a:t>Whitespace ignored</a:t>
            </a:r>
          </a:p>
          <a:p>
            <a:r>
              <a:rPr lang="en-US" b="1" dirty="0"/>
              <a:t>Comments: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/* multiline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comment */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Structural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523F8DB-F11E-48D6-A9A8-7524731B6E6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14400"/>
            <a:ext cx="8458200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>
                <a:latin typeface="Courier New" pitchFamily="49" charset="0"/>
              </a:rPr>
              <a:t>module and3(input  logic a, b, c,</a:t>
            </a:r>
          </a:p>
          <a:p>
            <a:r>
              <a:rPr lang="en-US" sz="1700" dirty="0">
                <a:latin typeface="Courier New" pitchFamily="49" charset="0"/>
              </a:rPr>
              <a:t> 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assign y = a &amp; b &amp; c;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(input  logic a,</a:t>
            </a:r>
          </a:p>
          <a:p>
            <a:r>
              <a:rPr lang="en-US" sz="1700" dirty="0">
                <a:latin typeface="Courier New" pitchFamily="49" charset="0"/>
              </a:rPr>
              <a:t>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assign y = ~a;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nand3(input  logic a, b, c</a:t>
            </a:r>
          </a:p>
          <a:p>
            <a:r>
              <a:rPr lang="en-US" sz="1700" dirty="0">
                <a:latin typeface="Courier New" pitchFamily="49" charset="0"/>
              </a:rPr>
              <a:t>  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logic n1;                 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internal signal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and3 </a:t>
            </a:r>
            <a:r>
              <a:rPr lang="en-US" sz="1700" dirty="0" err="1">
                <a:latin typeface="Courier New" pitchFamily="49" charset="0"/>
              </a:rPr>
              <a:t>andgate</a:t>
            </a:r>
            <a:r>
              <a:rPr lang="en-US" sz="1700" dirty="0">
                <a:latin typeface="Courier New" pitchFamily="49" charset="0"/>
              </a:rPr>
              <a:t>(a, b, c, n1);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instance of and3</a:t>
            </a:r>
          </a:p>
          <a:p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  inverter(n1, y);     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instance of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inv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2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Combinational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95A25-155B-4389-87B5-6917352E5AB9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337520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Bitwise Operators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00E8F59-F866-4F46-B5D7-3FEA0C82824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600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logic [3:0]  a, b,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/* Five different two-input logic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gates acting on 4 bit busses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 </a:t>
            </a:r>
            <a:r>
              <a:rPr lang="en-US" sz="2400" dirty="0">
                <a:cs typeface="Arial" charset="0"/>
              </a:rPr>
              <a:t>          single line comment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/*…*/</a:t>
            </a:r>
            <a:r>
              <a:rPr lang="en-US" sz="2400" dirty="0">
                <a:cs typeface="Arial" charset="0"/>
              </a:rPr>
              <a:t>    multiline comment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AD9872F-E66C-48F6-AE70-E78127E599E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63119"/>
            <a:ext cx="3200400" cy="242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EA193118-597E-4EE5-8E09-83ECF4EC486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48400" y="2778344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E990DA75-2FD3-413B-A075-F2B2BDA161F7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0001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Reduction Operators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D14911C-83CC-46D9-80BA-1456CAFEE1A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and8(input  logic [7:0] a,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logic      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&amp;a;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&amp;a is much easier to write than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assign y = a[7] &amp; a[6] &amp; a[5] &amp; a[4] &amp;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           a[3] &amp; a[2] &amp; a[1] &amp; a[0];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F0521BC-E183-453F-94C3-D3112F9B020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6DFA767C-0A2D-44A3-B584-12E331E11D8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3682425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51E4F4BF-0065-44D8-9312-66DDFE84446D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3581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53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Assignment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D14911C-83CC-46D9-80BA-1456CAFEE1A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mux2(input 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input  </a:t>
            </a:r>
            <a:r>
              <a:rPr lang="en-US" sz="1800" dirty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? :</a:t>
            </a:r>
            <a:r>
              <a:rPr lang="en-US" sz="2400" b="1" dirty="0">
                <a:solidFill>
                  <a:srgbClr val="0070C0"/>
                </a:solidFill>
                <a:latin typeface="Arial" charset="0"/>
              </a:rPr>
              <a:t>      </a:t>
            </a:r>
            <a:r>
              <a:rPr lang="en-US" sz="2400" dirty="0">
                <a:latin typeface="Arial" charset="0"/>
              </a:rPr>
              <a:t>is also called a </a:t>
            </a:r>
            <a:r>
              <a:rPr lang="en-US" sz="2400" i="1" dirty="0">
                <a:latin typeface="Arial" charset="0"/>
              </a:rPr>
              <a:t>ternary operator</a:t>
            </a:r>
            <a:r>
              <a:rPr lang="en-US" sz="2400" dirty="0">
                <a:latin typeface="Arial" charset="0"/>
              </a:rPr>
              <a:t> because it   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            operates on 3 inputs: </a:t>
            </a:r>
            <a:r>
              <a:rPr lang="en-US" sz="2400" dirty="0">
                <a:latin typeface="Courier New" pitchFamily="49" charset="0"/>
              </a:rPr>
              <a:t>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d1</a:t>
            </a:r>
            <a:r>
              <a:rPr lang="en-US" sz="2400" dirty="0">
                <a:latin typeface="Arial" charset="0"/>
              </a:rPr>
              <a:t>, and </a:t>
            </a:r>
            <a:r>
              <a:rPr lang="en-US" sz="2400" dirty="0">
                <a:latin typeface="Courier New" pitchFamily="49" charset="0"/>
              </a:rPr>
              <a:t>d0</a:t>
            </a:r>
            <a:r>
              <a:rPr lang="en-US" sz="2400" dirty="0">
                <a:latin typeface="Arial" charset="0"/>
              </a:rPr>
              <a:t>.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F0521BC-E183-453F-94C3-D3112F9B020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6DFA767C-0A2D-44A3-B584-12E331E11D8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1639" y="3136612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D3E33359-E163-4E9F-B023-D5511E17111B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44250"/>
            <a:ext cx="39872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964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Internal Variables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D14911C-83CC-46D9-80BA-1456CAFEE1A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fulladder</a:t>
            </a:r>
            <a:r>
              <a:rPr lang="en-US" sz="1800" dirty="0">
                <a:latin typeface="Courier New" pitchFamily="49" charset="0"/>
              </a:rPr>
              <a:t>(input  logic a, b,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output logic s,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logic p, g;   // internal nodes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p = a ^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g = a &amp;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s = p ^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= g | (p &amp;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F0521BC-E183-453F-94C3-D3112F9B020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6DFA767C-0A2D-44A3-B584-12E331E11D8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24550" y="2209800"/>
            <a:ext cx="2590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62C0D658-6971-44EC-A246-19819F04B78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00887544"/>
              </p:ext>
            </p:extLst>
          </p:nvPr>
        </p:nvGraphicFramePr>
        <p:xfrm>
          <a:off x="5061424" y="2829366"/>
          <a:ext cx="4069324" cy="1723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604320" imgH="1526040" progId="Visio.Drawing.6">
                  <p:embed/>
                </p:oleObj>
              </mc:Choice>
              <mc:Fallback>
                <p:oleObj name="VISIO" r:id="rId7" imgW="3604320" imgH="1526040" progId="Visio.Drawing.6">
                  <p:embed/>
                  <p:pic>
                    <p:nvPicPr>
                      <p:cNvPr id="8847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424" y="2829366"/>
                        <a:ext cx="4069324" cy="17230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58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Precedence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Group 53">
            <a:extLst>
              <a:ext uri="{FF2B5EF4-FFF2-40B4-BE49-F238E27FC236}">
                <a16:creationId xmlns:a16="http://schemas.microsoft.com/office/drawing/2014/main" id="{B717092D-A1C7-4A85-AAB5-70548EB924CE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3908228"/>
              </p:ext>
            </p:extLst>
          </p:nvPr>
        </p:nvGraphicFramePr>
        <p:xfrm>
          <a:off x="2286000" y="1153376"/>
          <a:ext cx="5638800" cy="4695828"/>
        </p:xfrm>
        <a:graphic>
          <a:graphicData uri="http://schemas.openxmlformats.org/drawingml/2006/table">
            <a:tbl>
              <a:tblPr/>
              <a:tblGrid>
                <a:gridCol w="2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*, /,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mult</a:t>
                      </a: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, div, 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add, 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&lt;&lt;, 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&lt;&lt;&lt;, &gt;&gt;&gt;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arithmetic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&lt;, &lt;=,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equal,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&amp;, ~&amp;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AND, NAND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^, ~^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XOR, XNOR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|, ~|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OR, 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ternary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 Box 51">
            <a:extLst>
              <a:ext uri="{FF2B5EF4-FFF2-40B4-BE49-F238E27FC236}">
                <a16:creationId xmlns:a16="http://schemas.microsoft.com/office/drawing/2014/main" id="{8E9D521F-AED7-448F-8EFB-4DE8D05D93C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066800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Highest</a:t>
            </a:r>
          </a:p>
        </p:txBody>
      </p:sp>
      <p:sp>
        <p:nvSpPr>
          <p:cNvPr id="11" name="Text Box 52">
            <a:extLst>
              <a:ext uri="{FF2B5EF4-FFF2-40B4-BE49-F238E27FC236}">
                <a16:creationId xmlns:a16="http://schemas.microsoft.com/office/drawing/2014/main" id="{0D9B38CC-B18C-459F-9D80-0325C097C7B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1469" y="5345668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Lowest</a:t>
            </a:r>
          </a:p>
        </p:txBody>
      </p:sp>
    </p:spTree>
    <p:extLst>
      <p:ext uri="{BB962C8B-B14F-4D97-AF65-F5344CB8AC3E}">
        <p14:creationId xmlns:p14="http://schemas.microsoft.com/office/powerpoint/2010/main" val="356245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4 :: Topics</a:t>
            </a: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1066800"/>
            <a:ext cx="647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Introduction</a:t>
            </a:r>
          </a:p>
          <a:p>
            <a:r>
              <a:rPr lang="en-US" b="1" dirty="0"/>
              <a:t>Combinational Logic</a:t>
            </a:r>
          </a:p>
          <a:p>
            <a:r>
              <a:rPr lang="en-US" b="1" dirty="0"/>
              <a:t>Delays</a:t>
            </a:r>
          </a:p>
          <a:p>
            <a:r>
              <a:rPr lang="en-US" b="1" dirty="0"/>
              <a:t>Sequential Logic</a:t>
            </a:r>
          </a:p>
          <a:p>
            <a:r>
              <a:rPr lang="en-US" b="1" dirty="0"/>
              <a:t>Combinational Logic w/ Always</a:t>
            </a:r>
          </a:p>
          <a:p>
            <a:r>
              <a:rPr lang="en-US" b="1" dirty="0"/>
              <a:t>Blocking &amp; Nonblocking Assignments</a:t>
            </a:r>
          </a:p>
          <a:p>
            <a:r>
              <a:rPr lang="en-US" b="1" dirty="0"/>
              <a:t>Finite State Machines</a:t>
            </a:r>
          </a:p>
          <a:p>
            <a:r>
              <a:rPr lang="en-US" b="1" dirty="0"/>
              <a:t>Parameterized Modules</a:t>
            </a:r>
          </a:p>
          <a:p>
            <a:r>
              <a:rPr lang="en-US" b="1" dirty="0" err="1"/>
              <a:t>Testbenches</a:t>
            </a:r>
            <a:endParaRPr lang="en-US" b="1" dirty="0"/>
          </a:p>
          <a:p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27" y="1142999"/>
            <a:ext cx="1704173" cy="4648201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A7F188A-A789-4DA4-A713-DB422099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9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2" name="Group 84">
            <a:extLst>
              <a:ext uri="{FF2B5EF4-FFF2-40B4-BE49-F238E27FC236}">
                <a16:creationId xmlns:a16="http://schemas.microsoft.com/office/drawing/2014/main" id="{B25B2B51-8305-4468-992F-7DED3A3E6181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0255331"/>
              </p:ext>
            </p:extLst>
          </p:nvPr>
        </p:nvGraphicFramePr>
        <p:xfrm>
          <a:off x="914400" y="2286000"/>
          <a:ext cx="7162800" cy="362807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#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b1010_1011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00…0101010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Rectangle 76">
            <a:extLst>
              <a:ext uri="{FF2B5EF4-FFF2-40B4-BE49-F238E27FC236}">
                <a16:creationId xmlns:a16="http://schemas.microsoft.com/office/drawing/2014/main" id="{20B3FA18-F5AC-4F5C-A85D-D8565137C95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9906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Format: </a:t>
            </a:r>
            <a:r>
              <a:rPr lang="en-US" sz="2600" b="1" dirty="0" err="1">
                <a:solidFill>
                  <a:srgbClr val="0070C0"/>
                </a:solidFill>
                <a:latin typeface="+mj-lt"/>
                <a:cs typeface="Arial" charset="0"/>
              </a:rPr>
              <a:t>N</a:t>
            </a:r>
            <a:r>
              <a:rPr lang="en-US" sz="2600" b="1" dirty="0" err="1">
                <a:solidFill>
                  <a:srgbClr val="0070C0"/>
                </a:solidFill>
                <a:latin typeface="+mj-lt"/>
                <a:cs typeface="Courier New" pitchFamily="49" charset="0"/>
              </a:rPr>
              <a:t>'Bvalue</a:t>
            </a:r>
            <a:endParaRPr lang="en-US" sz="2600" b="1" dirty="0">
              <a:solidFill>
                <a:srgbClr val="0070C0"/>
              </a:solidFill>
              <a:latin typeface="+mj-lt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N</a:t>
            </a:r>
            <a:r>
              <a:rPr lang="en-US" sz="2000" dirty="0">
                <a:latin typeface="+mj-lt"/>
                <a:cs typeface="Courier New" pitchFamily="49" charset="0"/>
              </a:rPr>
              <a:t> = number of bits, 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B</a:t>
            </a:r>
            <a:r>
              <a:rPr lang="en-US" sz="2000" dirty="0">
                <a:latin typeface="+mj-lt"/>
                <a:cs typeface="Courier New" pitchFamily="49" charset="0"/>
              </a:rPr>
              <a:t> = base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N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'B</a:t>
            </a:r>
            <a:r>
              <a:rPr lang="en-US" sz="2000" dirty="0">
                <a:latin typeface="+mj-lt"/>
                <a:cs typeface="Courier New" pitchFamily="49" charset="0"/>
              </a:rPr>
              <a:t> is optional but recommended (default is decimal)</a:t>
            </a:r>
          </a:p>
        </p:txBody>
      </p:sp>
    </p:spTree>
    <p:extLst>
      <p:ext uri="{BB962C8B-B14F-4D97-AF65-F5344CB8AC3E}">
        <p14:creationId xmlns:p14="http://schemas.microsoft.com/office/powerpoint/2010/main" val="4187605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 Manipulations: Example 1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4010C66-7AF3-4FD5-9371-954F7A9E421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524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assign y = {a[2:1], {3{b[0]}}, a[0], 6</a:t>
            </a:r>
            <a:r>
              <a:rPr lang="en-US" b="1" dirty="0">
                <a:latin typeface="Times New Roman" pitchFamily="18" charset="0"/>
                <a:cs typeface="Courier New" pitchFamily="49" charset="0"/>
              </a:rPr>
              <a:t>'</a:t>
            </a:r>
            <a:r>
              <a:rPr lang="en-US" sz="1800" dirty="0">
                <a:latin typeface="Courier New" pitchFamily="49" charset="0"/>
                <a:cs typeface="Arial" charset="0"/>
              </a:rPr>
              <a:t>b100_010};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latin typeface="+mj-lt"/>
                <a:cs typeface="Arial" charset="0"/>
              </a:rPr>
              <a:t>If </a:t>
            </a:r>
            <a:r>
              <a:rPr lang="en-US" sz="2800" b="1" dirty="0">
                <a:latin typeface="Courier (W1)"/>
                <a:cs typeface="Arial" charset="0"/>
              </a:rPr>
              <a:t>y</a:t>
            </a:r>
            <a:r>
              <a:rPr lang="en-US" sz="2800" b="1" dirty="0">
                <a:latin typeface="+mj-lt"/>
                <a:cs typeface="Arial" charset="0"/>
              </a:rPr>
              <a:t> is a 12-bit signal</a:t>
            </a:r>
            <a:r>
              <a:rPr lang="en-US" sz="2800" dirty="0">
                <a:latin typeface="+mj-lt"/>
                <a:cs typeface="Arial" charset="0"/>
              </a:rPr>
              <a:t>, the above statement produces: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y = a[2] a[1] b[0] b[0] b[0] a[0] 1 0 0 0 1 0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800" b="1" dirty="0">
                <a:latin typeface="+mj-lt"/>
                <a:cs typeface="Arial" charset="0"/>
              </a:rPr>
              <a:t>Underscores</a:t>
            </a:r>
            <a:r>
              <a:rPr lang="en-US" sz="2800" dirty="0">
                <a:latin typeface="+mj-lt"/>
                <a:cs typeface="Arial" charset="0"/>
              </a:rPr>
              <a:t> (_) are used for formatting only to make it easier to read. </a:t>
            </a:r>
            <a:r>
              <a:rPr lang="en-US" sz="2800" dirty="0" err="1">
                <a:latin typeface="+mj-lt"/>
                <a:cs typeface="Arial" charset="0"/>
              </a:rPr>
              <a:t>SystemVerilog</a:t>
            </a:r>
            <a:r>
              <a:rPr lang="en-US" sz="2800" dirty="0">
                <a:latin typeface="+mj-lt"/>
                <a:cs typeface="Arial" charset="0"/>
              </a:rPr>
              <a:t> ignores them. 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3759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 Manipulations: Example 2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6E543FC-1FC3-419F-9FBD-E1E367E06F8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1295400"/>
            <a:ext cx="7696200" cy="495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mux2_8(input  logic [7:0] d0, d1,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input  logic       s,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output logic [7:0] y);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lsbmux</a:t>
            </a:r>
            <a:r>
              <a:rPr lang="en-US" sz="1600" dirty="0">
                <a:latin typeface="Courier New" pitchFamily="49" charset="0"/>
              </a:rPr>
              <a:t>(d0[3:0], d1[3:0], s, y[3:0]);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msbmux</a:t>
            </a:r>
            <a:r>
              <a:rPr lang="en-US" sz="1600" dirty="0">
                <a:latin typeface="Courier New" pitchFamily="49" charset="0"/>
              </a:rPr>
              <a:t>(d0[7:4], d1[7:4], s, y[7:4]);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942424AB-86BA-438A-B812-D3122E08E52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50408972"/>
              </p:ext>
            </p:extLst>
          </p:nvPr>
        </p:nvGraphicFramePr>
        <p:xfrm>
          <a:off x="5006975" y="3178174"/>
          <a:ext cx="41370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332800" imgH="1695600" progId="Visio.Drawing.6">
                  <p:embed/>
                </p:oleObj>
              </mc:Choice>
              <mc:Fallback>
                <p:oleObj name="VISIO" r:id="rId7" imgW="2332800" imgH="1695600" progId="Visio.Drawing.6">
                  <p:embed/>
                  <p:pic>
                    <p:nvPicPr>
                      <p:cNvPr id="8888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3178174"/>
                        <a:ext cx="41370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>
            <a:extLst>
              <a:ext uri="{FF2B5EF4-FFF2-40B4-BE49-F238E27FC236}">
                <a16:creationId xmlns:a16="http://schemas.microsoft.com/office/drawing/2014/main" id="{10348B72-525C-4113-B0DB-9135EFEB30F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24600" y="2452687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301805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Z: Floating Output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6E543FC-1FC3-419F-9FBD-E1E367E06F8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1295400"/>
            <a:ext cx="7696200" cy="495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Courier New" pitchFamily="49" charset="0"/>
                <a:cs typeface="Arial" charset="0"/>
              </a:rPr>
              <a:t>module tristate(input  </a:t>
            </a:r>
            <a:r>
              <a:rPr lang="en-US" sz="1800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a,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input  </a:t>
            </a:r>
            <a:r>
              <a:rPr lang="en-US" sz="1800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en</a:t>
            </a:r>
            <a:r>
              <a:rPr lang="en-US" sz="1800" dirty="0">
                <a:latin typeface="Courier New" pitchFamily="49" charset="0"/>
                <a:cs typeface="Arial" charset="0"/>
              </a:rPr>
              <a:t>,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sz="1800" dirty="0">
                <a:latin typeface="Courier New" pitchFamily="49" charset="0"/>
              </a:rPr>
              <a:t>tri  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y);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en</a:t>
            </a:r>
            <a:r>
              <a:rPr lang="en-US" sz="1800" dirty="0">
                <a:latin typeface="Courier New" pitchFamily="49" charset="0"/>
                <a:cs typeface="Arial" charset="0"/>
              </a:rPr>
              <a:t> ? a : 4'bz;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601FBB73-562E-49CC-9C8B-0A7760D530F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1639" y="3530025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7F74723E-A36E-4742-92F8-7AEC02AA0FE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10298483"/>
              </p:ext>
            </p:extLst>
          </p:nvPr>
        </p:nvGraphicFramePr>
        <p:xfrm>
          <a:off x="1219200" y="4267200"/>
          <a:ext cx="56388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332800" imgH="576360" progId="Visio.Drawing.6">
                  <p:embed/>
                </p:oleObj>
              </mc:Choice>
              <mc:Fallback>
                <p:oleObj name="VISIO" r:id="rId7" imgW="2332800" imgH="576360" progId="Visio.Drawing.6">
                  <p:embed/>
                  <p:pic>
                    <p:nvPicPr>
                      <p:cNvPr id="8898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56388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107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Delays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E33BC-C861-491E-B747-EFF395BA6168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372155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ab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EBEA2352-2134-42DA-883A-C1A586BC461A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5" y="4143375"/>
            <a:ext cx="8001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33800" y="36348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EF14-006F-4B6B-AD1E-E1DEEC4A9302}"/>
              </a:ext>
            </a:extLst>
          </p:cNvPr>
          <p:cNvSpPr txBox="1"/>
          <p:nvPr/>
        </p:nvSpPr>
        <p:spPr>
          <a:xfrm>
            <a:off x="5943601" y="1676400"/>
            <a:ext cx="25717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Delays are for </a:t>
            </a:r>
            <a:r>
              <a:rPr lang="en-US" sz="2000" b="1" dirty="0">
                <a:solidFill>
                  <a:srgbClr val="FF0000"/>
                </a:solidFill>
              </a:rPr>
              <a:t>simulation only</a:t>
            </a:r>
            <a:r>
              <a:rPr lang="en-US" sz="2000" b="1" dirty="0"/>
              <a:t>! They do not determine the delay of your hardware.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990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ab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63219" y="7620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CC679DF-A15C-4292-BA29-8BBDF283F04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51883482"/>
              </p:ext>
            </p:extLst>
          </p:nvPr>
        </p:nvGraphicFramePr>
        <p:xfrm>
          <a:off x="5638800" y="13223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891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223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6134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#1 {ab, bb,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ab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63219" y="7620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CC679DF-A15C-4292-BA29-8BBDF283F04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638800" y="13223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DCC679DF-A15C-4292-BA29-8BBDF283F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223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6D887-2DCD-409A-AC4F-5EF3F491970C}"/>
              </a:ext>
            </a:extLst>
          </p:cNvPr>
          <p:cNvCxnSpPr/>
          <p:nvPr/>
        </p:nvCxnSpPr>
        <p:spPr>
          <a:xfrm flipV="1">
            <a:off x="6615753" y="1295400"/>
            <a:ext cx="0" cy="213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AFB9B8-117F-43E4-B183-26CB5B1DD9FD}"/>
              </a:ext>
            </a:extLst>
          </p:cNvPr>
          <p:cNvCxnSpPr/>
          <p:nvPr/>
        </p:nvCxnSpPr>
        <p:spPr>
          <a:xfrm>
            <a:off x="6405349" y="1447800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502D39-AB85-4B5E-8D0E-2EE1A407B816}"/>
              </a:ext>
            </a:extLst>
          </p:cNvPr>
          <p:cNvSpPr txBox="1"/>
          <p:nvPr/>
        </p:nvSpPr>
        <p:spPr>
          <a:xfrm>
            <a:off x="6390267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0656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ab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#2 n2 = a </a:t>
            </a:r>
            <a:r>
              <a:rPr lang="en-US" sz="1600" dirty="0">
                <a:latin typeface="Courier New" pitchFamily="49" charset="0"/>
              </a:rPr>
              <a:t>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#2 n3 = a </a:t>
            </a:r>
            <a:r>
              <a:rPr lang="en-US" sz="1600" dirty="0">
                <a:latin typeface="Courier New" pitchFamily="49" charset="0"/>
              </a:rPr>
              <a:t>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63219" y="7620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CC679DF-A15C-4292-BA29-8BBDF283F04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638800" y="13223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DCC679DF-A15C-4292-BA29-8BBDF283F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223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3179E9-D6D0-4397-B79A-9DEA24618F48}"/>
              </a:ext>
            </a:extLst>
          </p:cNvPr>
          <p:cNvCxnSpPr/>
          <p:nvPr/>
        </p:nvCxnSpPr>
        <p:spPr>
          <a:xfrm flipV="1">
            <a:off x="6795447" y="1295400"/>
            <a:ext cx="0" cy="3276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940A54-97CE-4BCA-B64E-762711C00EEF}"/>
              </a:ext>
            </a:extLst>
          </p:cNvPr>
          <p:cNvCxnSpPr/>
          <p:nvPr/>
        </p:nvCxnSpPr>
        <p:spPr>
          <a:xfrm>
            <a:off x="6414447" y="14478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AE73FD-6C7F-47CF-B48E-3CE5348DA0D2}"/>
              </a:ext>
            </a:extLst>
          </p:cNvPr>
          <p:cNvSpPr txBox="1"/>
          <p:nvPr/>
        </p:nvSpPr>
        <p:spPr>
          <a:xfrm>
            <a:off x="6493761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5477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#2 n1 = ab &amp; bb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63219" y="7620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CC679DF-A15C-4292-BA29-8BBDF283F04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638800" y="13223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DCC679DF-A15C-4292-BA29-8BBDF283F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223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FF67A-A447-4793-9399-5233B3062CA2}"/>
              </a:ext>
            </a:extLst>
          </p:cNvPr>
          <p:cNvCxnSpPr/>
          <p:nvPr/>
        </p:nvCxnSpPr>
        <p:spPr>
          <a:xfrm flipV="1">
            <a:off x="6973888" y="2261547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4E2D93-3CB3-44CD-898C-480EEB8B1A02}"/>
              </a:ext>
            </a:extLst>
          </p:cNvPr>
          <p:cNvCxnSpPr/>
          <p:nvPr/>
        </p:nvCxnSpPr>
        <p:spPr>
          <a:xfrm>
            <a:off x="6592888" y="3225715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EDBCD0-7ADC-4A53-BCB2-DCAABF8040AF}"/>
              </a:ext>
            </a:extLst>
          </p:cNvPr>
          <p:cNvSpPr txBox="1"/>
          <p:nvPr/>
        </p:nvSpPr>
        <p:spPr>
          <a:xfrm>
            <a:off x="6672202" y="2920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758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Introduction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7427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ab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#4 y = n1 </a:t>
            </a:r>
            <a:r>
              <a:rPr lang="en-US" sz="1600" dirty="0">
                <a:latin typeface="Courier New" pitchFamily="49" charset="0"/>
              </a:rPr>
              <a:t>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63219" y="7620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CC679DF-A15C-4292-BA29-8BBDF283F04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638800" y="13223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DCC679DF-A15C-4292-BA29-8BBDF283F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223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B9CF3D-B4DC-47CE-A595-48FDA3D61BC1}"/>
              </a:ext>
            </a:extLst>
          </p:cNvPr>
          <p:cNvCxnSpPr/>
          <p:nvPr/>
        </p:nvCxnSpPr>
        <p:spPr>
          <a:xfrm flipV="1">
            <a:off x="7732592" y="3314700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3BAABD-EBDC-469E-9A8F-F170D1A344B1}"/>
              </a:ext>
            </a:extLst>
          </p:cNvPr>
          <p:cNvCxnSpPr>
            <a:cxnSpLocks/>
          </p:cNvCxnSpPr>
          <p:nvPr/>
        </p:nvCxnSpPr>
        <p:spPr>
          <a:xfrm>
            <a:off x="6978557" y="3377819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635C1-A2ED-4E77-8DCE-1AA5D207C5F9}"/>
              </a:ext>
            </a:extLst>
          </p:cNvPr>
          <p:cNvSpPr txBox="1"/>
          <p:nvPr/>
        </p:nvSpPr>
        <p:spPr>
          <a:xfrm>
            <a:off x="7318314" y="3082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06407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Sequential Logic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AB284-4481-4B12-B75C-14164C112ADA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692444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Sequential Logic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2AD1701-09DA-4914-8B0C-AABC53D4CA4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76581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+mj-lt"/>
                <a:cs typeface="Arial" charset="0"/>
              </a:rPr>
              <a:t>SystemVerilog</a:t>
            </a:r>
            <a:r>
              <a:rPr lang="en-US" sz="3200" dirty="0">
                <a:latin typeface="+mj-lt"/>
                <a:cs typeface="Arial" charset="0"/>
              </a:rPr>
              <a:t> uses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idioms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to describe latches, flip-flops and FSMs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Other coding styles may simulate correctly but produce incorrect hardware</a:t>
            </a:r>
          </a:p>
        </p:txBody>
      </p:sp>
    </p:spTree>
    <p:extLst>
      <p:ext uri="{BB962C8B-B14F-4D97-AF65-F5344CB8AC3E}">
        <p14:creationId xmlns:p14="http://schemas.microsoft.com/office/powerpoint/2010/main" val="1158955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urier (W1)"/>
              </a:rPr>
              <a:t>always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FD0C58E-B6D7-40BA-83C4-9681A63E736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</a:t>
            </a:r>
            <a:r>
              <a:rPr lang="en-US" sz="2600" dirty="0">
                <a:latin typeface="Courier New" pitchFamily="49" charset="0"/>
                <a:cs typeface="Arial" charset="0"/>
              </a:rPr>
              <a:t>always @(sensitivity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 statement;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>
              <a:spcBef>
                <a:spcPct val="20000"/>
              </a:spcBef>
            </a:pPr>
            <a:r>
              <a:rPr lang="en-US" sz="2800" dirty="0">
                <a:latin typeface="+mj-lt"/>
                <a:cs typeface="Arial" charset="0"/>
              </a:rPr>
              <a:t>Whenever the event in </a:t>
            </a:r>
            <a:r>
              <a:rPr lang="en-US" sz="2800" dirty="0">
                <a:latin typeface="Courier New" pitchFamily="49" charset="0"/>
                <a:cs typeface="Arial" charset="0"/>
              </a:rPr>
              <a:t>sensitivity list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occurs, </a:t>
            </a:r>
            <a:r>
              <a:rPr lang="en-US" sz="2800" dirty="0">
                <a:latin typeface="Courier New" pitchFamily="49" charset="0"/>
                <a:cs typeface="Arial" charset="0"/>
              </a:rPr>
              <a:t>statement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is executed</a:t>
            </a:r>
          </a:p>
        </p:txBody>
      </p:sp>
    </p:spTree>
    <p:extLst>
      <p:ext uri="{BB962C8B-B14F-4D97-AF65-F5344CB8AC3E}">
        <p14:creationId xmlns:p14="http://schemas.microsoft.com/office/powerpoint/2010/main" val="3509306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B51E91C-6783-4A4B-9289-2F0C32F2133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51679"/>
            <a:ext cx="7848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flop(input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[3:0] d, </a:t>
            </a:r>
          </a:p>
          <a:p>
            <a:r>
              <a:rPr lang="en-US" sz="1800" dirty="0">
                <a:latin typeface="Courier New" pitchFamily="49" charset="0"/>
              </a:rPr>
              <a:t>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q &lt;= d;                // pronounced “q gets d”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30D8317-6686-4561-8B76-1D6A56D1AE6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68775"/>
            <a:ext cx="480853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47B99732-CE25-4B4C-BAF8-928503B055C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0" y="36824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439624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D Flip-Flop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F4DE7EF-DC24-4EF8-B6B6-FABB60D6A8B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8458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9702338-5BC8-4349-B893-F33815E34D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05000" y="4343400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32800" imgH="560520" progId="Visio.Drawing.6">
                  <p:embed/>
                </p:oleObj>
              </mc:Choice>
              <mc:Fallback>
                <p:oleObj name="VISIO" r:id="rId6" imgW="2332800" imgH="560520" progId="Visio.Drawing.6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9702338-5BC8-4349-B893-F33815E34D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>
            <a:extLst>
              <a:ext uri="{FF2B5EF4-FFF2-40B4-BE49-F238E27FC236}">
                <a16:creationId xmlns:a16="http://schemas.microsoft.com/office/drawing/2014/main" id="{C6323AE4-EA14-4004-B6AC-DFA6313F596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91000" y="38348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09A0B-FEA5-45AB-9F2A-F5BF6F6A1797}"/>
              </a:ext>
            </a:extLst>
          </p:cNvPr>
          <p:cNvSpPr/>
          <p:nvPr/>
        </p:nvSpPr>
        <p:spPr>
          <a:xfrm>
            <a:off x="914400" y="2514600"/>
            <a:ext cx="2895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4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D Flip-Flop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F4DE7EF-DC24-4EF8-B6B6-FABB60D6A8B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84582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// asynchronous reset</a:t>
            </a:r>
          </a:p>
          <a:p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always_ff</a:t>
            </a:r>
            <a:r>
              <a:rPr lang="en-US" dirty="0">
                <a:latin typeface="Courier New" pitchFamily="49" charset="0"/>
              </a:rPr>
              <a:t> @(posedge </a:t>
            </a:r>
            <a:r>
              <a:rPr lang="en-US" dirty="0" err="1">
                <a:latin typeface="Courier New" pitchFamily="49" charset="0"/>
              </a:rPr>
              <a:t>clk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posedge</a:t>
            </a:r>
            <a:r>
              <a:rPr lang="en-US" dirty="0">
                <a:latin typeface="Courier New" pitchFamily="49" charset="0"/>
              </a:rPr>
              <a:t> reset)</a:t>
            </a:r>
          </a:p>
          <a:p>
            <a:r>
              <a:rPr lang="en-US" dirty="0">
                <a:latin typeface="Courier New" pitchFamily="49" charset="0"/>
              </a:rPr>
              <a:t>    if (reset) q &lt;= 4'b0;</a:t>
            </a:r>
          </a:p>
          <a:p>
            <a:r>
              <a:rPr lang="en-US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9702338-5BC8-4349-B893-F33815E34D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867619"/>
              </p:ext>
            </p:extLst>
          </p:nvPr>
        </p:nvGraphicFramePr>
        <p:xfrm>
          <a:off x="1905000" y="4343400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32800" imgH="560520" progId="Visio.Drawing.6">
                  <p:embed/>
                </p:oleObj>
              </mc:Choice>
              <mc:Fallback>
                <p:oleObj name="VISIO" r:id="rId6" imgW="2332800" imgH="560520" progId="Visio.Drawing.6">
                  <p:embed/>
                  <p:pic>
                    <p:nvPicPr>
                      <p:cNvPr id="863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>
            <a:extLst>
              <a:ext uri="{FF2B5EF4-FFF2-40B4-BE49-F238E27FC236}">
                <a16:creationId xmlns:a16="http://schemas.microsoft.com/office/drawing/2014/main" id="{C6323AE4-EA14-4004-B6AC-DFA6313F596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91000" y="38348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64AC-19E0-4290-B8FC-BE924D735F20}"/>
              </a:ext>
            </a:extLst>
          </p:cNvPr>
          <p:cNvSpPr/>
          <p:nvPr/>
        </p:nvSpPr>
        <p:spPr>
          <a:xfrm>
            <a:off x="762000" y="2514600"/>
            <a:ext cx="30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2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 with Enable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F4DE7EF-DC24-4EF8-B6B6-FABB60D6A8B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8458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flopren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dirty="0">
                <a:latin typeface="Courier New" pitchFamily="49" charset="0"/>
              </a:rPr>
              <a:t> 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      </a:t>
            </a:r>
            <a:r>
              <a:rPr lang="en-US" sz="1800" dirty="0" err="1">
                <a:latin typeface="Courier New" pitchFamily="49" charset="0"/>
              </a:rPr>
              <a:t>en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enable and asynchronous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@(posedge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    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if (</a:t>
            </a:r>
            <a:r>
              <a:rPr lang="en-US" sz="1800" dirty="0" err="1">
                <a:latin typeface="Courier New" pitchFamily="49" charset="0"/>
              </a:rPr>
              <a:t>en</a:t>
            </a:r>
            <a:r>
              <a:rPr lang="en-US" sz="1800" dirty="0">
                <a:latin typeface="Courier New" pitchFamily="49" charset="0"/>
              </a:rPr>
              <a:t>)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C6323AE4-EA14-4004-B6AC-DFA6313F596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3870082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64AC-19E0-4290-B8FC-BE924D735F20}"/>
              </a:ext>
            </a:extLst>
          </p:cNvPr>
          <p:cNvSpPr/>
          <p:nvPr/>
        </p:nvSpPr>
        <p:spPr>
          <a:xfrm>
            <a:off x="914400" y="2514600"/>
            <a:ext cx="2895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2BD028E-819A-4A24-AD22-F2D8E753E61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19600"/>
            <a:ext cx="6095312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D4C6ED-0B20-492C-A870-6DDD7D10D84D}"/>
              </a:ext>
            </a:extLst>
          </p:cNvPr>
          <p:cNvSpPr/>
          <p:nvPr/>
        </p:nvSpPr>
        <p:spPr>
          <a:xfrm>
            <a:off x="762000" y="2743200"/>
            <a:ext cx="4800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5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Latch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62C0E7B3-F409-423F-801A-8B77F857323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458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latch(input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always_latch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if (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2000" dirty="0">
              <a:latin typeface="Times New Roman" pitchFamily="18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+mj-lt"/>
              </a:rPr>
              <a:t>Warning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: </a:t>
            </a:r>
            <a:r>
              <a:rPr lang="en-US" sz="2000" dirty="0">
                <a:latin typeface="+mj-lt"/>
              </a:rPr>
              <a:t>We don’t use latches in this text. But you might write code that inadvertently implies a latch. Check synthesized hardware – if it has latches</a:t>
            </a:r>
          </a:p>
          <a:p>
            <a:r>
              <a:rPr lang="en-US" sz="2000" dirty="0">
                <a:latin typeface="+mj-lt"/>
              </a:rPr>
              <a:t>in it that you didn’t intend to create, there’s an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error</a:t>
            </a:r>
            <a:r>
              <a:rPr lang="en-US" sz="2000" dirty="0">
                <a:latin typeface="+mj-lt"/>
              </a:rPr>
              <a:t>.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52643DA6-3106-4998-B547-F95102FFA8C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6591387"/>
              </p:ext>
            </p:extLst>
          </p:nvPr>
        </p:nvGraphicFramePr>
        <p:xfrm>
          <a:off x="3254375" y="3048000"/>
          <a:ext cx="5432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32800" imgH="648360" progId="Visio.Drawing.6">
                  <p:embed/>
                </p:oleObj>
              </mc:Choice>
              <mc:Fallback>
                <p:oleObj name="VISIO" r:id="rId6" imgW="2332800" imgH="648360" progId="Visio.Drawing.6">
                  <p:embed/>
                  <p:pic>
                    <p:nvPicPr>
                      <p:cNvPr id="866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3048000"/>
                        <a:ext cx="5432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>
            <a:extLst>
              <a:ext uri="{FF2B5EF4-FFF2-40B4-BE49-F238E27FC236}">
                <a16:creationId xmlns:a16="http://schemas.microsoft.com/office/drawing/2014/main" id="{8BE8B31C-13B5-4F28-915C-414BF8B3F6C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29200" y="25394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51972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Review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C6FE75D-B45D-468A-BDB1-B19B2571D83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</a:t>
            </a:r>
            <a:r>
              <a:rPr lang="en-US" sz="2600" dirty="0">
                <a:latin typeface="Courier New" pitchFamily="49" charset="0"/>
                <a:cs typeface="Arial" charset="0"/>
              </a:rPr>
              <a:t>always @(sensitivity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 statement;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charset="0"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Flip-flop: 	</a:t>
            </a:r>
            <a:r>
              <a:rPr lang="en-US" sz="2600" dirty="0">
                <a:latin typeface="+mj-lt"/>
                <a:cs typeface="Arial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spcBef>
                <a:spcPct val="20000"/>
              </a:spcBef>
              <a:buFont typeface="Arial" charset="0"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Latch:</a:t>
            </a:r>
            <a:r>
              <a:rPr lang="en-US" sz="2600" dirty="0">
                <a:latin typeface="+mj-lt"/>
                <a:cs typeface="Arial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always_latch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(don’t use)</a:t>
            </a:r>
          </a:p>
        </p:txBody>
      </p:sp>
    </p:spTree>
    <p:extLst>
      <p:ext uri="{BB962C8B-B14F-4D97-AF65-F5344CB8AC3E}">
        <p14:creationId xmlns:p14="http://schemas.microsoft.com/office/powerpoint/2010/main" val="300719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2A54842-EF4F-4DF8-946D-6B4AA2A2E6C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9906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/>
              <a:t>Hardware description language (HDL): 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Specifies logic function only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Computer-aided design (CAD) tool produces or </a:t>
            </a:r>
            <a:r>
              <a:rPr lang="en-US" sz="2400" i="1" dirty="0"/>
              <a:t>synthesizes </a:t>
            </a:r>
            <a:r>
              <a:rPr lang="en-US" sz="2400" dirty="0"/>
              <a:t>the optimized gates</a:t>
            </a:r>
          </a:p>
          <a:p>
            <a:pPr>
              <a:spcBef>
                <a:spcPts val="0"/>
              </a:spcBef>
            </a:pPr>
            <a:r>
              <a:rPr lang="en-US" dirty="0"/>
              <a:t>Most commercial designs built using HDLs</a:t>
            </a:r>
          </a:p>
          <a:p>
            <a:pPr>
              <a:spcBef>
                <a:spcPts val="0"/>
              </a:spcBef>
            </a:pPr>
            <a:r>
              <a:rPr lang="en-US" dirty="0"/>
              <a:t>Two leading HDLs:</a:t>
            </a:r>
          </a:p>
          <a:p>
            <a:pPr lvl="1">
              <a:spcBef>
                <a:spcPts val="0"/>
              </a:spcBef>
            </a:pPr>
            <a:r>
              <a:rPr lang="en-US" sz="2400" b="1" dirty="0" err="1">
                <a:solidFill>
                  <a:srgbClr val="0070C0"/>
                </a:solidFill>
              </a:rPr>
              <a:t>SystemVerilog</a:t>
            </a:r>
            <a:endParaRPr lang="en-US" sz="2400" b="1" dirty="0">
              <a:solidFill>
                <a:srgbClr val="0070C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000" dirty="0"/>
              <a:t>Developed in 1984 by Gateway Design Automation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IEEE standard (1364) in 1995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Extended in 2005 (IEEE STD 1800-2009)</a:t>
            </a:r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rgbClr val="0070C0"/>
                </a:solidFill>
              </a:rPr>
              <a:t>VHDL 2008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Developed in 1981 by the Department of Defense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IEEE standard (1076) in 1987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Updated in 2008 (IEEE STD 1076-2008)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9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Combinational Logic using </a:t>
            </a: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endParaRPr lang="en-US" sz="7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349AC-C67E-44E1-839F-553379E6CF06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122771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sz="4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case/</a:t>
            </a:r>
            <a:r>
              <a:rPr lang="en-US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casez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8A35ED-40CB-4EE1-97C3-9E0B2DD79C9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Statements that must be inside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Courier New" pitchFamily="49" charset="0"/>
                <a:cs typeface="Arial" charset="0"/>
              </a:rPr>
              <a:t>always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statements: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if</a:t>
            </a:r>
            <a:r>
              <a:rPr lang="en-US" sz="2600" dirty="0">
                <a:latin typeface="Times New Roman" pitchFamily="18" charset="0"/>
                <a:cs typeface="Arial" charset="0"/>
              </a:rPr>
              <a:t> / </a:t>
            </a:r>
            <a:r>
              <a:rPr lang="en-US" sz="2600" dirty="0">
                <a:latin typeface="Courier New" pitchFamily="49" charset="0"/>
                <a:cs typeface="Arial" charset="0"/>
              </a:rPr>
              <a:t>else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case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casez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24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1C11AD3-7D6F-4B0F-9C6A-BF510CB2672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combinational logic using an always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logic [3:0] a, b,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logic 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always_comb</a:t>
            </a:r>
            <a:r>
              <a:rPr lang="en-US" sz="1800" dirty="0">
                <a:latin typeface="Courier New" pitchFamily="49" charset="0"/>
                <a:cs typeface="Arial" charset="0"/>
              </a:rPr>
              <a:t>        // need begin/end because there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begin            // more than one statement in always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end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This hardware could be described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 statements using fewer lines </a:t>
            </a:r>
            <a:r>
              <a:rPr lang="en-US" sz="2000" dirty="0">
                <a:latin typeface="+mj-lt"/>
                <a:cs typeface="Arial" charset="0"/>
              </a:rPr>
              <a:t>of code, so it’s better to use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000" dirty="0">
                <a:latin typeface="+mj-lt"/>
                <a:cs typeface="Arial" charset="0"/>
              </a:rPr>
              <a:t> statements in this case.</a:t>
            </a:r>
          </a:p>
        </p:txBody>
      </p:sp>
    </p:spTree>
    <p:extLst>
      <p:ext uri="{BB962C8B-B14F-4D97-AF65-F5344CB8AC3E}">
        <p14:creationId xmlns:p14="http://schemas.microsoft.com/office/powerpoint/2010/main" val="1094159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4E7060-2142-4C08-B0A4-40604BC7452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module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sevenseg</a:t>
            </a:r>
            <a:r>
              <a:rPr lang="en-US" sz="1500" dirty="0">
                <a:latin typeface="Courier New" pitchFamily="49" charset="0"/>
                <a:cs typeface="Arial" charset="0"/>
              </a:rPr>
              <a:t>(input  logic [3:0] data,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          output logic [6:0] segments);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always_comb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case (data)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//                 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abc_defg</a:t>
            </a:r>
            <a:r>
              <a:rPr lang="en-US" sz="1500" dirty="0">
                <a:latin typeface="Courier New" pitchFamily="49" charset="0"/>
                <a:cs typeface="Arial" charset="0"/>
              </a:rPr>
              <a:t>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0: segments =       7'b111_1110;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1: segments =       7'b011_0000;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2: segments =       7'b110_1101;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3: segments =       7'b111_1001;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4: segments =       7'b011_0011;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5: segments =       7'b101_1011;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6: segments =       7'b101_1111;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7: segments =       7'b111_0000;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8: segments =       7'b111_1111;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9: segments =       7'b111_0011;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default: segments = 7'b000_0000; 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// required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endcase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7558A0-1BBD-4245-AAB5-29BC567A6A1C}"/>
              </a:ext>
            </a:extLst>
          </p:cNvPr>
          <p:cNvCxnSpPr/>
          <p:nvPr/>
        </p:nvCxnSpPr>
        <p:spPr>
          <a:xfrm flipH="1">
            <a:off x="6705600" y="5181600"/>
            <a:ext cx="762000" cy="0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354AF4-FE9A-4DAA-9C1D-EE68A9F19174}"/>
              </a:ext>
            </a:extLst>
          </p:cNvPr>
          <p:cNvSpPr txBox="1"/>
          <p:nvPr/>
        </p:nvSpPr>
        <p:spPr>
          <a:xfrm>
            <a:off x="7543800" y="4766101"/>
            <a:ext cx="1266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Don’t forget!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0D179F-AEB3-4FEA-AF3A-8B29E8FDBA34}"/>
              </a:ext>
            </a:extLst>
          </p:cNvPr>
          <p:cNvSpPr/>
          <p:nvPr/>
        </p:nvSpPr>
        <p:spPr>
          <a:xfrm>
            <a:off x="6553200" y="4267200"/>
            <a:ext cx="2514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1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E340CEB-E9C0-4E53-A5F1-6DBF92D4765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itchFamily="49" charset="0"/>
                <a:cs typeface="Arial" charset="0"/>
              </a:rPr>
              <a:t>case </a:t>
            </a:r>
            <a:r>
              <a:rPr lang="en-US" sz="2800" dirty="0">
                <a:latin typeface="+mj-lt"/>
                <a:cs typeface="Arial" charset="0"/>
              </a:rPr>
              <a:t>statement  implies combinational logic </a:t>
            </a:r>
            <a:r>
              <a:rPr lang="en-US" sz="2800" b="1" dirty="0">
                <a:latin typeface="+mj-lt"/>
                <a:cs typeface="Arial" charset="0"/>
              </a:rPr>
              <a:t>only if</a:t>
            </a:r>
            <a:r>
              <a:rPr lang="en-US" sz="2800" dirty="0">
                <a:latin typeface="+mj-lt"/>
                <a:cs typeface="Arial" charset="0"/>
              </a:rPr>
              <a:t> all possible input combinations described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Remember to use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default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909753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casez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22C541E-F4C6-45B6-89F1-7A6EF513E5F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priority_casez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 </a:t>
            </a:r>
            <a:r>
              <a:rPr lang="en-US" dirty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>
                <a:latin typeface="Courier New" pitchFamily="49" charset="0"/>
                <a:cs typeface="Arial" charset="0"/>
              </a:rPr>
              <a:t> [3:0]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    output logic [3:0]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always_comb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casez</a:t>
            </a:r>
            <a:r>
              <a:rPr lang="en-US" sz="1800" dirty="0">
                <a:latin typeface="Courier New" pitchFamily="49" charset="0"/>
                <a:cs typeface="Arial" charset="0"/>
              </a:rPr>
              <a:t>(a)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4'b1???: y = 4'b1000;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// ? = don’t care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4'b01??: y = 4'b0100;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4'b001?: y = 4'b0010;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4'b0001: y = 4'b0001;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default: y = 4'b0000;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endcase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93438D9-F74D-4C42-B5F2-D21876CCD4F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43200"/>
            <a:ext cx="263525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16DD43F0-714F-40C7-BB74-6899D364FBA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34200" y="21584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568801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Blocking and Nonblocking Assignments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FD7F-66BB-4CC7-927E-60B2799E57ED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133417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>
                <a:solidFill>
                  <a:schemeClr val="bg1"/>
                </a:solidFill>
                <a:latin typeface="+mj-lt"/>
              </a:rPr>
              <a:t>Blocking vs. Nonblocking Assignment</a:t>
            </a:r>
            <a:endParaRPr lang="en-US" sz="43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B010335-C540-4047-BD1B-DB78F8EECC5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914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b="1" dirty="0">
                <a:solidFill>
                  <a:srgbClr val="0070C0"/>
                </a:solidFill>
              </a:rPr>
              <a:t>&lt;=</a:t>
            </a:r>
            <a:r>
              <a:rPr lang="en-US" sz="3000" dirty="0"/>
              <a:t> is </a:t>
            </a:r>
            <a:r>
              <a:rPr lang="en-US" sz="3000" b="1" dirty="0">
                <a:solidFill>
                  <a:srgbClr val="0070C0"/>
                </a:solidFill>
              </a:rPr>
              <a:t>nonblocking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assignment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Occurs simultaneously with others</a:t>
            </a:r>
          </a:p>
          <a:p>
            <a:pPr>
              <a:spcBef>
                <a:spcPts val="0"/>
              </a:spcBef>
            </a:pPr>
            <a:r>
              <a:rPr lang="en-US" sz="3000" b="1" dirty="0">
                <a:solidFill>
                  <a:srgbClr val="0070C0"/>
                </a:solidFill>
              </a:rPr>
              <a:t>=</a:t>
            </a:r>
            <a:r>
              <a:rPr lang="en-US" sz="3000" dirty="0"/>
              <a:t> is </a:t>
            </a:r>
            <a:r>
              <a:rPr lang="en-US" sz="3000" b="1" dirty="0">
                <a:solidFill>
                  <a:srgbClr val="0070C0"/>
                </a:solidFill>
              </a:rPr>
              <a:t>blocking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assignment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Occurs in order it appears in file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FFE324E-D3D2-4106-AF56-66A10B98790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189537"/>
            <a:ext cx="2803355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EAB490AD-E42B-4CDF-BD36-D9FB057E5CE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2743200"/>
            <a:ext cx="373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b="1" dirty="0">
                <a:latin typeface="Courier10 BT" pitchFamily="49" charset="0"/>
                <a:cs typeface="Arial" charset="0"/>
              </a:rPr>
              <a:t>// Good synchronizer using </a:t>
            </a:r>
          </a:p>
          <a:p>
            <a:pPr marL="342900" indent="-342900"/>
            <a:r>
              <a:rPr lang="en-US" sz="1400" b="1" dirty="0">
                <a:latin typeface="Courier10 BT" pitchFamily="49" charset="0"/>
                <a:cs typeface="Arial" charset="0"/>
              </a:rPr>
              <a:t>// </a:t>
            </a:r>
            <a:r>
              <a:rPr lang="en-US" sz="1400" b="1" dirty="0" err="1">
                <a:latin typeface="Courier10 BT" pitchFamily="49" charset="0"/>
                <a:cs typeface="Arial" charset="0"/>
              </a:rPr>
              <a:t>nonblocking</a:t>
            </a:r>
            <a:r>
              <a:rPr lang="en-US" sz="1400" b="1" dirty="0">
                <a:latin typeface="Courier10 BT" pitchFamily="49" charset="0"/>
                <a:cs typeface="Arial" charset="0"/>
              </a:rPr>
              <a:t>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syncgood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 logic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input  logic d,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output logic q);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logic n1;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>
                <a:latin typeface="Courier10 BT" pitchFamily="49" charset="0"/>
                <a:cs typeface="Arial" charset="0"/>
              </a:rPr>
              <a:t> 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&lt;= d; 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&lt;= n1;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B5625AFD-D3BE-48B0-AFE4-1101F4EF887F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89281"/>
            <a:ext cx="2909334" cy="108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9FC9E34-23F0-4E6A-9ACB-588AE4ECAB3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27432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b="1" dirty="0">
                <a:latin typeface="Courier10 BT" pitchFamily="49" charset="0"/>
                <a:cs typeface="Arial" charset="0"/>
              </a:rPr>
              <a:t>// Bad synchronizer using </a:t>
            </a:r>
          </a:p>
          <a:p>
            <a:pPr marL="342900" indent="-342900"/>
            <a:r>
              <a:rPr lang="en-US" sz="1400" b="1" dirty="0">
                <a:latin typeface="Courier10 BT" pitchFamily="49" charset="0"/>
                <a:cs typeface="Arial" charset="0"/>
              </a:rPr>
              <a:t>// blocking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syncbad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logic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input  logic d,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output logic q);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logic n1;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>
                <a:latin typeface="Courier10 BT" pitchFamily="49" charset="0"/>
                <a:cs typeface="Arial" charset="0"/>
              </a:rPr>
              <a:t> 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= d; 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= n1;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34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Rules for Signal Assignment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21096D8-6ECB-44D7-819D-73020BE3385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Synchronous sequential logic:</a:t>
            </a:r>
            <a:r>
              <a:rPr lang="en-US" sz="2400" dirty="0">
                <a:latin typeface="+mj-lt"/>
                <a:cs typeface="Arial" charset="0"/>
              </a:rPr>
              <a:t> use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always_ff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@(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>
                <a:latin typeface="+mj-lt"/>
                <a:cs typeface="Arial" charset="0"/>
              </a:rPr>
              <a:t>and </a:t>
            </a:r>
            <a:r>
              <a:rPr lang="en-US" sz="2400" dirty="0" err="1">
                <a:latin typeface="+mj-lt"/>
                <a:cs typeface="Arial" charset="0"/>
              </a:rPr>
              <a:t>nonblocking</a:t>
            </a:r>
            <a:r>
              <a:rPr lang="en-US" sz="2400" dirty="0">
                <a:latin typeface="+mj-lt"/>
                <a:cs typeface="Arial" charset="0"/>
              </a:rPr>
              <a:t> assignments</a:t>
            </a:r>
            <a:r>
              <a:rPr lang="en-US" sz="2400" dirty="0">
                <a:latin typeface="Times New Roman" pitchFamily="18" charset="0"/>
                <a:cs typeface="Arial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always_ff</a:t>
            </a:r>
            <a:r>
              <a:rPr lang="en-US" sz="1800" dirty="0">
                <a:latin typeface="Courier New" pitchFamily="49" charset="0"/>
                <a:cs typeface="Arial" charset="0"/>
              </a:rPr>
              <a:t> @(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posedge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clk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	   q &lt;= d; 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nonblocking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Simple combinational logic:</a:t>
            </a:r>
            <a:r>
              <a:rPr lang="en-US" sz="2400" dirty="0">
                <a:latin typeface="+mj-lt"/>
                <a:cs typeface="Arial" charset="0"/>
              </a:rPr>
              <a:t> use continuous assignments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assign…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           </a:t>
            </a:r>
            <a:r>
              <a:rPr lang="en-US" sz="1800" dirty="0">
                <a:latin typeface="Courier New" pitchFamily="49" charset="0"/>
                <a:cs typeface="Arial" charset="0"/>
              </a:rPr>
              <a:t> assign y = a &amp; b; </a:t>
            </a:r>
          </a:p>
          <a:p>
            <a:pPr marL="342900" indent="-342900"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More complicated combinational logic: </a:t>
            </a:r>
            <a:r>
              <a:rPr lang="en-US" sz="2400" dirty="0">
                <a:latin typeface="+mj-lt"/>
                <a:cs typeface="Arial" charset="0"/>
              </a:rPr>
              <a:t>use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always_comb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and blocking assignments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Assign a signal in </a:t>
            </a:r>
            <a:r>
              <a:rPr lang="en-US" sz="2400" b="1" dirty="0">
                <a:latin typeface="+mj-lt"/>
                <a:cs typeface="Arial" charset="0"/>
              </a:rPr>
              <a:t>only one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Courier New" pitchFamily="49" charset="0"/>
                <a:cs typeface="Arial" charset="0"/>
              </a:rPr>
              <a:t>always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statement or continuous assignment statement.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56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Finite State Machines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473C23-6D5B-46D8-B077-D594D82E9AEF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317366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HDL to Gates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D5A77B8-2303-4C0F-B837-294B364ABE6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Simulation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Inputs applied to circuit</a:t>
            </a:r>
            <a:endParaRPr lang="en-US" sz="2400" i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Outputs checked for correctness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Millions of dollars saved by debugging in simulation instead of hardware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Synthesis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Transforms HDL code into a </a:t>
            </a:r>
            <a:r>
              <a:rPr lang="en-US" sz="2400" i="1" dirty="0" err="1">
                <a:latin typeface="+mj-lt"/>
                <a:cs typeface="Arial" charset="0"/>
              </a:rPr>
              <a:t>netlist</a:t>
            </a:r>
            <a:r>
              <a:rPr lang="en-US" sz="2400" dirty="0">
                <a:latin typeface="+mj-lt"/>
                <a:cs typeface="Arial" charset="0"/>
              </a:rPr>
              <a:t> describing the hardware (i.e., a list of gates and the wires connecting them)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C00000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507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Finite State Machines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A5DEC8-3F34-4991-B247-A2845147F2D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Three blocks: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next state logic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state 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output logic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842AF9A9-2B44-47AB-A560-0E66A567A773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9780712"/>
              </p:ext>
            </p:extLst>
          </p:nvPr>
        </p:nvGraphicFramePr>
        <p:xfrm>
          <a:off x="1905000" y="2895600"/>
          <a:ext cx="5334000" cy="330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613600" imgH="1617480" progId="Visio.Drawing.6">
                  <p:embed/>
                </p:oleObj>
              </mc:Choice>
              <mc:Fallback>
                <p:oleObj name="VISIO" r:id="rId5" imgW="2613600" imgH="1617480" progId="Visio.Drawing.6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2D4942A1-ED2C-4532-8FE2-2BB3E90F5B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5334000" cy="3302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272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Example 1: Divide by 3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8EC70D8-BD26-4853-9CE4-3276384A58E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914400"/>
            <a:ext cx="640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The double circle indicates the reset state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E23D3F45-C6AF-4630-BF70-C963F613890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5740171"/>
              </p:ext>
            </p:extLst>
          </p:nvPr>
        </p:nvGraphicFramePr>
        <p:xfrm>
          <a:off x="2120900" y="949569"/>
          <a:ext cx="39878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72440" imgH="1189800" progId="Visio.Drawing.6">
                  <p:embed/>
                </p:oleObj>
              </mc:Choice>
              <mc:Fallback>
                <p:oleObj name="VISIO" r:id="rId5" imgW="1072440" imgH="1189800" progId="Visio.Drawing.6">
                  <p:embed/>
                  <p:pic>
                    <p:nvPicPr>
                      <p:cNvPr id="873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949569"/>
                        <a:ext cx="39878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635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Divide by 3 FSM in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DA8C35-4FEE-416B-A768-E798FA2F0B4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914400"/>
            <a:ext cx="52578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module divideby3FSM(input  logic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input  logic reset,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output logic q);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400" dirty="0">
              <a:latin typeface="Courier10 BT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typedef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state register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dirty="0" err="1">
                <a:latin typeface="Courier10 BT" pitchFamily="49" charset="0"/>
              </a:rPr>
              <a:t>always_ff</a:t>
            </a:r>
            <a:r>
              <a:rPr lang="en-US" sz="1400" dirty="0">
                <a:latin typeface="Courier10 BT" pitchFamily="49" charset="0"/>
              </a:rPr>
              <a:t> @(posedge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</a:t>
            </a:r>
            <a:r>
              <a:rPr lang="en-US" sz="1400" dirty="0" err="1">
                <a:latin typeface="Courier10 BT" pitchFamily="49" charset="0"/>
              </a:rPr>
              <a:t>posedge</a:t>
            </a:r>
            <a:r>
              <a:rPr lang="en-US" sz="1400" dirty="0">
                <a:latin typeface="Courier10 BT" pitchFamily="49" charset="0"/>
              </a:rPr>
              <a:t> reset)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if (reset) state &lt;=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else       state &lt;=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next state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dirty="0" err="1">
                <a:latin typeface="Courier10 BT" pitchFamily="49" charset="0"/>
              </a:rPr>
              <a:t>always_comb</a:t>
            </a: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case (state)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S0: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S1: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S2;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S2: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default: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</a:t>
            </a:r>
            <a:r>
              <a:rPr lang="en-US" sz="1400" dirty="0" err="1">
                <a:latin typeface="Courier10 BT" pitchFamily="49" charset="0"/>
              </a:rPr>
              <a:t>endcase</a:t>
            </a: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sz="1400" dirty="0">
              <a:solidFill>
                <a:schemeClr val="accent2"/>
              </a:solidFill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output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assign q = (state == S0);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 err="1">
                <a:latin typeface="Courier10 BT" pitchFamily="49" charset="0"/>
              </a:rPr>
              <a:t>endmodule</a:t>
            </a:r>
            <a:r>
              <a:rPr lang="en-US" sz="1400" dirty="0">
                <a:latin typeface="Courier10 BT" pitchFamily="49" charset="0"/>
              </a:rPr>
              <a:t>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74A1B22-D1B3-4E15-B448-E618A18AB10A}"/>
              </a:ext>
            </a:extLst>
          </p:cNvPr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2026046"/>
              </p:ext>
            </p:extLst>
          </p:nvPr>
        </p:nvGraphicFramePr>
        <p:xfrm>
          <a:off x="4343400" y="4982775"/>
          <a:ext cx="4648200" cy="93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607338" imgH="573981" progId="Visio.Drawing.11">
                  <p:embed/>
                </p:oleObj>
              </mc:Choice>
              <mc:Fallback>
                <p:oleObj name="VISIO" r:id="rId6" imgW="2607338" imgH="573981" progId="Visio.Drawing.11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982775"/>
                        <a:ext cx="4648200" cy="934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F6228A43-CD7E-4BEB-86D5-CC2E7C2EB145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82845948"/>
              </p:ext>
            </p:extLst>
          </p:nvPr>
        </p:nvGraphicFramePr>
        <p:xfrm>
          <a:off x="5784376" y="2667000"/>
          <a:ext cx="1917700" cy="2031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072440" imgH="1189800" progId="Visio.Drawing.6">
                  <p:embed/>
                </p:oleObj>
              </mc:Choice>
              <mc:Fallback>
                <p:oleObj name="VISIO" r:id="rId8" imgW="1072440" imgH="1189800" progId="Visio.Drawing.6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E23D3F45-C6AF-4630-BF70-C963F6138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376" y="2667000"/>
                        <a:ext cx="1917700" cy="2031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193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114925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FSM Example 2: Sequence Detector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97C72E0-2A29-448F-A4BE-8B8B9983E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217608"/>
              </p:ext>
            </p:extLst>
          </p:nvPr>
        </p:nvGraphicFramePr>
        <p:xfrm>
          <a:off x="1905000" y="1371600"/>
          <a:ext cx="553294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39280" imgH="1289160" progId="Visio.Drawing.6">
                  <p:embed/>
                </p:oleObj>
              </mc:Choice>
              <mc:Fallback>
                <p:oleObj name="VISIO" r:id="rId3" imgW="2339280" imgH="1289160" progId="Visio.Drawing.6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0A4FE34-A28E-4784-ADC7-8CEF63E147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1371600"/>
                        <a:ext cx="5532945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722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Sequence Detector FSM: Moore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DA8C35-4FEE-416B-A768-E798FA2F0B4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914400"/>
            <a:ext cx="7239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module </a:t>
            </a:r>
            <a:r>
              <a:rPr lang="en-US" sz="1400" dirty="0" err="1">
                <a:latin typeface="Courier10 BT" pitchFamily="49" charset="0"/>
              </a:rPr>
              <a:t>seqDetectMoore</a:t>
            </a:r>
            <a:r>
              <a:rPr lang="en-US" sz="1400" dirty="0">
                <a:latin typeface="Courier10 BT" pitchFamily="49" charset="0"/>
              </a:rPr>
              <a:t>(input  logic      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reset, a,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  output logic       smile);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400" dirty="0">
              <a:latin typeface="Courier10 BT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typedef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state register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dirty="0" err="1">
                <a:latin typeface="Courier10 BT" pitchFamily="49" charset="0"/>
              </a:rPr>
              <a:t>always_ff</a:t>
            </a:r>
            <a:r>
              <a:rPr lang="en-US" sz="1400" dirty="0">
                <a:latin typeface="Courier10 BT" pitchFamily="49" charset="0"/>
              </a:rPr>
              <a:t> @(posedge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</a:t>
            </a:r>
            <a:r>
              <a:rPr lang="en-US" sz="1400" dirty="0" err="1">
                <a:latin typeface="Courier10 BT" pitchFamily="49" charset="0"/>
              </a:rPr>
              <a:t>posedge</a:t>
            </a:r>
            <a:r>
              <a:rPr lang="en-US" sz="1400" dirty="0">
                <a:latin typeface="Courier10 BT" pitchFamily="49" charset="0"/>
              </a:rPr>
              <a:t> reset)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if (reset) state &lt;=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else       state &lt;=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7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next state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dirty="0" err="1">
                <a:latin typeface="Courier10 BT" pitchFamily="49" charset="0"/>
              </a:rPr>
              <a:t>always_comb</a:t>
            </a: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case (state)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S0:      if (a)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else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S1:      if (a)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S2;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else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S2:      if (a)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else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default:  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</a:t>
            </a:r>
            <a:r>
              <a:rPr lang="en-US" sz="1400" dirty="0" err="1">
                <a:latin typeface="Courier10 BT" pitchFamily="49" charset="0"/>
              </a:rPr>
              <a:t>endcase</a:t>
            </a: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sz="700" dirty="0">
              <a:solidFill>
                <a:schemeClr val="accent2"/>
              </a:solidFill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output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assign smile = (state == S2);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 err="1">
                <a:latin typeface="Courier10 BT" pitchFamily="49" charset="0"/>
              </a:rPr>
              <a:t>endmodule</a:t>
            </a:r>
            <a:r>
              <a:rPr lang="en-US" sz="1400" dirty="0">
                <a:latin typeface="Courier10 BT" pitchFamily="49" charset="0"/>
              </a:rPr>
              <a:t>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0A4FE34-A28E-4784-ADC7-8CEF63E147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873491"/>
              </p:ext>
            </p:extLst>
          </p:nvPr>
        </p:nvGraphicFramePr>
        <p:xfrm>
          <a:off x="6096000" y="3581400"/>
          <a:ext cx="2628149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39280" imgH="1289160" progId="Visio.Drawing.6">
                  <p:embed/>
                </p:oleObj>
              </mc:Choice>
              <mc:Fallback>
                <p:oleObj name="VISIO" r:id="rId5" imgW="2339280" imgH="1289160" progId="Visio.Drawing.6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CCCDACB-E38C-4179-8678-A21323852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3581400"/>
                        <a:ext cx="2628149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153D087-CBF0-4D7B-9E5A-A1D5E6545E93}"/>
              </a:ext>
            </a:extLst>
          </p:cNvPr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598323"/>
              </p:ext>
            </p:extLst>
          </p:nvPr>
        </p:nvGraphicFramePr>
        <p:xfrm>
          <a:off x="4343400" y="5161133"/>
          <a:ext cx="4648200" cy="93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607338" imgH="573981" progId="Visio.Drawing.11">
                  <p:embed/>
                </p:oleObj>
              </mc:Choice>
              <mc:Fallback>
                <p:oleObj name="VISIO" r:id="rId7" imgW="2607338" imgH="573981" progId="Visio.Drawing.11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74A1B22-D1B3-4E15-B448-E618A18AB10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61133"/>
                        <a:ext cx="4648200" cy="934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835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114925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FSM Example 3: Sequence Detector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A04276E1-2982-4E38-A0C5-7C88FBDBC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59" y="1524000"/>
            <a:ext cx="4258081" cy="355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118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Sequence Detector FSM: Mealy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DA8C35-4FEE-416B-A768-E798FA2F0B4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914400"/>
            <a:ext cx="7239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module </a:t>
            </a:r>
            <a:r>
              <a:rPr lang="en-US" sz="1400" dirty="0" err="1">
                <a:latin typeface="Courier10 BT" pitchFamily="49" charset="0"/>
              </a:rPr>
              <a:t>seqDetectMealy</a:t>
            </a:r>
            <a:r>
              <a:rPr lang="en-US" sz="1400" dirty="0">
                <a:latin typeface="Courier10 BT" pitchFamily="49" charset="0"/>
              </a:rPr>
              <a:t>(input  logic      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reset, a,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  output logic       smile);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400" dirty="0">
              <a:latin typeface="Courier10 BT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logic {S0, S1}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10 BT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state register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</a:t>
            </a:r>
            <a:r>
              <a:rPr lang="en-US" sz="1400" dirty="0" err="1">
                <a:latin typeface="Courier10 BT" pitchFamily="49" charset="0"/>
              </a:rPr>
              <a:t>always_ff</a:t>
            </a:r>
            <a:r>
              <a:rPr lang="en-US" sz="1400" dirty="0">
                <a:latin typeface="Courier10 BT" pitchFamily="49" charset="0"/>
              </a:rPr>
              <a:t> @(posedge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</a:t>
            </a:r>
            <a:r>
              <a:rPr lang="en-US" sz="1400" dirty="0" err="1">
                <a:latin typeface="Courier10 BT" pitchFamily="49" charset="0"/>
              </a:rPr>
              <a:t>posedge</a:t>
            </a:r>
            <a:r>
              <a:rPr lang="en-US" sz="1400" dirty="0">
                <a:latin typeface="Courier10 BT" pitchFamily="49" charset="0"/>
              </a:rPr>
              <a:t> reset)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if (reset) state &lt;=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else       state &lt;=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7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next state and output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</a:t>
            </a:r>
            <a:r>
              <a:rPr lang="en-US" sz="1400" dirty="0" err="1">
                <a:latin typeface="Courier10 BT" pitchFamily="49" charset="0"/>
              </a:rPr>
              <a:t>always_comb</a:t>
            </a:r>
            <a:r>
              <a:rPr lang="en-US" sz="1400" dirty="0">
                <a:latin typeface="Courier10 BT" pitchFamily="49" charset="0"/>
              </a:rPr>
              <a:t> begin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smile = 1'b0;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case (state)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S0:      if (a)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else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S1:      if (a) begin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     smile = 1'b1;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 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else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default:    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</a:t>
            </a:r>
            <a:r>
              <a:rPr lang="en-US" sz="1400" dirty="0" err="1">
                <a:latin typeface="Courier10 BT" pitchFamily="49" charset="0"/>
              </a:rPr>
              <a:t>endcase</a:t>
            </a: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 err="1">
                <a:latin typeface="Courier10 BT" pitchFamily="49" charset="0"/>
              </a:rPr>
              <a:t>endmodule</a:t>
            </a:r>
            <a:r>
              <a:rPr lang="en-US" sz="1400" dirty="0">
                <a:latin typeface="Courier10 BT" pitchFamily="49" charset="0"/>
              </a:rPr>
              <a:t> 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2D4942A1-ED2C-4532-8FE2-2BB3E90F5BF2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7148744"/>
              </p:ext>
            </p:extLst>
          </p:nvPr>
        </p:nvGraphicFramePr>
        <p:xfrm>
          <a:off x="5138382" y="3702877"/>
          <a:ext cx="4005618" cy="247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613600" imgH="1617480" progId="Visio.Drawing.6">
                  <p:embed/>
                </p:oleObj>
              </mc:Choice>
              <mc:Fallback>
                <p:oleObj name="VISIO" r:id="rId5" imgW="2613600" imgH="1617480" progId="Visio.Drawing.6">
                  <p:embed/>
                  <p:pic>
                    <p:nvPicPr>
                      <p:cNvPr id="992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382" y="3702877"/>
                        <a:ext cx="4005618" cy="2479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54E8623-A0DE-4EB6-BAA4-C38D59D8DCC8}"/>
              </a:ext>
            </a:extLst>
          </p:cNvPr>
          <p:cNvSpPr/>
          <p:nvPr/>
        </p:nvSpPr>
        <p:spPr>
          <a:xfrm>
            <a:off x="5138382" y="3657600"/>
            <a:ext cx="3929418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41BF859D-D1CC-4AD6-8B34-1EB8ADC0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04467"/>
            <a:ext cx="2433841" cy="20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982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Parameterized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/>
              <a:t>Modules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26C67-FB12-4730-8861-7DC674FA6B5F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2339816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Parameterized Module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7338A02-FCEF-4A06-B26B-3BF898B4351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1066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2:1 mux: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#(parameter width = 8)  // name and default value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(input  logic [width-1:0]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input  logic             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output logic [width-1:0]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Instance with 8-bit bus width (uses default):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mux2 </a:t>
            </a:r>
            <a:r>
              <a:rPr lang="en-US" sz="1800" dirty="0" err="1">
                <a:latin typeface="Courier New" pitchFamily="49" charset="0"/>
              </a:rPr>
              <a:t>myMux</a:t>
            </a:r>
            <a:r>
              <a:rPr lang="en-US" sz="1800" dirty="0">
                <a:latin typeface="Courier New" pitchFamily="49" charset="0"/>
              </a:rPr>
              <a:t>(d0, d1, s, out);</a:t>
            </a:r>
            <a:endParaRPr lang="en-US" dirty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Instance with 12-bit bus width: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mux2 #(12) </a:t>
            </a:r>
            <a:r>
              <a:rPr lang="en-US" sz="1800" dirty="0" err="1">
                <a:latin typeface="Courier New" pitchFamily="49" charset="0"/>
              </a:rPr>
              <a:t>lowmux</a:t>
            </a:r>
            <a:r>
              <a:rPr lang="en-US" sz="1800" dirty="0">
                <a:latin typeface="Courier New" pitchFamily="49" charset="0"/>
              </a:rPr>
              <a:t>(d0, d1, s, out); </a:t>
            </a:r>
          </a:p>
        </p:txBody>
      </p:sp>
    </p:spTree>
    <p:extLst>
      <p:ext uri="{BB962C8B-B14F-4D97-AF65-F5344CB8AC3E}">
        <p14:creationId xmlns:p14="http://schemas.microsoft.com/office/powerpoint/2010/main" val="35550590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Testbenches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26C67-FB12-4730-8861-7DC674FA6B5F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104087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108043"/>
            <a:ext cx="845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HDL: </a:t>
            </a:r>
            <a:r>
              <a:rPr lang="en-US" sz="4200" b="1" i="1" dirty="0">
                <a:latin typeface="+mj-lt"/>
              </a:rPr>
              <a:t>Hardware</a:t>
            </a:r>
            <a:r>
              <a:rPr lang="en-US" sz="4200" dirty="0">
                <a:solidFill>
                  <a:schemeClr val="bg1"/>
                </a:solidFill>
                <a:latin typeface="+mj-lt"/>
              </a:rPr>
              <a:t> Description Language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9B380E1-3E30-425E-91B9-2FB87E0C23B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9906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solidFill>
                <a:srgbClr val="FF000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IMPORTANT: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	</a:t>
            </a:r>
            <a:r>
              <a:rPr lang="en-US" sz="3200" dirty="0">
                <a:latin typeface="+mj-lt"/>
                <a:cs typeface="Arial" charset="0"/>
              </a:rPr>
              <a:t>When using an HDL, think of the 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hardware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the HDL should produce, then write the appropriate idiom that implies that hardware.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solidFill>
                <a:srgbClr val="FF000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  <a:latin typeface="+mj-lt"/>
                <a:cs typeface="Arial" charset="0"/>
              </a:rPr>
              <a:t>	</a:t>
            </a:r>
            <a:r>
              <a:rPr lang="en-US" sz="3200" dirty="0">
                <a:latin typeface="+mj-lt"/>
                <a:cs typeface="Arial" charset="0"/>
              </a:rPr>
              <a:t>Beware of treating HDL like software and coding without thinking of the hardware.</a:t>
            </a:r>
          </a:p>
        </p:txBody>
      </p:sp>
    </p:spTree>
    <p:extLst>
      <p:ext uri="{BB962C8B-B14F-4D97-AF65-F5344CB8AC3E}">
        <p14:creationId xmlns:p14="http://schemas.microsoft.com/office/powerpoint/2010/main" val="2054956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Testbenches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E08B5-4D92-4C4A-B703-38CC25CE948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10668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HDL that </a:t>
            </a:r>
            <a:r>
              <a:rPr lang="en-US" b="1" dirty="0"/>
              <a:t>tests another module</a:t>
            </a:r>
            <a:r>
              <a:rPr lang="en-US" dirty="0"/>
              <a:t>: </a:t>
            </a:r>
            <a:r>
              <a:rPr lang="en-US" i="1" dirty="0"/>
              <a:t>device under test</a:t>
            </a:r>
            <a:r>
              <a:rPr lang="en-US" dirty="0"/>
              <a:t>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  <a:p>
            <a:r>
              <a:rPr lang="en-US" b="1" dirty="0"/>
              <a:t>Not </a:t>
            </a:r>
            <a:r>
              <a:rPr lang="en-US" b="1" dirty="0" err="1"/>
              <a:t>synthesizeable</a:t>
            </a:r>
            <a:endParaRPr lang="en-US" b="1" dirty="0"/>
          </a:p>
          <a:p>
            <a:r>
              <a:rPr lang="en-US" b="1" dirty="0"/>
              <a:t>Types: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Self-checking</a:t>
            </a:r>
          </a:p>
          <a:p>
            <a:pPr lvl="1"/>
            <a:r>
              <a:rPr lang="en-US" dirty="0"/>
              <a:t>Self-checking with </a:t>
            </a:r>
            <a:r>
              <a:rPr lang="en-US" dirty="0" err="1"/>
              <a:t>testvectors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9554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Testbenches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B9109A-87FB-4F11-BBB5-F073CBA9622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10668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Write SystemVerilog code to implement the following function in hardware. Name the module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sillyfunction</a:t>
            </a:r>
            <a:r>
              <a:rPr lang="en-US"/>
              <a:t>.</a:t>
            </a:r>
          </a:p>
          <a:p>
            <a:pPr>
              <a:buFontTx/>
              <a:buNone/>
            </a:pPr>
            <a:r>
              <a:rPr lang="en-US"/>
              <a:t>			</a:t>
            </a:r>
            <a:r>
              <a:rPr lang="en-US" sz="2600">
                <a:latin typeface="Courier New" pitchFamily="49" charset="0"/>
              </a:rPr>
              <a:t>y = bc + ab</a:t>
            </a:r>
            <a:endParaRPr lang="en-US"/>
          </a:p>
          <a:p>
            <a:pPr>
              <a:buFontTx/>
              <a:buNone/>
            </a:pPr>
            <a:endParaRPr lang="en-US" sz="15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>
                <a:latin typeface="Courier New" pitchFamily="49" charset="0"/>
              </a:rPr>
              <a:t>module sillyfunction(input  logic a, b, c, </a:t>
            </a:r>
          </a:p>
          <a:p>
            <a:pPr>
              <a:buFontTx/>
              <a:buNone/>
            </a:pPr>
            <a:r>
              <a:rPr lang="en-US" sz="2200">
                <a:latin typeface="Courier New" pitchFamily="49" charset="0"/>
              </a:rPr>
              <a:t>                     output logic y);</a:t>
            </a:r>
          </a:p>
          <a:p>
            <a:pPr>
              <a:buFontTx/>
              <a:buNone/>
            </a:pPr>
            <a:r>
              <a:rPr lang="en-US" sz="2200">
                <a:latin typeface="Courier New" pitchFamily="49" charset="0"/>
              </a:rPr>
              <a:t>  assign y = ~b &amp; ~c | a &amp; ~b;</a:t>
            </a:r>
          </a:p>
          <a:p>
            <a:pPr>
              <a:buFontTx/>
              <a:buNone/>
            </a:pPr>
            <a:r>
              <a:rPr lang="en-US" sz="2200">
                <a:latin typeface="Courier New" pitchFamily="49" charset="0"/>
              </a:rPr>
              <a:t>endmodule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3EDD329D-FC60-4C58-8F06-9889DB8897FE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2766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D371F582-B8FA-4821-8702-105A0A27BB7D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A29FC338-2AA7-4380-8820-82C5DD0E9450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4958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7D5E55-13CD-4328-9C0B-27D2FD1D4873}"/>
              </a:ext>
            </a:extLst>
          </p:cNvPr>
          <p:cNvSpPr/>
          <p:nvPr/>
        </p:nvSpPr>
        <p:spPr>
          <a:xfrm>
            <a:off x="228600" y="3581400"/>
            <a:ext cx="8610600" cy="1752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Testbench 1: Simple Testbench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0C1976B-12F6-4EEF-BB5E-A3CCE239AF0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371600" y="1072662"/>
            <a:ext cx="54864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module testbench1();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logic a, b, c;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logic y;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>
                <a:solidFill>
                  <a:srgbClr val="0070C0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sillyfunction dut(a, b, c, y);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solidFill>
                  <a:srgbClr val="0070C0"/>
                </a:solidFill>
                <a:latin typeface="Courier New" pitchFamily="49" charset="0"/>
              </a:rPr>
              <a:t>// apply inputs one at a time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initial begin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a = 0;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a = 1;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endmodule 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4811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>
                <a:solidFill>
                  <a:schemeClr val="bg1"/>
                </a:solidFill>
                <a:latin typeface="+mj-lt"/>
              </a:rPr>
              <a:t>Testbench 2: Self-Checking Testbench</a:t>
            </a:r>
            <a:endParaRPr lang="en-US" sz="43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2AD8-E2DD-4CDE-B028-69DF270F401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762000" y="990600"/>
            <a:ext cx="7848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module testbench2();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logic  a, b, c;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logic y;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sillyfunction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dut</a:t>
            </a:r>
            <a:r>
              <a:rPr lang="en-US" sz="1400" dirty="0">
                <a:latin typeface="Courier New" pitchFamily="49" charset="0"/>
              </a:rPr>
              <a:t>(a, b, c, y); 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// instantiate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</a:rPr>
              <a:t>dut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initial begin          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// apply inputs, check results one at a time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a = 0;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1) $display("000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0) $display("001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0) $display("010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0) $display("011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a = 1;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1) $display("100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1) $display("101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0) $display("110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0) $display("111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 err="1">
                <a:latin typeface="Courier New" pitchFamily="49" charset="0"/>
              </a:rPr>
              <a:t>endmodule</a:t>
            </a:r>
            <a:r>
              <a:rPr lang="en-US" sz="1400" dirty="0"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32404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Testbench 3: Testbench w/ </a:t>
            </a:r>
            <a:r>
              <a:rPr lang="en-US" sz="4100" dirty="0" err="1">
                <a:solidFill>
                  <a:schemeClr val="bg1"/>
                </a:solidFill>
                <a:latin typeface="+mj-lt"/>
              </a:rPr>
              <a:t>Testvectors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5DB9A51-47B1-4110-9200-B59BE567F57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10668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/>
              <a:t>Testvector file: inputs and expected outputs</a:t>
            </a:r>
          </a:p>
          <a:p>
            <a:pPr marL="533400" indent="-533400"/>
            <a:r>
              <a:rPr lang="en-US"/>
              <a:t>Testbench:</a:t>
            </a:r>
          </a:p>
          <a:p>
            <a:pPr marL="914400" lvl="1" indent="-457200">
              <a:buFontTx/>
              <a:buAutoNum type="arabicPeriod"/>
            </a:pPr>
            <a:r>
              <a:rPr lang="en-US" sz="2600"/>
              <a:t>Generate clock for assigning inputs, reading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/>
              <a:t>Read testvectors file into array</a:t>
            </a:r>
          </a:p>
          <a:p>
            <a:pPr marL="914400" lvl="1" indent="-457200">
              <a:buFontTx/>
              <a:buAutoNum type="arabicPeriod"/>
            </a:pPr>
            <a:r>
              <a:rPr lang="en-US" sz="2600"/>
              <a:t>Assign inputs, expected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/>
              <a:t>Compare outputs with expected outputs and report errors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658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Testbench 3: Testbench w/ </a:t>
            </a:r>
            <a:r>
              <a:rPr lang="en-US" sz="4100" dirty="0" err="1">
                <a:solidFill>
                  <a:schemeClr val="bg1"/>
                </a:solidFill>
                <a:latin typeface="+mj-lt"/>
              </a:rPr>
              <a:t>Testvectors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94B23-E6D7-4996-9452-707464BFAE1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10668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b="1" dirty="0"/>
              <a:t>Testbench clock: </a:t>
            </a:r>
          </a:p>
          <a:p>
            <a:pPr marL="933450" lvl="1" indent="-533400"/>
            <a:r>
              <a:rPr lang="en-US" sz="2400" dirty="0"/>
              <a:t>Assign </a:t>
            </a:r>
            <a:r>
              <a:rPr lang="en-US" sz="2400" b="1" dirty="0">
                <a:solidFill>
                  <a:srgbClr val="0070C0"/>
                </a:solidFill>
              </a:rPr>
              <a:t>inputs</a:t>
            </a:r>
            <a:r>
              <a:rPr lang="en-US" sz="2400" dirty="0"/>
              <a:t> (on </a:t>
            </a:r>
            <a:r>
              <a:rPr lang="en-US" sz="2400" b="1" dirty="0"/>
              <a:t>rising edge</a:t>
            </a:r>
            <a:r>
              <a:rPr lang="en-US" sz="2400" dirty="0"/>
              <a:t>).</a:t>
            </a:r>
          </a:p>
          <a:p>
            <a:pPr marL="933450" lvl="1" indent="-533400"/>
            <a:r>
              <a:rPr lang="en-US" sz="2400" dirty="0"/>
              <a:t>Compare </a:t>
            </a:r>
            <a:r>
              <a:rPr lang="en-US" sz="2400" b="1" dirty="0">
                <a:solidFill>
                  <a:srgbClr val="0070C0"/>
                </a:solidFill>
              </a:rPr>
              <a:t>outputs</a:t>
            </a:r>
            <a:r>
              <a:rPr lang="en-US" sz="2400" dirty="0"/>
              <a:t> with expected outputs (</a:t>
            </a:r>
            <a:r>
              <a:rPr lang="en-US" sz="2400" b="1" dirty="0"/>
              <a:t>on falling edge)</a:t>
            </a:r>
            <a:r>
              <a:rPr lang="en-US" sz="2400" dirty="0"/>
              <a:t>.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533400" indent="-533400"/>
            <a:r>
              <a:rPr lang="en-US" sz="2400" dirty="0"/>
              <a:t>Testbench clock </a:t>
            </a:r>
            <a:r>
              <a:rPr lang="en-US" sz="2400" b="1" dirty="0"/>
              <a:t>also used as clock </a:t>
            </a:r>
            <a:r>
              <a:rPr lang="en-US" sz="2400" dirty="0"/>
              <a:t>for synchronous sequential circuits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9C29346C-822C-4002-B6D5-A04E1F38B4E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0258519"/>
              </p:ext>
            </p:extLst>
          </p:nvPr>
        </p:nvGraphicFramePr>
        <p:xfrm>
          <a:off x="1981200" y="2800350"/>
          <a:ext cx="48768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37920" imgH="905040" progId="Visio.Drawing.6">
                  <p:embed/>
                </p:oleObj>
              </mc:Choice>
              <mc:Fallback>
                <p:oleObj name="VISIO" r:id="rId5" imgW="2437920" imgH="905040" progId="Visio.Drawing.6">
                  <p:embed/>
                  <p:pic>
                    <p:nvPicPr>
                      <p:cNvPr id="914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00350"/>
                        <a:ext cx="48768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7853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Testbench 3: </a:t>
            </a:r>
            <a:r>
              <a:rPr lang="en-US" sz="4100" dirty="0" err="1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100" dirty="0">
                <a:solidFill>
                  <a:schemeClr val="bg1"/>
                </a:solidFill>
                <a:latin typeface="+mj-lt"/>
              </a:rPr>
              <a:t> File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A11231C-7273-4E56-B61E-AEE1D181CC4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11430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File: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</a:rPr>
              <a:t>example.txt </a:t>
            </a:r>
          </a:p>
          <a:p>
            <a:r>
              <a:rPr lang="en-US" dirty="0">
                <a:latin typeface="+mj-lt"/>
              </a:rPr>
              <a:t>contains vectors of </a:t>
            </a:r>
            <a:r>
              <a:rPr lang="en-US" dirty="0" err="1">
                <a:latin typeface="+mj-lt"/>
              </a:rPr>
              <a:t>abc_yexpected</a:t>
            </a:r>
            <a:endParaRPr lang="en-US" dirty="0">
              <a:latin typeface="+mj-lt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</a:t>
            </a:r>
            <a:r>
              <a:rPr lang="en-US" sz="1800" dirty="0" err="1">
                <a:latin typeface="Courier New" pitchFamily="49" charset="0"/>
              </a:rPr>
              <a:t>abc_yexpected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000_1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001_0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010_0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011_0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100_1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101_1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110_0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111_0</a:t>
            </a:r>
          </a:p>
        </p:txBody>
      </p:sp>
    </p:spTree>
    <p:extLst>
      <p:ext uri="{BB962C8B-B14F-4D97-AF65-F5344CB8AC3E}">
        <p14:creationId xmlns:p14="http://schemas.microsoft.com/office/powerpoint/2010/main" val="25658184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1. Generate Clock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4F80F-0F72-4005-A6CD-A9D55DB0E61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1143000"/>
            <a:ext cx="8534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module testbench3();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       clk, reset;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       a, b, c, yexpected;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       y;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[31:0] vectornum, errors;    // bookkeeping variables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[3:0]  testvectors[10000:0]; // array of testvectors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rgbClr val="0070C0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sillyfunction dut(a, b, c, y);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rgbClr val="0070C0"/>
                </a:solidFill>
                <a:latin typeface="Courier New" pitchFamily="49" charset="0"/>
              </a:rPr>
              <a:t>// generate clock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always     // no sensitivity list, so it always executes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clk = 1; #5; clk = 0; #5;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end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799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2. Read </a:t>
            </a:r>
            <a:r>
              <a:rPr lang="en-US" sz="4100" dirty="0" err="1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100" dirty="0">
                <a:solidFill>
                  <a:schemeClr val="bg1"/>
                </a:solidFill>
                <a:latin typeface="+mj-lt"/>
              </a:rPr>
              <a:t> into Array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55C9F26-540D-483E-A375-C2F2CD88B6F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11430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70C0"/>
                </a:solidFill>
                <a:latin typeface="Courier New" pitchFamily="49" charset="0"/>
              </a:rPr>
              <a:t>// at start of test, load vectors and pulse reset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initial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$readmemb("example.tv", testvectors);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vectornum = 0; errors = 0;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reset = 1; #22; reset = 0;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// </a:t>
            </a:r>
            <a:r>
              <a:rPr lang="en-US" sz="1800" b="1">
                <a:solidFill>
                  <a:srgbClr val="0070C0"/>
                </a:solidFill>
                <a:latin typeface="Courier New" pitchFamily="49" charset="0"/>
              </a:rPr>
              <a:t>Note: </a:t>
            </a:r>
            <a:r>
              <a:rPr lang="en-US" sz="1800">
                <a:latin typeface="Courier New" pitchFamily="49" charset="0"/>
              </a:rPr>
              <a:t>$readmemh reads testvector files written in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// hexadecimal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430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3. Assign Inputs and Expected Outputs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12024-1922-486D-9B82-E37FB6DA935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762000" y="1143000"/>
            <a:ext cx="8001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b="1">
                <a:solidFill>
                  <a:srgbClr val="0070C0"/>
                </a:solidFill>
                <a:latin typeface="Courier New" pitchFamily="49" charset="0"/>
              </a:rPr>
              <a:t>  // apply test vectors on rising edge of clk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always @(posedge clk)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#1; {a, b, c, yexpected} = testvectors[vectornum];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618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Modules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A9CA196-7584-4C61-97E6-6BBAABFC52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037670"/>
              </p:ext>
            </p:extLst>
          </p:nvPr>
        </p:nvGraphicFramePr>
        <p:xfrm>
          <a:off x="2122488" y="1371600"/>
          <a:ext cx="44735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272500" imgH="480114" progId="Visio.Drawing.11">
                  <p:embed/>
                </p:oleObj>
              </mc:Choice>
              <mc:Fallback>
                <p:oleObj name="Visio" r:id="rId5" imgW="1272500" imgH="480114" progId="Visio.Drawing.11">
                  <p:embed/>
                  <p:pic>
                    <p:nvPicPr>
                      <p:cNvPr id="877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1371600"/>
                        <a:ext cx="4473575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0820293F-9D93-4BC0-A597-72C9C580B47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96108" y="3637085"/>
            <a:ext cx="7620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Two types of Modules: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Behavioral:</a:t>
            </a:r>
            <a:r>
              <a:rPr lang="en-US" sz="2600" b="1" dirty="0"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describe what a module does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Structural: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describe how it is built from simpler modules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22470-3075-4656-B3ED-7C78B58E7306}"/>
              </a:ext>
            </a:extLst>
          </p:cNvPr>
          <p:cNvSpPr/>
          <p:nvPr/>
        </p:nvSpPr>
        <p:spPr>
          <a:xfrm>
            <a:off x="3200400" y="1676400"/>
            <a:ext cx="22860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SystemVerilog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0564084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4. Compare with Expected Outputs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466A15A-2DF5-4A8E-9CE1-EFAC7C828AC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762000" y="1143000"/>
            <a:ext cx="8153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check results on falling edge of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clk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always @(negedge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if (~reset) begin // skip during reset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</a:t>
            </a:r>
            <a:r>
              <a:rPr lang="en-US" sz="1700" b="1" dirty="0">
                <a:latin typeface="Courier New" pitchFamily="49" charset="0"/>
              </a:rPr>
              <a:t>(y !== </a:t>
            </a:r>
            <a:r>
              <a:rPr lang="en-US" sz="1700" b="1" dirty="0" err="1">
                <a:latin typeface="Courier New" pitchFamily="49" charset="0"/>
              </a:rPr>
              <a:t>yexpected</a:t>
            </a:r>
            <a:r>
              <a:rPr lang="en-US" sz="1700" b="1" dirty="0">
                <a:latin typeface="Courier New" pitchFamily="49" charset="0"/>
              </a:rPr>
              <a:t>) </a:t>
            </a:r>
            <a:r>
              <a:rPr lang="en-US" sz="1700" dirty="0">
                <a:latin typeface="Courier New" pitchFamily="49" charset="0"/>
              </a:rPr>
              <a:t>begin 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$display("Error: inputs = %b", {a, b, c});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  outputs = %b (%b expected)",</a:t>
            </a:r>
            <a:r>
              <a:rPr lang="en-US" sz="1700" dirty="0" err="1">
                <a:latin typeface="Courier New" pitchFamily="49" charset="0"/>
              </a:rPr>
              <a:t>y,yexpected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errors = errors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Note: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to print in hexadecimal, use %h. For example,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      $display(“Error: inputs = %h”, {a, b, c});</a:t>
            </a:r>
          </a:p>
          <a:p>
            <a:pPr>
              <a:buFontTx/>
              <a:buNone/>
            </a:pP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increment array index and read next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testvector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=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</a:t>
            </a:r>
            <a:r>
              <a:rPr lang="en-US" sz="1700" dirty="0" err="1">
                <a:latin typeface="Courier New" pitchFamily="49" charset="0"/>
              </a:rPr>
              <a:t>testvectors</a:t>
            </a:r>
            <a:r>
              <a:rPr lang="en-US" sz="1700" dirty="0">
                <a:latin typeface="Courier New" pitchFamily="49" charset="0"/>
              </a:rPr>
              <a:t>[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] === </a:t>
            </a:r>
            <a:r>
              <a:rPr lang="en-US" sz="1700" b="1" dirty="0">
                <a:latin typeface="Courier New" pitchFamily="49" charset="0"/>
              </a:rPr>
              <a:t>4'bx</a:t>
            </a:r>
            <a:r>
              <a:rPr lang="en-US" sz="1700" dirty="0">
                <a:latin typeface="Courier New" pitchFamily="49" charset="0"/>
              </a:rPr>
              <a:t>) begin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$display("%d tests completed with %d errors",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, errors);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$stop;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===</a:t>
            </a:r>
            <a:r>
              <a:rPr lang="en-US" sz="170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and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!==</a:t>
            </a:r>
            <a:r>
              <a:rPr lang="en-US" sz="1700" dirty="0">
                <a:latin typeface="Courier New" pitchFamily="49" charset="0"/>
              </a:rPr>
              <a:t> can compare values that are 1, 0, x, or z.</a:t>
            </a:r>
          </a:p>
          <a:p>
            <a:pPr>
              <a:buFontTx/>
              <a:buNone/>
            </a:pPr>
            <a:r>
              <a:rPr lang="en-US" sz="1700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2224B-763E-46B8-9F74-EBB0EE836702}"/>
              </a:ext>
            </a:extLst>
          </p:cNvPr>
          <p:cNvSpPr txBox="1"/>
          <p:nvPr/>
        </p:nvSpPr>
        <p:spPr>
          <a:xfrm>
            <a:off x="6629400" y="2810470"/>
            <a:ext cx="2209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This bit width needs to be the same as vector size!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6CA2A4-E389-4434-A1DD-2830DA74668F}"/>
              </a:ext>
            </a:extLst>
          </p:cNvPr>
          <p:cNvCxnSpPr>
            <a:cxnSpLocks/>
          </p:cNvCxnSpPr>
          <p:nvPr/>
        </p:nvCxnSpPr>
        <p:spPr>
          <a:xfrm flipH="1">
            <a:off x="5181600" y="3810000"/>
            <a:ext cx="1670050" cy="29944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Design and Computer Architecture Lecture Notes </a:t>
            </a:r>
          </a:p>
          <a:p>
            <a:pPr marL="0" indent="0" eaLnBrk="1" hangingPunct="1">
              <a:buNone/>
            </a:pPr>
            <a:r>
              <a:rPr lang="en-US" sz="2400" b="1">
                <a:solidFill>
                  <a:srgbClr val="0070C0"/>
                </a:solidFill>
              </a:rPr>
              <a:t>© 2021 </a:t>
            </a:r>
            <a:r>
              <a:rPr lang="en-US" sz="2400" b="1" dirty="0">
                <a:solidFill>
                  <a:srgbClr val="0070C0"/>
                </a:solidFill>
              </a:rPr>
              <a:t>Sarah Harris and David Harris</a:t>
            </a:r>
          </a:p>
          <a:p>
            <a:pPr marL="0" indent="0" eaLnBrk="1" hangingPunct="1">
              <a:buNone/>
            </a:pP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These notes may be used and modified for educational and/or non-commercial purposes so long as the source is attributed.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About these Notes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B5B28-69EA-0740-A1FD-2A3CAFBB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Module Declaration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EC48C50-916F-421D-8FD3-0968204F459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// module body goes here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0FD74BCD-B04B-4F81-A992-74762E32E40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0E63A-760D-4E3C-A108-B75811CBAB0C}"/>
              </a:ext>
            </a:extLst>
          </p:cNvPr>
          <p:cNvSpPr txBox="1"/>
          <p:nvPr/>
        </p:nvSpPr>
        <p:spPr>
          <a:xfrm>
            <a:off x="1295400" y="3078006"/>
            <a:ext cx="685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200" b="1" dirty="0">
                <a:latin typeface="+mj-lt"/>
                <a:cs typeface="Courier New" panose="02070309020205020404" pitchFamily="49" charset="0"/>
              </a:rPr>
              <a:t>/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2200" b="1" dirty="0">
                <a:solidFill>
                  <a:srgbClr val="0070C0"/>
                </a:solidFill>
              </a:rPr>
              <a:t>:  </a:t>
            </a:r>
            <a:r>
              <a:rPr lang="en-US" sz="2200" dirty="0"/>
              <a:t>required to begin/end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200" b="1" dirty="0">
                <a:solidFill>
                  <a:srgbClr val="0070C0"/>
                </a:solidFill>
              </a:rPr>
              <a:t>:  </a:t>
            </a:r>
            <a:r>
              <a:rPr lang="en-US" sz="2200" dirty="0"/>
              <a:t>name of the module</a:t>
            </a:r>
          </a:p>
          <a:p>
            <a:pPr lvl="1"/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89A7126-35E3-48CE-82B8-3CB412FB45F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28978546"/>
              </p:ext>
            </p:extLst>
          </p:nvPr>
        </p:nvGraphicFramePr>
        <p:xfrm>
          <a:off x="2297075" y="4114800"/>
          <a:ext cx="44735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72500" imgH="480114" progId="Visio.Drawing.11">
                  <p:embed/>
                </p:oleObj>
              </mc:Choice>
              <mc:Fallback>
                <p:oleObj name="Visio" r:id="rId6" imgW="1272500" imgH="480114" progId="Visio.Drawing.11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BA9CA196-7584-4C61-97E6-6BBAABFC52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075" y="4114800"/>
                        <a:ext cx="4473575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88339D0-34C6-422E-8424-BAC60943A3B6}"/>
              </a:ext>
            </a:extLst>
          </p:cNvPr>
          <p:cNvSpPr/>
          <p:nvPr/>
        </p:nvSpPr>
        <p:spPr>
          <a:xfrm>
            <a:off x="3374987" y="4419600"/>
            <a:ext cx="22860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SystemVerilog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427712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Behavioral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EC48C50-916F-421D-8FD3-0968204F459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0FD74BCD-B04B-4F81-A992-74762E32E40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0E63A-760D-4E3C-A108-B75811CBAB0C}"/>
              </a:ext>
            </a:extLst>
          </p:cNvPr>
          <p:cNvSpPr txBox="1"/>
          <p:nvPr/>
        </p:nvSpPr>
        <p:spPr>
          <a:xfrm>
            <a:off x="1295400" y="3078006"/>
            <a:ext cx="685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200" b="1" dirty="0">
                <a:latin typeface="+mj-lt"/>
                <a:cs typeface="Courier New" panose="02070309020205020404" pitchFamily="49" charset="0"/>
              </a:rPr>
              <a:t>/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2200" b="1" dirty="0">
                <a:solidFill>
                  <a:srgbClr val="0070C0"/>
                </a:solidFill>
              </a:rPr>
              <a:t>:  </a:t>
            </a:r>
            <a:r>
              <a:rPr lang="en-US" sz="2200" dirty="0"/>
              <a:t>required to begin/end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200" b="1" dirty="0">
                <a:solidFill>
                  <a:srgbClr val="0070C0"/>
                </a:solidFill>
              </a:rPr>
              <a:t>:  </a:t>
            </a:r>
            <a:r>
              <a:rPr lang="en-US" sz="2200" dirty="0"/>
              <a:t>name of the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Times New Roman" panose="02020603050405020304" pitchFamily="18" charset="0"/>
              </a:rPr>
              <a:t>Operators: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200" dirty="0"/>
              <a:t>:  NOT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200" dirty="0">
                <a:solidFill>
                  <a:srgbClr val="0070C0"/>
                </a:solidFill>
              </a:rPr>
              <a:t>:</a:t>
            </a:r>
            <a:r>
              <a:rPr lang="en-US" sz="2200" dirty="0"/>
              <a:t>  AND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200" dirty="0"/>
              <a:t>:  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9307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2AAD32E29ADA364EB869E66C158BD4B8" ma:contentTypeVersion="4" ma:contentTypeDescription="Yeni belge oluşturun." ma:contentTypeScope="" ma:versionID="0399b85fc66a895885b2ca7a6017b85e">
  <xsd:schema xmlns:xsd="http://www.w3.org/2001/XMLSchema" xmlns:xs="http://www.w3.org/2001/XMLSchema" xmlns:p="http://schemas.microsoft.com/office/2006/metadata/properties" xmlns:ns2="452ffae8-01d1-437b-bb8f-010ac3ae5cc7" targetNamespace="http://schemas.microsoft.com/office/2006/metadata/properties" ma:root="true" ma:fieldsID="046a53b7377480cc06aba8c626d755a5" ns2:_="">
    <xsd:import namespace="452ffae8-01d1-437b-bb8f-010ac3ae5c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ffae8-01d1-437b-bb8f-010ac3ae5c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090E31-2734-4842-9D55-870EA6020E30}"/>
</file>

<file path=customXml/itemProps2.xml><?xml version="1.0" encoding="utf-8"?>
<ds:datastoreItem xmlns:ds="http://schemas.openxmlformats.org/officeDocument/2006/customXml" ds:itemID="{8F577B95-2518-4FD3-8618-AC01DAA8DCEB}"/>
</file>

<file path=docProps/app.xml><?xml version="1.0" encoding="utf-8"?>
<Properties xmlns="http://schemas.openxmlformats.org/officeDocument/2006/extended-properties" xmlns:vt="http://schemas.openxmlformats.org/officeDocument/2006/docPropsVTypes">
  <TotalTime>30681</TotalTime>
  <Words>4707</Words>
  <Application>Microsoft Office PowerPoint</Application>
  <PresentationFormat>On-screen Show (4:3)</PresentationFormat>
  <Paragraphs>949</Paragraphs>
  <Slides>71</Slides>
  <Notes>71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Arial</vt:lpstr>
      <vt:lpstr>Arial Black</vt:lpstr>
      <vt:lpstr>Calibri</vt:lpstr>
      <vt:lpstr>Courier (W1)</vt:lpstr>
      <vt:lpstr>Courier New</vt:lpstr>
      <vt:lpstr>Courier10 BT</vt:lpstr>
      <vt:lpstr>Times</vt:lpstr>
      <vt:lpstr>Times New Roman</vt:lpstr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DDCArv Ch4</dc:title>
  <dc:creator>sharris</dc:creator>
  <cp:lastModifiedBy>Sarah Harris</cp:lastModifiedBy>
  <cp:revision>386</cp:revision>
  <cp:lastPrinted>2020-08-16T23:33:40Z</cp:lastPrinted>
  <dcterms:created xsi:type="dcterms:W3CDTF">2012-08-07T04:56:47Z</dcterms:created>
  <dcterms:modified xsi:type="dcterms:W3CDTF">2023-07-29T03:39:38Z</dcterms:modified>
</cp:coreProperties>
</file>