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319" r:id="rId2"/>
    <p:sldId id="320" r:id="rId3"/>
    <p:sldId id="311" r:id="rId4"/>
    <p:sldId id="321" r:id="rId5"/>
    <p:sldId id="322" r:id="rId6"/>
    <p:sldId id="323" r:id="rId7"/>
    <p:sldId id="28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Açık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01"/>
    <p:restoredTop sz="95808"/>
  </p:normalViewPr>
  <p:slideViewPr>
    <p:cSldViewPr snapToGrid="0">
      <p:cViewPr varScale="1">
        <p:scale>
          <a:sx n="68" d="100"/>
          <a:sy n="68" d="100"/>
        </p:scale>
        <p:origin x="38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B9078-1FF0-4699-88E2-59AF8E51EDEA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9B9A3-A92B-4178-9791-65D4ECBE93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1838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9B9A3-A92B-4178-9791-65D4ECBE934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2272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9B9A3-A92B-4178-9791-65D4ECBE934F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755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3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467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4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7345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5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3470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6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3135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767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812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472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49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6871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8919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571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8965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AF12FC3-561B-403E-AEAB-E0B21CCD5604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534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215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576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070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385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162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920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969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437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12FC3-561B-403E-AEAB-E0B21CCD5604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033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CAB974F7-9645-4190-98F7-468DC284A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Dr. </a:t>
            </a:r>
            <a:r>
              <a:rPr lang="tr-TR" dirty="0" err="1" smtClean="0"/>
              <a:t>Öğr</a:t>
            </a:r>
            <a:r>
              <a:rPr lang="tr-TR" dirty="0" smtClean="0"/>
              <a:t>. Üyesi Furkan </a:t>
            </a:r>
            <a:r>
              <a:rPr lang="tr-TR" dirty="0"/>
              <a:t>ÇAKMAK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AA795226-8C7D-4575-AD50-B52374E505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921" y="1903191"/>
            <a:ext cx="2864958" cy="3051617"/>
          </a:xfrm>
          <a:prstGeom prst="rect">
            <a:avLst/>
          </a:prstGeom>
        </p:spPr>
      </p:pic>
      <p:sp>
        <p:nvSpPr>
          <p:cNvPr id="6" name="Unvan 1">
            <a:extLst>
              <a:ext uri="{FF2B5EF4-FFF2-40B4-BE49-F238E27FC236}">
                <a16:creationId xmlns:a16="http://schemas.microsoft.com/office/drawing/2014/main" xmlns="" id="{1FA19C6F-2922-4005-B83C-997B6D5FB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942" y="2588216"/>
            <a:ext cx="8979464" cy="1658319"/>
          </a:xfrm>
        </p:spPr>
        <p:txBody>
          <a:bodyPr/>
          <a:lstStyle/>
          <a:p>
            <a:r>
              <a:rPr lang="tr-TR" sz="3200" dirty="0"/>
              <a:t>Data </a:t>
            </a:r>
            <a:r>
              <a:rPr lang="tr-TR" sz="3200" dirty="0" smtClean="0"/>
              <a:t>Communication and Computer Network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BLM3051</a:t>
            </a:r>
          </a:p>
        </p:txBody>
      </p:sp>
    </p:spTree>
    <p:extLst>
      <p:ext uri="{BB962C8B-B14F-4D97-AF65-F5344CB8AC3E}">
        <p14:creationId xmlns:p14="http://schemas.microsoft.com/office/powerpoint/2010/main" val="91705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70246AE9-454D-40F5-86F4-D3A83FEE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Information Form - Weekly Subjects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988649"/>
              </p:ext>
            </p:extLst>
          </p:nvPr>
        </p:nvGraphicFramePr>
        <p:xfrm>
          <a:off x="488296" y="2028539"/>
          <a:ext cx="1137147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809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Hafta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Tarih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Konular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sz="1200" b="1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sz="1200" b="1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 smtClean="0">
                          <a:solidFill>
                            <a:srgbClr val="7030A0"/>
                          </a:solidFill>
                        </a:rPr>
                        <a:t>20.02.2024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Introduction to Data Communication Standards Used on Data Communication, Architectural models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sz="1200" b="1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sz="1200" b="1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 smtClean="0">
                          <a:solidFill>
                            <a:srgbClr val="7030A0"/>
                          </a:solidFill>
                        </a:rPr>
                        <a:t>27.02.2024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OSI Reference Model , Layers and Their Functions, Signaling and Signal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 smtClean="0">
                          <a:solidFill>
                            <a:srgbClr val="7030A0"/>
                          </a:solidFill>
                        </a:rPr>
                        <a:t>05.03.2024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Parallel and Serial Transmission, Communication Media and Their Technical Specs., Multiplexing (TDM, FDM)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 smtClean="0">
                          <a:solidFill>
                            <a:srgbClr val="7030A0"/>
                          </a:solidFill>
                        </a:rPr>
                        <a:t>12.03.2024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Error Detection and Error Correction Techniques, Data Link Control Techniques, Flow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 smtClean="0">
                          <a:solidFill>
                            <a:srgbClr val="7030A0"/>
                          </a:solidFill>
                        </a:rPr>
                        <a:t>19.03.2024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Asynchronous and Synchronous Data Link Protocols (BSC, HDLC)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 smtClean="0">
                          <a:solidFill>
                            <a:srgbClr val="7030A0"/>
                          </a:solidFill>
                        </a:rPr>
                        <a:t>26.03.2024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LAN Technologies Continued, IEEE 802.4, 802.5, 802.11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 smtClean="0">
                          <a:solidFill>
                            <a:srgbClr val="7030A0"/>
                          </a:solidFill>
                        </a:rPr>
                        <a:t>02.04.2024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Connectionless and Connection Oriented Services, Switching</a:t>
                      </a:r>
                      <a:endParaRPr lang="en-US" sz="1200" b="1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 smtClean="0">
                          <a:solidFill>
                            <a:srgbClr val="7030A0"/>
                          </a:solidFill>
                        </a:rPr>
                        <a:t>09.04.2024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7030A0"/>
                          </a:solidFill>
                        </a:rPr>
                        <a:t>Tatil</a:t>
                      </a:r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 – </a:t>
                      </a:r>
                      <a:r>
                        <a:rPr lang="en-US" sz="1200" b="1" dirty="0" err="1" smtClean="0">
                          <a:solidFill>
                            <a:srgbClr val="7030A0"/>
                          </a:solidFill>
                        </a:rPr>
                        <a:t>Ramazan</a:t>
                      </a:r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rgbClr val="7030A0"/>
                          </a:solidFill>
                        </a:rPr>
                        <a:t>Bayramı</a:t>
                      </a:r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rgbClr val="7030A0"/>
                          </a:solidFill>
                        </a:rPr>
                        <a:t>Arifesi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 smtClean="0">
                          <a:solidFill>
                            <a:srgbClr val="7030A0"/>
                          </a:solidFill>
                        </a:rPr>
                        <a:t>16.04.2024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1" dirty="0" smtClean="0">
                          <a:solidFill>
                            <a:srgbClr val="7030A0"/>
                          </a:solidFill>
                        </a:rPr>
                        <a:t>1. Ara</a:t>
                      </a:r>
                      <a:r>
                        <a:rPr lang="tr-TR" sz="1200" b="1" baseline="0" dirty="0" smtClean="0">
                          <a:solidFill>
                            <a:srgbClr val="7030A0"/>
                          </a:solidFill>
                        </a:rPr>
                        <a:t> Sınav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10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 smtClean="0">
                          <a:solidFill>
                            <a:srgbClr val="7030A0"/>
                          </a:solidFill>
                        </a:rPr>
                        <a:t>23.04.2024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7030A0"/>
                          </a:solidFill>
                        </a:rPr>
                        <a:t>Tatil</a:t>
                      </a:r>
                      <a:r>
                        <a:rPr lang="en-US" sz="1200" b="1" dirty="0">
                          <a:solidFill>
                            <a:srgbClr val="7030A0"/>
                          </a:solidFill>
                        </a:rPr>
                        <a:t> – </a:t>
                      </a:r>
                      <a:r>
                        <a:rPr lang="tr-TR" sz="1200" b="1" dirty="0" smtClean="0">
                          <a:solidFill>
                            <a:srgbClr val="7030A0"/>
                          </a:solidFill>
                        </a:rPr>
                        <a:t>23</a:t>
                      </a:r>
                      <a:r>
                        <a:rPr lang="tr-TR" sz="1200" b="1" baseline="0" dirty="0" smtClean="0">
                          <a:solidFill>
                            <a:srgbClr val="7030A0"/>
                          </a:solidFill>
                        </a:rPr>
                        <a:t> Nisan Ulusal Egemenlik ve Çocuk Bayramı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 smtClean="0">
                          <a:solidFill>
                            <a:srgbClr val="7030A0"/>
                          </a:solidFill>
                        </a:rPr>
                        <a:t>30.04.2024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Static and Dynamic Routing</a:t>
                      </a:r>
                      <a:r>
                        <a:rPr lang="tr-TR" sz="12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Congestion in the Network Layer, Its Causes and Solutions</a:t>
                      </a:r>
                      <a:endParaRPr lang="en-US" sz="1200" b="1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/>
                        <a:t>12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07.05.2024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IP (Internetworking Protocol)</a:t>
                      </a:r>
                      <a:r>
                        <a:rPr lang="tr-TR" sz="1200" dirty="0" smtClean="0"/>
                        <a:t>, ICMP, BOOTP, DHCP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en-US" sz="12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>
                          <a:solidFill>
                            <a:srgbClr val="00B050"/>
                          </a:solidFill>
                        </a:rPr>
                        <a:t>14.05.2024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>
                          <a:solidFill>
                            <a:srgbClr val="00B050"/>
                          </a:solidFill>
                        </a:rPr>
                        <a:t>2. Ara  Sınav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>
                          <a:solidFill>
                            <a:schemeClr val="bg1"/>
                          </a:solidFill>
                        </a:rPr>
                        <a:t>21.05.2024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UDP (User Datagram Protocol)</a:t>
                      </a:r>
                      <a:r>
                        <a:rPr lang="tr-TR" sz="1200" dirty="0" smtClean="0"/>
                        <a:t>, TCP (</a:t>
                      </a:r>
                      <a:r>
                        <a:rPr lang="tr-TR" sz="1200" dirty="0" err="1" smtClean="0"/>
                        <a:t>Transmisson</a:t>
                      </a:r>
                      <a:r>
                        <a:rPr lang="tr-TR" sz="1200" dirty="0" smtClean="0"/>
                        <a:t> Control Protocol)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  <p:sp>
        <p:nvSpPr>
          <p:cNvPr id="8" name="Metin kutusu 4">
            <a:extLst>
              <a:ext uri="{FF2B5EF4-FFF2-40B4-BE49-F238E27FC236}">
                <a16:creationId xmlns=""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- 12</a:t>
            </a:r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xmlns="" id="{7E60D79A-B9B3-4698-9BB6-2E29FA39FF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5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581" y="2022617"/>
            <a:ext cx="5078678" cy="4575966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IP (</a:t>
            </a:r>
            <a:r>
              <a:rPr lang="tr-TR" b="1" dirty="0" err="1" smtClean="0"/>
              <a:t>Internetworking</a:t>
            </a:r>
            <a:r>
              <a:rPr lang="tr-TR" b="1" dirty="0" smtClean="0"/>
              <a:t> Protocol) 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=""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3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- 12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337" y="5453467"/>
            <a:ext cx="3877052" cy="1135558"/>
          </a:xfrm>
          <a:prstGeom prst="rect">
            <a:avLst/>
          </a:prstGeom>
        </p:spPr>
      </p:pic>
      <p:sp>
        <p:nvSpPr>
          <p:cNvPr id="11" name="İçerik Yer Tutucusu 2">
            <a:extLst>
              <a:ext uri="{FF2B5EF4-FFF2-40B4-BE49-F238E27FC236}">
                <a16:creationId xmlns="" xmlns:a16="http://schemas.microsoft.com/office/drawing/2014/main" id="{A771D7CF-AF97-134A-A061-F90085CB778F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5481257" cy="424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000" dirty="0" smtClean="0"/>
              <a:t>TCP/IP: 4-5 katman</a:t>
            </a:r>
          </a:p>
          <a:p>
            <a:pPr algn="just"/>
            <a:r>
              <a:rPr lang="tr-TR" sz="2000" dirty="0" smtClean="0"/>
              <a:t>Sockets</a:t>
            </a:r>
          </a:p>
          <a:p>
            <a:pPr algn="just"/>
            <a:r>
              <a:rPr lang="tr-TR" sz="2000" dirty="0" smtClean="0"/>
              <a:t>Transport Layer</a:t>
            </a:r>
          </a:p>
          <a:p>
            <a:pPr lvl="1" algn="just"/>
            <a:r>
              <a:rPr lang="tr-TR" sz="1800" dirty="0"/>
              <a:t>TCP (</a:t>
            </a:r>
            <a:r>
              <a:rPr lang="tr-TR" sz="1800" dirty="0" err="1"/>
              <a:t>Transmission</a:t>
            </a:r>
            <a:r>
              <a:rPr lang="tr-TR" sz="1800" dirty="0"/>
              <a:t> Control Protocol) </a:t>
            </a:r>
            <a:endParaRPr lang="tr-TR" sz="1800" dirty="0" smtClean="0"/>
          </a:p>
          <a:p>
            <a:pPr lvl="1" algn="just"/>
            <a:r>
              <a:rPr lang="tr-TR" sz="1800" dirty="0" smtClean="0"/>
              <a:t>UDP (User </a:t>
            </a:r>
            <a:r>
              <a:rPr lang="tr-TR" sz="1800" dirty="0" err="1" smtClean="0"/>
              <a:t>Datagram</a:t>
            </a:r>
            <a:r>
              <a:rPr lang="tr-TR" sz="1800" dirty="0" smtClean="0"/>
              <a:t> Protocol)</a:t>
            </a:r>
          </a:p>
          <a:p>
            <a:pPr algn="just"/>
            <a:r>
              <a:rPr lang="tr-TR" sz="2000" dirty="0" smtClean="0"/>
              <a:t>Package: Data with address info</a:t>
            </a:r>
          </a:p>
          <a:p>
            <a:pPr algn="just"/>
            <a:r>
              <a:rPr lang="tr-TR" sz="2000" dirty="0" err="1" smtClean="0"/>
              <a:t>Datagram</a:t>
            </a:r>
            <a:r>
              <a:rPr lang="tr-TR" sz="2000" dirty="0" smtClean="0"/>
              <a:t>: </a:t>
            </a:r>
            <a:r>
              <a:rPr lang="en-US" sz="2000" dirty="0"/>
              <a:t>Packet that complies with the structure defined by IP</a:t>
            </a:r>
            <a:endParaRPr lang="tr-TR" sz="2000" dirty="0"/>
          </a:p>
        </p:txBody>
      </p:sp>
      <p:pic>
        <p:nvPicPr>
          <p:cNvPr id="7" name="Resim 9">
            <a:extLst>
              <a:ext uri="{FF2B5EF4-FFF2-40B4-BE49-F238E27FC236}">
                <a16:creationId xmlns=""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7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IP (</a:t>
            </a:r>
            <a:r>
              <a:rPr lang="tr-TR" b="1" dirty="0" err="1"/>
              <a:t>Internetworking</a:t>
            </a:r>
            <a:r>
              <a:rPr lang="tr-TR" b="1" dirty="0"/>
              <a:t> Protocol</a:t>
            </a:r>
            <a:r>
              <a:rPr lang="tr-TR" b="1" dirty="0" smtClean="0"/>
              <a:t>) – </a:t>
            </a:r>
            <a:br>
              <a:rPr lang="tr-TR" b="1" dirty="0" smtClean="0"/>
            </a:br>
            <a:r>
              <a:rPr lang="tr-TR" b="1" dirty="0" smtClean="0"/>
              <a:t>Internet Layer 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=""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" name="İçerik Yer Tutucusu 2">
            <a:extLst>
              <a:ext uri="{FF2B5EF4-FFF2-40B4-BE49-F238E27FC236}">
                <a16:creationId xmlns="" xmlns:a16="http://schemas.microsoft.com/office/drawing/2014/main" id="{A771D7CF-AF97-134A-A061-F90085CB778F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5481257" cy="4244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err="1" smtClean="0"/>
              <a:t>Connectionless</a:t>
            </a:r>
            <a:r>
              <a:rPr lang="tr-TR" dirty="0" smtClean="0"/>
              <a:t> Protocol</a:t>
            </a:r>
          </a:p>
          <a:p>
            <a:pPr lvl="1" algn="just"/>
            <a:r>
              <a:rPr lang="tr-TR" dirty="0" smtClean="0"/>
              <a:t>No ACK</a:t>
            </a:r>
          </a:p>
          <a:p>
            <a:pPr lvl="1" algn="just"/>
            <a:r>
              <a:rPr lang="tr-TR" dirty="0" smtClean="0"/>
              <a:t>No error </a:t>
            </a:r>
            <a:r>
              <a:rPr lang="tr-TR" dirty="0" err="1" smtClean="0"/>
              <a:t>handling</a:t>
            </a:r>
            <a:endParaRPr lang="tr-TR" dirty="0" smtClean="0"/>
          </a:p>
          <a:p>
            <a:pPr lvl="1" algn="just"/>
            <a:r>
              <a:rPr lang="tr-TR" dirty="0"/>
              <a:t>Left to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 smtClean="0"/>
              <a:t>layers</a:t>
            </a:r>
            <a:endParaRPr lang="tr-TR" dirty="0" smtClean="0"/>
          </a:p>
          <a:p>
            <a:pPr algn="just"/>
            <a:r>
              <a:rPr lang="en-US" dirty="0"/>
              <a:t>So, IP is also described as an unreliable protocol</a:t>
            </a:r>
            <a:r>
              <a:rPr lang="en-US" dirty="0" smtClean="0"/>
              <a:t>.</a:t>
            </a:r>
            <a:endParaRPr lang="tr-TR" dirty="0" smtClean="0"/>
          </a:p>
          <a:p>
            <a:pPr algn="just"/>
            <a:r>
              <a:rPr lang="tr-TR" dirty="0" smtClean="0"/>
              <a:t>Basic </a:t>
            </a:r>
            <a:r>
              <a:rPr lang="tr-TR" dirty="0" err="1" smtClean="0"/>
              <a:t>Tasks</a:t>
            </a:r>
            <a:r>
              <a:rPr lang="tr-TR" dirty="0" smtClean="0"/>
              <a:t> of </a:t>
            </a:r>
            <a:r>
              <a:rPr lang="tr-TR" dirty="0" smtClean="0"/>
              <a:t>IP</a:t>
            </a:r>
          </a:p>
          <a:p>
            <a:pPr lvl="1" algn="just"/>
            <a:r>
              <a:rPr lang="tr-TR" dirty="0" err="1" smtClean="0"/>
              <a:t>Defining</a:t>
            </a:r>
            <a:r>
              <a:rPr lang="tr-TR" dirty="0" smtClean="0"/>
              <a:t> </a:t>
            </a:r>
            <a:r>
              <a:rPr lang="tr-TR" dirty="0" err="1" smtClean="0"/>
              <a:t>datagrams</a:t>
            </a:r>
            <a:endParaRPr lang="tr-TR" dirty="0" smtClean="0"/>
          </a:p>
          <a:p>
            <a:pPr lvl="1" algn="just"/>
            <a:r>
              <a:rPr lang="tr-TR" dirty="0" err="1" smtClean="0"/>
              <a:t>Adding</a:t>
            </a:r>
            <a:r>
              <a:rPr lang="tr-TR" dirty="0" smtClean="0"/>
              <a:t> address info to </a:t>
            </a:r>
            <a:r>
              <a:rPr lang="tr-TR" dirty="0" err="1" smtClean="0"/>
              <a:t>datagrams</a:t>
            </a:r>
            <a:endParaRPr lang="tr-TR" dirty="0" smtClean="0"/>
          </a:p>
          <a:p>
            <a:pPr lvl="1" algn="just"/>
            <a:r>
              <a:rPr lang="tr-TR" dirty="0" smtClean="0"/>
              <a:t>T</a:t>
            </a:r>
            <a:r>
              <a:rPr lang="en-US" dirty="0" err="1" smtClean="0"/>
              <a:t>ransferring</a:t>
            </a:r>
            <a:r>
              <a:rPr lang="en-US" dirty="0" smtClean="0"/>
              <a:t> </a:t>
            </a:r>
            <a:r>
              <a:rPr lang="en-US" dirty="0"/>
              <a:t>data between the transport layer and network access </a:t>
            </a:r>
            <a:r>
              <a:rPr lang="en-US" dirty="0" smtClean="0"/>
              <a:t>layers</a:t>
            </a:r>
            <a:endParaRPr lang="tr-TR" dirty="0" smtClean="0"/>
          </a:p>
          <a:p>
            <a:pPr lvl="1" algn="just"/>
            <a:r>
              <a:rPr lang="tr-TR" dirty="0" smtClean="0"/>
              <a:t>Routing of </a:t>
            </a:r>
            <a:r>
              <a:rPr lang="tr-TR" dirty="0" err="1" smtClean="0"/>
              <a:t>datagrams</a:t>
            </a:r>
            <a:endParaRPr lang="tr-TR" dirty="0" smtClean="0"/>
          </a:p>
          <a:p>
            <a:pPr lvl="1" algn="just"/>
            <a:r>
              <a:rPr lang="tr-TR" dirty="0" err="1" smtClean="0"/>
              <a:t>Fragmentation</a:t>
            </a:r>
            <a:r>
              <a:rPr lang="tr-TR" dirty="0" smtClean="0"/>
              <a:t> of </a:t>
            </a:r>
            <a:r>
              <a:rPr lang="tr-TR" dirty="0" err="1" smtClean="0"/>
              <a:t>datagrams</a:t>
            </a:r>
            <a:r>
              <a:rPr lang="tr-TR" dirty="0" smtClean="0"/>
              <a:t> and Re-</a:t>
            </a:r>
            <a:r>
              <a:rPr lang="tr-TR" dirty="0" err="1" smtClean="0"/>
              <a:t>assembling</a:t>
            </a:r>
            <a:r>
              <a:rPr lang="tr-TR" dirty="0" smtClean="0"/>
              <a:t> of </a:t>
            </a:r>
            <a:r>
              <a:rPr lang="tr-TR" dirty="0" err="1" smtClean="0"/>
              <a:t>them</a:t>
            </a:r>
            <a:r>
              <a:rPr lang="tr-TR" dirty="0" smtClean="0"/>
              <a:t>.</a:t>
            </a:r>
          </a:p>
          <a:p>
            <a:pPr algn="just"/>
            <a:r>
              <a:rPr lang="en-US" dirty="0"/>
              <a:t>Packets consist of </a:t>
            </a:r>
            <a:r>
              <a:rPr lang="en-US" b="1" dirty="0">
                <a:solidFill>
                  <a:srgbClr val="FFFF00"/>
                </a:solidFill>
              </a:rPr>
              <a:t>4 </a:t>
            </a:r>
            <a:r>
              <a:rPr lang="en-US" b="1" dirty="0" smtClean="0">
                <a:solidFill>
                  <a:srgbClr val="FFFF00"/>
                </a:solidFill>
              </a:rPr>
              <a:t>bytes</a:t>
            </a:r>
            <a:r>
              <a:rPr lang="tr-TR" b="1" dirty="0" smtClean="0">
                <a:solidFill>
                  <a:srgbClr val="FFFF00"/>
                </a:solidFill>
              </a:rPr>
              <a:t> </a:t>
            </a:r>
            <a:r>
              <a:rPr lang="tr-TR" b="1" dirty="0" err="1" smtClean="0">
                <a:solidFill>
                  <a:srgbClr val="FFFF00"/>
                </a:solidFill>
              </a:rPr>
              <a:t>addresses</a:t>
            </a:r>
            <a:r>
              <a:rPr lang="en-US" b="1" dirty="0" smtClean="0">
                <a:solidFill>
                  <a:srgbClr val="FFFF00"/>
                </a:solidFill>
              </a:rPr>
              <a:t>.</a:t>
            </a:r>
            <a:endParaRPr lang="tr-TR" b="1" dirty="0" smtClean="0">
              <a:solidFill>
                <a:srgbClr val="FFFF00"/>
              </a:solidFill>
            </a:endParaRPr>
          </a:p>
          <a:p>
            <a:pPr lvl="1" algn="just"/>
            <a:r>
              <a:rPr lang="tr-TR" dirty="0" err="1" smtClean="0"/>
              <a:t>Ex</a:t>
            </a:r>
            <a:r>
              <a:rPr lang="tr-TR" dirty="0" smtClean="0"/>
              <a:t>: 193.140.4.1 </a:t>
            </a:r>
            <a:endParaRPr lang="tr-TR" b="1" dirty="0" smtClean="0">
              <a:solidFill>
                <a:srgbClr val="FFFF00"/>
              </a:solidFill>
            </a:endParaRPr>
          </a:p>
          <a:p>
            <a:pPr algn="just"/>
            <a:endParaRPr lang="tr-TR" dirty="0" smtClean="0"/>
          </a:p>
        </p:txBody>
      </p:sp>
      <p:sp>
        <p:nvSpPr>
          <p:cNvPr id="13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- 12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  <p:pic>
        <p:nvPicPr>
          <p:cNvPr id="7" name="Resim 9">
            <a:extLst>
              <a:ext uri="{FF2B5EF4-FFF2-40B4-BE49-F238E27FC236}">
                <a16:creationId xmlns=""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IP (</a:t>
            </a:r>
            <a:r>
              <a:rPr lang="tr-TR" b="1" dirty="0" err="1"/>
              <a:t>Internetworking</a:t>
            </a:r>
            <a:r>
              <a:rPr lang="tr-TR" b="1" dirty="0"/>
              <a:t> Protocol</a:t>
            </a:r>
            <a:r>
              <a:rPr lang="tr-TR" b="1" dirty="0" smtClean="0"/>
              <a:t>) – </a:t>
            </a:r>
            <a:r>
              <a:rPr lang="tr-TR" dirty="0" smtClean="0"/>
              <a:t>IPv4 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=""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3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- 12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166" y="2587393"/>
            <a:ext cx="9894243" cy="33301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İçerik Yer Tutucusu 2">
                <a:extLst>
                  <a:ext uri="{FF2B5EF4-FFF2-40B4-BE49-F238E27FC236}">
                    <a16:creationId xmlns="" xmlns:a16="http://schemas.microsoft.com/office/drawing/2014/main" id="{A771D7CF-AF97-134A-A061-F90085CB77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7144" y="2336873"/>
                <a:ext cx="4538508" cy="42441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tr-TR" dirty="0" smtClean="0"/>
                  <a:t>Host </a:t>
                </a:r>
                <a:r>
                  <a:rPr lang="tr-TR" dirty="0" err="1" smtClean="0"/>
                  <a:t>Addresses</a:t>
                </a:r>
                <a:r>
                  <a:rPr lang="tr-TR" dirty="0" smtClean="0"/>
                  <a:t>:</a:t>
                </a:r>
              </a:p>
              <a:p>
                <a:pPr lvl="1" algn="just"/>
                <a:r>
                  <a:rPr lang="tr-TR" dirty="0" smtClean="0"/>
                  <a:t>11111111 -&gt; Broadcast</a:t>
                </a:r>
              </a:p>
              <a:p>
                <a:pPr lvl="1" algn="just"/>
                <a:r>
                  <a:rPr lang="tr-TR" dirty="0" smtClean="0"/>
                  <a:t>00000000 -&gt; Network Address</a:t>
                </a:r>
              </a:p>
              <a:p>
                <a:pPr lvl="1" algn="just"/>
                <a:r>
                  <a:rPr lang="tr-TR" dirty="0" smtClean="0"/>
                  <a:t>254 address left</a:t>
                </a:r>
              </a:p>
              <a:p>
                <a:pPr algn="just"/>
                <a:r>
                  <a:rPr lang="tr-TR" dirty="0" err="1"/>
                  <a:t>Subnet</a:t>
                </a:r>
                <a:endParaRPr lang="tr-TR" dirty="0" smtClean="0"/>
              </a:p>
              <a:p>
                <a:pPr lvl="1" algn="just"/>
                <a:r>
                  <a:rPr lang="en-US" dirty="0"/>
                  <a:t>Let's say a company has 35 terminals in Istanbul and 40 terminals in Ankara</a:t>
                </a:r>
                <a:r>
                  <a:rPr lang="en-US" dirty="0" smtClean="0"/>
                  <a:t>.</a:t>
                </a:r>
                <a:endParaRPr lang="tr-TR" dirty="0" smtClean="0"/>
              </a:p>
              <a:p>
                <a:pPr lvl="2" algn="just"/>
                <a:r>
                  <a:rPr lang="tr-TR" dirty="0" smtClean="0"/>
                  <a:t>Total 75 </a:t>
                </a:r>
                <a:r>
                  <a:rPr lang="tr-TR" dirty="0" err="1" smtClean="0"/>
                  <a:t>terminals</a:t>
                </a:r>
                <a:r>
                  <a:rPr lang="tr-TR" dirty="0" smtClean="0"/>
                  <a:t>.</a:t>
                </a:r>
              </a:p>
              <a:p>
                <a:pPr lvl="2" algn="just"/>
                <a:r>
                  <a:rPr lang="en-US" dirty="0"/>
                  <a:t>Is a class C address enough</a:t>
                </a:r>
                <a:r>
                  <a:rPr lang="en-US" dirty="0" smtClean="0"/>
                  <a:t>?</a:t>
                </a:r>
                <a:endParaRPr lang="tr-TR" dirty="0" smtClean="0"/>
              </a:p>
              <a:p>
                <a:pPr lvl="2" algn="just"/>
                <a:r>
                  <a:rPr lang="en-US" dirty="0"/>
                  <a:t>Is a </a:t>
                </a:r>
                <a:r>
                  <a:rPr lang="tr-TR" dirty="0" smtClean="0"/>
                  <a:t>c</a:t>
                </a:r>
                <a:r>
                  <a:rPr lang="en-US" dirty="0" smtClean="0"/>
                  <a:t>lass </a:t>
                </a:r>
                <a:r>
                  <a:rPr lang="en-US" dirty="0"/>
                  <a:t>C address too much?</a:t>
                </a:r>
                <a:endParaRPr lang="tr-TR" dirty="0" smtClean="0"/>
              </a:p>
              <a:p>
                <a:pPr lvl="1" algn="just"/>
                <a:r>
                  <a:rPr lang="tr-TR" dirty="0" smtClean="0"/>
                  <a:t>C Class IP </a:t>
                </a:r>
                <a:r>
                  <a:rPr lang="tr-TR" dirty="0" err="1" smtClean="0"/>
                  <a:t>Subnet</a:t>
                </a:r>
                <a:r>
                  <a:rPr lang="tr-TR" dirty="0" smtClean="0"/>
                  <a:t> Mask:</a:t>
                </a:r>
              </a:p>
              <a:p>
                <a:pPr lvl="2" algn="just"/>
                <a:r>
                  <a:rPr lang="tr-TR" dirty="0" smtClean="0"/>
                  <a:t>255.255.255.192</a:t>
                </a:r>
              </a:p>
              <a:p>
                <a:pPr lvl="3" algn="just"/>
                <a:r>
                  <a:rPr lang="tr-TR" dirty="0" smtClean="0"/>
                  <a:t>2 x Network Address</a:t>
                </a:r>
              </a:p>
              <a:p>
                <a:pPr lvl="3" algn="just"/>
                <a:r>
                  <a:rPr lang="tr-TR" dirty="0" smtClean="0"/>
                  <a:t>62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dirty="0" smtClean="0"/>
                  <a:t> x Host Address</a:t>
                </a:r>
              </a:p>
              <a:p>
                <a:pPr lvl="1" algn="just"/>
                <a:r>
                  <a:rPr lang="en-US" dirty="0"/>
                  <a:t>Does the number of hosts decrease </a:t>
                </a:r>
                <a:r>
                  <a:rPr lang="tr-TR" dirty="0" smtClean="0"/>
                  <a:t>using </a:t>
                </a:r>
                <a:r>
                  <a:rPr lang="en-US" dirty="0" smtClean="0"/>
                  <a:t>subnet?</a:t>
                </a:r>
                <a:endParaRPr lang="tr-TR" dirty="0" smtClean="0"/>
              </a:p>
              <a:p>
                <a:pPr lvl="2" algn="just"/>
                <a:r>
                  <a:rPr lang="tr-TR" dirty="0" smtClean="0"/>
                  <a:t>252 </a:t>
                </a:r>
                <a:r>
                  <a:rPr lang="tr-TR" dirty="0"/>
                  <a:t>(2 </a:t>
                </a:r>
                <a:r>
                  <a:rPr lang="tr-TR" dirty="0" err="1" smtClean="0"/>
                  <a:t>subnet</a:t>
                </a:r>
                <a:r>
                  <a:rPr lang="tr-TR" dirty="0" smtClean="0"/>
                  <a:t> </a:t>
                </a:r>
                <a:r>
                  <a:rPr lang="tr-TR" dirty="0"/>
                  <a:t>x 126 </a:t>
                </a:r>
                <a:r>
                  <a:rPr lang="tr-TR" dirty="0" smtClean="0"/>
                  <a:t>address/</a:t>
                </a:r>
                <a:r>
                  <a:rPr lang="tr-TR" dirty="0" err="1" smtClean="0"/>
                  <a:t>subnet</a:t>
                </a:r>
                <a:r>
                  <a:rPr lang="tr-TR" dirty="0" smtClean="0"/>
                  <a:t>) </a:t>
                </a:r>
              </a:p>
              <a:p>
                <a:pPr lvl="2" algn="just"/>
                <a:r>
                  <a:rPr lang="tr-TR" dirty="0"/>
                  <a:t>248 (4 </a:t>
                </a:r>
                <a:r>
                  <a:rPr lang="tr-TR" dirty="0" err="1"/>
                  <a:t>subnet</a:t>
                </a:r>
                <a:r>
                  <a:rPr lang="tr-TR" dirty="0" smtClean="0"/>
                  <a:t> </a:t>
                </a:r>
                <a:r>
                  <a:rPr lang="tr-TR" dirty="0"/>
                  <a:t>x 62 </a:t>
                </a:r>
                <a:r>
                  <a:rPr lang="tr-TR" dirty="0" smtClean="0"/>
                  <a:t>address/</a:t>
                </a:r>
                <a:r>
                  <a:rPr lang="tr-TR" dirty="0" err="1" smtClean="0"/>
                  <a:t>subnet</a:t>
                </a:r>
                <a:r>
                  <a:rPr lang="tr-TR" dirty="0" smtClean="0"/>
                  <a:t>)</a:t>
                </a:r>
              </a:p>
              <a:p>
                <a:pPr lvl="2" algn="just"/>
                <a:r>
                  <a:rPr lang="tr-TR" dirty="0"/>
                  <a:t>240 (8 </a:t>
                </a:r>
                <a:r>
                  <a:rPr lang="tr-TR" dirty="0" err="1"/>
                  <a:t>subnet</a:t>
                </a:r>
                <a:r>
                  <a:rPr lang="tr-TR" dirty="0" smtClean="0"/>
                  <a:t> </a:t>
                </a:r>
                <a:r>
                  <a:rPr lang="tr-TR" dirty="0"/>
                  <a:t>x 30 </a:t>
                </a:r>
                <a:r>
                  <a:rPr lang="tr-TR" dirty="0" smtClean="0"/>
                  <a:t>address/</a:t>
                </a:r>
                <a:r>
                  <a:rPr lang="tr-TR" dirty="0" err="1" smtClean="0"/>
                  <a:t>subnet</a:t>
                </a:r>
                <a:r>
                  <a:rPr lang="tr-TR" dirty="0" smtClean="0"/>
                  <a:t>)  </a:t>
                </a:r>
                <a:endParaRPr lang="tr-TR" dirty="0" smtClean="0"/>
              </a:p>
            </p:txBody>
          </p:sp>
        </mc:Choice>
        <mc:Fallback>
          <p:sp>
            <p:nvSpPr>
              <p:cNvPr id="11" name="İçerik Yer Tutucusu 2">
                <a:extLst>
                  <a:ext uri="{FF2B5EF4-FFF2-40B4-BE49-F238E27FC236}">
                    <a16:creationId xmlns="" xmlns:a16="http://schemas.microsoft.com/office/drawing/2014/main" id="{A771D7CF-AF97-134A-A061-F90085CB7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44" y="2336873"/>
                <a:ext cx="4538508" cy="4244128"/>
              </a:xfrm>
              <a:prstGeom prst="rect">
                <a:avLst/>
              </a:prstGeom>
              <a:blipFill rotWithShape="0">
                <a:blip r:embed="rId4"/>
                <a:stretch>
                  <a:fillRect l="-1075" t="-2726" r="-672" b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Resim 9">
            <a:extLst>
              <a:ext uri="{FF2B5EF4-FFF2-40B4-BE49-F238E27FC236}">
                <a16:creationId xmlns=""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0.2082 -0.0013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4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IP (</a:t>
            </a:r>
            <a:r>
              <a:rPr lang="tr-TR" b="1" dirty="0" err="1"/>
              <a:t>Internetworking</a:t>
            </a:r>
            <a:r>
              <a:rPr lang="tr-TR" b="1" dirty="0"/>
              <a:t> Protocol</a:t>
            </a:r>
            <a:r>
              <a:rPr lang="tr-TR" b="1" dirty="0" smtClean="0"/>
              <a:t>) – </a:t>
            </a:r>
            <a:r>
              <a:rPr lang="tr-TR" b="1" dirty="0"/>
              <a:t/>
            </a:r>
            <a:br>
              <a:rPr lang="tr-TR" b="1" dirty="0"/>
            </a:br>
            <a:r>
              <a:rPr lang="tr-TR" b="1" dirty="0" smtClean="0"/>
              <a:t>Special IP </a:t>
            </a:r>
            <a:r>
              <a:rPr lang="tr-TR" b="1" dirty="0" err="1" smtClean="0"/>
              <a:t>Addresses</a:t>
            </a:r>
            <a:r>
              <a:rPr lang="tr-TR" b="1" dirty="0" smtClean="0"/>
              <a:t> and </a:t>
            </a:r>
            <a:br>
              <a:rPr lang="tr-TR" b="1" dirty="0" smtClean="0"/>
            </a:br>
            <a:r>
              <a:rPr lang="tr-TR" b="1" dirty="0" smtClean="0"/>
              <a:t>NAT(Network </a:t>
            </a:r>
            <a:r>
              <a:rPr lang="tr-TR" b="1" dirty="0"/>
              <a:t>Address Translation)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=""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" name="İçerik Yer Tutucusu 2">
            <a:extLst>
              <a:ext uri="{FF2B5EF4-FFF2-40B4-BE49-F238E27FC236}">
                <a16:creationId xmlns="" xmlns:a16="http://schemas.microsoft.com/office/drawing/2014/main" id="{A771D7CF-AF97-134A-A061-F90085CB778F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5481257" cy="424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smtClean="0"/>
              <a:t>Special Purpose IP Address</a:t>
            </a:r>
          </a:p>
          <a:p>
            <a:pPr lvl="1" algn="just"/>
            <a:r>
              <a:rPr lang="tr-TR" dirty="0" smtClean="0"/>
              <a:t>192.168.0.0/16</a:t>
            </a:r>
          </a:p>
          <a:p>
            <a:pPr lvl="2" algn="just"/>
            <a:r>
              <a:rPr lang="tr-TR" dirty="0" smtClean="0"/>
              <a:t>(255.255.0.0)</a:t>
            </a:r>
          </a:p>
          <a:p>
            <a:pPr lvl="1" algn="just"/>
            <a:r>
              <a:rPr lang="tr-TR" dirty="0" smtClean="0"/>
              <a:t>10.0.0.0/8</a:t>
            </a:r>
          </a:p>
          <a:p>
            <a:pPr lvl="1" algn="just"/>
            <a:r>
              <a:rPr lang="tr-TR" dirty="0" smtClean="0"/>
              <a:t>172.16.0.0/12</a:t>
            </a:r>
          </a:p>
          <a:p>
            <a:pPr lvl="1" algn="just"/>
            <a:r>
              <a:rPr lang="tr-TR" dirty="0" smtClean="0"/>
              <a:t>172.31.0.0/12</a:t>
            </a:r>
          </a:p>
          <a:p>
            <a:pPr lvl="1" algn="just"/>
            <a:r>
              <a:rPr lang="tr-TR" dirty="0" smtClean="0"/>
              <a:t>192.168.0.0/24</a:t>
            </a:r>
          </a:p>
          <a:p>
            <a:pPr lvl="1" algn="just"/>
            <a:r>
              <a:rPr lang="tr-TR" dirty="0" smtClean="0"/>
              <a:t>192.168.255.0/24</a:t>
            </a:r>
          </a:p>
          <a:p>
            <a:pPr lvl="1" algn="just"/>
            <a:r>
              <a:rPr lang="tr-TR" dirty="0" smtClean="0"/>
              <a:t>127.0.0.0</a:t>
            </a:r>
          </a:p>
          <a:p>
            <a:pPr algn="just"/>
            <a:r>
              <a:rPr lang="tr-TR" b="1" dirty="0"/>
              <a:t>NAT(Network Address Translation)</a:t>
            </a:r>
            <a:endParaRPr lang="tr-TR" dirty="0" smtClean="0"/>
          </a:p>
        </p:txBody>
      </p:sp>
      <p:sp>
        <p:nvSpPr>
          <p:cNvPr id="13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- 12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  <p:pic>
        <p:nvPicPr>
          <p:cNvPr id="7" name="Resim 9">
            <a:extLst>
              <a:ext uri="{FF2B5EF4-FFF2-40B4-BE49-F238E27FC236}">
                <a16:creationId xmlns=""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Thank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listening</a:t>
            </a:r>
            <a:r>
              <a:rPr lang="tr-TR" dirty="0"/>
              <a:t>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="" xmlns:a16="http://schemas.microsoft.com/office/drawing/2014/main" id="{87102FDA-0BB3-4F43-A4D2-0E90DE67E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414" y="2610676"/>
            <a:ext cx="2335172" cy="2335172"/>
          </a:xfrm>
        </p:spPr>
      </p:pic>
      <p:sp>
        <p:nvSpPr>
          <p:cNvPr id="9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- 12</a:t>
            </a: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5867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{48F77DEF-BCCD-7A47-BD22-084FBB65EBAF}tf10001057</Template>
  <TotalTime>6297</TotalTime>
  <Words>504</Words>
  <Application>Microsoft Office PowerPoint</Application>
  <PresentationFormat>Geniş ekran</PresentationFormat>
  <Paragraphs>124</Paragraphs>
  <Slides>7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Trebuchet MS</vt:lpstr>
      <vt:lpstr>Berlin</vt:lpstr>
      <vt:lpstr>Data Communication and Computer Network BLM3051</vt:lpstr>
      <vt:lpstr>Lecture Information Form - Weekly Subjects</vt:lpstr>
      <vt:lpstr>IP (Internetworking Protocol) </vt:lpstr>
      <vt:lpstr>IP (Internetworking Protocol) –  Internet Layer </vt:lpstr>
      <vt:lpstr>IP (Internetworking Protocol) – IPv4 </vt:lpstr>
      <vt:lpstr>IP (Internetworking Protocol) –  Special IP Addresses and  NAT(Network Address Translation)</vt:lpstr>
      <vt:lpstr>Thank you for your listening.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 Seviye Programlama BLM2021</dc:title>
  <dc:subject/>
  <dc:creator>Furkan Çakmak</dc:creator>
  <cp:keywords/>
  <dc:description/>
  <cp:lastModifiedBy>FÇ</cp:lastModifiedBy>
  <cp:revision>487</cp:revision>
  <cp:lastPrinted>2020-09-29T13:15:23Z</cp:lastPrinted>
  <dcterms:created xsi:type="dcterms:W3CDTF">2018-09-21T17:55:59Z</dcterms:created>
  <dcterms:modified xsi:type="dcterms:W3CDTF">2024-05-13T08:14:53Z</dcterms:modified>
  <cp:category/>
</cp:coreProperties>
</file>