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317" r:id="rId2"/>
    <p:sldId id="318" r:id="rId3"/>
    <p:sldId id="319" r:id="rId4"/>
    <p:sldId id="321" r:id="rId5"/>
    <p:sldId id="323" r:id="rId6"/>
    <p:sldId id="322" r:id="rId7"/>
    <p:sldId id="324" r:id="rId8"/>
    <p:sldId id="326" r:id="rId9"/>
    <p:sldId id="327" r:id="rId10"/>
    <p:sldId id="325" r:id="rId11"/>
    <p:sldId id="328" r:id="rId12"/>
    <p:sldId id="329" r:id="rId13"/>
    <p:sldId id="330" r:id="rId14"/>
    <p:sldId id="310" r:id="rId15"/>
    <p:sldId id="331" r:id="rId16"/>
    <p:sldId id="332" r:id="rId17"/>
    <p:sldId id="333" r:id="rId18"/>
    <p:sldId id="334" r:id="rId19"/>
    <p:sldId id="28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Açık Stil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01"/>
    <p:restoredTop sz="95808"/>
  </p:normalViewPr>
  <p:slideViewPr>
    <p:cSldViewPr snapToGrid="0">
      <p:cViewPr varScale="1">
        <p:scale>
          <a:sx n="68" d="100"/>
          <a:sy n="68" d="100"/>
        </p:scale>
        <p:origin x="38" y="432"/>
      </p:cViewPr>
      <p:guideLst>
        <p:guide orient="horz" pos="2160"/>
        <p:guide pos="3840"/>
      </p:guideLst>
    </p:cSldViewPr>
  </p:slideViewPr>
  <p:notesTextViewPr>
    <p:cViewPr>
      <p:scale>
        <a:sx n="1" d="1"/>
        <a:sy n="1" d="1"/>
      </p:scale>
      <p:origin x="0" y="0"/>
    </p:cViewPr>
  </p:notesTextViewPr>
  <p:notesViewPr>
    <p:cSldViewPr snapToGrid="0">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40DA2-B8E6-49EB-B06E-B7B90238E8BD}" type="doc">
      <dgm:prSet loTypeId="urn:microsoft.com/office/officeart/2005/8/layout/orgChart1" loCatId="hierarchy" qsTypeId="urn:microsoft.com/office/officeart/2005/8/quickstyle/simple5" qsCatId="simple" csTypeId="urn:microsoft.com/office/officeart/2005/8/colors/accent1_2" csCatId="accent1" phldr="1"/>
      <dgm:spPr/>
    </dgm:pt>
    <dgm:pt modelId="{0B9B14BB-B6AE-4DCE-BF10-A6AB8962520B}">
      <dgm:prSet/>
      <dgm:spPr/>
      <dgm:t>
        <a:bodyPr/>
        <a:lstStyle/>
        <a:p>
          <a:pPr marR="0" algn="ctr" rtl="0"/>
          <a:r>
            <a:rPr lang="tr-TR" b="0" i="0" u="none" strike="noStrike" baseline="0" dirty="0" smtClean="0">
              <a:latin typeface="Calibri"/>
            </a:rPr>
            <a:t>Network Devices</a:t>
          </a:r>
          <a:endParaRPr lang="tr-TR" dirty="0"/>
        </a:p>
      </dgm:t>
    </dgm:pt>
    <dgm:pt modelId="{7B6F88A7-A5AB-4A3A-B37C-CB5F84945D9C}" type="parTrans" cxnId="{024D0091-3DE5-4597-B045-2E802FACA26F}">
      <dgm:prSet/>
      <dgm:spPr/>
      <dgm:t>
        <a:bodyPr/>
        <a:lstStyle/>
        <a:p>
          <a:endParaRPr lang="en-US"/>
        </a:p>
      </dgm:t>
    </dgm:pt>
    <dgm:pt modelId="{DFEDFDC6-A028-4D54-9CE2-C8560E1ECBCC}" type="sibTrans" cxnId="{024D0091-3DE5-4597-B045-2E802FACA26F}">
      <dgm:prSet/>
      <dgm:spPr/>
      <dgm:t>
        <a:bodyPr/>
        <a:lstStyle/>
        <a:p>
          <a:endParaRPr lang="en-US"/>
        </a:p>
      </dgm:t>
    </dgm:pt>
    <dgm:pt modelId="{C4260D15-F555-4D46-9BC9-DD6DE188B6C4}">
      <dgm:prSet/>
      <dgm:spPr/>
      <dgm:t>
        <a:bodyPr/>
        <a:lstStyle/>
        <a:p>
          <a:pPr marR="0" algn="ctr" rtl="0"/>
          <a:r>
            <a:rPr lang="tr-TR" b="0" i="0" u="none" strike="noStrike" baseline="0" dirty="0" smtClean="0">
              <a:latin typeface="Calibri"/>
            </a:rPr>
            <a:t>Network</a:t>
          </a:r>
          <a:endParaRPr lang="tr-TR" dirty="0"/>
        </a:p>
      </dgm:t>
    </dgm:pt>
    <dgm:pt modelId="{EB71512A-D97D-4291-92F3-272FD0DDFE1D}" type="parTrans" cxnId="{D969EF82-800A-4685-880C-2C6ADCEE538C}">
      <dgm:prSet/>
      <dgm:spPr>
        <a:solidFill>
          <a:schemeClr val="accent1">
            <a:lumMod val="75000"/>
          </a:schemeClr>
        </a:solidFill>
        <a:ln w="76200">
          <a:solidFill>
            <a:schemeClr val="accent1"/>
          </a:solidFill>
        </a:ln>
      </dgm:spPr>
      <dgm:t>
        <a:bodyPr/>
        <a:lstStyle/>
        <a:p>
          <a:endParaRPr lang="en-US">
            <a:solidFill>
              <a:srgbClr val="00B050"/>
            </a:solidFill>
          </a:endParaRPr>
        </a:p>
      </dgm:t>
    </dgm:pt>
    <dgm:pt modelId="{FBCD044F-5AFE-46E7-A700-568CFFE26F83}" type="sibTrans" cxnId="{D969EF82-800A-4685-880C-2C6ADCEE538C}">
      <dgm:prSet/>
      <dgm:spPr/>
      <dgm:t>
        <a:bodyPr/>
        <a:lstStyle/>
        <a:p>
          <a:endParaRPr lang="en-US"/>
        </a:p>
      </dgm:t>
    </dgm:pt>
    <dgm:pt modelId="{C682EE38-0989-4930-821F-BDA3A78E7657}">
      <dgm:prSet/>
      <dgm:spPr/>
      <dgm:t>
        <a:bodyPr/>
        <a:lstStyle/>
        <a:p>
          <a:pPr marR="0" algn="ctr" rtl="0"/>
          <a:r>
            <a:rPr lang="tr-TR" b="0" i="0" u="none" strike="noStrike" baseline="0" dirty="0" err="1" smtClean="0">
              <a:latin typeface="Calibri"/>
            </a:rPr>
            <a:t>Repeater</a:t>
          </a:r>
          <a:r>
            <a:rPr lang="tr-TR" b="0" i="0" u="none" strike="noStrike" baseline="0" dirty="0" smtClean="0">
              <a:latin typeface="Calibri"/>
            </a:rPr>
            <a:t> </a:t>
          </a:r>
          <a:endParaRPr lang="tr-TR" dirty="0"/>
        </a:p>
      </dgm:t>
    </dgm:pt>
    <dgm:pt modelId="{4D1B66C2-25D7-42FE-AA0A-BA9CE2DB20BA}" type="parTrans" cxnId="{00D18AC3-22B6-44D4-BD7B-E92C14C1881F}">
      <dgm:prSet/>
      <dgm:spPr>
        <a:ln w="76200">
          <a:solidFill>
            <a:schemeClr val="accent1"/>
          </a:solidFill>
        </a:ln>
      </dgm:spPr>
      <dgm:t>
        <a:bodyPr/>
        <a:lstStyle/>
        <a:p>
          <a:endParaRPr lang="en-US"/>
        </a:p>
      </dgm:t>
    </dgm:pt>
    <dgm:pt modelId="{B8F5244A-C9C7-4ECA-9E5E-F5187DA6717C}" type="sibTrans" cxnId="{00D18AC3-22B6-44D4-BD7B-E92C14C1881F}">
      <dgm:prSet/>
      <dgm:spPr/>
      <dgm:t>
        <a:bodyPr/>
        <a:lstStyle/>
        <a:p>
          <a:endParaRPr lang="en-US"/>
        </a:p>
      </dgm:t>
    </dgm:pt>
    <dgm:pt modelId="{549173FA-C26D-4C5F-B74E-A7B96A659BE6}">
      <dgm:prSet/>
      <dgm:spPr/>
      <dgm:t>
        <a:bodyPr/>
        <a:lstStyle/>
        <a:p>
          <a:pPr marR="0" algn="ctr" rtl="0"/>
          <a:r>
            <a:rPr lang="tr-TR" b="0" i="0" u="none" strike="noStrike" baseline="0" dirty="0" smtClean="0">
              <a:latin typeface="Calibri"/>
            </a:rPr>
            <a:t>Bridge</a:t>
          </a:r>
          <a:endParaRPr lang="tr-TR" dirty="0"/>
        </a:p>
      </dgm:t>
    </dgm:pt>
    <dgm:pt modelId="{04280EC5-C33D-4B71-A04D-E14D232B5359}" type="parTrans" cxnId="{1E61B869-2492-45F5-8557-D583DB39C286}">
      <dgm:prSet/>
      <dgm:spPr>
        <a:ln w="76200">
          <a:solidFill>
            <a:schemeClr val="accent1"/>
          </a:solidFill>
        </a:ln>
      </dgm:spPr>
      <dgm:t>
        <a:bodyPr/>
        <a:lstStyle/>
        <a:p>
          <a:endParaRPr lang="en-US"/>
        </a:p>
      </dgm:t>
    </dgm:pt>
    <dgm:pt modelId="{9C849D43-5EE4-49C1-B93F-D06FEA5957B2}" type="sibTrans" cxnId="{1E61B869-2492-45F5-8557-D583DB39C286}">
      <dgm:prSet/>
      <dgm:spPr/>
      <dgm:t>
        <a:bodyPr/>
        <a:lstStyle/>
        <a:p>
          <a:endParaRPr lang="en-US"/>
        </a:p>
      </dgm:t>
    </dgm:pt>
    <dgm:pt modelId="{B09ACD67-33DD-4D09-B31C-A7E12B2ABF2A}">
      <dgm:prSet/>
      <dgm:spPr/>
      <dgm:t>
        <a:bodyPr/>
        <a:lstStyle/>
        <a:p>
          <a:pPr marR="0" algn="ctr" rtl="0"/>
          <a:r>
            <a:rPr lang="tr-TR" b="0" i="0" u="none" strike="noStrike" baseline="0" dirty="0" err="1" smtClean="0">
              <a:latin typeface="Calibri"/>
            </a:rPr>
            <a:t>Internetwork</a:t>
          </a:r>
          <a:endParaRPr lang="tr-TR" dirty="0"/>
        </a:p>
      </dgm:t>
    </dgm:pt>
    <dgm:pt modelId="{1FAD01C5-479D-4863-9B71-59734D096564}" type="parTrans" cxnId="{1673AD1C-2B11-45D2-A8A4-5BBF2A78CD8C}">
      <dgm:prSet/>
      <dgm:spPr>
        <a:solidFill>
          <a:schemeClr val="accent1">
            <a:lumMod val="75000"/>
          </a:schemeClr>
        </a:solidFill>
        <a:ln w="76200">
          <a:solidFill>
            <a:schemeClr val="accent1"/>
          </a:solidFill>
        </a:ln>
      </dgm:spPr>
      <dgm:t>
        <a:bodyPr/>
        <a:lstStyle/>
        <a:p>
          <a:endParaRPr lang="en-US">
            <a:solidFill>
              <a:srgbClr val="00B050"/>
            </a:solidFill>
          </a:endParaRPr>
        </a:p>
      </dgm:t>
    </dgm:pt>
    <dgm:pt modelId="{1AD25AB8-06A3-446E-A4BC-E7EC1D273686}" type="sibTrans" cxnId="{1673AD1C-2B11-45D2-A8A4-5BBF2A78CD8C}">
      <dgm:prSet/>
      <dgm:spPr/>
      <dgm:t>
        <a:bodyPr/>
        <a:lstStyle/>
        <a:p>
          <a:endParaRPr lang="en-US"/>
        </a:p>
      </dgm:t>
    </dgm:pt>
    <dgm:pt modelId="{FCEC3CCC-598C-40FF-9A39-E1161704223D}">
      <dgm:prSet/>
      <dgm:spPr/>
      <dgm:t>
        <a:bodyPr/>
        <a:lstStyle/>
        <a:p>
          <a:pPr marR="0" algn="ctr" rtl="0"/>
          <a:r>
            <a:rPr lang="tr-TR" b="0" i="0" u="none" strike="noStrike" baseline="0" dirty="0" err="1" smtClean="0">
              <a:latin typeface="Calibri"/>
            </a:rPr>
            <a:t>Router</a:t>
          </a:r>
          <a:endParaRPr lang="tr-TR" b="0" i="0" u="none" strike="noStrike" baseline="0" dirty="0">
            <a:latin typeface="Calibri"/>
          </a:endParaRPr>
        </a:p>
      </dgm:t>
    </dgm:pt>
    <dgm:pt modelId="{83F95F4A-DB38-47A3-B471-ED1FB02EECE6}" type="parTrans" cxnId="{A9B56046-8F1D-4943-99E9-9BB46354FA83}">
      <dgm:prSet/>
      <dgm:spPr>
        <a:ln w="76200">
          <a:solidFill>
            <a:schemeClr val="accent1"/>
          </a:solidFill>
        </a:ln>
      </dgm:spPr>
      <dgm:t>
        <a:bodyPr/>
        <a:lstStyle/>
        <a:p>
          <a:endParaRPr lang="en-US"/>
        </a:p>
      </dgm:t>
    </dgm:pt>
    <dgm:pt modelId="{F13E4DE4-E60D-4554-AE7D-F091265C6C17}" type="sibTrans" cxnId="{A9B56046-8F1D-4943-99E9-9BB46354FA83}">
      <dgm:prSet/>
      <dgm:spPr/>
      <dgm:t>
        <a:bodyPr/>
        <a:lstStyle/>
        <a:p>
          <a:endParaRPr lang="en-US"/>
        </a:p>
      </dgm:t>
    </dgm:pt>
    <dgm:pt modelId="{61FEFCB6-53B9-43D5-A738-3D340FB836E6}">
      <dgm:prSet/>
      <dgm:spPr/>
      <dgm:t>
        <a:bodyPr/>
        <a:lstStyle/>
        <a:p>
          <a:pPr marR="0" algn="ctr" rtl="0"/>
          <a:r>
            <a:rPr lang="tr-TR" b="0" i="0" u="none" strike="noStrike" baseline="0" dirty="0">
              <a:latin typeface="Calibri"/>
            </a:rPr>
            <a:t>Geçit </a:t>
          </a:r>
          <a:r>
            <a:rPr lang="tr-TR" b="0" i="0" u="none" strike="noStrike" baseline="0" dirty="0" smtClean="0">
              <a:latin typeface="Calibri"/>
            </a:rPr>
            <a:t>Gateway</a:t>
          </a:r>
          <a:endParaRPr lang="tr-TR" dirty="0"/>
        </a:p>
      </dgm:t>
    </dgm:pt>
    <dgm:pt modelId="{EE144ACC-447E-445F-863C-9C8B74180B73}" type="parTrans" cxnId="{37BBAD2D-2756-4D8D-BF25-064C028FB820}">
      <dgm:prSet/>
      <dgm:spPr>
        <a:ln w="76200">
          <a:solidFill>
            <a:schemeClr val="accent1"/>
          </a:solidFill>
        </a:ln>
      </dgm:spPr>
      <dgm:t>
        <a:bodyPr/>
        <a:lstStyle/>
        <a:p>
          <a:endParaRPr lang="en-US"/>
        </a:p>
      </dgm:t>
    </dgm:pt>
    <dgm:pt modelId="{F6AF379D-8476-425F-8E4B-E679CF3C5856}" type="sibTrans" cxnId="{37BBAD2D-2756-4D8D-BF25-064C028FB820}">
      <dgm:prSet/>
      <dgm:spPr/>
      <dgm:t>
        <a:bodyPr/>
        <a:lstStyle/>
        <a:p>
          <a:endParaRPr lang="en-US"/>
        </a:p>
      </dgm:t>
    </dgm:pt>
    <dgm:pt modelId="{080AD07E-E891-4651-8B84-E712FA30744A}" type="pres">
      <dgm:prSet presAssocID="{D1E40DA2-B8E6-49EB-B06E-B7B90238E8BD}" presName="hierChild1" presStyleCnt="0">
        <dgm:presLayoutVars>
          <dgm:orgChart val="1"/>
          <dgm:chPref val="1"/>
          <dgm:dir/>
          <dgm:animOne val="branch"/>
          <dgm:animLvl val="lvl"/>
          <dgm:resizeHandles/>
        </dgm:presLayoutVars>
      </dgm:prSet>
      <dgm:spPr/>
    </dgm:pt>
    <dgm:pt modelId="{96483ABF-A8EA-40A1-B575-C30103EAD348}" type="pres">
      <dgm:prSet presAssocID="{0B9B14BB-B6AE-4DCE-BF10-A6AB8962520B}" presName="hierRoot1" presStyleCnt="0">
        <dgm:presLayoutVars>
          <dgm:hierBranch/>
        </dgm:presLayoutVars>
      </dgm:prSet>
      <dgm:spPr/>
    </dgm:pt>
    <dgm:pt modelId="{297DFD9A-82E7-42F3-A699-37AFDB2DC006}" type="pres">
      <dgm:prSet presAssocID="{0B9B14BB-B6AE-4DCE-BF10-A6AB8962520B}" presName="rootComposite1" presStyleCnt="0"/>
      <dgm:spPr/>
    </dgm:pt>
    <dgm:pt modelId="{6D952B62-D3F1-49AA-8066-47C9E02F6BA8}" type="pres">
      <dgm:prSet presAssocID="{0B9B14BB-B6AE-4DCE-BF10-A6AB8962520B}" presName="rootText1" presStyleLbl="node0" presStyleIdx="0" presStyleCnt="1">
        <dgm:presLayoutVars>
          <dgm:chPref val="3"/>
        </dgm:presLayoutVars>
      </dgm:prSet>
      <dgm:spPr/>
      <dgm:t>
        <a:bodyPr/>
        <a:lstStyle/>
        <a:p>
          <a:endParaRPr lang="en-US"/>
        </a:p>
      </dgm:t>
    </dgm:pt>
    <dgm:pt modelId="{03287F3A-B8B9-4E9F-849C-44F0305E9E71}" type="pres">
      <dgm:prSet presAssocID="{0B9B14BB-B6AE-4DCE-BF10-A6AB8962520B}" presName="rootConnector1" presStyleLbl="node1" presStyleIdx="0" presStyleCnt="0"/>
      <dgm:spPr/>
      <dgm:t>
        <a:bodyPr/>
        <a:lstStyle/>
        <a:p>
          <a:endParaRPr lang="en-US"/>
        </a:p>
      </dgm:t>
    </dgm:pt>
    <dgm:pt modelId="{B3E52AA3-A91E-4241-996D-33BC41B354B1}" type="pres">
      <dgm:prSet presAssocID="{0B9B14BB-B6AE-4DCE-BF10-A6AB8962520B}" presName="hierChild2" presStyleCnt="0"/>
      <dgm:spPr/>
    </dgm:pt>
    <dgm:pt modelId="{A07CD2FE-DB3B-4F4A-B238-0010E886229D}" type="pres">
      <dgm:prSet presAssocID="{EB71512A-D97D-4291-92F3-272FD0DDFE1D}" presName="Name35" presStyleLbl="parChTrans1D2" presStyleIdx="0" presStyleCnt="2"/>
      <dgm:spPr/>
      <dgm:t>
        <a:bodyPr/>
        <a:lstStyle/>
        <a:p>
          <a:endParaRPr lang="en-US"/>
        </a:p>
      </dgm:t>
    </dgm:pt>
    <dgm:pt modelId="{C5A99740-2983-4F24-B577-E35D94E22F6D}" type="pres">
      <dgm:prSet presAssocID="{C4260D15-F555-4D46-9BC9-DD6DE188B6C4}" presName="hierRoot2" presStyleCnt="0">
        <dgm:presLayoutVars>
          <dgm:hierBranch/>
        </dgm:presLayoutVars>
      </dgm:prSet>
      <dgm:spPr/>
    </dgm:pt>
    <dgm:pt modelId="{9F08EC78-F65D-4F6E-989D-B6AF22C282CC}" type="pres">
      <dgm:prSet presAssocID="{C4260D15-F555-4D46-9BC9-DD6DE188B6C4}" presName="rootComposite" presStyleCnt="0"/>
      <dgm:spPr/>
    </dgm:pt>
    <dgm:pt modelId="{515EFA0D-DC07-46EA-805A-150B9D11B659}" type="pres">
      <dgm:prSet presAssocID="{C4260D15-F555-4D46-9BC9-DD6DE188B6C4}" presName="rootText" presStyleLbl="node2" presStyleIdx="0" presStyleCnt="2">
        <dgm:presLayoutVars>
          <dgm:chPref val="3"/>
        </dgm:presLayoutVars>
      </dgm:prSet>
      <dgm:spPr/>
      <dgm:t>
        <a:bodyPr/>
        <a:lstStyle/>
        <a:p>
          <a:endParaRPr lang="en-US"/>
        </a:p>
      </dgm:t>
    </dgm:pt>
    <dgm:pt modelId="{4A75002A-4C2B-4DE4-A2C9-F4D85EE9AAFC}" type="pres">
      <dgm:prSet presAssocID="{C4260D15-F555-4D46-9BC9-DD6DE188B6C4}" presName="rootConnector" presStyleLbl="node2" presStyleIdx="0" presStyleCnt="2"/>
      <dgm:spPr/>
      <dgm:t>
        <a:bodyPr/>
        <a:lstStyle/>
        <a:p>
          <a:endParaRPr lang="en-US"/>
        </a:p>
      </dgm:t>
    </dgm:pt>
    <dgm:pt modelId="{E08FEAE6-9393-496A-A0A0-8A357D297D5F}" type="pres">
      <dgm:prSet presAssocID="{C4260D15-F555-4D46-9BC9-DD6DE188B6C4}" presName="hierChild4" presStyleCnt="0"/>
      <dgm:spPr/>
    </dgm:pt>
    <dgm:pt modelId="{85F7CC61-7A83-4A65-B01D-D9FE4F94697E}" type="pres">
      <dgm:prSet presAssocID="{4D1B66C2-25D7-42FE-AA0A-BA9CE2DB20BA}" presName="Name35" presStyleLbl="parChTrans1D3" presStyleIdx="0" presStyleCnt="4"/>
      <dgm:spPr/>
      <dgm:t>
        <a:bodyPr/>
        <a:lstStyle/>
        <a:p>
          <a:endParaRPr lang="en-US"/>
        </a:p>
      </dgm:t>
    </dgm:pt>
    <dgm:pt modelId="{B5D339B9-07B5-4836-B466-CAB695FC2461}" type="pres">
      <dgm:prSet presAssocID="{C682EE38-0989-4930-821F-BDA3A78E7657}" presName="hierRoot2" presStyleCnt="0">
        <dgm:presLayoutVars>
          <dgm:hierBranch val="r"/>
        </dgm:presLayoutVars>
      </dgm:prSet>
      <dgm:spPr/>
    </dgm:pt>
    <dgm:pt modelId="{8E9B37B9-6B78-4270-B99E-9D4540A6BFCB}" type="pres">
      <dgm:prSet presAssocID="{C682EE38-0989-4930-821F-BDA3A78E7657}" presName="rootComposite" presStyleCnt="0"/>
      <dgm:spPr/>
    </dgm:pt>
    <dgm:pt modelId="{A690BAFA-84F9-469F-AE97-C9EAD0CB8EC4}" type="pres">
      <dgm:prSet presAssocID="{C682EE38-0989-4930-821F-BDA3A78E7657}" presName="rootText" presStyleLbl="node3" presStyleIdx="0" presStyleCnt="4">
        <dgm:presLayoutVars>
          <dgm:chPref val="3"/>
        </dgm:presLayoutVars>
      </dgm:prSet>
      <dgm:spPr/>
      <dgm:t>
        <a:bodyPr/>
        <a:lstStyle/>
        <a:p>
          <a:endParaRPr lang="en-US"/>
        </a:p>
      </dgm:t>
    </dgm:pt>
    <dgm:pt modelId="{1A9DA328-3DC0-440E-9EC6-7937BB4EB9AF}" type="pres">
      <dgm:prSet presAssocID="{C682EE38-0989-4930-821F-BDA3A78E7657}" presName="rootConnector" presStyleLbl="node3" presStyleIdx="0" presStyleCnt="4"/>
      <dgm:spPr/>
      <dgm:t>
        <a:bodyPr/>
        <a:lstStyle/>
        <a:p>
          <a:endParaRPr lang="en-US"/>
        </a:p>
      </dgm:t>
    </dgm:pt>
    <dgm:pt modelId="{58238281-128E-46A2-900A-A73033DB0312}" type="pres">
      <dgm:prSet presAssocID="{C682EE38-0989-4930-821F-BDA3A78E7657}" presName="hierChild4" presStyleCnt="0"/>
      <dgm:spPr/>
    </dgm:pt>
    <dgm:pt modelId="{4EEA1078-1F54-457B-9337-A8E54FD7DED8}" type="pres">
      <dgm:prSet presAssocID="{C682EE38-0989-4930-821F-BDA3A78E7657}" presName="hierChild5" presStyleCnt="0"/>
      <dgm:spPr/>
    </dgm:pt>
    <dgm:pt modelId="{12F3E3DA-B205-49F7-B7DE-A09216168984}" type="pres">
      <dgm:prSet presAssocID="{04280EC5-C33D-4B71-A04D-E14D232B5359}" presName="Name35" presStyleLbl="parChTrans1D3" presStyleIdx="1" presStyleCnt="4"/>
      <dgm:spPr/>
      <dgm:t>
        <a:bodyPr/>
        <a:lstStyle/>
        <a:p>
          <a:endParaRPr lang="en-US"/>
        </a:p>
      </dgm:t>
    </dgm:pt>
    <dgm:pt modelId="{2E2A6C12-A6C3-4610-A462-FAD195803FB3}" type="pres">
      <dgm:prSet presAssocID="{549173FA-C26D-4C5F-B74E-A7B96A659BE6}" presName="hierRoot2" presStyleCnt="0">
        <dgm:presLayoutVars>
          <dgm:hierBranch val="r"/>
        </dgm:presLayoutVars>
      </dgm:prSet>
      <dgm:spPr/>
    </dgm:pt>
    <dgm:pt modelId="{82F8C7AE-79DD-420A-BCD5-52D92F53F463}" type="pres">
      <dgm:prSet presAssocID="{549173FA-C26D-4C5F-B74E-A7B96A659BE6}" presName="rootComposite" presStyleCnt="0"/>
      <dgm:spPr/>
    </dgm:pt>
    <dgm:pt modelId="{AAB6319E-3519-4067-BAAD-0CA6900649B0}" type="pres">
      <dgm:prSet presAssocID="{549173FA-C26D-4C5F-B74E-A7B96A659BE6}" presName="rootText" presStyleLbl="node3" presStyleIdx="1" presStyleCnt="4">
        <dgm:presLayoutVars>
          <dgm:chPref val="3"/>
        </dgm:presLayoutVars>
      </dgm:prSet>
      <dgm:spPr/>
      <dgm:t>
        <a:bodyPr/>
        <a:lstStyle/>
        <a:p>
          <a:endParaRPr lang="en-US"/>
        </a:p>
      </dgm:t>
    </dgm:pt>
    <dgm:pt modelId="{0B8493D2-DFCE-4BBD-8A51-243986F8AB6E}" type="pres">
      <dgm:prSet presAssocID="{549173FA-C26D-4C5F-B74E-A7B96A659BE6}" presName="rootConnector" presStyleLbl="node3" presStyleIdx="1" presStyleCnt="4"/>
      <dgm:spPr/>
      <dgm:t>
        <a:bodyPr/>
        <a:lstStyle/>
        <a:p>
          <a:endParaRPr lang="en-US"/>
        </a:p>
      </dgm:t>
    </dgm:pt>
    <dgm:pt modelId="{210EAE2B-6080-479B-A65A-65F953B7824F}" type="pres">
      <dgm:prSet presAssocID="{549173FA-C26D-4C5F-B74E-A7B96A659BE6}" presName="hierChild4" presStyleCnt="0"/>
      <dgm:spPr/>
    </dgm:pt>
    <dgm:pt modelId="{6EE9867B-E089-418E-A3B0-00353080BA93}" type="pres">
      <dgm:prSet presAssocID="{549173FA-C26D-4C5F-B74E-A7B96A659BE6}" presName="hierChild5" presStyleCnt="0"/>
      <dgm:spPr/>
    </dgm:pt>
    <dgm:pt modelId="{FDEBCCD1-7934-4BEB-A82E-6290227DA56C}" type="pres">
      <dgm:prSet presAssocID="{C4260D15-F555-4D46-9BC9-DD6DE188B6C4}" presName="hierChild5" presStyleCnt="0"/>
      <dgm:spPr/>
    </dgm:pt>
    <dgm:pt modelId="{83B27162-9B0E-4887-9A9C-607CCA9FDD31}" type="pres">
      <dgm:prSet presAssocID="{1FAD01C5-479D-4863-9B71-59734D096564}" presName="Name35" presStyleLbl="parChTrans1D2" presStyleIdx="1" presStyleCnt="2"/>
      <dgm:spPr/>
      <dgm:t>
        <a:bodyPr/>
        <a:lstStyle/>
        <a:p>
          <a:endParaRPr lang="en-US"/>
        </a:p>
      </dgm:t>
    </dgm:pt>
    <dgm:pt modelId="{6EE763C1-4EC1-4D6A-9B4A-34B3344155DE}" type="pres">
      <dgm:prSet presAssocID="{B09ACD67-33DD-4D09-B31C-A7E12B2ABF2A}" presName="hierRoot2" presStyleCnt="0">
        <dgm:presLayoutVars>
          <dgm:hierBranch/>
        </dgm:presLayoutVars>
      </dgm:prSet>
      <dgm:spPr/>
    </dgm:pt>
    <dgm:pt modelId="{56F3BED1-03CF-413A-AEA6-6DCDE9D1CCAB}" type="pres">
      <dgm:prSet presAssocID="{B09ACD67-33DD-4D09-B31C-A7E12B2ABF2A}" presName="rootComposite" presStyleCnt="0"/>
      <dgm:spPr/>
    </dgm:pt>
    <dgm:pt modelId="{848859D3-771A-4CC7-986F-CD9CDA6E6C0E}" type="pres">
      <dgm:prSet presAssocID="{B09ACD67-33DD-4D09-B31C-A7E12B2ABF2A}" presName="rootText" presStyleLbl="node2" presStyleIdx="1" presStyleCnt="2">
        <dgm:presLayoutVars>
          <dgm:chPref val="3"/>
        </dgm:presLayoutVars>
      </dgm:prSet>
      <dgm:spPr/>
      <dgm:t>
        <a:bodyPr/>
        <a:lstStyle/>
        <a:p>
          <a:endParaRPr lang="en-US"/>
        </a:p>
      </dgm:t>
    </dgm:pt>
    <dgm:pt modelId="{6789A9D3-FE60-49C3-A308-E73FEF61D981}" type="pres">
      <dgm:prSet presAssocID="{B09ACD67-33DD-4D09-B31C-A7E12B2ABF2A}" presName="rootConnector" presStyleLbl="node2" presStyleIdx="1" presStyleCnt="2"/>
      <dgm:spPr/>
      <dgm:t>
        <a:bodyPr/>
        <a:lstStyle/>
        <a:p>
          <a:endParaRPr lang="en-US"/>
        </a:p>
      </dgm:t>
    </dgm:pt>
    <dgm:pt modelId="{9CE1CBB3-A9C8-4132-8F62-87C3DE50C44A}" type="pres">
      <dgm:prSet presAssocID="{B09ACD67-33DD-4D09-B31C-A7E12B2ABF2A}" presName="hierChild4" presStyleCnt="0"/>
      <dgm:spPr/>
    </dgm:pt>
    <dgm:pt modelId="{A48ABF2D-93F8-46D1-89C1-7C980607F09D}" type="pres">
      <dgm:prSet presAssocID="{83F95F4A-DB38-47A3-B471-ED1FB02EECE6}" presName="Name35" presStyleLbl="parChTrans1D3" presStyleIdx="2" presStyleCnt="4"/>
      <dgm:spPr/>
      <dgm:t>
        <a:bodyPr/>
        <a:lstStyle/>
        <a:p>
          <a:endParaRPr lang="en-US"/>
        </a:p>
      </dgm:t>
    </dgm:pt>
    <dgm:pt modelId="{8F851AD7-6ADC-4AD8-A52C-668EBB8E91AD}" type="pres">
      <dgm:prSet presAssocID="{FCEC3CCC-598C-40FF-9A39-E1161704223D}" presName="hierRoot2" presStyleCnt="0">
        <dgm:presLayoutVars>
          <dgm:hierBranch val="r"/>
        </dgm:presLayoutVars>
      </dgm:prSet>
      <dgm:spPr/>
    </dgm:pt>
    <dgm:pt modelId="{EF8D67CD-BB8B-413B-8E00-05C7ADB9952E}" type="pres">
      <dgm:prSet presAssocID="{FCEC3CCC-598C-40FF-9A39-E1161704223D}" presName="rootComposite" presStyleCnt="0"/>
      <dgm:spPr/>
    </dgm:pt>
    <dgm:pt modelId="{FC628FB9-EB33-469E-830E-FD09526FC143}" type="pres">
      <dgm:prSet presAssocID="{FCEC3CCC-598C-40FF-9A39-E1161704223D}" presName="rootText" presStyleLbl="node3" presStyleIdx="2" presStyleCnt="4">
        <dgm:presLayoutVars>
          <dgm:chPref val="3"/>
        </dgm:presLayoutVars>
      </dgm:prSet>
      <dgm:spPr/>
      <dgm:t>
        <a:bodyPr/>
        <a:lstStyle/>
        <a:p>
          <a:endParaRPr lang="en-US"/>
        </a:p>
      </dgm:t>
    </dgm:pt>
    <dgm:pt modelId="{2E64DE40-E0E9-4598-AF34-6A0C771A0AEF}" type="pres">
      <dgm:prSet presAssocID="{FCEC3CCC-598C-40FF-9A39-E1161704223D}" presName="rootConnector" presStyleLbl="node3" presStyleIdx="2" presStyleCnt="4"/>
      <dgm:spPr/>
      <dgm:t>
        <a:bodyPr/>
        <a:lstStyle/>
        <a:p>
          <a:endParaRPr lang="en-US"/>
        </a:p>
      </dgm:t>
    </dgm:pt>
    <dgm:pt modelId="{306AC89E-62B1-402C-B0C3-6D16BC52EB12}" type="pres">
      <dgm:prSet presAssocID="{FCEC3CCC-598C-40FF-9A39-E1161704223D}" presName="hierChild4" presStyleCnt="0"/>
      <dgm:spPr/>
    </dgm:pt>
    <dgm:pt modelId="{AF3BBE1C-B5C9-40E6-AA59-F34A3BD965EE}" type="pres">
      <dgm:prSet presAssocID="{FCEC3CCC-598C-40FF-9A39-E1161704223D}" presName="hierChild5" presStyleCnt="0"/>
      <dgm:spPr/>
    </dgm:pt>
    <dgm:pt modelId="{A096D1B3-ED18-4C34-8CC5-166AB3906060}" type="pres">
      <dgm:prSet presAssocID="{EE144ACC-447E-445F-863C-9C8B74180B73}" presName="Name35" presStyleLbl="parChTrans1D3" presStyleIdx="3" presStyleCnt="4"/>
      <dgm:spPr/>
      <dgm:t>
        <a:bodyPr/>
        <a:lstStyle/>
        <a:p>
          <a:endParaRPr lang="en-US"/>
        </a:p>
      </dgm:t>
    </dgm:pt>
    <dgm:pt modelId="{453BC2DA-D202-4440-B6AE-11FAE99951E6}" type="pres">
      <dgm:prSet presAssocID="{61FEFCB6-53B9-43D5-A738-3D340FB836E6}" presName="hierRoot2" presStyleCnt="0">
        <dgm:presLayoutVars>
          <dgm:hierBranch val="r"/>
        </dgm:presLayoutVars>
      </dgm:prSet>
      <dgm:spPr/>
    </dgm:pt>
    <dgm:pt modelId="{E54C8C53-0A9D-46F5-96A6-8C6DDE1C1087}" type="pres">
      <dgm:prSet presAssocID="{61FEFCB6-53B9-43D5-A738-3D340FB836E6}" presName="rootComposite" presStyleCnt="0"/>
      <dgm:spPr/>
    </dgm:pt>
    <dgm:pt modelId="{E6611B10-258B-4248-BB77-2A8A95CFE2E4}" type="pres">
      <dgm:prSet presAssocID="{61FEFCB6-53B9-43D5-A738-3D340FB836E6}" presName="rootText" presStyleLbl="node3" presStyleIdx="3" presStyleCnt="4">
        <dgm:presLayoutVars>
          <dgm:chPref val="3"/>
        </dgm:presLayoutVars>
      </dgm:prSet>
      <dgm:spPr/>
      <dgm:t>
        <a:bodyPr/>
        <a:lstStyle/>
        <a:p>
          <a:endParaRPr lang="en-US"/>
        </a:p>
      </dgm:t>
    </dgm:pt>
    <dgm:pt modelId="{235B8509-F38A-4351-ACD3-455A87E6C869}" type="pres">
      <dgm:prSet presAssocID="{61FEFCB6-53B9-43D5-A738-3D340FB836E6}" presName="rootConnector" presStyleLbl="node3" presStyleIdx="3" presStyleCnt="4"/>
      <dgm:spPr/>
      <dgm:t>
        <a:bodyPr/>
        <a:lstStyle/>
        <a:p>
          <a:endParaRPr lang="en-US"/>
        </a:p>
      </dgm:t>
    </dgm:pt>
    <dgm:pt modelId="{5E72EE10-2DC8-422E-ADFB-80BFF05E2625}" type="pres">
      <dgm:prSet presAssocID="{61FEFCB6-53B9-43D5-A738-3D340FB836E6}" presName="hierChild4" presStyleCnt="0"/>
      <dgm:spPr/>
    </dgm:pt>
    <dgm:pt modelId="{C8FC0394-34BD-4C72-826E-BA6D3500A7ED}" type="pres">
      <dgm:prSet presAssocID="{61FEFCB6-53B9-43D5-A738-3D340FB836E6}" presName="hierChild5" presStyleCnt="0"/>
      <dgm:spPr/>
    </dgm:pt>
    <dgm:pt modelId="{A32124A8-ADC9-43B5-BCE1-F0A2636EA1BE}" type="pres">
      <dgm:prSet presAssocID="{B09ACD67-33DD-4D09-B31C-A7E12B2ABF2A}" presName="hierChild5" presStyleCnt="0"/>
      <dgm:spPr/>
    </dgm:pt>
    <dgm:pt modelId="{6A6E51C2-107A-4D92-B2E1-49019F97023E}" type="pres">
      <dgm:prSet presAssocID="{0B9B14BB-B6AE-4DCE-BF10-A6AB8962520B}" presName="hierChild3" presStyleCnt="0"/>
      <dgm:spPr/>
    </dgm:pt>
  </dgm:ptLst>
  <dgm:cxnLst>
    <dgm:cxn modelId="{6BF96B07-E8D6-48B5-9CFD-CB437E3DFF9B}" type="presOf" srcId="{61FEFCB6-53B9-43D5-A738-3D340FB836E6}" destId="{235B8509-F38A-4351-ACD3-455A87E6C869}" srcOrd="1" destOrd="0" presId="urn:microsoft.com/office/officeart/2005/8/layout/orgChart1"/>
    <dgm:cxn modelId="{D19CB535-11B7-40E3-8590-4276A73FDA3D}" type="presOf" srcId="{C682EE38-0989-4930-821F-BDA3A78E7657}" destId="{A690BAFA-84F9-469F-AE97-C9EAD0CB8EC4}" srcOrd="0" destOrd="0" presId="urn:microsoft.com/office/officeart/2005/8/layout/orgChart1"/>
    <dgm:cxn modelId="{E4F1FFE7-D362-4913-88B4-B8A421971A88}" type="presOf" srcId="{1FAD01C5-479D-4863-9B71-59734D096564}" destId="{83B27162-9B0E-4887-9A9C-607CCA9FDD31}" srcOrd="0" destOrd="0" presId="urn:microsoft.com/office/officeart/2005/8/layout/orgChart1"/>
    <dgm:cxn modelId="{58ABD6D2-0884-4E64-9849-2923E69955A8}" type="presOf" srcId="{EE144ACC-447E-445F-863C-9C8B74180B73}" destId="{A096D1B3-ED18-4C34-8CC5-166AB3906060}" srcOrd="0" destOrd="0" presId="urn:microsoft.com/office/officeart/2005/8/layout/orgChart1"/>
    <dgm:cxn modelId="{81A0B406-6120-4A3C-B696-5A912B208776}" type="presOf" srcId="{04280EC5-C33D-4B71-A04D-E14D232B5359}" destId="{12F3E3DA-B205-49F7-B7DE-A09216168984}" srcOrd="0" destOrd="0" presId="urn:microsoft.com/office/officeart/2005/8/layout/orgChart1"/>
    <dgm:cxn modelId="{316E2FB9-4399-4A5D-BE19-A9D144621AD5}" type="presOf" srcId="{C4260D15-F555-4D46-9BC9-DD6DE188B6C4}" destId="{515EFA0D-DC07-46EA-805A-150B9D11B659}" srcOrd="0" destOrd="0" presId="urn:microsoft.com/office/officeart/2005/8/layout/orgChart1"/>
    <dgm:cxn modelId="{AC7BCCE8-D79F-469D-BF02-2C53DDD4E757}" type="presOf" srcId="{0B9B14BB-B6AE-4DCE-BF10-A6AB8962520B}" destId="{03287F3A-B8B9-4E9F-849C-44F0305E9E71}" srcOrd="1" destOrd="0" presId="urn:microsoft.com/office/officeart/2005/8/layout/orgChart1"/>
    <dgm:cxn modelId="{62344243-116C-4E2A-9FB2-C02CFA5CC489}" type="presOf" srcId="{549173FA-C26D-4C5F-B74E-A7B96A659BE6}" destId="{AAB6319E-3519-4067-BAAD-0CA6900649B0}" srcOrd="0" destOrd="0" presId="urn:microsoft.com/office/officeart/2005/8/layout/orgChart1"/>
    <dgm:cxn modelId="{A9B56046-8F1D-4943-99E9-9BB46354FA83}" srcId="{B09ACD67-33DD-4D09-B31C-A7E12B2ABF2A}" destId="{FCEC3CCC-598C-40FF-9A39-E1161704223D}" srcOrd="0" destOrd="0" parTransId="{83F95F4A-DB38-47A3-B471-ED1FB02EECE6}" sibTransId="{F13E4DE4-E60D-4554-AE7D-F091265C6C17}"/>
    <dgm:cxn modelId="{6066F78B-6589-4E21-AB3E-91421C956E1D}" type="presOf" srcId="{D1E40DA2-B8E6-49EB-B06E-B7B90238E8BD}" destId="{080AD07E-E891-4651-8B84-E712FA30744A}" srcOrd="0" destOrd="0" presId="urn:microsoft.com/office/officeart/2005/8/layout/orgChart1"/>
    <dgm:cxn modelId="{50CBCD02-F4A8-423D-BC0C-09D2F5E391E1}" type="presOf" srcId="{B09ACD67-33DD-4D09-B31C-A7E12B2ABF2A}" destId="{848859D3-771A-4CC7-986F-CD9CDA6E6C0E}" srcOrd="0" destOrd="0" presId="urn:microsoft.com/office/officeart/2005/8/layout/orgChart1"/>
    <dgm:cxn modelId="{37BBAD2D-2756-4D8D-BF25-064C028FB820}" srcId="{B09ACD67-33DD-4D09-B31C-A7E12B2ABF2A}" destId="{61FEFCB6-53B9-43D5-A738-3D340FB836E6}" srcOrd="1" destOrd="0" parTransId="{EE144ACC-447E-445F-863C-9C8B74180B73}" sibTransId="{F6AF379D-8476-425F-8E4B-E679CF3C5856}"/>
    <dgm:cxn modelId="{E0FA6C2A-FFB6-4C4E-B38B-D151C92DDDA2}" type="presOf" srcId="{B09ACD67-33DD-4D09-B31C-A7E12B2ABF2A}" destId="{6789A9D3-FE60-49C3-A308-E73FEF61D981}" srcOrd="1" destOrd="0" presId="urn:microsoft.com/office/officeart/2005/8/layout/orgChart1"/>
    <dgm:cxn modelId="{2E67A10C-0294-41CE-8636-94745CCE8475}" type="presOf" srcId="{C4260D15-F555-4D46-9BC9-DD6DE188B6C4}" destId="{4A75002A-4C2B-4DE4-A2C9-F4D85EE9AAFC}" srcOrd="1" destOrd="0" presId="urn:microsoft.com/office/officeart/2005/8/layout/orgChart1"/>
    <dgm:cxn modelId="{85CA5A66-0488-46A9-80E8-97BE8A159026}" type="presOf" srcId="{C682EE38-0989-4930-821F-BDA3A78E7657}" destId="{1A9DA328-3DC0-440E-9EC6-7937BB4EB9AF}" srcOrd="1" destOrd="0" presId="urn:microsoft.com/office/officeart/2005/8/layout/orgChart1"/>
    <dgm:cxn modelId="{024D0091-3DE5-4597-B045-2E802FACA26F}" srcId="{D1E40DA2-B8E6-49EB-B06E-B7B90238E8BD}" destId="{0B9B14BB-B6AE-4DCE-BF10-A6AB8962520B}" srcOrd="0" destOrd="0" parTransId="{7B6F88A7-A5AB-4A3A-B37C-CB5F84945D9C}" sibTransId="{DFEDFDC6-A028-4D54-9CE2-C8560E1ECBCC}"/>
    <dgm:cxn modelId="{B767EF6E-1A32-4DFD-90D2-4CCC8F55519A}" type="presOf" srcId="{0B9B14BB-B6AE-4DCE-BF10-A6AB8962520B}" destId="{6D952B62-D3F1-49AA-8066-47C9E02F6BA8}" srcOrd="0" destOrd="0" presId="urn:microsoft.com/office/officeart/2005/8/layout/orgChart1"/>
    <dgm:cxn modelId="{D969EF82-800A-4685-880C-2C6ADCEE538C}" srcId="{0B9B14BB-B6AE-4DCE-BF10-A6AB8962520B}" destId="{C4260D15-F555-4D46-9BC9-DD6DE188B6C4}" srcOrd="0" destOrd="0" parTransId="{EB71512A-D97D-4291-92F3-272FD0DDFE1D}" sibTransId="{FBCD044F-5AFE-46E7-A700-568CFFE26F83}"/>
    <dgm:cxn modelId="{1E61B869-2492-45F5-8557-D583DB39C286}" srcId="{C4260D15-F555-4D46-9BC9-DD6DE188B6C4}" destId="{549173FA-C26D-4C5F-B74E-A7B96A659BE6}" srcOrd="1" destOrd="0" parTransId="{04280EC5-C33D-4B71-A04D-E14D232B5359}" sibTransId="{9C849D43-5EE4-49C1-B93F-D06FEA5957B2}"/>
    <dgm:cxn modelId="{AB9DE4F7-748A-4403-B974-38C699BF2304}" type="presOf" srcId="{549173FA-C26D-4C5F-B74E-A7B96A659BE6}" destId="{0B8493D2-DFCE-4BBD-8A51-243986F8AB6E}" srcOrd="1" destOrd="0" presId="urn:microsoft.com/office/officeart/2005/8/layout/orgChart1"/>
    <dgm:cxn modelId="{E54C313E-FE01-4039-8E2D-A198C4E17A3E}" type="presOf" srcId="{4D1B66C2-25D7-42FE-AA0A-BA9CE2DB20BA}" destId="{85F7CC61-7A83-4A65-B01D-D9FE4F94697E}" srcOrd="0" destOrd="0" presId="urn:microsoft.com/office/officeart/2005/8/layout/orgChart1"/>
    <dgm:cxn modelId="{1673AD1C-2B11-45D2-A8A4-5BBF2A78CD8C}" srcId="{0B9B14BB-B6AE-4DCE-BF10-A6AB8962520B}" destId="{B09ACD67-33DD-4D09-B31C-A7E12B2ABF2A}" srcOrd="1" destOrd="0" parTransId="{1FAD01C5-479D-4863-9B71-59734D096564}" sibTransId="{1AD25AB8-06A3-446E-A4BC-E7EC1D273686}"/>
    <dgm:cxn modelId="{2E17BFC2-DB97-44FB-B307-243C1744769E}" type="presOf" srcId="{61FEFCB6-53B9-43D5-A738-3D340FB836E6}" destId="{E6611B10-258B-4248-BB77-2A8A95CFE2E4}" srcOrd="0" destOrd="0" presId="urn:microsoft.com/office/officeart/2005/8/layout/orgChart1"/>
    <dgm:cxn modelId="{34241A39-CBB8-4510-9DF3-7FDC7190EDA2}" type="presOf" srcId="{EB71512A-D97D-4291-92F3-272FD0DDFE1D}" destId="{A07CD2FE-DB3B-4F4A-B238-0010E886229D}" srcOrd="0" destOrd="0" presId="urn:microsoft.com/office/officeart/2005/8/layout/orgChart1"/>
    <dgm:cxn modelId="{742D1908-7E1F-467A-9906-F0109E8E52A2}" type="presOf" srcId="{FCEC3CCC-598C-40FF-9A39-E1161704223D}" destId="{2E64DE40-E0E9-4598-AF34-6A0C771A0AEF}" srcOrd="1" destOrd="0" presId="urn:microsoft.com/office/officeart/2005/8/layout/orgChart1"/>
    <dgm:cxn modelId="{1F539DF2-D590-4587-8092-C752489CD955}" type="presOf" srcId="{83F95F4A-DB38-47A3-B471-ED1FB02EECE6}" destId="{A48ABF2D-93F8-46D1-89C1-7C980607F09D}" srcOrd="0" destOrd="0" presId="urn:microsoft.com/office/officeart/2005/8/layout/orgChart1"/>
    <dgm:cxn modelId="{00D18AC3-22B6-44D4-BD7B-E92C14C1881F}" srcId="{C4260D15-F555-4D46-9BC9-DD6DE188B6C4}" destId="{C682EE38-0989-4930-821F-BDA3A78E7657}" srcOrd="0" destOrd="0" parTransId="{4D1B66C2-25D7-42FE-AA0A-BA9CE2DB20BA}" sibTransId="{B8F5244A-C9C7-4ECA-9E5E-F5187DA6717C}"/>
    <dgm:cxn modelId="{DD55D826-3B18-4CB0-9AD7-C30BE383EEF3}" type="presOf" srcId="{FCEC3CCC-598C-40FF-9A39-E1161704223D}" destId="{FC628FB9-EB33-469E-830E-FD09526FC143}" srcOrd="0" destOrd="0" presId="urn:microsoft.com/office/officeart/2005/8/layout/orgChart1"/>
    <dgm:cxn modelId="{C7071D4A-FD96-4A8E-B56A-AAE2B426B472}" type="presParOf" srcId="{080AD07E-E891-4651-8B84-E712FA30744A}" destId="{96483ABF-A8EA-40A1-B575-C30103EAD348}" srcOrd="0" destOrd="0" presId="urn:microsoft.com/office/officeart/2005/8/layout/orgChart1"/>
    <dgm:cxn modelId="{B07486E1-29F7-423F-B00C-D318059CB5A6}" type="presParOf" srcId="{96483ABF-A8EA-40A1-B575-C30103EAD348}" destId="{297DFD9A-82E7-42F3-A699-37AFDB2DC006}" srcOrd="0" destOrd="0" presId="urn:microsoft.com/office/officeart/2005/8/layout/orgChart1"/>
    <dgm:cxn modelId="{09213E48-096E-4E6B-8B95-BB7F399BAF3F}" type="presParOf" srcId="{297DFD9A-82E7-42F3-A699-37AFDB2DC006}" destId="{6D952B62-D3F1-49AA-8066-47C9E02F6BA8}" srcOrd="0" destOrd="0" presId="urn:microsoft.com/office/officeart/2005/8/layout/orgChart1"/>
    <dgm:cxn modelId="{236CA523-C1FE-4131-A342-FC345EE3F12F}" type="presParOf" srcId="{297DFD9A-82E7-42F3-A699-37AFDB2DC006}" destId="{03287F3A-B8B9-4E9F-849C-44F0305E9E71}" srcOrd="1" destOrd="0" presId="urn:microsoft.com/office/officeart/2005/8/layout/orgChart1"/>
    <dgm:cxn modelId="{CE893EE3-0994-4735-A7B1-01C5F7320F92}" type="presParOf" srcId="{96483ABF-A8EA-40A1-B575-C30103EAD348}" destId="{B3E52AA3-A91E-4241-996D-33BC41B354B1}" srcOrd="1" destOrd="0" presId="urn:microsoft.com/office/officeart/2005/8/layout/orgChart1"/>
    <dgm:cxn modelId="{1E03426F-AF8C-4CA7-B860-01C7ABEFF7D5}" type="presParOf" srcId="{B3E52AA3-A91E-4241-996D-33BC41B354B1}" destId="{A07CD2FE-DB3B-4F4A-B238-0010E886229D}" srcOrd="0" destOrd="0" presId="urn:microsoft.com/office/officeart/2005/8/layout/orgChart1"/>
    <dgm:cxn modelId="{5ADDF305-36F9-4496-A980-AA8F3620AE53}" type="presParOf" srcId="{B3E52AA3-A91E-4241-996D-33BC41B354B1}" destId="{C5A99740-2983-4F24-B577-E35D94E22F6D}" srcOrd="1" destOrd="0" presId="urn:microsoft.com/office/officeart/2005/8/layout/orgChart1"/>
    <dgm:cxn modelId="{2604A3A4-DC7B-46FC-BFD5-BEEDF794D991}" type="presParOf" srcId="{C5A99740-2983-4F24-B577-E35D94E22F6D}" destId="{9F08EC78-F65D-4F6E-989D-B6AF22C282CC}" srcOrd="0" destOrd="0" presId="urn:microsoft.com/office/officeart/2005/8/layout/orgChart1"/>
    <dgm:cxn modelId="{3CD5FF7B-B5BA-4FB2-BEAF-FB75FAC8B9FA}" type="presParOf" srcId="{9F08EC78-F65D-4F6E-989D-B6AF22C282CC}" destId="{515EFA0D-DC07-46EA-805A-150B9D11B659}" srcOrd="0" destOrd="0" presId="urn:microsoft.com/office/officeart/2005/8/layout/orgChart1"/>
    <dgm:cxn modelId="{32979BDC-EA8C-4058-B949-46CDB2C5C25A}" type="presParOf" srcId="{9F08EC78-F65D-4F6E-989D-B6AF22C282CC}" destId="{4A75002A-4C2B-4DE4-A2C9-F4D85EE9AAFC}" srcOrd="1" destOrd="0" presId="urn:microsoft.com/office/officeart/2005/8/layout/orgChart1"/>
    <dgm:cxn modelId="{2E8B2A7E-1995-4F32-BF49-6098EA677EF9}" type="presParOf" srcId="{C5A99740-2983-4F24-B577-E35D94E22F6D}" destId="{E08FEAE6-9393-496A-A0A0-8A357D297D5F}" srcOrd="1" destOrd="0" presId="urn:microsoft.com/office/officeart/2005/8/layout/orgChart1"/>
    <dgm:cxn modelId="{072A9073-40EE-416A-BC1F-33E4292983B4}" type="presParOf" srcId="{E08FEAE6-9393-496A-A0A0-8A357D297D5F}" destId="{85F7CC61-7A83-4A65-B01D-D9FE4F94697E}" srcOrd="0" destOrd="0" presId="urn:microsoft.com/office/officeart/2005/8/layout/orgChart1"/>
    <dgm:cxn modelId="{00C3F59D-BFDB-4FFA-A31D-0F4E6AB93A0A}" type="presParOf" srcId="{E08FEAE6-9393-496A-A0A0-8A357D297D5F}" destId="{B5D339B9-07B5-4836-B466-CAB695FC2461}" srcOrd="1" destOrd="0" presId="urn:microsoft.com/office/officeart/2005/8/layout/orgChart1"/>
    <dgm:cxn modelId="{A2AE011B-21DA-4DEE-825A-729C9D76FC1B}" type="presParOf" srcId="{B5D339B9-07B5-4836-B466-CAB695FC2461}" destId="{8E9B37B9-6B78-4270-B99E-9D4540A6BFCB}" srcOrd="0" destOrd="0" presId="urn:microsoft.com/office/officeart/2005/8/layout/orgChart1"/>
    <dgm:cxn modelId="{8B7D5AF6-22B1-41C8-9828-B17E4754DA15}" type="presParOf" srcId="{8E9B37B9-6B78-4270-B99E-9D4540A6BFCB}" destId="{A690BAFA-84F9-469F-AE97-C9EAD0CB8EC4}" srcOrd="0" destOrd="0" presId="urn:microsoft.com/office/officeart/2005/8/layout/orgChart1"/>
    <dgm:cxn modelId="{C24B4293-3D1B-4EAA-991B-D717368812DE}" type="presParOf" srcId="{8E9B37B9-6B78-4270-B99E-9D4540A6BFCB}" destId="{1A9DA328-3DC0-440E-9EC6-7937BB4EB9AF}" srcOrd="1" destOrd="0" presId="urn:microsoft.com/office/officeart/2005/8/layout/orgChart1"/>
    <dgm:cxn modelId="{5DF7109C-2A5B-4F6E-827C-6506AA348385}" type="presParOf" srcId="{B5D339B9-07B5-4836-B466-CAB695FC2461}" destId="{58238281-128E-46A2-900A-A73033DB0312}" srcOrd="1" destOrd="0" presId="urn:microsoft.com/office/officeart/2005/8/layout/orgChart1"/>
    <dgm:cxn modelId="{13E1702D-5E03-4978-AAE1-5CE7124A60E8}" type="presParOf" srcId="{B5D339B9-07B5-4836-B466-CAB695FC2461}" destId="{4EEA1078-1F54-457B-9337-A8E54FD7DED8}" srcOrd="2" destOrd="0" presId="urn:microsoft.com/office/officeart/2005/8/layout/orgChart1"/>
    <dgm:cxn modelId="{E768D1D3-C89D-4184-B22F-1DCF6CE55698}" type="presParOf" srcId="{E08FEAE6-9393-496A-A0A0-8A357D297D5F}" destId="{12F3E3DA-B205-49F7-B7DE-A09216168984}" srcOrd="2" destOrd="0" presId="urn:microsoft.com/office/officeart/2005/8/layout/orgChart1"/>
    <dgm:cxn modelId="{1B339F06-4FFE-4FCF-87F2-7B1A1FCD971F}" type="presParOf" srcId="{E08FEAE6-9393-496A-A0A0-8A357D297D5F}" destId="{2E2A6C12-A6C3-4610-A462-FAD195803FB3}" srcOrd="3" destOrd="0" presId="urn:microsoft.com/office/officeart/2005/8/layout/orgChart1"/>
    <dgm:cxn modelId="{912EDC97-439B-436E-9E13-1D51887D56D7}" type="presParOf" srcId="{2E2A6C12-A6C3-4610-A462-FAD195803FB3}" destId="{82F8C7AE-79DD-420A-BCD5-52D92F53F463}" srcOrd="0" destOrd="0" presId="urn:microsoft.com/office/officeart/2005/8/layout/orgChart1"/>
    <dgm:cxn modelId="{9398AEFB-CAA2-4034-B887-769D948D8EE9}" type="presParOf" srcId="{82F8C7AE-79DD-420A-BCD5-52D92F53F463}" destId="{AAB6319E-3519-4067-BAAD-0CA6900649B0}" srcOrd="0" destOrd="0" presId="urn:microsoft.com/office/officeart/2005/8/layout/orgChart1"/>
    <dgm:cxn modelId="{9C6F3945-0974-489C-86D2-F02D4E937A25}" type="presParOf" srcId="{82F8C7AE-79DD-420A-BCD5-52D92F53F463}" destId="{0B8493D2-DFCE-4BBD-8A51-243986F8AB6E}" srcOrd="1" destOrd="0" presId="urn:microsoft.com/office/officeart/2005/8/layout/orgChart1"/>
    <dgm:cxn modelId="{81BF7C42-05D6-4A4F-ADA7-8E2177F161B0}" type="presParOf" srcId="{2E2A6C12-A6C3-4610-A462-FAD195803FB3}" destId="{210EAE2B-6080-479B-A65A-65F953B7824F}" srcOrd="1" destOrd="0" presId="urn:microsoft.com/office/officeart/2005/8/layout/orgChart1"/>
    <dgm:cxn modelId="{44AE7F7E-43EA-4A10-8811-6F295A157DC2}" type="presParOf" srcId="{2E2A6C12-A6C3-4610-A462-FAD195803FB3}" destId="{6EE9867B-E089-418E-A3B0-00353080BA93}" srcOrd="2" destOrd="0" presId="urn:microsoft.com/office/officeart/2005/8/layout/orgChart1"/>
    <dgm:cxn modelId="{8576647C-642C-49A4-90D8-472182898A03}" type="presParOf" srcId="{C5A99740-2983-4F24-B577-E35D94E22F6D}" destId="{FDEBCCD1-7934-4BEB-A82E-6290227DA56C}" srcOrd="2" destOrd="0" presId="urn:microsoft.com/office/officeart/2005/8/layout/orgChart1"/>
    <dgm:cxn modelId="{8A92B806-C4A3-4FDE-B987-6B000AEE65D0}" type="presParOf" srcId="{B3E52AA3-A91E-4241-996D-33BC41B354B1}" destId="{83B27162-9B0E-4887-9A9C-607CCA9FDD31}" srcOrd="2" destOrd="0" presId="urn:microsoft.com/office/officeart/2005/8/layout/orgChart1"/>
    <dgm:cxn modelId="{10FFE136-C48B-4F85-A9B2-C4C50849D967}" type="presParOf" srcId="{B3E52AA3-A91E-4241-996D-33BC41B354B1}" destId="{6EE763C1-4EC1-4D6A-9B4A-34B3344155DE}" srcOrd="3" destOrd="0" presId="urn:microsoft.com/office/officeart/2005/8/layout/orgChart1"/>
    <dgm:cxn modelId="{77B7F2F2-5770-4C50-8B59-64C260E54F5A}" type="presParOf" srcId="{6EE763C1-4EC1-4D6A-9B4A-34B3344155DE}" destId="{56F3BED1-03CF-413A-AEA6-6DCDE9D1CCAB}" srcOrd="0" destOrd="0" presId="urn:microsoft.com/office/officeart/2005/8/layout/orgChart1"/>
    <dgm:cxn modelId="{68E5FD5A-031B-4F5F-AB7D-A97B963F2C67}" type="presParOf" srcId="{56F3BED1-03CF-413A-AEA6-6DCDE9D1CCAB}" destId="{848859D3-771A-4CC7-986F-CD9CDA6E6C0E}" srcOrd="0" destOrd="0" presId="urn:microsoft.com/office/officeart/2005/8/layout/orgChart1"/>
    <dgm:cxn modelId="{FCB772E5-F768-4A72-B3C9-DF80218B84AD}" type="presParOf" srcId="{56F3BED1-03CF-413A-AEA6-6DCDE9D1CCAB}" destId="{6789A9D3-FE60-49C3-A308-E73FEF61D981}" srcOrd="1" destOrd="0" presId="urn:microsoft.com/office/officeart/2005/8/layout/orgChart1"/>
    <dgm:cxn modelId="{A79B4935-A840-41E9-BEBD-EDA7D801F74C}" type="presParOf" srcId="{6EE763C1-4EC1-4D6A-9B4A-34B3344155DE}" destId="{9CE1CBB3-A9C8-4132-8F62-87C3DE50C44A}" srcOrd="1" destOrd="0" presId="urn:microsoft.com/office/officeart/2005/8/layout/orgChart1"/>
    <dgm:cxn modelId="{AA7691D3-4942-48F8-A8A2-620817E7E8E6}" type="presParOf" srcId="{9CE1CBB3-A9C8-4132-8F62-87C3DE50C44A}" destId="{A48ABF2D-93F8-46D1-89C1-7C980607F09D}" srcOrd="0" destOrd="0" presId="urn:microsoft.com/office/officeart/2005/8/layout/orgChart1"/>
    <dgm:cxn modelId="{EA9D5C2A-6C23-4DC9-A046-7AC36FB28563}" type="presParOf" srcId="{9CE1CBB3-A9C8-4132-8F62-87C3DE50C44A}" destId="{8F851AD7-6ADC-4AD8-A52C-668EBB8E91AD}" srcOrd="1" destOrd="0" presId="urn:microsoft.com/office/officeart/2005/8/layout/orgChart1"/>
    <dgm:cxn modelId="{D72C0CE4-4520-4BBD-B311-EF8E6F7CB92C}" type="presParOf" srcId="{8F851AD7-6ADC-4AD8-A52C-668EBB8E91AD}" destId="{EF8D67CD-BB8B-413B-8E00-05C7ADB9952E}" srcOrd="0" destOrd="0" presId="urn:microsoft.com/office/officeart/2005/8/layout/orgChart1"/>
    <dgm:cxn modelId="{5A3FA732-E0DC-4A96-BAB8-C88018935A3F}" type="presParOf" srcId="{EF8D67CD-BB8B-413B-8E00-05C7ADB9952E}" destId="{FC628FB9-EB33-469E-830E-FD09526FC143}" srcOrd="0" destOrd="0" presId="urn:microsoft.com/office/officeart/2005/8/layout/orgChart1"/>
    <dgm:cxn modelId="{C652E407-13F8-48E5-8361-2C30D13504BB}" type="presParOf" srcId="{EF8D67CD-BB8B-413B-8E00-05C7ADB9952E}" destId="{2E64DE40-E0E9-4598-AF34-6A0C771A0AEF}" srcOrd="1" destOrd="0" presId="urn:microsoft.com/office/officeart/2005/8/layout/orgChart1"/>
    <dgm:cxn modelId="{8DCAE402-9A2B-465C-9EFD-7357F98BA100}" type="presParOf" srcId="{8F851AD7-6ADC-4AD8-A52C-668EBB8E91AD}" destId="{306AC89E-62B1-402C-B0C3-6D16BC52EB12}" srcOrd="1" destOrd="0" presId="urn:microsoft.com/office/officeart/2005/8/layout/orgChart1"/>
    <dgm:cxn modelId="{945C3D5B-CB85-4302-A05F-156DAE0465D3}" type="presParOf" srcId="{8F851AD7-6ADC-4AD8-A52C-668EBB8E91AD}" destId="{AF3BBE1C-B5C9-40E6-AA59-F34A3BD965EE}" srcOrd="2" destOrd="0" presId="urn:microsoft.com/office/officeart/2005/8/layout/orgChart1"/>
    <dgm:cxn modelId="{B989031B-D53C-4F7E-B73D-22E5789C37FC}" type="presParOf" srcId="{9CE1CBB3-A9C8-4132-8F62-87C3DE50C44A}" destId="{A096D1B3-ED18-4C34-8CC5-166AB3906060}" srcOrd="2" destOrd="0" presId="urn:microsoft.com/office/officeart/2005/8/layout/orgChart1"/>
    <dgm:cxn modelId="{E7725209-7AEF-4C18-BBE2-35FAF9FC530E}" type="presParOf" srcId="{9CE1CBB3-A9C8-4132-8F62-87C3DE50C44A}" destId="{453BC2DA-D202-4440-B6AE-11FAE99951E6}" srcOrd="3" destOrd="0" presId="urn:microsoft.com/office/officeart/2005/8/layout/orgChart1"/>
    <dgm:cxn modelId="{B1B637D1-01E4-49ED-AF23-6B8138E5D042}" type="presParOf" srcId="{453BC2DA-D202-4440-B6AE-11FAE99951E6}" destId="{E54C8C53-0A9D-46F5-96A6-8C6DDE1C1087}" srcOrd="0" destOrd="0" presId="urn:microsoft.com/office/officeart/2005/8/layout/orgChart1"/>
    <dgm:cxn modelId="{F05A40DE-DFD6-4418-B3D0-FCF16004EF2A}" type="presParOf" srcId="{E54C8C53-0A9D-46F5-96A6-8C6DDE1C1087}" destId="{E6611B10-258B-4248-BB77-2A8A95CFE2E4}" srcOrd="0" destOrd="0" presId="urn:microsoft.com/office/officeart/2005/8/layout/orgChart1"/>
    <dgm:cxn modelId="{6752939C-9ECB-4F5C-9017-57B57718298E}" type="presParOf" srcId="{E54C8C53-0A9D-46F5-96A6-8C6DDE1C1087}" destId="{235B8509-F38A-4351-ACD3-455A87E6C869}" srcOrd="1" destOrd="0" presId="urn:microsoft.com/office/officeart/2005/8/layout/orgChart1"/>
    <dgm:cxn modelId="{51CC1E7D-1FD0-4CC9-A7BB-15DF7E99C192}" type="presParOf" srcId="{453BC2DA-D202-4440-B6AE-11FAE99951E6}" destId="{5E72EE10-2DC8-422E-ADFB-80BFF05E2625}" srcOrd="1" destOrd="0" presId="urn:microsoft.com/office/officeart/2005/8/layout/orgChart1"/>
    <dgm:cxn modelId="{B2085E09-99BB-4F2A-B7C5-874E17C2117E}" type="presParOf" srcId="{453BC2DA-D202-4440-B6AE-11FAE99951E6}" destId="{C8FC0394-34BD-4C72-826E-BA6D3500A7ED}" srcOrd="2" destOrd="0" presId="urn:microsoft.com/office/officeart/2005/8/layout/orgChart1"/>
    <dgm:cxn modelId="{8594B037-E9C0-4575-A7B0-CAC06631A51B}" type="presParOf" srcId="{6EE763C1-4EC1-4D6A-9B4A-34B3344155DE}" destId="{A32124A8-ADC9-43B5-BCE1-F0A2636EA1BE}" srcOrd="2" destOrd="0" presId="urn:microsoft.com/office/officeart/2005/8/layout/orgChart1"/>
    <dgm:cxn modelId="{54EEBA6C-1566-4C1E-9B0F-BF16CEAE4233}" type="presParOf" srcId="{96483ABF-A8EA-40A1-B575-C30103EAD348}" destId="{6A6E51C2-107A-4D92-B2E1-49019F97023E}"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6D1B3-ED18-4C34-8CC5-166AB3906060}">
      <dsp:nvSpPr>
        <dsp:cNvPr id="0" name=""/>
        <dsp:cNvSpPr/>
      </dsp:nvSpPr>
      <dsp:spPr>
        <a:xfrm>
          <a:off x="4347925" y="1476023"/>
          <a:ext cx="737368" cy="255946"/>
        </a:xfrm>
        <a:custGeom>
          <a:avLst/>
          <a:gdLst/>
          <a:ahLst/>
          <a:cxnLst/>
          <a:rect l="0" t="0" r="0" b="0"/>
          <a:pathLst>
            <a:path>
              <a:moveTo>
                <a:pt x="0" y="0"/>
              </a:moveTo>
              <a:lnTo>
                <a:pt x="0" y="127973"/>
              </a:lnTo>
              <a:lnTo>
                <a:pt x="737368" y="127973"/>
              </a:lnTo>
              <a:lnTo>
                <a:pt x="737368"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48ABF2D-93F8-46D1-89C1-7C980607F09D}">
      <dsp:nvSpPr>
        <dsp:cNvPr id="0" name=""/>
        <dsp:cNvSpPr/>
      </dsp:nvSpPr>
      <dsp:spPr>
        <a:xfrm>
          <a:off x="3610557" y="1476023"/>
          <a:ext cx="737368" cy="255946"/>
        </a:xfrm>
        <a:custGeom>
          <a:avLst/>
          <a:gdLst/>
          <a:ahLst/>
          <a:cxnLst/>
          <a:rect l="0" t="0" r="0" b="0"/>
          <a:pathLst>
            <a:path>
              <a:moveTo>
                <a:pt x="737368" y="0"/>
              </a:moveTo>
              <a:lnTo>
                <a:pt x="737368" y="127973"/>
              </a:lnTo>
              <a:lnTo>
                <a:pt x="0" y="127973"/>
              </a:lnTo>
              <a:lnTo>
                <a:pt x="0"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83B27162-9B0E-4887-9A9C-607CCA9FDD31}">
      <dsp:nvSpPr>
        <dsp:cNvPr id="0" name=""/>
        <dsp:cNvSpPr/>
      </dsp:nvSpPr>
      <dsp:spPr>
        <a:xfrm>
          <a:off x="2873189" y="610681"/>
          <a:ext cx="1474736" cy="255946"/>
        </a:xfrm>
        <a:custGeom>
          <a:avLst/>
          <a:gdLst/>
          <a:ahLst/>
          <a:cxnLst/>
          <a:rect l="0" t="0" r="0" b="0"/>
          <a:pathLst>
            <a:path>
              <a:moveTo>
                <a:pt x="0" y="0"/>
              </a:moveTo>
              <a:lnTo>
                <a:pt x="0" y="127973"/>
              </a:lnTo>
              <a:lnTo>
                <a:pt x="1474736" y="127973"/>
              </a:lnTo>
              <a:lnTo>
                <a:pt x="1474736"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12F3E3DA-B205-49F7-B7DE-A09216168984}">
      <dsp:nvSpPr>
        <dsp:cNvPr id="0" name=""/>
        <dsp:cNvSpPr/>
      </dsp:nvSpPr>
      <dsp:spPr>
        <a:xfrm>
          <a:off x="1398452" y="1476023"/>
          <a:ext cx="737368" cy="255946"/>
        </a:xfrm>
        <a:custGeom>
          <a:avLst/>
          <a:gdLst/>
          <a:ahLst/>
          <a:cxnLst/>
          <a:rect l="0" t="0" r="0" b="0"/>
          <a:pathLst>
            <a:path>
              <a:moveTo>
                <a:pt x="0" y="0"/>
              </a:moveTo>
              <a:lnTo>
                <a:pt x="0" y="127973"/>
              </a:lnTo>
              <a:lnTo>
                <a:pt x="737368" y="127973"/>
              </a:lnTo>
              <a:lnTo>
                <a:pt x="737368"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85F7CC61-7A83-4A65-B01D-D9FE4F94697E}">
      <dsp:nvSpPr>
        <dsp:cNvPr id="0" name=""/>
        <dsp:cNvSpPr/>
      </dsp:nvSpPr>
      <dsp:spPr>
        <a:xfrm>
          <a:off x="661084" y="1476023"/>
          <a:ext cx="737368" cy="255946"/>
        </a:xfrm>
        <a:custGeom>
          <a:avLst/>
          <a:gdLst/>
          <a:ahLst/>
          <a:cxnLst/>
          <a:rect l="0" t="0" r="0" b="0"/>
          <a:pathLst>
            <a:path>
              <a:moveTo>
                <a:pt x="737368" y="0"/>
              </a:moveTo>
              <a:lnTo>
                <a:pt x="737368" y="127973"/>
              </a:lnTo>
              <a:lnTo>
                <a:pt x="0" y="127973"/>
              </a:lnTo>
              <a:lnTo>
                <a:pt x="0"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A07CD2FE-DB3B-4F4A-B238-0010E886229D}">
      <dsp:nvSpPr>
        <dsp:cNvPr id="0" name=""/>
        <dsp:cNvSpPr/>
      </dsp:nvSpPr>
      <dsp:spPr>
        <a:xfrm>
          <a:off x="1398452" y="610681"/>
          <a:ext cx="1474736" cy="255946"/>
        </a:xfrm>
        <a:custGeom>
          <a:avLst/>
          <a:gdLst/>
          <a:ahLst/>
          <a:cxnLst/>
          <a:rect l="0" t="0" r="0" b="0"/>
          <a:pathLst>
            <a:path>
              <a:moveTo>
                <a:pt x="1474736" y="0"/>
              </a:moveTo>
              <a:lnTo>
                <a:pt x="1474736" y="127973"/>
              </a:lnTo>
              <a:lnTo>
                <a:pt x="0" y="127973"/>
              </a:lnTo>
              <a:lnTo>
                <a:pt x="0" y="255946"/>
              </a:lnTo>
            </a:path>
          </a:pathLst>
        </a:custGeom>
        <a:noFill/>
        <a:ln w="76200" cap="flat" cmpd="sng" algn="ctr">
          <a:solidFill>
            <a:schemeClr val="accent1"/>
          </a:solidFill>
          <a:prstDash val="solid"/>
        </a:ln>
        <a:effectLst/>
      </dsp:spPr>
      <dsp:style>
        <a:lnRef idx="2">
          <a:scrgbClr r="0" g="0" b="0"/>
        </a:lnRef>
        <a:fillRef idx="0">
          <a:scrgbClr r="0" g="0" b="0"/>
        </a:fillRef>
        <a:effectRef idx="0">
          <a:scrgbClr r="0" g="0" b="0"/>
        </a:effectRef>
        <a:fontRef idx="minor"/>
      </dsp:style>
    </dsp:sp>
    <dsp:sp modelId="{6D952B62-D3F1-49AA-8066-47C9E02F6BA8}">
      <dsp:nvSpPr>
        <dsp:cNvPr id="0" name=""/>
        <dsp:cNvSpPr/>
      </dsp:nvSpPr>
      <dsp:spPr>
        <a:xfrm>
          <a:off x="2263793" y="1286"/>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smtClean="0">
              <a:latin typeface="Calibri"/>
            </a:rPr>
            <a:t>Network Devices</a:t>
          </a:r>
          <a:endParaRPr lang="tr-TR" sz="1700" kern="1200" dirty="0"/>
        </a:p>
      </dsp:txBody>
      <dsp:txXfrm>
        <a:off x="2263793" y="1286"/>
        <a:ext cx="1218790" cy="609395"/>
      </dsp:txXfrm>
    </dsp:sp>
    <dsp:sp modelId="{515EFA0D-DC07-46EA-805A-150B9D11B659}">
      <dsp:nvSpPr>
        <dsp:cNvPr id="0" name=""/>
        <dsp:cNvSpPr/>
      </dsp:nvSpPr>
      <dsp:spPr>
        <a:xfrm>
          <a:off x="789057" y="866627"/>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smtClean="0">
              <a:latin typeface="Calibri"/>
            </a:rPr>
            <a:t>Network</a:t>
          </a:r>
          <a:endParaRPr lang="tr-TR" sz="1700" kern="1200" dirty="0"/>
        </a:p>
      </dsp:txBody>
      <dsp:txXfrm>
        <a:off x="789057" y="866627"/>
        <a:ext cx="1218790" cy="609395"/>
      </dsp:txXfrm>
    </dsp:sp>
    <dsp:sp modelId="{A690BAFA-84F9-469F-AE97-C9EAD0CB8EC4}">
      <dsp:nvSpPr>
        <dsp:cNvPr id="0" name=""/>
        <dsp:cNvSpPr/>
      </dsp:nvSpPr>
      <dsp:spPr>
        <a:xfrm>
          <a:off x="51688" y="1731969"/>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err="1" smtClean="0">
              <a:latin typeface="Calibri"/>
            </a:rPr>
            <a:t>Repeater</a:t>
          </a:r>
          <a:r>
            <a:rPr lang="tr-TR" sz="1700" b="0" i="0" u="none" strike="noStrike" kern="1200" baseline="0" dirty="0" smtClean="0">
              <a:latin typeface="Calibri"/>
            </a:rPr>
            <a:t> </a:t>
          </a:r>
          <a:endParaRPr lang="tr-TR" sz="1700" kern="1200" dirty="0"/>
        </a:p>
      </dsp:txBody>
      <dsp:txXfrm>
        <a:off x="51688" y="1731969"/>
        <a:ext cx="1218790" cy="609395"/>
      </dsp:txXfrm>
    </dsp:sp>
    <dsp:sp modelId="{AAB6319E-3519-4067-BAAD-0CA6900649B0}">
      <dsp:nvSpPr>
        <dsp:cNvPr id="0" name=""/>
        <dsp:cNvSpPr/>
      </dsp:nvSpPr>
      <dsp:spPr>
        <a:xfrm>
          <a:off x="1526425" y="1731969"/>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smtClean="0">
              <a:latin typeface="Calibri"/>
            </a:rPr>
            <a:t>Bridge</a:t>
          </a:r>
          <a:endParaRPr lang="tr-TR" sz="1700" kern="1200" dirty="0"/>
        </a:p>
      </dsp:txBody>
      <dsp:txXfrm>
        <a:off x="1526425" y="1731969"/>
        <a:ext cx="1218790" cy="609395"/>
      </dsp:txXfrm>
    </dsp:sp>
    <dsp:sp modelId="{848859D3-771A-4CC7-986F-CD9CDA6E6C0E}">
      <dsp:nvSpPr>
        <dsp:cNvPr id="0" name=""/>
        <dsp:cNvSpPr/>
      </dsp:nvSpPr>
      <dsp:spPr>
        <a:xfrm>
          <a:off x="3738530" y="866627"/>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err="1" smtClean="0">
              <a:latin typeface="Calibri"/>
            </a:rPr>
            <a:t>Internetwork</a:t>
          </a:r>
          <a:endParaRPr lang="tr-TR" sz="1700" kern="1200" dirty="0"/>
        </a:p>
      </dsp:txBody>
      <dsp:txXfrm>
        <a:off x="3738530" y="866627"/>
        <a:ext cx="1218790" cy="609395"/>
      </dsp:txXfrm>
    </dsp:sp>
    <dsp:sp modelId="{FC628FB9-EB33-469E-830E-FD09526FC143}">
      <dsp:nvSpPr>
        <dsp:cNvPr id="0" name=""/>
        <dsp:cNvSpPr/>
      </dsp:nvSpPr>
      <dsp:spPr>
        <a:xfrm>
          <a:off x="3001162" y="1731969"/>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err="1" smtClean="0">
              <a:latin typeface="Calibri"/>
            </a:rPr>
            <a:t>Router</a:t>
          </a:r>
          <a:endParaRPr lang="tr-TR" sz="1700" b="0" i="0" u="none" strike="noStrike" kern="1200" baseline="0" dirty="0">
            <a:latin typeface="Calibri"/>
          </a:endParaRPr>
        </a:p>
      </dsp:txBody>
      <dsp:txXfrm>
        <a:off x="3001162" y="1731969"/>
        <a:ext cx="1218790" cy="609395"/>
      </dsp:txXfrm>
    </dsp:sp>
    <dsp:sp modelId="{E6611B10-258B-4248-BB77-2A8A95CFE2E4}">
      <dsp:nvSpPr>
        <dsp:cNvPr id="0" name=""/>
        <dsp:cNvSpPr/>
      </dsp:nvSpPr>
      <dsp:spPr>
        <a:xfrm>
          <a:off x="4475898" y="1731969"/>
          <a:ext cx="1218790" cy="609395"/>
        </a:xfrm>
        <a:prstGeom prst="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795" tIns="10795" rIns="10795" bIns="10795" numCol="1" spcCol="1270" anchor="ctr" anchorCtr="0">
          <a:noAutofit/>
        </a:bodyPr>
        <a:lstStyle/>
        <a:p>
          <a:pPr marR="0" lvl="0" algn="ctr" defTabSz="755650" rtl="0">
            <a:lnSpc>
              <a:spcPct val="90000"/>
            </a:lnSpc>
            <a:spcBef>
              <a:spcPct val="0"/>
            </a:spcBef>
            <a:spcAft>
              <a:spcPct val="35000"/>
            </a:spcAft>
          </a:pPr>
          <a:r>
            <a:rPr lang="tr-TR" sz="1700" b="0" i="0" u="none" strike="noStrike" kern="1200" baseline="0" dirty="0">
              <a:latin typeface="Calibri"/>
            </a:rPr>
            <a:t>Geçit </a:t>
          </a:r>
          <a:r>
            <a:rPr lang="tr-TR" sz="1700" b="0" i="0" u="none" strike="noStrike" kern="1200" baseline="0" dirty="0" smtClean="0">
              <a:latin typeface="Calibri"/>
            </a:rPr>
            <a:t>Gateway</a:t>
          </a:r>
          <a:endParaRPr lang="tr-TR" sz="1700" kern="1200" dirty="0"/>
        </a:p>
      </dsp:txBody>
      <dsp:txXfrm>
        <a:off x="4475898" y="1731969"/>
        <a:ext cx="1218790" cy="6093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B9078-1FF0-4699-88E2-59AF8E51EDEA}" type="datetimeFigureOut">
              <a:rPr lang="tr-TR" smtClean="0"/>
              <a:t>7.05.2024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9B9A3-A92B-4178-9791-65D4ECBE934F}" type="slidenum">
              <a:rPr lang="tr-TR" smtClean="0"/>
              <a:t>‹#›</a:t>
            </a:fld>
            <a:endParaRPr lang="tr-TR"/>
          </a:p>
        </p:txBody>
      </p:sp>
    </p:spTree>
    <p:extLst>
      <p:ext uri="{BB962C8B-B14F-4D97-AF65-F5344CB8AC3E}">
        <p14:creationId xmlns:p14="http://schemas.microsoft.com/office/powerpoint/2010/main" val="2041838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5"/>
          </p:nvPr>
        </p:nvSpPr>
        <p:spPr/>
        <p:txBody>
          <a:bodyPr/>
          <a:lstStyle/>
          <a:p>
            <a:fld id="{9E49B9A3-A92B-4178-9791-65D4ECBE934F}" type="slidenum">
              <a:rPr lang="tr-TR" smtClean="0"/>
              <a:t>1</a:t>
            </a:fld>
            <a:endParaRPr lang="tr-TR"/>
          </a:p>
        </p:txBody>
      </p:sp>
    </p:spTree>
    <p:extLst>
      <p:ext uri="{BB962C8B-B14F-4D97-AF65-F5344CB8AC3E}">
        <p14:creationId xmlns:p14="http://schemas.microsoft.com/office/powerpoint/2010/main" val="176552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9E49B9A3-A92B-4178-9791-65D4ECBE934F}" type="slidenum">
              <a:rPr lang="tr-TR" smtClean="0"/>
              <a:t>2</a:t>
            </a:fld>
            <a:endParaRPr lang="tr-TR"/>
          </a:p>
        </p:txBody>
      </p:sp>
    </p:spTree>
    <p:extLst>
      <p:ext uri="{BB962C8B-B14F-4D97-AF65-F5344CB8AC3E}">
        <p14:creationId xmlns:p14="http://schemas.microsoft.com/office/powerpoint/2010/main" val="98626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9E49B9A3-A92B-4178-9791-65D4ECBE934F}" type="slidenum">
              <a:rPr lang="tr-TR" smtClean="0"/>
              <a:t>6</a:t>
            </a:fld>
            <a:endParaRPr lang="tr-TR"/>
          </a:p>
        </p:txBody>
      </p:sp>
    </p:spTree>
    <p:extLst>
      <p:ext uri="{BB962C8B-B14F-4D97-AF65-F5344CB8AC3E}">
        <p14:creationId xmlns:p14="http://schemas.microsoft.com/office/powerpoint/2010/main" val="97866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436E5AF-6CA3-4096-874B-DC808E41FC0E}" type="slidenum">
              <a:rPr lang="tr-TR" smtClean="0"/>
              <a:t>14</a:t>
            </a:fld>
            <a:endParaRPr lang="tr-TR"/>
          </a:p>
        </p:txBody>
      </p:sp>
      <p:sp>
        <p:nvSpPr>
          <p:cNvPr id="5" name="Veri Yer Tutucusu 4">
            <a:extLst>
              <a:ext uri="{FF2B5EF4-FFF2-40B4-BE49-F238E27FC236}">
                <a16:creationId xmlns="" xmlns:a16="http://schemas.microsoft.com/office/drawing/2014/main" id="{B2FD7BD3-91A9-473B-B03D-FBA90891D7BB}"/>
              </a:ext>
            </a:extLst>
          </p:cNvPr>
          <p:cNvSpPr>
            <a:spLocks noGrp="1"/>
          </p:cNvSpPr>
          <p:nvPr>
            <p:ph type="dt" idx="1"/>
          </p:nvPr>
        </p:nvSpPr>
        <p:spPr/>
        <p:txBody>
          <a:bodyPr/>
          <a:lstStyle/>
          <a:p>
            <a:endParaRPr lang="tr-TR"/>
          </a:p>
        </p:txBody>
      </p:sp>
    </p:spTree>
    <p:extLst>
      <p:ext uri="{BB962C8B-B14F-4D97-AF65-F5344CB8AC3E}">
        <p14:creationId xmlns:p14="http://schemas.microsoft.com/office/powerpoint/2010/main" val="260556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F12FC3-561B-403E-AEAB-E0B21CCD5604}" type="datetimeFigureOut">
              <a:rPr lang="tr-TR" smtClean="0"/>
              <a:t>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17767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848120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55472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3B51AC6-EB13-4278-B65B-BBADB782EFD1}"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1049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836871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F12FC3-561B-403E-AEAB-E0B21CCD5604}" type="datetimeFigureOut">
              <a:rPr lang="tr-TR" smtClean="0"/>
              <a:t>7.05.2024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068919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F12FC3-561B-403E-AEAB-E0B21CCD5604}" type="datetimeFigureOut">
              <a:rPr lang="tr-TR" smtClean="0"/>
              <a:t>7.05.2024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83571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12FC3-561B-403E-AEAB-E0B21CCD5604}" type="datetimeFigureOut">
              <a:rPr lang="tr-TR" smtClean="0"/>
              <a:t>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208965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AF12FC3-561B-403E-AEAB-E0B21CCD5604}" type="datetimeFigureOut">
              <a:rPr lang="tr-TR" smtClean="0"/>
              <a:t>7.05.2024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3B51AC6-EB13-4278-B65B-BBADB782EFD1}" type="slidenum">
              <a:rPr lang="tr-TR" smtClean="0"/>
              <a:t>‹#›</a:t>
            </a:fld>
            <a:endParaRPr lang="tr-TR"/>
          </a:p>
        </p:txBody>
      </p:sp>
    </p:spTree>
    <p:extLst>
      <p:ext uri="{BB962C8B-B14F-4D97-AF65-F5344CB8AC3E}">
        <p14:creationId xmlns:p14="http://schemas.microsoft.com/office/powerpoint/2010/main" val="195534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12FC3-561B-403E-AEAB-E0B21CCD5604}" type="datetimeFigureOut">
              <a:rPr lang="tr-TR" smtClean="0"/>
              <a:t>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472152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2FC3-561B-403E-AEAB-E0B21CCD5604}" type="datetimeFigureOut">
              <a:rPr lang="tr-TR" smtClean="0"/>
              <a:t>7.05.2024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428576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4000709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12FC3-561B-403E-AEAB-E0B21CCD5604}" type="datetimeFigureOut">
              <a:rPr lang="tr-TR" smtClean="0"/>
              <a:t>7.05.2024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1883854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F12FC3-561B-403E-AEAB-E0B21CCD5604}" type="datetimeFigureOut">
              <a:rPr lang="tr-TR" smtClean="0"/>
              <a:t>7.05.2024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78162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AF12FC3-561B-403E-AEAB-E0B21CCD5604}" type="datetimeFigureOut">
              <a:rPr lang="tr-TR" smtClean="0"/>
              <a:t>7.05.2024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4159205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2149694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F12FC3-561B-403E-AEAB-E0B21CCD5604}" type="datetimeFigureOut">
              <a:rPr lang="tr-TR" smtClean="0"/>
              <a:t>7.05.2024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3B51AC6-EB13-4278-B65B-BBADB782EFD1}" type="slidenum">
              <a:rPr lang="tr-TR" smtClean="0"/>
              <a:t>‹#›</a:t>
            </a:fld>
            <a:endParaRPr lang="tr-TR"/>
          </a:p>
        </p:txBody>
      </p:sp>
    </p:spTree>
    <p:extLst>
      <p:ext uri="{BB962C8B-B14F-4D97-AF65-F5344CB8AC3E}">
        <p14:creationId xmlns:p14="http://schemas.microsoft.com/office/powerpoint/2010/main" val="370437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F12FC3-561B-403E-AEAB-E0B21CCD5604}" type="datetimeFigureOut">
              <a:rPr lang="tr-TR" smtClean="0"/>
              <a:t>7.05.2024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3B51AC6-EB13-4278-B65B-BBADB782EFD1}" type="slidenum">
              <a:rPr lang="tr-TR" smtClean="0"/>
              <a:t>‹#›</a:t>
            </a:fld>
            <a:endParaRPr lang="tr-TR"/>
          </a:p>
        </p:txBody>
      </p:sp>
    </p:spTree>
    <p:extLst>
      <p:ext uri="{BB962C8B-B14F-4D97-AF65-F5344CB8AC3E}">
        <p14:creationId xmlns:p14="http://schemas.microsoft.com/office/powerpoint/2010/main" val="9503326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4.png"/><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5.png"/><Relationship Id="rId5" Type="http://schemas.openxmlformats.org/officeDocument/2006/relationships/image" Target="../media/image16.png"/><Relationship Id="rId10" Type="http://schemas.microsoft.com/office/2007/relationships/diagramDrawing" Target="../diagrams/drawing1.xml"/><Relationship Id="rId4" Type="http://schemas.openxmlformats.org/officeDocument/2006/relationships/image" Target="../media/image15.png"/><Relationship Id="rId9" Type="http://schemas.openxmlformats.org/officeDocument/2006/relationships/diagramColors" Target="../diagrams/colors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xmlns="" id="{CAB974F7-9645-4190-98F7-468DC284AC8C}"/>
              </a:ext>
            </a:extLst>
          </p:cNvPr>
          <p:cNvSpPr>
            <a:spLocks noGrp="1"/>
          </p:cNvSpPr>
          <p:nvPr>
            <p:ph type="subTitle" idx="1"/>
          </p:nvPr>
        </p:nvSpPr>
        <p:spPr/>
        <p:txBody>
          <a:bodyPr/>
          <a:lstStyle/>
          <a:p>
            <a:r>
              <a:rPr lang="tr-TR" dirty="0" smtClean="0"/>
              <a:t>Dr. </a:t>
            </a:r>
            <a:r>
              <a:rPr lang="tr-TR" dirty="0" err="1" smtClean="0"/>
              <a:t>Öğr</a:t>
            </a:r>
            <a:r>
              <a:rPr lang="tr-TR" dirty="0" smtClean="0"/>
              <a:t>. Üyesi Furkan </a:t>
            </a:r>
            <a:r>
              <a:rPr lang="tr-TR" dirty="0"/>
              <a:t>ÇAKMAK</a:t>
            </a:r>
          </a:p>
        </p:txBody>
      </p:sp>
      <p:pic>
        <p:nvPicPr>
          <p:cNvPr id="5" name="Resim 4">
            <a:extLst>
              <a:ext uri="{FF2B5EF4-FFF2-40B4-BE49-F238E27FC236}">
                <a16:creationId xmlns:a16="http://schemas.microsoft.com/office/drawing/2014/main" xmlns="" id="{AA795226-8C7D-4575-AD50-B52374E505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6921" y="1903191"/>
            <a:ext cx="2864958" cy="3051617"/>
          </a:xfrm>
          <a:prstGeom prst="rect">
            <a:avLst/>
          </a:prstGeom>
        </p:spPr>
      </p:pic>
      <p:sp>
        <p:nvSpPr>
          <p:cNvPr id="6" name="Unvan 1">
            <a:extLst>
              <a:ext uri="{FF2B5EF4-FFF2-40B4-BE49-F238E27FC236}">
                <a16:creationId xmlns:a16="http://schemas.microsoft.com/office/drawing/2014/main" xmlns="" id="{1FA19C6F-2922-4005-B83C-997B6D5FBCC8}"/>
              </a:ext>
            </a:extLst>
          </p:cNvPr>
          <p:cNvSpPr>
            <a:spLocks noGrp="1"/>
          </p:cNvSpPr>
          <p:nvPr>
            <p:ph type="ctrTitle"/>
          </p:nvPr>
        </p:nvSpPr>
        <p:spPr>
          <a:xfrm>
            <a:off x="-36942" y="2588216"/>
            <a:ext cx="8979464" cy="1658319"/>
          </a:xfrm>
        </p:spPr>
        <p:txBody>
          <a:bodyPr/>
          <a:lstStyle/>
          <a:p>
            <a:r>
              <a:rPr lang="tr-TR" sz="3200" dirty="0"/>
              <a:t>Data </a:t>
            </a:r>
            <a:r>
              <a:rPr lang="tr-TR" sz="3200" dirty="0" smtClean="0"/>
              <a:t>Communication and Computer Network</a:t>
            </a:r>
            <a:r>
              <a:rPr lang="tr-TR" dirty="0"/>
              <a:t/>
            </a:r>
            <a:br>
              <a:rPr lang="tr-TR" dirty="0"/>
            </a:br>
            <a:r>
              <a:rPr lang="tr-TR" dirty="0"/>
              <a:t>BLM3051</a:t>
            </a:r>
          </a:p>
        </p:txBody>
      </p:sp>
    </p:spTree>
    <p:extLst>
      <p:ext uri="{BB962C8B-B14F-4D97-AF65-F5344CB8AC3E}">
        <p14:creationId xmlns:p14="http://schemas.microsoft.com/office/powerpoint/2010/main" val="1497175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Comparison of </a:t>
            </a:r>
            <a:r>
              <a:rPr lang="tr-TR" dirty="0" smtClean="0"/>
              <a:t>C</a:t>
            </a:r>
            <a:r>
              <a:rPr lang="en-US" dirty="0" err="1" smtClean="0"/>
              <a:t>ircuit</a:t>
            </a:r>
            <a:r>
              <a:rPr lang="en-US" dirty="0" smtClean="0"/>
              <a:t> </a:t>
            </a:r>
            <a:r>
              <a:rPr lang="en-US" dirty="0"/>
              <a:t>and </a:t>
            </a:r>
            <a:r>
              <a:rPr lang="tr-TR" dirty="0" smtClean="0"/>
              <a:t>P</a:t>
            </a:r>
            <a:r>
              <a:rPr lang="en-US" dirty="0" err="1" smtClean="0"/>
              <a:t>acket</a:t>
            </a:r>
            <a:r>
              <a:rPr lang="en-US" dirty="0" smtClean="0"/>
              <a:t> </a:t>
            </a:r>
            <a:r>
              <a:rPr lang="tr-TR" dirty="0" smtClean="0"/>
              <a:t>S</a:t>
            </a:r>
            <a:r>
              <a:rPr lang="en-US" dirty="0" smtClean="0"/>
              <a:t>witched </a:t>
            </a:r>
            <a:r>
              <a:rPr lang="tr-TR" dirty="0" smtClean="0"/>
              <a:t>N</a:t>
            </a:r>
            <a:r>
              <a:rPr lang="en-US" dirty="0" err="1" smtClean="0"/>
              <a:t>etworks</a:t>
            </a:r>
            <a:endParaRPr lang="en-US" dirty="0"/>
          </a:p>
        </p:txBody>
      </p:sp>
      <p:sp>
        <p:nvSpPr>
          <p:cNvPr id="3" name="İçerik Yer Tutucusu 2"/>
          <p:cNvSpPr>
            <a:spLocks noGrp="1"/>
          </p:cNvSpPr>
          <p:nvPr>
            <p:ph idx="1"/>
          </p:nvPr>
        </p:nvSpPr>
        <p:spPr/>
        <p:txBody>
          <a:bodyPr>
            <a:normAutofit fontScale="85000" lnSpcReduction="20000"/>
          </a:bodyPr>
          <a:lstStyle/>
          <a:p>
            <a:r>
              <a:rPr lang="en-US" dirty="0"/>
              <a:t>In </a:t>
            </a:r>
            <a:r>
              <a:rPr lang="en-US" dirty="0">
                <a:solidFill>
                  <a:srgbClr val="FFFF00"/>
                </a:solidFill>
              </a:rPr>
              <a:t>circuit-switched networks</a:t>
            </a:r>
            <a:r>
              <a:rPr lang="en-US" dirty="0"/>
              <a:t>, </a:t>
            </a:r>
            <a:r>
              <a:rPr lang="en-US" dirty="0">
                <a:solidFill>
                  <a:srgbClr val="FFFF00"/>
                </a:solidFill>
              </a:rPr>
              <a:t>increased traffic </a:t>
            </a:r>
            <a:r>
              <a:rPr lang="en-US" dirty="0"/>
              <a:t>causes </a:t>
            </a:r>
            <a:r>
              <a:rPr lang="en-US" dirty="0">
                <a:solidFill>
                  <a:srgbClr val="FFFF00"/>
                </a:solidFill>
              </a:rPr>
              <a:t>some calls to be blocked </a:t>
            </a:r>
            <a:r>
              <a:rPr lang="en-US" dirty="0"/>
              <a:t>and </a:t>
            </a:r>
            <a:r>
              <a:rPr lang="en-US" dirty="0">
                <a:solidFill>
                  <a:srgbClr val="FFFF00"/>
                </a:solidFill>
              </a:rPr>
              <a:t>new connections not </a:t>
            </a:r>
            <a:r>
              <a:rPr lang="en-US" dirty="0"/>
              <a:t>to be</a:t>
            </a:r>
            <a:r>
              <a:rPr lang="en-US" dirty="0">
                <a:solidFill>
                  <a:srgbClr val="FFFF00"/>
                </a:solidFill>
              </a:rPr>
              <a:t> accepted</a:t>
            </a:r>
            <a:r>
              <a:rPr lang="en-US" dirty="0" smtClean="0"/>
              <a:t>.</a:t>
            </a:r>
            <a:endParaRPr lang="tr-TR" dirty="0" smtClean="0"/>
          </a:p>
          <a:p>
            <a:r>
              <a:rPr lang="en-US" dirty="0"/>
              <a:t>On the other hand, in </a:t>
            </a:r>
            <a:r>
              <a:rPr lang="en-US" dirty="0">
                <a:solidFill>
                  <a:srgbClr val="FFFF00"/>
                </a:solidFill>
              </a:rPr>
              <a:t>packet-switched networks</a:t>
            </a:r>
            <a:r>
              <a:rPr lang="en-US" dirty="0"/>
              <a:t>, even if traffic increases (up to a certain level), </a:t>
            </a:r>
            <a:r>
              <a:rPr lang="en-US" dirty="0">
                <a:solidFill>
                  <a:srgbClr val="FFFF00"/>
                </a:solidFill>
              </a:rPr>
              <a:t>packets will be accepted</a:t>
            </a:r>
            <a:r>
              <a:rPr lang="en-US" dirty="0"/>
              <a:t>, but </a:t>
            </a:r>
            <a:r>
              <a:rPr lang="en-US" dirty="0">
                <a:solidFill>
                  <a:srgbClr val="FFFF00"/>
                </a:solidFill>
              </a:rPr>
              <a:t>delivery times </a:t>
            </a:r>
            <a:r>
              <a:rPr lang="en-US" dirty="0"/>
              <a:t>will be </a:t>
            </a:r>
            <a:r>
              <a:rPr lang="en-US" dirty="0">
                <a:solidFill>
                  <a:srgbClr val="FFFF00"/>
                </a:solidFill>
              </a:rPr>
              <a:t>longer</a:t>
            </a:r>
            <a:r>
              <a:rPr lang="en-US" dirty="0" smtClean="0"/>
              <a:t>.</a:t>
            </a:r>
            <a:endParaRPr lang="tr-TR" dirty="0" smtClean="0"/>
          </a:p>
          <a:p>
            <a:pPr lvl="1"/>
            <a:r>
              <a:rPr lang="en-US" dirty="0"/>
              <a:t>In case of congestion, it is possible for nodes on the network to continue functioning by </a:t>
            </a:r>
            <a:r>
              <a:rPr lang="en-US" dirty="0">
                <a:solidFill>
                  <a:srgbClr val="FFFF00"/>
                </a:solidFill>
              </a:rPr>
              <a:t>discarding some packets</a:t>
            </a:r>
            <a:r>
              <a:rPr lang="en-US" dirty="0" smtClean="0">
                <a:solidFill>
                  <a:srgbClr val="FFFF00"/>
                </a:solidFill>
              </a:rPr>
              <a:t>.</a:t>
            </a:r>
            <a:endParaRPr lang="tr-TR" dirty="0" smtClean="0">
              <a:solidFill>
                <a:srgbClr val="FFFF00"/>
              </a:solidFill>
            </a:endParaRPr>
          </a:p>
          <a:p>
            <a:pPr lvl="1"/>
            <a:r>
              <a:rPr lang="en-US" dirty="0">
                <a:solidFill>
                  <a:srgbClr val="FFFF00"/>
                </a:solidFill>
              </a:rPr>
              <a:t>Packets</a:t>
            </a:r>
            <a:r>
              <a:rPr lang="en-US" dirty="0"/>
              <a:t> that are </a:t>
            </a:r>
            <a:r>
              <a:rPr lang="en-US" dirty="0">
                <a:solidFill>
                  <a:srgbClr val="FFFF00"/>
                </a:solidFill>
              </a:rPr>
              <a:t>discarded</a:t>
            </a:r>
            <a:r>
              <a:rPr lang="en-US" dirty="0"/>
              <a:t> and </a:t>
            </a:r>
            <a:r>
              <a:rPr lang="en-US" dirty="0">
                <a:solidFill>
                  <a:srgbClr val="FFFF00"/>
                </a:solidFill>
              </a:rPr>
              <a:t>cannot be delivered </a:t>
            </a:r>
            <a:r>
              <a:rPr lang="en-US" dirty="0"/>
              <a:t>to the recipient must be followed by higher-level protocols running </a:t>
            </a:r>
            <a:r>
              <a:rPr lang="en-US" dirty="0">
                <a:solidFill>
                  <a:srgbClr val="FFFF00"/>
                </a:solidFill>
              </a:rPr>
              <a:t>at the transport layer</a:t>
            </a:r>
            <a:r>
              <a:rPr lang="en-US" dirty="0" smtClean="0"/>
              <a:t>.</a:t>
            </a:r>
            <a:endParaRPr lang="tr-TR" dirty="0" smtClean="0"/>
          </a:p>
          <a:p>
            <a:r>
              <a:rPr lang="en-US" dirty="0"/>
              <a:t>In </a:t>
            </a:r>
            <a:r>
              <a:rPr lang="en-US" dirty="0">
                <a:solidFill>
                  <a:srgbClr val="FFFF00"/>
                </a:solidFill>
              </a:rPr>
              <a:t>packet-switched networks</a:t>
            </a:r>
            <a:r>
              <a:rPr lang="en-US" dirty="0"/>
              <a:t>, </a:t>
            </a:r>
            <a:r>
              <a:rPr lang="en-US" dirty="0">
                <a:solidFill>
                  <a:srgbClr val="FFFF00"/>
                </a:solidFill>
              </a:rPr>
              <a:t>node-to-node connections are shared by many packets over time</a:t>
            </a:r>
            <a:r>
              <a:rPr lang="en-US" dirty="0" smtClean="0"/>
              <a:t>.</a:t>
            </a:r>
            <a:endParaRPr lang="tr-TR" dirty="0" smtClean="0"/>
          </a:p>
          <a:p>
            <a:pPr lvl="1"/>
            <a:r>
              <a:rPr lang="en-US" dirty="0"/>
              <a:t>When necessary, </a:t>
            </a:r>
            <a:r>
              <a:rPr lang="en-US" dirty="0">
                <a:solidFill>
                  <a:srgbClr val="FFFF00"/>
                </a:solidFill>
              </a:rPr>
              <a:t>packets</a:t>
            </a:r>
            <a:r>
              <a:rPr lang="en-US" dirty="0"/>
              <a:t> are also </a:t>
            </a:r>
            <a:r>
              <a:rPr lang="en-US" dirty="0">
                <a:solidFill>
                  <a:srgbClr val="FFFF00"/>
                </a:solidFill>
              </a:rPr>
              <a:t>kept</a:t>
            </a:r>
            <a:r>
              <a:rPr lang="en-US" dirty="0"/>
              <a:t> in </a:t>
            </a:r>
            <a:r>
              <a:rPr lang="en-US" dirty="0">
                <a:solidFill>
                  <a:srgbClr val="FFFF00"/>
                </a:solidFill>
              </a:rPr>
              <a:t>queues</a:t>
            </a:r>
            <a:r>
              <a:rPr lang="en-US" dirty="0"/>
              <a:t> created in the </a:t>
            </a:r>
            <a:r>
              <a:rPr lang="en-US" dirty="0">
                <a:solidFill>
                  <a:srgbClr val="FFFF00"/>
                </a:solidFill>
              </a:rPr>
              <a:t>buffer memory area </a:t>
            </a:r>
            <a:r>
              <a:rPr lang="en-US" dirty="0"/>
              <a:t>used in intermediate nodes</a:t>
            </a:r>
            <a:r>
              <a:rPr lang="en-US" dirty="0" smtClean="0"/>
              <a:t>.</a:t>
            </a:r>
            <a:endParaRPr lang="tr-TR" dirty="0" smtClean="0"/>
          </a:p>
          <a:p>
            <a:r>
              <a:rPr lang="en-US" dirty="0"/>
              <a:t>Since simultaneous </a:t>
            </a:r>
            <a:r>
              <a:rPr lang="en-US" dirty="0">
                <a:solidFill>
                  <a:srgbClr val="FFFF00"/>
                </a:solidFill>
              </a:rPr>
              <a:t>TDM</a:t>
            </a:r>
            <a:r>
              <a:rPr lang="en-US" dirty="0"/>
              <a:t> is used in </a:t>
            </a:r>
            <a:r>
              <a:rPr lang="en-US" dirty="0">
                <a:solidFill>
                  <a:srgbClr val="FFFF00"/>
                </a:solidFill>
              </a:rPr>
              <a:t>circuit-switched networks</a:t>
            </a:r>
            <a:r>
              <a:rPr lang="en-US" dirty="0"/>
              <a:t>, the </a:t>
            </a:r>
            <a:r>
              <a:rPr lang="en-US" dirty="0">
                <a:solidFill>
                  <a:srgbClr val="FFFF00"/>
                </a:solidFill>
              </a:rPr>
              <a:t>connection</a:t>
            </a:r>
            <a:r>
              <a:rPr lang="en-US" dirty="0"/>
              <a:t> between the two nodes must be </a:t>
            </a:r>
            <a:r>
              <a:rPr lang="en-US" dirty="0">
                <a:solidFill>
                  <a:srgbClr val="FFFF00"/>
                </a:solidFill>
              </a:rPr>
              <a:t>pre-allocated</a:t>
            </a:r>
            <a:r>
              <a:rPr lang="en-US" dirty="0"/>
              <a:t>.</a:t>
            </a:r>
            <a:endParaRPr lang="tr-TR" dirty="0" smtClean="0"/>
          </a:p>
          <a:p>
            <a:pPr lvl="1"/>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0294671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Comparison of </a:t>
            </a:r>
            <a:r>
              <a:rPr lang="tr-TR" dirty="0" smtClean="0"/>
              <a:t>C</a:t>
            </a:r>
            <a:r>
              <a:rPr lang="en-US" dirty="0" err="1" smtClean="0"/>
              <a:t>ircuit</a:t>
            </a:r>
            <a:r>
              <a:rPr lang="en-US" dirty="0" smtClean="0"/>
              <a:t> </a:t>
            </a:r>
            <a:r>
              <a:rPr lang="en-US" dirty="0"/>
              <a:t>and </a:t>
            </a:r>
            <a:r>
              <a:rPr lang="tr-TR" dirty="0" smtClean="0"/>
              <a:t>P</a:t>
            </a:r>
            <a:r>
              <a:rPr lang="en-US" dirty="0" err="1" smtClean="0"/>
              <a:t>acket</a:t>
            </a:r>
            <a:r>
              <a:rPr lang="en-US" dirty="0" smtClean="0"/>
              <a:t> </a:t>
            </a:r>
            <a:r>
              <a:rPr lang="tr-TR" dirty="0" smtClean="0"/>
              <a:t>S</a:t>
            </a:r>
            <a:r>
              <a:rPr lang="en-US" dirty="0" smtClean="0"/>
              <a:t>witched </a:t>
            </a:r>
            <a:r>
              <a:rPr lang="tr-TR" dirty="0" smtClean="0"/>
              <a:t>N</a:t>
            </a:r>
            <a:r>
              <a:rPr lang="en-US" dirty="0" err="1" smtClean="0"/>
              <a:t>etworks</a:t>
            </a:r>
            <a:r>
              <a:rPr lang="tr-TR" dirty="0" smtClean="0"/>
              <a:t> (</a:t>
            </a:r>
            <a:r>
              <a:rPr lang="tr-TR" dirty="0" err="1" smtClean="0"/>
              <a:t>Con’t</a:t>
            </a:r>
            <a:r>
              <a:rPr lang="tr-TR" dirty="0"/>
              <a:t>)</a:t>
            </a:r>
            <a:endParaRPr lang="en-US" dirty="0"/>
          </a:p>
        </p:txBody>
      </p:sp>
      <p:sp>
        <p:nvSpPr>
          <p:cNvPr id="3" name="İçerik Yer Tutucusu 2"/>
          <p:cNvSpPr>
            <a:spLocks noGrp="1"/>
          </p:cNvSpPr>
          <p:nvPr>
            <p:ph idx="1"/>
          </p:nvPr>
        </p:nvSpPr>
        <p:spPr/>
        <p:txBody>
          <a:bodyPr>
            <a:normAutofit lnSpcReduction="10000"/>
          </a:bodyPr>
          <a:lstStyle/>
          <a:p>
            <a:r>
              <a:rPr lang="en-US" dirty="0"/>
              <a:t>In </a:t>
            </a:r>
            <a:r>
              <a:rPr lang="en-US" dirty="0">
                <a:solidFill>
                  <a:srgbClr val="FFFF00"/>
                </a:solidFill>
              </a:rPr>
              <a:t>packet switching networks</a:t>
            </a:r>
            <a:r>
              <a:rPr lang="en-US" dirty="0"/>
              <a:t>, each station is connected to switching elements (PSE) </a:t>
            </a:r>
            <a:r>
              <a:rPr lang="en-US" dirty="0">
                <a:solidFill>
                  <a:srgbClr val="FFFF00"/>
                </a:solidFill>
              </a:rPr>
              <a:t>compatible with its own data rate</a:t>
            </a:r>
            <a:r>
              <a:rPr lang="en-US" dirty="0"/>
              <a:t>, so they can exchange packets even if they operate at different data rates</a:t>
            </a:r>
            <a:r>
              <a:rPr lang="en-US" dirty="0" smtClean="0"/>
              <a:t>.</a:t>
            </a:r>
            <a:endParaRPr lang="tr-TR" dirty="0" smtClean="0"/>
          </a:p>
          <a:p>
            <a:r>
              <a:rPr lang="en-US" dirty="0"/>
              <a:t>However, </a:t>
            </a:r>
            <a:r>
              <a:rPr lang="en-US" dirty="0">
                <a:solidFill>
                  <a:srgbClr val="FFFF00"/>
                </a:solidFill>
              </a:rPr>
              <a:t>in circuit switched networks</a:t>
            </a:r>
            <a:r>
              <a:rPr lang="en-US" dirty="0"/>
              <a:t>, the </a:t>
            </a:r>
            <a:r>
              <a:rPr lang="en-US" dirty="0">
                <a:solidFill>
                  <a:srgbClr val="FFFF00"/>
                </a:solidFill>
              </a:rPr>
              <a:t>speed</a:t>
            </a:r>
            <a:r>
              <a:rPr lang="en-US" dirty="0"/>
              <a:t> can be </a:t>
            </a:r>
            <a:r>
              <a:rPr lang="en-US" dirty="0">
                <a:solidFill>
                  <a:srgbClr val="FFFF00"/>
                </a:solidFill>
              </a:rPr>
              <a:t>equal</a:t>
            </a:r>
            <a:r>
              <a:rPr lang="en-US" dirty="0"/>
              <a:t> to the </a:t>
            </a:r>
            <a:r>
              <a:rPr lang="en-US" dirty="0" smtClean="0"/>
              <a:t>speed </a:t>
            </a:r>
            <a:r>
              <a:rPr lang="en-US" dirty="0"/>
              <a:t>of the </a:t>
            </a:r>
            <a:r>
              <a:rPr lang="en-US" dirty="0">
                <a:solidFill>
                  <a:srgbClr val="FFFF00"/>
                </a:solidFill>
              </a:rPr>
              <a:t>lowest speed station</a:t>
            </a:r>
            <a:r>
              <a:rPr lang="en-US" dirty="0" smtClean="0"/>
              <a:t>.</a:t>
            </a:r>
            <a:endParaRPr lang="tr-TR" dirty="0" smtClean="0"/>
          </a:p>
          <a:p>
            <a:r>
              <a:rPr lang="en-US" dirty="0"/>
              <a:t>While a </a:t>
            </a:r>
            <a:r>
              <a:rPr lang="en-US" dirty="0">
                <a:solidFill>
                  <a:srgbClr val="FFFF00"/>
                </a:solidFill>
              </a:rPr>
              <a:t>priority mechanism </a:t>
            </a:r>
            <a:r>
              <a:rPr lang="en-US" dirty="0"/>
              <a:t>can be established in </a:t>
            </a:r>
            <a:r>
              <a:rPr lang="en-US" dirty="0">
                <a:solidFill>
                  <a:srgbClr val="FFFF00"/>
                </a:solidFill>
              </a:rPr>
              <a:t>packet-switched networks</a:t>
            </a:r>
            <a:r>
              <a:rPr lang="en-US" dirty="0"/>
              <a:t> because some packets can be sent ahead of others, thanks to the queue structure at intermediate nodes, this is not possible in circuit-switched networks.</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1099358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US" dirty="0"/>
              <a:t>Comparison of </a:t>
            </a:r>
            <a:r>
              <a:rPr lang="tr-TR" dirty="0" smtClean="0"/>
              <a:t>G</a:t>
            </a:r>
            <a:r>
              <a:rPr lang="en-US" dirty="0" err="1" smtClean="0"/>
              <a:t>eneral</a:t>
            </a:r>
            <a:r>
              <a:rPr lang="en-US" dirty="0" smtClean="0"/>
              <a:t> </a:t>
            </a:r>
            <a:r>
              <a:rPr lang="tr-TR" dirty="0" smtClean="0"/>
              <a:t>F</a:t>
            </a:r>
            <a:r>
              <a:rPr lang="en-US" dirty="0" err="1" smtClean="0"/>
              <a:t>eatures</a:t>
            </a:r>
            <a:r>
              <a:rPr lang="en-US" dirty="0" smtClean="0"/>
              <a:t> </a:t>
            </a:r>
            <a:r>
              <a:rPr lang="en-US" dirty="0"/>
              <a:t>of </a:t>
            </a:r>
            <a:r>
              <a:rPr lang="tr-TR" dirty="0" smtClean="0"/>
              <a:t>Connection </a:t>
            </a:r>
            <a:r>
              <a:rPr lang="tr-TR" dirty="0" err="1" smtClean="0"/>
              <a:t>Oriented</a:t>
            </a:r>
            <a:r>
              <a:rPr lang="tr-TR" dirty="0" smtClean="0"/>
              <a:t> </a:t>
            </a:r>
            <a:r>
              <a:rPr lang="en-US" dirty="0"/>
              <a:t>and Connectionless services</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graphicFrame>
        <p:nvGraphicFramePr>
          <p:cNvPr id="8" name="Tablo 7"/>
          <p:cNvGraphicFramePr>
            <a:graphicFrameLocks noGrp="1"/>
          </p:cNvGraphicFramePr>
          <p:nvPr>
            <p:extLst>
              <p:ext uri="{D42A27DB-BD31-4B8C-83A1-F6EECF244321}">
                <p14:modId xmlns:p14="http://schemas.microsoft.com/office/powerpoint/2010/main" val="3878034921"/>
              </p:ext>
            </p:extLst>
          </p:nvPr>
        </p:nvGraphicFramePr>
        <p:xfrm>
          <a:off x="485421" y="2025976"/>
          <a:ext cx="11243733" cy="4557589"/>
        </p:xfrm>
        <a:graphic>
          <a:graphicData uri="http://schemas.openxmlformats.org/drawingml/2006/table">
            <a:tbl>
              <a:tblPr firstRow="1" firstCol="1" lastRow="1" lastCol="1" bandRow="1" bandCol="1">
                <a:tableStyleId>{2D5ABB26-0587-4C30-8999-92F81FD0307C}</a:tableStyleId>
              </a:tblPr>
              <a:tblGrid>
                <a:gridCol w="1806223"/>
                <a:gridCol w="9437510"/>
              </a:tblGrid>
              <a:tr h="1030750">
                <a:tc rowSpan="2">
                  <a:txBody>
                    <a:bodyPr/>
                    <a:lstStyle/>
                    <a:p>
                      <a:pPr algn="ctr" hangingPunct="0">
                        <a:spcAft>
                          <a:spcPts val="0"/>
                        </a:spcAft>
                      </a:pPr>
                      <a:r>
                        <a:rPr lang="tr-TR" sz="1800" b="1" dirty="0" err="1">
                          <a:effectLst/>
                        </a:rPr>
                        <a:t>Datagram</a:t>
                      </a:r>
                      <a:endParaRPr lang="en-US" sz="1800" b="1" dirty="0">
                        <a:effectLst/>
                      </a:endParaRPr>
                    </a:p>
                    <a:p>
                      <a:pPr algn="ctr" hangingPunct="0">
                        <a:spcAft>
                          <a:spcPts val="0"/>
                        </a:spcAft>
                      </a:pPr>
                      <a:r>
                        <a:rPr lang="tr-TR" sz="1800" b="1" dirty="0">
                          <a:effectLst/>
                        </a:rPr>
                        <a:t>(</a:t>
                      </a:r>
                      <a:r>
                        <a:rPr lang="tr-TR" sz="1800" b="1" dirty="0" err="1">
                          <a:effectLst/>
                        </a:rPr>
                        <a:t>Connectionless</a:t>
                      </a:r>
                      <a:r>
                        <a:rPr lang="tr-TR" sz="1800" b="1" dirty="0">
                          <a:effectLst/>
                        </a:rPr>
                        <a:t> Services)</a:t>
                      </a:r>
                      <a:endParaRPr lang="en-US" sz="1800" b="1" dirty="0">
                        <a:effectLst/>
                        <a:latin typeface="Times New Roman" panose="02020603050405020304" pitchFamily="18" charset="0"/>
                        <a:ea typeface="Times New Roman" panose="02020603050405020304" pitchFamily="18" charset="0"/>
                      </a:endParaRPr>
                    </a:p>
                  </a:txBody>
                  <a:tcPr marL="50609" marR="506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hangingPunct="0">
                        <a:spcAft>
                          <a:spcPts val="0"/>
                        </a:spcAft>
                        <a:buFont typeface="Symbol" panose="05050102010706020507" pitchFamily="18" charset="2"/>
                        <a:buChar char=""/>
                        <a:tabLst>
                          <a:tab pos="111125" algn="l"/>
                        </a:tabLst>
                      </a:pPr>
                      <a:r>
                        <a:rPr lang="tr-TR" sz="1400" dirty="0" err="1">
                          <a:effectLst/>
                        </a:rPr>
                        <a:t>There</a:t>
                      </a:r>
                      <a:r>
                        <a:rPr lang="tr-TR" sz="1400" dirty="0">
                          <a:effectLst/>
                        </a:rPr>
                        <a:t> is no </a:t>
                      </a:r>
                      <a:r>
                        <a:rPr lang="tr-TR" sz="1400" dirty="0" err="1">
                          <a:effectLst/>
                        </a:rPr>
                        <a:t>connection</a:t>
                      </a:r>
                      <a:r>
                        <a:rPr lang="tr-TR" sz="1400" dirty="0">
                          <a:effectLst/>
                        </a:rPr>
                        <a:t> </a:t>
                      </a:r>
                      <a:r>
                        <a:rPr lang="tr-TR" sz="1400" dirty="0" err="1">
                          <a:effectLst/>
                        </a:rPr>
                        <a:t>phase</a:t>
                      </a:r>
                      <a:r>
                        <a:rPr lang="tr-TR" sz="1400" dirty="0">
                          <a:effectLst/>
                        </a:rPr>
                        <a:t>.</a:t>
                      </a:r>
                      <a:endParaRPr lang="en-US" sz="1400" dirty="0">
                        <a:effectLst/>
                      </a:endParaRPr>
                    </a:p>
                    <a:p>
                      <a:pPr marL="342900" lvl="0" indent="-342900" hangingPunct="0">
                        <a:spcAft>
                          <a:spcPts val="0"/>
                        </a:spcAft>
                        <a:buFont typeface="Symbol" panose="05050102010706020507" pitchFamily="18" charset="2"/>
                        <a:buChar char=""/>
                        <a:tabLst>
                          <a:tab pos="111125" algn="l"/>
                        </a:tabLst>
                      </a:pPr>
                      <a:r>
                        <a:rPr lang="tr-TR" sz="1400" dirty="0" err="1">
                          <a:effectLst/>
                        </a:rPr>
                        <a:t>Provides</a:t>
                      </a:r>
                      <a:r>
                        <a:rPr lang="tr-TR" sz="1400" dirty="0">
                          <a:effectLst/>
                        </a:rPr>
                        <a:t> </a:t>
                      </a:r>
                      <a:r>
                        <a:rPr lang="tr-TR" sz="1400" dirty="0" err="1">
                          <a:effectLst/>
                        </a:rPr>
                        <a:t>fast</a:t>
                      </a:r>
                      <a:r>
                        <a:rPr lang="tr-TR" sz="1400" dirty="0">
                          <a:effectLst/>
                        </a:rPr>
                        <a:t> </a:t>
                      </a:r>
                      <a:r>
                        <a:rPr lang="tr-TR" sz="1400" dirty="0" err="1">
                          <a:effectLst/>
                        </a:rPr>
                        <a:t>transmission</a:t>
                      </a:r>
                      <a:r>
                        <a:rPr lang="tr-TR" sz="1400" dirty="0">
                          <a:effectLst/>
                        </a:rPr>
                        <a:t> for a </a:t>
                      </a:r>
                      <a:r>
                        <a:rPr lang="tr-TR" sz="1400" dirty="0" err="1">
                          <a:effectLst/>
                        </a:rPr>
                        <a:t>small</a:t>
                      </a:r>
                      <a:r>
                        <a:rPr lang="tr-TR" sz="1400" dirty="0">
                          <a:effectLst/>
                        </a:rPr>
                        <a:t> number of </a:t>
                      </a:r>
                      <a:r>
                        <a:rPr lang="tr-TR" sz="1400" dirty="0" err="1">
                          <a:effectLst/>
                        </a:rPr>
                        <a:t>packets</a:t>
                      </a:r>
                      <a:r>
                        <a:rPr lang="tr-TR" sz="1400" dirty="0">
                          <a:effectLst/>
                        </a:rPr>
                        <a:t>.</a:t>
                      </a:r>
                      <a:endParaRPr lang="en-US" sz="1400" dirty="0">
                        <a:effectLst/>
                      </a:endParaRPr>
                    </a:p>
                    <a:p>
                      <a:pPr marL="342900" lvl="0" indent="-342900" hangingPunct="0">
                        <a:spcAft>
                          <a:spcPts val="0"/>
                        </a:spcAft>
                        <a:buFont typeface="Symbol" panose="05050102010706020507" pitchFamily="18" charset="2"/>
                        <a:buChar char=""/>
                        <a:tabLst>
                          <a:tab pos="111125" algn="l"/>
                        </a:tabLst>
                      </a:pPr>
                      <a:r>
                        <a:rPr lang="tr-TR" sz="1400" dirty="0" err="1">
                          <a:effectLst/>
                        </a:rPr>
                        <a:t>It</a:t>
                      </a:r>
                      <a:r>
                        <a:rPr lang="tr-TR" sz="1400" dirty="0">
                          <a:effectLst/>
                        </a:rPr>
                        <a:t> is </a:t>
                      </a:r>
                      <a:r>
                        <a:rPr lang="tr-TR" sz="1400" dirty="0" err="1">
                          <a:effectLst/>
                        </a:rPr>
                        <a:t>extremely</a:t>
                      </a:r>
                      <a:r>
                        <a:rPr lang="tr-TR" sz="1400" dirty="0">
                          <a:effectLst/>
                        </a:rPr>
                        <a:t> </a:t>
                      </a:r>
                      <a:r>
                        <a:rPr lang="tr-TR" sz="1400" dirty="0" err="1">
                          <a:effectLst/>
                        </a:rPr>
                        <a:t>simple</a:t>
                      </a:r>
                      <a:r>
                        <a:rPr lang="tr-TR" sz="1400" dirty="0">
                          <a:effectLst/>
                        </a:rPr>
                        <a:t>.</a:t>
                      </a:r>
                      <a:endParaRPr lang="en-US" sz="1400" dirty="0">
                        <a:effectLst/>
                      </a:endParaRPr>
                    </a:p>
                    <a:p>
                      <a:pPr marL="342900" lvl="0" indent="-342900" hangingPunct="0">
                        <a:spcAft>
                          <a:spcPts val="0"/>
                        </a:spcAft>
                        <a:buFont typeface="Symbol" panose="05050102010706020507" pitchFamily="18" charset="2"/>
                        <a:buChar char=""/>
                        <a:tabLst>
                          <a:tab pos="111125" algn="l"/>
                        </a:tabLst>
                      </a:pPr>
                      <a:r>
                        <a:rPr lang="tr-TR" sz="1400" dirty="0" err="1">
                          <a:effectLst/>
                        </a:rPr>
                        <a:t>It</a:t>
                      </a:r>
                      <a:r>
                        <a:rPr lang="tr-TR" sz="1400" dirty="0">
                          <a:effectLst/>
                        </a:rPr>
                        <a:t> </a:t>
                      </a:r>
                      <a:r>
                        <a:rPr lang="tr-TR" sz="1400" dirty="0" err="1">
                          <a:effectLst/>
                        </a:rPr>
                        <a:t>reacts</a:t>
                      </a:r>
                      <a:r>
                        <a:rPr lang="tr-TR" sz="1400" dirty="0">
                          <a:effectLst/>
                        </a:rPr>
                        <a:t> </a:t>
                      </a:r>
                      <a:r>
                        <a:rPr lang="tr-TR" sz="1400" dirty="0" err="1">
                          <a:effectLst/>
                        </a:rPr>
                        <a:t>more</a:t>
                      </a:r>
                      <a:r>
                        <a:rPr lang="tr-TR" sz="1400" dirty="0">
                          <a:effectLst/>
                        </a:rPr>
                        <a:t> </a:t>
                      </a:r>
                      <a:r>
                        <a:rPr lang="tr-TR" sz="1400" dirty="0" err="1">
                          <a:effectLst/>
                        </a:rPr>
                        <a:t>quickly</a:t>
                      </a:r>
                      <a:r>
                        <a:rPr lang="tr-TR" sz="1400" dirty="0">
                          <a:effectLst/>
                        </a:rPr>
                        <a:t> to </a:t>
                      </a:r>
                      <a:r>
                        <a:rPr lang="tr-TR" sz="1400" dirty="0" err="1">
                          <a:effectLst/>
                        </a:rPr>
                        <a:t>changes</a:t>
                      </a:r>
                      <a:r>
                        <a:rPr lang="tr-TR" sz="1400" dirty="0">
                          <a:effectLst/>
                        </a:rPr>
                        <a:t>/</a:t>
                      </a:r>
                      <a:r>
                        <a:rPr lang="tr-TR" sz="1400" dirty="0" err="1">
                          <a:effectLst/>
                        </a:rPr>
                        <a:t>congestion</a:t>
                      </a:r>
                      <a:r>
                        <a:rPr lang="tr-TR" sz="1400" dirty="0">
                          <a:effectLst/>
                        </a:rPr>
                        <a:t> on the line and is </a:t>
                      </a:r>
                      <a:r>
                        <a:rPr lang="tr-TR" sz="1400" dirty="0" err="1">
                          <a:effectLst/>
                        </a:rPr>
                        <a:t>flexible</a:t>
                      </a:r>
                      <a:r>
                        <a:rPr lang="tr-TR" sz="1400" dirty="0">
                          <a:effectLst/>
                        </a:rPr>
                        <a:t>.</a:t>
                      </a:r>
                      <a:endParaRPr lang="en-US" sz="1400" b="0" dirty="0">
                        <a:effectLst/>
                        <a:latin typeface="Times New Roman" panose="02020603050405020304" pitchFamily="18" charset="0"/>
                        <a:ea typeface="Times New Roman" panose="02020603050405020304" pitchFamily="18" charset="0"/>
                      </a:endParaRPr>
                    </a:p>
                  </a:txBody>
                  <a:tcPr marL="50609" marR="50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6383">
                <a:tc vMerge="1">
                  <a:txBody>
                    <a:bodyPr/>
                    <a:lstStyle/>
                    <a:p>
                      <a:endParaRPr lang="en-US"/>
                    </a:p>
                  </a:txBody>
                  <a:tcPr/>
                </a:tc>
                <a:tc>
                  <a:txBody>
                    <a:bodyPr/>
                    <a:lstStyle/>
                    <a:p>
                      <a:pPr marL="342900" lvl="0" indent="-342900" hangingPunct="0">
                        <a:spcAft>
                          <a:spcPts val="0"/>
                        </a:spcAft>
                        <a:buFont typeface="Symbol" panose="05050102010706020507" pitchFamily="18" charset="2"/>
                        <a:buChar char=""/>
                        <a:tabLst>
                          <a:tab pos="111125" algn="l"/>
                        </a:tabLst>
                      </a:pPr>
                      <a:r>
                        <a:rPr lang="tr-TR" sz="1400" dirty="0">
                          <a:effectLst/>
                        </a:rPr>
                        <a:t>Receiver and </a:t>
                      </a:r>
                      <a:r>
                        <a:rPr lang="tr-TR" sz="1400" dirty="0" err="1">
                          <a:effectLst/>
                        </a:rPr>
                        <a:t>sender</a:t>
                      </a:r>
                      <a:r>
                        <a:rPr lang="tr-TR" sz="1400" dirty="0">
                          <a:effectLst/>
                        </a:rPr>
                        <a:t> </a:t>
                      </a:r>
                      <a:r>
                        <a:rPr lang="tr-TR" sz="1400" dirty="0" err="1">
                          <a:effectLst/>
                        </a:rPr>
                        <a:t>addresses</a:t>
                      </a:r>
                      <a:r>
                        <a:rPr lang="tr-TR" sz="1400" dirty="0">
                          <a:effectLst/>
                        </a:rPr>
                        <a:t> </a:t>
                      </a:r>
                      <a:r>
                        <a:rPr lang="tr-TR" sz="1400" dirty="0" err="1">
                          <a:effectLst/>
                        </a:rPr>
                        <a:t>must</a:t>
                      </a:r>
                      <a:r>
                        <a:rPr lang="tr-TR" sz="1400" dirty="0">
                          <a:effectLst/>
                        </a:rPr>
                        <a:t> be </a:t>
                      </a:r>
                      <a:r>
                        <a:rPr lang="tr-TR" sz="1400" dirty="0" err="1">
                          <a:effectLst/>
                        </a:rPr>
                        <a:t>included</a:t>
                      </a:r>
                      <a:r>
                        <a:rPr lang="tr-TR" sz="1400" dirty="0">
                          <a:effectLst/>
                        </a:rPr>
                        <a:t> on </a:t>
                      </a:r>
                      <a:r>
                        <a:rPr lang="tr-TR" sz="1400" dirty="0" err="1">
                          <a:effectLst/>
                        </a:rPr>
                        <a:t>each</a:t>
                      </a:r>
                      <a:r>
                        <a:rPr lang="tr-TR" sz="1400" dirty="0">
                          <a:effectLst/>
                        </a:rPr>
                        <a:t> package.</a:t>
                      </a:r>
                      <a:endParaRPr lang="en-US" sz="1400" dirty="0">
                        <a:effectLst/>
                      </a:endParaRPr>
                    </a:p>
                    <a:p>
                      <a:pPr marL="342900" lvl="0" indent="-342900" hangingPunct="0">
                        <a:spcAft>
                          <a:spcPts val="0"/>
                        </a:spcAft>
                        <a:buFont typeface="Symbol" panose="05050102010706020507" pitchFamily="18" charset="2"/>
                        <a:buChar char=""/>
                        <a:tabLst>
                          <a:tab pos="111125" algn="l"/>
                        </a:tabLst>
                      </a:pPr>
                      <a:r>
                        <a:rPr lang="tr-TR" sz="1400" dirty="0" err="1">
                          <a:effectLst/>
                        </a:rPr>
                        <a:t>Determining</a:t>
                      </a:r>
                      <a:r>
                        <a:rPr lang="tr-TR" sz="1400" dirty="0">
                          <a:effectLst/>
                        </a:rPr>
                        <a:t> </a:t>
                      </a:r>
                      <a:r>
                        <a:rPr lang="tr-TR" sz="1400" dirty="0" err="1">
                          <a:effectLst/>
                        </a:rPr>
                        <a:t>separate</a:t>
                      </a:r>
                      <a:r>
                        <a:rPr lang="tr-TR" sz="1400" dirty="0">
                          <a:effectLst/>
                        </a:rPr>
                        <a:t> </a:t>
                      </a:r>
                      <a:r>
                        <a:rPr lang="tr-TR" sz="1400" dirty="0" err="1">
                          <a:effectLst/>
                        </a:rPr>
                        <a:t>routes</a:t>
                      </a:r>
                      <a:r>
                        <a:rPr lang="tr-TR" sz="1400" dirty="0">
                          <a:effectLst/>
                        </a:rPr>
                        <a:t> for </a:t>
                      </a:r>
                      <a:r>
                        <a:rPr lang="tr-TR" sz="1400" dirty="0" err="1">
                          <a:effectLst/>
                        </a:rPr>
                        <a:t>each</a:t>
                      </a:r>
                      <a:r>
                        <a:rPr lang="tr-TR" sz="1400" dirty="0">
                          <a:effectLst/>
                        </a:rPr>
                        <a:t> packet at </a:t>
                      </a:r>
                      <a:r>
                        <a:rPr lang="tr-TR" sz="1400" dirty="0" err="1">
                          <a:effectLst/>
                        </a:rPr>
                        <a:t>intermediate</a:t>
                      </a:r>
                      <a:r>
                        <a:rPr lang="tr-TR" sz="1400" dirty="0">
                          <a:effectLst/>
                        </a:rPr>
                        <a:t> </a:t>
                      </a:r>
                      <a:r>
                        <a:rPr lang="tr-TR" sz="1400" dirty="0" err="1">
                          <a:effectLst/>
                        </a:rPr>
                        <a:t>nodes</a:t>
                      </a:r>
                      <a:r>
                        <a:rPr lang="tr-TR" sz="1400" dirty="0">
                          <a:effectLst/>
                        </a:rPr>
                        <a:t> </a:t>
                      </a:r>
                      <a:r>
                        <a:rPr lang="tr-TR" sz="1400" dirty="0" err="1">
                          <a:effectLst/>
                        </a:rPr>
                        <a:t>causes</a:t>
                      </a:r>
                      <a:r>
                        <a:rPr lang="tr-TR" sz="1400" dirty="0">
                          <a:effectLst/>
                        </a:rPr>
                        <a:t> delay.</a:t>
                      </a:r>
                      <a:endParaRPr lang="en-US" sz="1400" dirty="0">
                        <a:effectLst/>
                      </a:endParaRPr>
                    </a:p>
                    <a:p>
                      <a:pPr marL="342900" lvl="0" indent="-342900" hangingPunct="0">
                        <a:spcAft>
                          <a:spcPts val="0"/>
                        </a:spcAft>
                        <a:buFont typeface="Symbol" panose="05050102010706020507" pitchFamily="18" charset="2"/>
                        <a:buChar char=""/>
                        <a:tabLst>
                          <a:tab pos="111125" algn="l"/>
                        </a:tabLst>
                      </a:pPr>
                      <a:r>
                        <a:rPr lang="tr-TR" sz="1400" dirty="0" err="1">
                          <a:effectLst/>
                        </a:rPr>
                        <a:t>There</a:t>
                      </a:r>
                      <a:r>
                        <a:rPr lang="tr-TR" sz="1400" dirty="0">
                          <a:effectLst/>
                        </a:rPr>
                        <a:t> is no </a:t>
                      </a:r>
                      <a:r>
                        <a:rPr lang="tr-TR" sz="1400" dirty="0" err="1">
                          <a:effectLst/>
                        </a:rPr>
                        <a:t>guarantee</a:t>
                      </a:r>
                      <a:r>
                        <a:rPr lang="tr-TR" sz="1400" dirty="0">
                          <a:effectLst/>
                        </a:rPr>
                        <a:t> </a:t>
                      </a:r>
                      <a:r>
                        <a:rPr lang="tr-TR" sz="1400" dirty="0" err="1">
                          <a:effectLst/>
                        </a:rPr>
                        <a:t>that</a:t>
                      </a:r>
                      <a:r>
                        <a:rPr lang="tr-TR" sz="1400" dirty="0">
                          <a:effectLst/>
                        </a:rPr>
                        <a:t> the package </a:t>
                      </a:r>
                      <a:r>
                        <a:rPr lang="tr-TR" sz="1400" dirty="0" err="1">
                          <a:effectLst/>
                        </a:rPr>
                        <a:t>order</a:t>
                      </a:r>
                      <a:r>
                        <a:rPr lang="tr-TR" sz="1400" dirty="0">
                          <a:effectLst/>
                        </a:rPr>
                        <a:t> </a:t>
                      </a:r>
                      <a:r>
                        <a:rPr lang="tr-TR" sz="1400" dirty="0" err="1">
                          <a:effectLst/>
                        </a:rPr>
                        <a:t>will</a:t>
                      </a:r>
                      <a:r>
                        <a:rPr lang="tr-TR" sz="1400" dirty="0">
                          <a:effectLst/>
                        </a:rPr>
                        <a:t> be </a:t>
                      </a:r>
                      <a:r>
                        <a:rPr lang="tr-TR" sz="1400" dirty="0" err="1">
                          <a:effectLst/>
                        </a:rPr>
                        <a:t>preserved</a:t>
                      </a:r>
                      <a:r>
                        <a:rPr lang="tr-TR" sz="1400" dirty="0">
                          <a:effectLst/>
                        </a:rPr>
                        <a:t>.</a:t>
                      </a:r>
                      <a:endParaRPr lang="en-US" sz="1400" b="0" dirty="0">
                        <a:effectLst/>
                        <a:latin typeface="Times New Roman" panose="02020603050405020304" pitchFamily="18" charset="0"/>
                        <a:ea typeface="Times New Roman" panose="02020603050405020304" pitchFamily="18" charset="0"/>
                      </a:endParaRPr>
                    </a:p>
                  </a:txBody>
                  <a:tcPr marL="50609" marR="50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34073">
                <a:tc rowSpan="2">
                  <a:txBody>
                    <a:bodyPr/>
                    <a:lstStyle/>
                    <a:p>
                      <a:pPr algn="ctr" hangingPunct="0">
                        <a:spcAft>
                          <a:spcPts val="0"/>
                        </a:spcAft>
                      </a:pPr>
                      <a:r>
                        <a:rPr lang="tr-TR" sz="1800" b="1" dirty="0">
                          <a:effectLst/>
                        </a:rPr>
                        <a:t>Virtual Circuit</a:t>
                      </a:r>
                      <a:endParaRPr lang="en-US" sz="1800" b="1" dirty="0">
                        <a:effectLst/>
                      </a:endParaRPr>
                    </a:p>
                    <a:p>
                      <a:pPr algn="ctr" hangingPunct="0">
                        <a:spcAft>
                          <a:spcPts val="0"/>
                        </a:spcAft>
                      </a:pPr>
                      <a:r>
                        <a:rPr lang="tr-TR" sz="1800" b="1" dirty="0">
                          <a:effectLst/>
                        </a:rPr>
                        <a:t>(Connection </a:t>
                      </a:r>
                      <a:r>
                        <a:rPr lang="tr-TR" sz="1800" b="1" dirty="0" err="1">
                          <a:effectLst/>
                        </a:rPr>
                        <a:t>Oriented</a:t>
                      </a:r>
                      <a:r>
                        <a:rPr lang="tr-TR" sz="1800" b="1" dirty="0">
                          <a:effectLst/>
                        </a:rPr>
                        <a:t> Services)</a:t>
                      </a:r>
                      <a:endParaRPr lang="en-US" sz="1800" b="1" dirty="0">
                        <a:effectLst/>
                        <a:latin typeface="Times New Roman" panose="02020603050405020304" pitchFamily="18" charset="0"/>
                        <a:ea typeface="Times New Roman" panose="02020603050405020304" pitchFamily="18" charset="0"/>
                      </a:endParaRPr>
                    </a:p>
                  </a:txBody>
                  <a:tcPr marL="50609" marR="5060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lvl="0" indent="-342900" hangingPunct="0">
                        <a:spcAft>
                          <a:spcPts val="0"/>
                        </a:spcAft>
                        <a:buFont typeface="Symbol" panose="05050102010706020507" pitchFamily="18" charset="2"/>
                        <a:buChar char=""/>
                        <a:tabLst>
                          <a:tab pos="111125" algn="l"/>
                        </a:tabLst>
                      </a:pPr>
                      <a:r>
                        <a:rPr lang="en-US" sz="1400" dirty="0" smtClean="0">
                          <a:effectLst/>
                        </a:rPr>
                        <a:t>The </a:t>
                      </a:r>
                      <a:r>
                        <a:rPr lang="tr-TR" sz="1400" dirty="0" err="1" smtClean="0">
                          <a:effectLst/>
                        </a:rPr>
                        <a:t>route</a:t>
                      </a:r>
                      <a:r>
                        <a:rPr lang="tr-TR" sz="1400" dirty="0" smtClean="0">
                          <a:effectLst/>
                        </a:rPr>
                        <a:t> </a:t>
                      </a:r>
                      <a:r>
                        <a:rPr lang="en-US" sz="1400" dirty="0" smtClean="0">
                          <a:effectLst/>
                        </a:rPr>
                        <a:t>is established before packets are sent.</a:t>
                      </a:r>
                      <a:endParaRPr lang="tr-TR" sz="1400" dirty="0" smtClean="0">
                        <a:effectLst/>
                      </a:endParaRPr>
                    </a:p>
                    <a:p>
                      <a:pPr marL="342900" lvl="0" indent="-342900" hangingPunct="0">
                        <a:spcAft>
                          <a:spcPts val="0"/>
                        </a:spcAft>
                        <a:buFont typeface="Symbol" panose="05050102010706020507" pitchFamily="18" charset="2"/>
                        <a:buChar char=""/>
                        <a:tabLst>
                          <a:tab pos="111125" algn="l"/>
                        </a:tabLst>
                      </a:pPr>
                      <a:r>
                        <a:rPr lang="en-US" sz="1400" dirty="0" smtClean="0">
                          <a:effectLst/>
                        </a:rPr>
                        <a:t>Instead of the receiver and sender addresses being written on each package, the apparent circuit address established beforehand (or during the first packet passage) is included.</a:t>
                      </a:r>
                      <a:endParaRPr lang="tr-TR" sz="1400" dirty="0" smtClean="0">
                        <a:effectLst/>
                      </a:endParaRPr>
                    </a:p>
                    <a:p>
                      <a:pPr marL="342900" lvl="0" indent="-342900" hangingPunct="0">
                        <a:spcAft>
                          <a:spcPts val="0"/>
                        </a:spcAft>
                        <a:buFont typeface="Symbol" panose="05050102010706020507" pitchFamily="18" charset="2"/>
                        <a:buChar char=""/>
                        <a:tabLst>
                          <a:tab pos="111125" algn="l"/>
                        </a:tabLst>
                      </a:pPr>
                      <a:r>
                        <a:rPr lang="en-US" sz="1400" dirty="0" smtClean="0">
                          <a:effectLst/>
                        </a:rPr>
                        <a:t>Once the </a:t>
                      </a:r>
                      <a:r>
                        <a:rPr lang="tr-TR" sz="1400" dirty="0" smtClean="0">
                          <a:effectLst/>
                        </a:rPr>
                        <a:t>virtual </a:t>
                      </a:r>
                      <a:r>
                        <a:rPr lang="en-US" sz="1400" dirty="0" smtClean="0">
                          <a:effectLst/>
                        </a:rPr>
                        <a:t>circuit is established, no routing is done at intermediate nodes.</a:t>
                      </a:r>
                      <a:endParaRPr lang="tr-TR" sz="1400" dirty="0" smtClean="0">
                        <a:effectLst/>
                      </a:endParaRPr>
                    </a:p>
                    <a:p>
                      <a:pPr marL="342900" lvl="0" indent="-342900" hangingPunct="0">
                        <a:spcAft>
                          <a:spcPts val="0"/>
                        </a:spcAft>
                        <a:buFont typeface="Symbol" panose="05050102010706020507" pitchFamily="18" charset="2"/>
                        <a:buChar char=""/>
                        <a:tabLst>
                          <a:tab pos="111125" algn="l"/>
                        </a:tabLst>
                      </a:pPr>
                      <a:r>
                        <a:rPr lang="en-US" sz="1400" dirty="0" smtClean="0">
                          <a:effectLst/>
                        </a:rPr>
                        <a:t>Physical lines are shared by multiple virtual circuits.</a:t>
                      </a:r>
                      <a:endParaRPr lang="tr-TR" sz="1400" dirty="0" smtClean="0">
                        <a:effectLst/>
                      </a:endParaRPr>
                    </a:p>
                    <a:p>
                      <a:pPr marL="342900" lvl="0" indent="-342900" hangingPunct="0">
                        <a:spcAft>
                          <a:spcPts val="0"/>
                        </a:spcAft>
                        <a:buFont typeface="Symbol" panose="05050102010706020507" pitchFamily="18" charset="2"/>
                        <a:buChar char=""/>
                        <a:tabLst>
                          <a:tab pos="111125" algn="l"/>
                        </a:tabLst>
                      </a:pPr>
                      <a:r>
                        <a:rPr lang="en-US" sz="1400" dirty="0" smtClean="0">
                          <a:effectLst/>
                        </a:rPr>
                        <a:t>In cases where two stations will be exchanging data for a long time, it provides superior performance with preservation of packet order (with sequence number), no routing decisions at each node, easy error control and retransmission. Quality of service (</a:t>
                      </a:r>
                      <a:r>
                        <a:rPr lang="en-US" sz="1400" dirty="0" err="1" smtClean="0">
                          <a:effectLst/>
                        </a:rPr>
                        <a:t>QoS</a:t>
                      </a:r>
                      <a:r>
                        <a:rPr lang="en-US" sz="1400" dirty="0" smtClean="0">
                          <a:effectLst/>
                        </a:rPr>
                        <a:t>) is high.</a:t>
                      </a:r>
                      <a:endParaRPr lang="en-US" sz="1400" b="0" dirty="0">
                        <a:effectLst/>
                        <a:latin typeface="Times New Roman" panose="02020603050405020304" pitchFamily="18" charset="0"/>
                        <a:ea typeface="Times New Roman" panose="02020603050405020304" pitchFamily="18" charset="0"/>
                      </a:endParaRPr>
                    </a:p>
                  </a:txBody>
                  <a:tcPr marL="50609" marR="50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96383">
                <a:tc vMerge="1">
                  <a:txBody>
                    <a:bodyPr/>
                    <a:lstStyle/>
                    <a:p>
                      <a:endParaRPr lang="en-US"/>
                    </a:p>
                  </a:txBody>
                  <a:tcPr/>
                </a:tc>
                <a:tc>
                  <a:txBody>
                    <a:bodyPr/>
                    <a:lstStyle/>
                    <a:p>
                      <a:pPr marL="342900" lvl="0" indent="-342900" hangingPunct="0">
                        <a:spcAft>
                          <a:spcPts val="0"/>
                        </a:spcAft>
                        <a:buFont typeface="Symbol" panose="05050102010706020507" pitchFamily="18" charset="2"/>
                        <a:buChar char=""/>
                        <a:tabLst>
                          <a:tab pos="111125" algn="l"/>
                        </a:tabLst>
                      </a:pPr>
                      <a:r>
                        <a:rPr lang="en-US" sz="1400" dirty="0" smtClean="0">
                          <a:effectLst/>
                        </a:rPr>
                        <a:t>It cannot adapt to subsequent changes/blockages on the network.</a:t>
                      </a:r>
                      <a:endParaRPr lang="tr-TR" sz="1400" dirty="0" smtClean="0">
                        <a:effectLst/>
                      </a:endParaRPr>
                    </a:p>
                    <a:p>
                      <a:pPr marL="342900" lvl="0" indent="-342900" hangingPunct="0">
                        <a:spcAft>
                          <a:spcPts val="0"/>
                        </a:spcAft>
                        <a:buFont typeface="Symbol" panose="05050102010706020507" pitchFamily="18" charset="2"/>
                        <a:buChar char=""/>
                        <a:tabLst>
                          <a:tab pos="111125" algn="l"/>
                        </a:tabLst>
                      </a:pPr>
                      <a:r>
                        <a:rPr lang="en-US" sz="1400" dirty="0" smtClean="0">
                          <a:effectLst/>
                        </a:rPr>
                        <a:t>If one of the nodes on the network becomes disabled, all external circuits passing through that node will be affected.</a:t>
                      </a:r>
                      <a:endParaRPr lang="en-US" sz="1400" b="0" dirty="0">
                        <a:effectLst/>
                        <a:latin typeface="Times New Roman" panose="02020603050405020304" pitchFamily="18" charset="0"/>
                        <a:ea typeface="Times New Roman" panose="02020603050405020304" pitchFamily="18" charset="0"/>
                      </a:endParaRPr>
                    </a:p>
                  </a:txBody>
                  <a:tcPr marL="50609" marR="5060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145292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dirty="0"/>
              <a:t>Comparison </a:t>
            </a:r>
            <a:r>
              <a:rPr lang="en-US" dirty="0" smtClean="0"/>
              <a:t>of</a:t>
            </a:r>
            <a:r>
              <a:rPr lang="tr-TR" dirty="0" smtClean="0"/>
              <a:t> </a:t>
            </a:r>
            <a:r>
              <a:rPr lang="tr-TR" dirty="0" err="1" smtClean="0"/>
              <a:t>Datagram</a:t>
            </a:r>
            <a:r>
              <a:rPr lang="tr-TR" dirty="0" smtClean="0"/>
              <a:t> / SVC / PVC </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graphicFrame>
        <p:nvGraphicFramePr>
          <p:cNvPr id="3" name="Tablo 2"/>
          <p:cNvGraphicFramePr>
            <a:graphicFrameLocks noGrp="1"/>
          </p:cNvGraphicFramePr>
          <p:nvPr>
            <p:extLst>
              <p:ext uri="{D42A27DB-BD31-4B8C-83A1-F6EECF244321}">
                <p14:modId xmlns:p14="http://schemas.microsoft.com/office/powerpoint/2010/main" val="2481334081"/>
              </p:ext>
            </p:extLst>
          </p:nvPr>
        </p:nvGraphicFramePr>
        <p:xfrm>
          <a:off x="680322" y="2104924"/>
          <a:ext cx="11003678" cy="4511040"/>
        </p:xfrm>
        <a:graphic>
          <a:graphicData uri="http://schemas.openxmlformats.org/drawingml/2006/table">
            <a:tbl>
              <a:tblPr firstRow="1" firstCol="1" lastRow="1" lastCol="1" bandRow="1" bandCol="1">
                <a:tableStyleId>{2D5ABB26-0587-4C30-8999-92F81FD0307C}</a:tableStyleId>
              </a:tblPr>
              <a:tblGrid>
                <a:gridCol w="1614643"/>
                <a:gridCol w="2644588"/>
                <a:gridCol w="3442447"/>
                <a:gridCol w="3302000"/>
              </a:tblGrid>
              <a:tr h="126134">
                <a:tc rowSpan="2">
                  <a:txBody>
                    <a:bodyPr/>
                    <a:lstStyle/>
                    <a:p>
                      <a:pPr hangingPunct="0">
                        <a:spcAft>
                          <a:spcPts val="0"/>
                        </a:spcAft>
                      </a:pPr>
                      <a:r>
                        <a:rPr lang="tr-TR" sz="1400" dirty="0">
                          <a:effectLst/>
                        </a:rPr>
                        <a:t> </a:t>
                      </a:r>
                      <a:endParaRPr lang="en-US" sz="1400" dirty="0">
                        <a:effectLst/>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rowSpan="2">
                  <a:txBody>
                    <a:bodyPr/>
                    <a:lstStyle/>
                    <a:p>
                      <a:pPr algn="ctr" hangingPunct="0">
                        <a:spcAft>
                          <a:spcPts val="0"/>
                        </a:spcAft>
                      </a:pPr>
                      <a:r>
                        <a:rPr lang="tr-TR" sz="1400" dirty="0" err="1">
                          <a:effectLst/>
                        </a:rPr>
                        <a:t>Datagram</a:t>
                      </a:r>
                      <a:endParaRPr lang="en-US" sz="1400" b="1"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gridSpan="2">
                  <a:txBody>
                    <a:bodyPr/>
                    <a:lstStyle/>
                    <a:p>
                      <a:pPr algn="ctr" hangingPunct="0">
                        <a:spcAft>
                          <a:spcPts val="0"/>
                        </a:spcAft>
                      </a:pPr>
                      <a:r>
                        <a:rPr lang="tr-TR" sz="1400" dirty="0">
                          <a:effectLst/>
                        </a:rPr>
                        <a:t>VC</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hMerge="1">
                  <a:txBody>
                    <a:bodyPr/>
                    <a:lstStyle/>
                    <a:p>
                      <a:endParaRPr lang="en-US"/>
                    </a:p>
                  </a:txBody>
                  <a:tcPr/>
                </a:tc>
              </a:tr>
              <a:tr h="126134">
                <a:tc vMerge="1">
                  <a:txBody>
                    <a:bodyPr/>
                    <a:lstStyle/>
                    <a:p>
                      <a:endParaRPr lang="en-US"/>
                    </a:p>
                  </a:txBody>
                  <a:tcPr/>
                </a:tc>
                <a:tc vMerge="1">
                  <a:txBody>
                    <a:bodyPr/>
                    <a:lstStyle/>
                    <a:p>
                      <a:endParaRPr lang="en-US"/>
                    </a:p>
                  </a:txBody>
                  <a:tcPr/>
                </a:tc>
                <a:tc>
                  <a:txBody>
                    <a:bodyPr/>
                    <a:lstStyle/>
                    <a:p>
                      <a:pPr algn="ctr" hangingPunct="0">
                        <a:spcAft>
                          <a:spcPts val="0"/>
                        </a:spcAft>
                      </a:pPr>
                      <a:r>
                        <a:rPr lang="tr-TR" sz="1400" dirty="0">
                          <a:effectLst/>
                        </a:rPr>
                        <a:t>SVC</a:t>
                      </a:r>
                      <a:endParaRPr lang="en-US" sz="1400" b="1"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hangingPunct="0">
                        <a:spcAft>
                          <a:spcPts val="0"/>
                        </a:spcAft>
                      </a:pPr>
                      <a:r>
                        <a:rPr lang="tr-TR" sz="1400" dirty="0">
                          <a:effectLst/>
                        </a:rPr>
                        <a:t>PVC</a:t>
                      </a:r>
                      <a:endParaRPr lang="en-US" sz="1400" b="1"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r>
              <a:tr h="252268">
                <a:tc>
                  <a:txBody>
                    <a:bodyPr/>
                    <a:lstStyle/>
                    <a:p>
                      <a:pPr hangingPunct="0">
                        <a:spcAft>
                          <a:spcPts val="0"/>
                        </a:spcAft>
                      </a:pPr>
                      <a:r>
                        <a:rPr lang="tr-TR" sz="1400" dirty="0" smtClean="0">
                          <a:effectLst/>
                        </a:rPr>
                        <a:t>Connection </a:t>
                      </a:r>
                      <a:r>
                        <a:rPr lang="tr-TR" sz="1400" dirty="0" err="1" smtClean="0">
                          <a:effectLst/>
                        </a:rPr>
                        <a:t>Establishment</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hangingPunct="0">
                        <a:spcAft>
                          <a:spcPts val="0"/>
                        </a:spcAft>
                      </a:pPr>
                      <a:r>
                        <a:rPr lang="tr-TR" sz="1200" dirty="0" smtClean="0">
                          <a:effectLst/>
                        </a:rPr>
                        <a:t>No </a:t>
                      </a:r>
                      <a:r>
                        <a:rPr lang="tr-TR" sz="1200" dirty="0" err="1" smtClean="0">
                          <a:effectLst/>
                        </a:rPr>
                        <a:t>connection</a:t>
                      </a:r>
                      <a:r>
                        <a:rPr lang="tr-TR" sz="1200" dirty="0" smtClean="0">
                          <a:effectLst/>
                        </a:rPr>
                        <a:t> </a:t>
                      </a:r>
                      <a:r>
                        <a:rPr lang="tr-TR" sz="1200" dirty="0" err="1" smtClean="0">
                          <a:effectLst/>
                        </a:rPr>
                        <a:t>required</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The connection is established during the first packet transmission.</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The connection is established by the service provider.</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585">
                <a:tc>
                  <a:txBody>
                    <a:bodyPr/>
                    <a:lstStyle/>
                    <a:p>
                      <a:pPr hangingPunct="0">
                        <a:spcAft>
                          <a:spcPts val="0"/>
                        </a:spcAft>
                      </a:pPr>
                      <a:r>
                        <a:rPr lang="tr-TR" sz="1400" dirty="0" smtClean="0">
                          <a:effectLst/>
                        </a:rPr>
                        <a:t>Routing</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hangingPunct="0">
                        <a:spcAft>
                          <a:spcPts val="0"/>
                        </a:spcAft>
                      </a:pPr>
                      <a:r>
                        <a:rPr lang="en-US" sz="1200" dirty="0" smtClean="0">
                          <a:effectLst/>
                        </a:rPr>
                        <a:t>It determines the route across nodes for each packet.</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It determines the route once at the nodes during the first packet transit.</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It follows the route originally determined by the service provider. No route is determined from any of the nodes.</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56804">
                <a:tc>
                  <a:txBody>
                    <a:bodyPr/>
                    <a:lstStyle/>
                    <a:p>
                      <a:pPr hangingPunct="0">
                        <a:spcAft>
                          <a:spcPts val="0"/>
                        </a:spcAft>
                      </a:pPr>
                      <a:r>
                        <a:rPr lang="tr-TR" sz="1400" dirty="0" err="1" smtClean="0">
                          <a:effectLst/>
                        </a:rPr>
                        <a:t>Transporting</a:t>
                      </a:r>
                      <a:r>
                        <a:rPr lang="tr-TR" sz="1400" dirty="0" smtClean="0">
                          <a:effectLst/>
                        </a:rPr>
                        <a:t> of Address Information</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hangingPunct="0">
                        <a:spcAft>
                          <a:spcPts val="0"/>
                        </a:spcAft>
                      </a:pPr>
                      <a:r>
                        <a:rPr lang="en-US" sz="1200" dirty="0" smtClean="0">
                          <a:effectLst/>
                        </a:rPr>
                        <a:t>Address information is carried in each package.</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Address information is carried only in the first package. During the passage of the first packet, the route that will be valid during that transmission time is determined and the route is determined by the VCI value at each node. Following packets reach the destination using VCI information.</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The route is determined by the service provider before the transmission begins and is determined by the VCI value. The VCI value does not change as long as the user receives service from the service provider. Accordingly, all packets are delivered to the recipient via the route determined by the VCI value.</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585">
                <a:tc>
                  <a:txBody>
                    <a:bodyPr/>
                    <a:lstStyle/>
                    <a:p>
                      <a:pPr hangingPunct="0">
                        <a:spcAft>
                          <a:spcPts val="0"/>
                        </a:spcAft>
                      </a:pPr>
                      <a:r>
                        <a:rPr lang="tr-TR" sz="1400" dirty="0" err="1" smtClean="0">
                          <a:effectLst/>
                        </a:rPr>
                        <a:t>Preservation</a:t>
                      </a:r>
                      <a:r>
                        <a:rPr lang="tr-TR" sz="1400" dirty="0" smtClean="0">
                          <a:effectLst/>
                        </a:rPr>
                        <a:t> of Packet Order</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hangingPunct="0">
                        <a:spcAft>
                          <a:spcPts val="0"/>
                        </a:spcAft>
                      </a:pPr>
                      <a:r>
                        <a:rPr lang="tr-TR" sz="1200" dirty="0" smtClean="0">
                          <a:effectLst/>
                        </a:rPr>
                        <a:t>P</a:t>
                      </a:r>
                      <a:r>
                        <a:rPr lang="en-US" sz="1200" dirty="0" err="1" smtClean="0">
                          <a:effectLst/>
                        </a:rPr>
                        <a:t>acket</a:t>
                      </a:r>
                      <a:r>
                        <a:rPr lang="tr-TR" sz="1200" dirty="0" smtClean="0">
                          <a:effectLst/>
                        </a:rPr>
                        <a:t>s</a:t>
                      </a:r>
                      <a:r>
                        <a:rPr lang="en-US" sz="1200" dirty="0" smtClean="0">
                          <a:effectLst/>
                        </a:rPr>
                        <a:t> reaches its recipient at different times via a different route, packet order cannot be preserved.</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Each packet arrives at the receiver sequentially, using the VCI determined as the first packet passes when the connection is established.</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Since each package is transferred through the VCI determined by the service provider, it reaches its recipient in a preserved order.</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13366">
                <a:tc>
                  <a:txBody>
                    <a:bodyPr/>
                    <a:lstStyle/>
                    <a:p>
                      <a:pPr hangingPunct="0">
                        <a:spcAft>
                          <a:spcPts val="0"/>
                        </a:spcAft>
                      </a:pPr>
                      <a:r>
                        <a:rPr lang="tr-TR" sz="1400" dirty="0" err="1" smtClean="0">
                          <a:effectLst/>
                        </a:rPr>
                        <a:t>Adaptability</a:t>
                      </a:r>
                      <a:endParaRPr lang="en-US" sz="1400" dirty="0">
                        <a:effectLst/>
                        <a:latin typeface="Times New Roman" panose="02020603050405020304" pitchFamily="18" charset="0"/>
                        <a:ea typeface="Times New Roman" panose="02020603050405020304" pitchFamily="18" charset="0"/>
                      </a:endParaRPr>
                    </a:p>
                  </a:txBody>
                  <a:tcPr marL="42618" marR="4261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l" hangingPunct="0">
                        <a:spcAft>
                          <a:spcPts val="0"/>
                        </a:spcAft>
                      </a:pPr>
                      <a:r>
                        <a:rPr lang="en-US" sz="1200" dirty="0" smtClean="0">
                          <a:effectLst/>
                        </a:rPr>
                        <a:t>Since each packet is sent depending on the route determined by looking at the status of the relevant nodes at that moment, it immediately adapts to changing situations on the network.</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Since the route is determined by the passage of the first packet, its ability to adapt to changing situations is limited, as a new route cannot be determined until the connection is terminated and re-established, even if there is a congestion/problem in the nodes on the specified route for subsequent packets.</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hangingPunct="0">
                        <a:spcAft>
                          <a:spcPts val="0"/>
                        </a:spcAft>
                      </a:pPr>
                      <a:r>
                        <a:rPr lang="en-US" sz="1200" dirty="0" smtClean="0">
                          <a:effectLst/>
                        </a:rPr>
                        <a:t>Since the route is determined by the service provider before the transmission begins, it is not possible for it to adapt to changing situations on the line unless the service provider determines a new route.</a:t>
                      </a:r>
                      <a:endParaRPr lang="en-US" sz="1200" b="0" dirty="0">
                        <a:effectLst/>
                        <a:latin typeface="Times New Roman" panose="02020603050405020304" pitchFamily="18" charset="0"/>
                        <a:ea typeface="Times New Roman" panose="02020603050405020304" pitchFamily="18" charset="0"/>
                      </a:endParaRPr>
                    </a:p>
                  </a:txBody>
                  <a:tcPr marL="42618" marR="4261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25383990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ED15412F-0ED4-DB47-B2D1-ED649EEC1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102" y="4678077"/>
            <a:ext cx="5921792" cy="1761353"/>
          </a:xfrm>
          <a:prstGeom prst="rect">
            <a:avLst/>
          </a:prstGeom>
        </p:spPr>
      </p:pic>
      <p:sp>
        <p:nvSpPr>
          <p:cNvPr id="2" name="Unvan 1"/>
          <p:cNvSpPr>
            <a:spLocks noGrp="1"/>
          </p:cNvSpPr>
          <p:nvPr>
            <p:ph type="title"/>
          </p:nvPr>
        </p:nvSpPr>
        <p:spPr/>
        <p:txBody>
          <a:bodyPr/>
          <a:lstStyle/>
          <a:p>
            <a:pPr algn="just"/>
            <a:r>
              <a:rPr lang="en-US" b="1" dirty="0"/>
              <a:t>Devices</a:t>
            </a:r>
          </a:p>
        </p:txBody>
      </p:sp>
      <p:sp>
        <p:nvSpPr>
          <p:cNvPr id="12" name="Rectangle 4">
            <a:extLst>
              <a:ext uri="{FF2B5EF4-FFF2-40B4-BE49-F238E27FC236}">
                <a16:creationId xmlns="" xmlns:a16="http://schemas.microsoft.com/office/drawing/2014/main" id="{90E75E46-E916-9346-B562-A07B68C36FF9}"/>
              </a:ext>
            </a:extLst>
          </p:cNvPr>
          <p:cNvSpPr>
            <a:spLocks noChangeArrowheads="1"/>
          </p:cNvSpPr>
          <p:nvPr/>
        </p:nvSpPr>
        <p:spPr bwMode="auto">
          <a:xfrm>
            <a:off x="1710088" y="34316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
        <p:nvSpPr>
          <p:cNvPr id="15" name="Rectangle 6">
            <a:extLst>
              <a:ext uri="{FF2B5EF4-FFF2-40B4-BE49-F238E27FC236}">
                <a16:creationId xmlns="" xmlns:a16="http://schemas.microsoft.com/office/drawing/2014/main" id="{67D28E0C-9D3F-394A-AD05-1AAA4D0122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 name="Resim 93">
            <a:extLst>
              <a:ext uri="{FF2B5EF4-FFF2-40B4-BE49-F238E27FC236}">
                <a16:creationId xmlns="" xmlns:a16="http://schemas.microsoft.com/office/drawing/2014/main" id="{198783C4-513A-6649-AC7D-875A20F7E4F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65287" y="2257158"/>
            <a:ext cx="3810996" cy="1711289"/>
          </a:xfrm>
          <a:prstGeom prst="rect">
            <a:avLst/>
          </a:prstGeom>
          <a:noFill/>
          <a:ln>
            <a:noFill/>
          </a:ln>
        </p:spPr>
      </p:pic>
      <p:pic>
        <p:nvPicPr>
          <p:cNvPr id="11" name="Resim 94">
            <a:extLst>
              <a:ext uri="{FF2B5EF4-FFF2-40B4-BE49-F238E27FC236}">
                <a16:creationId xmlns="" xmlns:a16="http://schemas.microsoft.com/office/drawing/2014/main" id="{CA1E6584-FA08-2C44-B479-60475B9F68F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965287" y="4273279"/>
            <a:ext cx="3784216" cy="1766466"/>
          </a:xfrm>
          <a:prstGeom prst="rect">
            <a:avLst/>
          </a:prstGeom>
          <a:noFill/>
          <a:ln>
            <a:noFill/>
          </a:ln>
        </p:spPr>
      </p:pic>
      <p:sp>
        <p:nvSpPr>
          <p:cNvPr id="1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16" name="Metin kutusu 15">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graphicFrame>
        <p:nvGraphicFramePr>
          <p:cNvPr id="13" name="Kuruluş Şeması 5867"/>
          <p:cNvGraphicFramePr/>
          <p:nvPr>
            <p:extLst>
              <p:ext uri="{D42A27DB-BD31-4B8C-83A1-F6EECF244321}">
                <p14:modId xmlns:p14="http://schemas.microsoft.com/office/powerpoint/2010/main" val="3158848692"/>
              </p:ext>
            </p:extLst>
          </p:nvPr>
        </p:nvGraphicFramePr>
        <p:xfrm>
          <a:off x="680321" y="2167052"/>
          <a:ext cx="5746378" cy="234265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7" name="Resim 9">
            <a:extLst>
              <a:ext uri="{FF2B5EF4-FFF2-40B4-BE49-F238E27FC236}">
                <a16:creationId xmlns="" xmlns:a16="http://schemas.microsoft.com/office/drawing/2014/main" id="{77B86469-520E-4B40-AE12-04D34F5B0D7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41230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Network Layer – Routing </a:t>
            </a:r>
            <a:r>
              <a:rPr lang="tr-TR" dirty="0" err="1" smtClean="0"/>
              <a:t>Algorithms</a:t>
            </a:r>
            <a:r>
              <a:rPr lang="tr-TR" dirty="0"/>
              <a:t/>
            </a:r>
            <a:br>
              <a:rPr lang="tr-TR" dirty="0"/>
            </a:br>
            <a:r>
              <a:rPr lang="tr-TR" dirty="0"/>
              <a:t>Static and Dynamic Routing</a:t>
            </a:r>
            <a:endParaRPr lang="en-US" dirty="0"/>
          </a:p>
        </p:txBody>
      </p:sp>
      <p:sp>
        <p:nvSpPr>
          <p:cNvPr id="3" name="İçerik Yer Tutucusu 2"/>
          <p:cNvSpPr>
            <a:spLocks noGrp="1"/>
          </p:cNvSpPr>
          <p:nvPr>
            <p:ph idx="1"/>
          </p:nvPr>
        </p:nvSpPr>
        <p:spPr>
          <a:xfrm>
            <a:off x="680322" y="2336873"/>
            <a:ext cx="4731598" cy="4075754"/>
          </a:xfrm>
        </p:spPr>
        <p:txBody>
          <a:bodyPr>
            <a:normAutofit lnSpcReduction="10000"/>
          </a:bodyPr>
          <a:lstStyle/>
          <a:p>
            <a:r>
              <a:rPr lang="tr-TR" dirty="0" smtClean="0"/>
              <a:t>Static Routing </a:t>
            </a:r>
            <a:r>
              <a:rPr lang="tr-TR" dirty="0" err="1" smtClean="0"/>
              <a:t>Algorithms</a:t>
            </a:r>
            <a:endParaRPr lang="tr-TR" dirty="0" smtClean="0"/>
          </a:p>
          <a:p>
            <a:pPr lvl="1"/>
            <a:r>
              <a:rPr lang="en-US" dirty="0"/>
              <a:t>The route is decided according to the using topology</a:t>
            </a:r>
            <a:r>
              <a:rPr lang="en-US" dirty="0" smtClean="0"/>
              <a:t>.</a:t>
            </a:r>
            <a:endParaRPr lang="tr-TR" dirty="0" smtClean="0"/>
          </a:p>
          <a:p>
            <a:r>
              <a:rPr lang="tr-TR" dirty="0" smtClean="0"/>
              <a:t>Dynamic Routing </a:t>
            </a:r>
            <a:r>
              <a:rPr lang="tr-TR" dirty="0" err="1" smtClean="0"/>
              <a:t>Algorithms</a:t>
            </a:r>
            <a:endParaRPr lang="tr-TR" dirty="0" smtClean="0"/>
          </a:p>
          <a:p>
            <a:pPr lvl="1"/>
            <a:r>
              <a:rPr lang="tr-TR" dirty="0" err="1" smtClean="0"/>
              <a:t>Monitoring</a:t>
            </a:r>
            <a:r>
              <a:rPr lang="tr-TR" dirty="0" smtClean="0"/>
              <a:t> network </a:t>
            </a:r>
            <a:r>
              <a:rPr lang="tr-TR" dirty="0" err="1" smtClean="0"/>
              <a:t>changing</a:t>
            </a:r>
            <a:endParaRPr lang="tr-TR" dirty="0" smtClean="0"/>
          </a:p>
          <a:p>
            <a:pPr lvl="1"/>
            <a:r>
              <a:rPr lang="en-US" dirty="0"/>
              <a:t>It is </a:t>
            </a:r>
            <a:r>
              <a:rPr lang="en-US" dirty="0" smtClean="0"/>
              <a:t>possible</a:t>
            </a:r>
            <a:r>
              <a:rPr lang="tr-TR" dirty="0" smtClean="0"/>
              <a:t> </a:t>
            </a:r>
            <a:r>
              <a:rPr lang="en-US" dirty="0" smtClean="0"/>
              <a:t>to </a:t>
            </a:r>
            <a:r>
              <a:rPr lang="en-US" dirty="0"/>
              <a:t>react very quickly even to instant changes</a:t>
            </a:r>
            <a:r>
              <a:rPr lang="en-US" dirty="0" smtClean="0"/>
              <a:t>.</a:t>
            </a:r>
            <a:endParaRPr lang="tr-TR" dirty="0" smtClean="0"/>
          </a:p>
          <a:p>
            <a:pPr lvl="1"/>
            <a:r>
              <a:rPr lang="tr-TR" dirty="0" smtClean="0"/>
              <a:t>Central DRA</a:t>
            </a:r>
          </a:p>
          <a:p>
            <a:pPr lvl="2"/>
            <a:r>
              <a:rPr lang="en-US" dirty="0"/>
              <a:t>Collection of data to a central </a:t>
            </a:r>
            <a:r>
              <a:rPr lang="en-US" dirty="0" smtClean="0"/>
              <a:t>station</a:t>
            </a:r>
            <a:endParaRPr lang="tr-TR" dirty="0" smtClean="0"/>
          </a:p>
          <a:p>
            <a:pPr lvl="2"/>
            <a:r>
              <a:rPr lang="en-US" dirty="0"/>
              <a:t>It is used in networks where topology and traffic density do not change very frequently.</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7" name="Resim 6"/>
          <p:cNvPicPr>
            <a:picLocks noChangeAspect="1"/>
          </p:cNvPicPr>
          <p:nvPr/>
        </p:nvPicPr>
        <p:blipFill>
          <a:blip r:embed="rId2"/>
          <a:stretch>
            <a:fillRect/>
          </a:stretch>
        </p:blipFill>
        <p:spPr>
          <a:xfrm>
            <a:off x="5411919" y="2168499"/>
            <a:ext cx="6467475" cy="2076450"/>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253702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Network Layer – Routing </a:t>
            </a:r>
            <a:r>
              <a:rPr lang="tr-TR" dirty="0" err="1" smtClean="0"/>
              <a:t>Algorithms</a:t>
            </a:r>
            <a:r>
              <a:rPr lang="tr-TR" dirty="0"/>
              <a:t/>
            </a:r>
            <a:br>
              <a:rPr lang="tr-TR" dirty="0"/>
            </a:br>
            <a:r>
              <a:rPr lang="tr-TR" dirty="0"/>
              <a:t>Static and Dynamic </a:t>
            </a:r>
            <a:r>
              <a:rPr lang="tr-TR" dirty="0" smtClean="0"/>
              <a:t>Routing (</a:t>
            </a:r>
            <a:r>
              <a:rPr lang="tr-TR" dirty="0" err="1" smtClean="0"/>
              <a:t>Con’t</a:t>
            </a:r>
            <a:r>
              <a:rPr lang="tr-TR" dirty="0"/>
              <a:t>)</a:t>
            </a:r>
            <a:endParaRPr lang="en-US" dirty="0"/>
          </a:p>
        </p:txBody>
      </p:sp>
      <p:sp>
        <p:nvSpPr>
          <p:cNvPr id="3" name="İçerik Yer Tutucusu 2"/>
          <p:cNvSpPr>
            <a:spLocks noGrp="1"/>
          </p:cNvSpPr>
          <p:nvPr>
            <p:ph idx="1"/>
          </p:nvPr>
        </p:nvSpPr>
        <p:spPr>
          <a:xfrm>
            <a:off x="680322" y="2336873"/>
            <a:ext cx="4731598" cy="4075754"/>
          </a:xfrm>
        </p:spPr>
        <p:txBody>
          <a:bodyPr>
            <a:normAutofit/>
          </a:bodyPr>
          <a:lstStyle/>
          <a:p>
            <a:r>
              <a:rPr lang="tr-TR" dirty="0" smtClean="0"/>
              <a:t>Dynamic Routing </a:t>
            </a:r>
            <a:r>
              <a:rPr lang="tr-TR" dirty="0" err="1" smtClean="0"/>
              <a:t>Algorithms</a:t>
            </a:r>
            <a:endParaRPr lang="tr-TR" dirty="0" smtClean="0"/>
          </a:p>
          <a:p>
            <a:pPr lvl="1"/>
            <a:r>
              <a:rPr lang="tr-TR" dirty="0" smtClean="0"/>
              <a:t>Isolated DRA</a:t>
            </a:r>
          </a:p>
          <a:p>
            <a:pPr lvl="2"/>
            <a:r>
              <a:rPr lang="en-US" dirty="0"/>
              <a:t>Not complicated as central </a:t>
            </a:r>
            <a:r>
              <a:rPr lang="en-US" dirty="0" smtClean="0"/>
              <a:t>DRA</a:t>
            </a:r>
            <a:endParaRPr lang="tr-TR" dirty="0" smtClean="0"/>
          </a:p>
          <a:p>
            <a:pPr lvl="2"/>
            <a:r>
              <a:rPr lang="tr-TR" dirty="0" smtClean="0"/>
              <a:t>N</a:t>
            </a:r>
            <a:r>
              <a:rPr lang="en-US" dirty="0" err="1" smtClean="0"/>
              <a:t>ot</a:t>
            </a:r>
            <a:r>
              <a:rPr lang="en-US" dirty="0" smtClean="0"/>
              <a:t> </a:t>
            </a:r>
            <a:r>
              <a:rPr lang="en-US" dirty="0"/>
              <a:t>create additional traffic on the network.</a:t>
            </a:r>
            <a:endParaRPr lang="tr-TR" dirty="0" smtClean="0"/>
          </a:p>
          <a:p>
            <a:pPr lvl="2"/>
            <a:r>
              <a:rPr lang="tr-TR" b="1" dirty="0"/>
              <a:t>Hot </a:t>
            </a:r>
            <a:r>
              <a:rPr lang="tr-TR" b="1" dirty="0" err="1"/>
              <a:t>Patato</a:t>
            </a:r>
            <a:r>
              <a:rPr lang="tr-TR" dirty="0"/>
              <a:t> </a:t>
            </a:r>
            <a:endParaRPr lang="tr-TR" dirty="0" smtClean="0"/>
          </a:p>
          <a:p>
            <a:pPr lvl="2"/>
            <a:r>
              <a:rPr lang="tr-TR" b="1" dirty="0"/>
              <a:t>Backward </a:t>
            </a:r>
            <a:r>
              <a:rPr lang="tr-TR" b="1" dirty="0" smtClean="0"/>
              <a:t>Learning</a:t>
            </a:r>
            <a:endParaRPr lang="tr-TR" dirty="0"/>
          </a:p>
          <a:p>
            <a:pPr lvl="3"/>
            <a:r>
              <a:rPr lang="tr-TR" b="1" dirty="0" err="1"/>
              <a:t>Distance</a:t>
            </a:r>
            <a:r>
              <a:rPr lang="tr-TR" b="1" dirty="0"/>
              <a:t> Vector </a:t>
            </a:r>
            <a:r>
              <a:rPr lang="tr-TR" b="1" dirty="0" smtClean="0"/>
              <a:t>Routing</a:t>
            </a:r>
          </a:p>
          <a:p>
            <a:pPr lvl="2"/>
            <a:r>
              <a:rPr lang="tr-TR" b="1" dirty="0" err="1"/>
              <a:t>Flooding</a:t>
            </a:r>
            <a:r>
              <a:rPr lang="tr-TR" dirty="0"/>
              <a:t> </a:t>
            </a:r>
            <a:endParaRPr lang="tr-TR" dirty="0" smtClean="0"/>
          </a:p>
          <a:p>
            <a:pPr lvl="1"/>
            <a:r>
              <a:rPr lang="tr-TR" dirty="0" smtClean="0"/>
              <a:t>Distributed DRA</a:t>
            </a:r>
          </a:p>
          <a:p>
            <a:pPr lvl="2"/>
            <a:r>
              <a:rPr lang="tr-TR" dirty="0" smtClean="0"/>
              <a:t>E</a:t>
            </a:r>
            <a:r>
              <a:rPr lang="en-US" dirty="0" err="1" smtClean="0"/>
              <a:t>xchanging</a:t>
            </a:r>
            <a:r>
              <a:rPr lang="en-US" dirty="0" smtClean="0"/>
              <a:t> </a:t>
            </a:r>
            <a:r>
              <a:rPr lang="en-US" dirty="0"/>
              <a:t>available information with neighbors</a:t>
            </a:r>
            <a:r>
              <a:rPr lang="tr-TR" dirty="0" smtClean="0"/>
              <a:t> </a:t>
            </a:r>
          </a:p>
          <a:p>
            <a:pPr lvl="2"/>
            <a:r>
              <a:rPr lang="tr-TR" b="1" dirty="0"/>
              <a:t>Link </a:t>
            </a:r>
            <a:r>
              <a:rPr lang="tr-TR" b="1" dirty="0" smtClean="0"/>
              <a:t>State</a:t>
            </a:r>
            <a:r>
              <a:rPr lang="tr-TR" dirty="0" smtClean="0"/>
              <a:t> </a:t>
            </a:r>
            <a:endParaRPr lang="tr-TR" dirty="0" smtClean="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7" name="Resim 6"/>
          <p:cNvPicPr>
            <a:picLocks noChangeAspect="1"/>
          </p:cNvPicPr>
          <p:nvPr/>
        </p:nvPicPr>
        <p:blipFill>
          <a:blip r:embed="rId2"/>
          <a:stretch>
            <a:fillRect/>
          </a:stretch>
        </p:blipFill>
        <p:spPr>
          <a:xfrm>
            <a:off x="5411919" y="2168499"/>
            <a:ext cx="6467475" cy="2076450"/>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56894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Congestion in the Network Layer, Its Causes and Solutions</a:t>
            </a:r>
            <a:endParaRPr lang="en-US" dirty="0"/>
          </a:p>
        </p:txBody>
      </p:sp>
      <p:sp>
        <p:nvSpPr>
          <p:cNvPr id="3" name="İçerik Yer Tutucusu 2"/>
          <p:cNvSpPr>
            <a:spLocks noGrp="1"/>
          </p:cNvSpPr>
          <p:nvPr>
            <p:ph idx="1"/>
          </p:nvPr>
        </p:nvSpPr>
        <p:spPr>
          <a:xfrm>
            <a:off x="680322" y="2336873"/>
            <a:ext cx="5991412" cy="3599316"/>
          </a:xfrm>
        </p:spPr>
        <p:txBody>
          <a:bodyPr>
            <a:normAutofit fontScale="92500" lnSpcReduction="20000"/>
          </a:bodyPr>
          <a:lstStyle/>
          <a:p>
            <a:r>
              <a:rPr lang="en-US" dirty="0"/>
              <a:t>The </a:t>
            </a:r>
            <a:r>
              <a:rPr lang="en-US" dirty="0">
                <a:solidFill>
                  <a:srgbClr val="FFFF00"/>
                </a:solidFill>
              </a:rPr>
              <a:t>network</a:t>
            </a:r>
            <a:r>
              <a:rPr lang="en-US" dirty="0"/>
              <a:t> and </a:t>
            </a:r>
            <a:r>
              <a:rPr lang="en-US" dirty="0">
                <a:solidFill>
                  <a:srgbClr val="FFFF00"/>
                </a:solidFill>
              </a:rPr>
              <a:t>transport layers </a:t>
            </a:r>
            <a:r>
              <a:rPr lang="en-US" dirty="0"/>
              <a:t>share the responsibility for handling </a:t>
            </a:r>
            <a:r>
              <a:rPr lang="en-US" dirty="0" smtClean="0"/>
              <a:t>congestion</a:t>
            </a:r>
            <a:endParaRPr lang="tr-TR" dirty="0" smtClean="0"/>
          </a:p>
          <a:p>
            <a:pPr lvl="1"/>
            <a:r>
              <a:rPr lang="tr-TR" dirty="0" err="1" smtClean="0"/>
              <a:t>Congestion</a:t>
            </a:r>
            <a:r>
              <a:rPr lang="tr-TR" dirty="0" smtClean="0"/>
              <a:t> </a:t>
            </a:r>
            <a:r>
              <a:rPr lang="en-US" dirty="0"/>
              <a:t>occurs within the </a:t>
            </a:r>
            <a:r>
              <a:rPr lang="en-US" dirty="0" smtClean="0"/>
              <a:t>network</a:t>
            </a:r>
            <a:endParaRPr lang="tr-TR" dirty="0" smtClean="0"/>
          </a:p>
          <a:p>
            <a:r>
              <a:rPr lang="tr-TR" dirty="0" err="1" smtClean="0"/>
              <a:t>Routers</a:t>
            </a:r>
            <a:r>
              <a:rPr lang="tr-TR" dirty="0" smtClean="0"/>
              <a:t>’ </a:t>
            </a:r>
            <a:r>
              <a:rPr lang="tr-TR" dirty="0" err="1" smtClean="0"/>
              <a:t>buffers</a:t>
            </a:r>
            <a:endParaRPr lang="tr-TR" dirty="0" smtClean="0"/>
          </a:p>
          <a:p>
            <a:r>
              <a:rPr lang="tr-TR" dirty="0" smtClean="0"/>
              <a:t>The low bant </a:t>
            </a:r>
            <a:r>
              <a:rPr lang="tr-TR" dirty="0" err="1" smtClean="0"/>
              <a:t>traffic</a:t>
            </a:r>
            <a:endParaRPr lang="tr-TR" dirty="0"/>
          </a:p>
          <a:p>
            <a:r>
              <a:rPr lang="tr-TR" dirty="0" smtClean="0"/>
              <a:t>C</a:t>
            </a:r>
            <a:r>
              <a:rPr lang="en-US" dirty="0" err="1" smtClean="0"/>
              <a:t>ongestion</a:t>
            </a:r>
            <a:r>
              <a:rPr lang="en-US" dirty="0" smtClean="0"/>
              <a:t> control</a:t>
            </a:r>
            <a:r>
              <a:rPr lang="tr-TR" dirty="0" smtClean="0"/>
              <a:t> and </a:t>
            </a:r>
            <a:r>
              <a:rPr lang="en-US" dirty="0" smtClean="0"/>
              <a:t>flow control</a:t>
            </a:r>
            <a:r>
              <a:rPr lang="tr-TR" dirty="0" smtClean="0"/>
              <a:t> relationship</a:t>
            </a:r>
          </a:p>
          <a:p>
            <a:r>
              <a:rPr lang="tr-TR" dirty="0" err="1" smtClean="0"/>
              <a:t>Approaches</a:t>
            </a:r>
            <a:r>
              <a:rPr lang="tr-TR" dirty="0" smtClean="0"/>
              <a:t> to </a:t>
            </a:r>
            <a:r>
              <a:rPr lang="tr-TR" dirty="0" err="1" smtClean="0"/>
              <a:t>Congestion</a:t>
            </a:r>
            <a:r>
              <a:rPr lang="tr-TR" dirty="0" smtClean="0"/>
              <a:t> Control</a:t>
            </a:r>
          </a:p>
          <a:p>
            <a:pPr lvl="1"/>
            <a:r>
              <a:rPr lang="en-US" dirty="0"/>
              <a:t>The presence of congestion means that the load is </a:t>
            </a:r>
            <a:r>
              <a:rPr lang="en-US" dirty="0" smtClean="0"/>
              <a:t>greater </a:t>
            </a:r>
            <a:r>
              <a:rPr lang="en-US" dirty="0"/>
              <a:t>than the resources </a:t>
            </a:r>
            <a:r>
              <a:rPr lang="en-US" dirty="0" smtClean="0"/>
              <a:t>can handle</a:t>
            </a:r>
            <a:r>
              <a:rPr lang="tr-TR" dirty="0" smtClean="0"/>
              <a:t>.</a:t>
            </a:r>
          </a:p>
          <a:p>
            <a:pPr lvl="1"/>
            <a:r>
              <a:rPr lang="tr-TR" dirty="0" smtClean="0"/>
              <a:t>I</a:t>
            </a:r>
            <a:r>
              <a:rPr lang="en-US" dirty="0" err="1" smtClean="0"/>
              <a:t>ncrease</a:t>
            </a:r>
            <a:r>
              <a:rPr lang="en-US" dirty="0" smtClean="0"/>
              <a:t> </a:t>
            </a:r>
            <a:r>
              <a:rPr lang="en-US" dirty="0"/>
              <a:t>the </a:t>
            </a:r>
            <a:r>
              <a:rPr lang="en-US" dirty="0" smtClean="0"/>
              <a:t>resources</a:t>
            </a:r>
            <a:endParaRPr lang="tr-TR" dirty="0" smtClean="0"/>
          </a:p>
          <a:p>
            <a:pPr lvl="1"/>
            <a:r>
              <a:rPr lang="tr-TR" dirty="0"/>
              <a:t>D</a:t>
            </a:r>
            <a:r>
              <a:rPr lang="en-US" dirty="0" err="1" smtClean="0"/>
              <a:t>ecrease</a:t>
            </a:r>
            <a:r>
              <a:rPr lang="en-US" dirty="0" smtClean="0"/>
              <a:t> </a:t>
            </a:r>
            <a:r>
              <a:rPr lang="en-US" dirty="0"/>
              <a:t>the load.</a:t>
            </a:r>
            <a:endParaRPr lang="tr-TR" dirty="0" smtClean="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7" name="Resim 6"/>
          <p:cNvPicPr>
            <a:picLocks noChangeAspect="1"/>
          </p:cNvPicPr>
          <p:nvPr/>
        </p:nvPicPr>
        <p:blipFill>
          <a:blip r:embed="rId2"/>
          <a:stretch>
            <a:fillRect/>
          </a:stretch>
        </p:blipFill>
        <p:spPr>
          <a:xfrm>
            <a:off x="6753225" y="2780414"/>
            <a:ext cx="5095679" cy="3379787"/>
          </a:xfrm>
          <a:prstGeom prst="rect">
            <a:avLst/>
          </a:prstGeom>
        </p:spPr>
      </p:pic>
      <p:sp>
        <p:nvSpPr>
          <p:cNvPr id="8" name="Metin kutusu 7"/>
          <p:cNvSpPr txBox="1"/>
          <p:nvPr/>
        </p:nvSpPr>
        <p:spPr>
          <a:xfrm>
            <a:off x="6753225" y="6123451"/>
            <a:ext cx="2951449" cy="253916"/>
          </a:xfrm>
          <a:prstGeom prst="rect">
            <a:avLst/>
          </a:prstGeom>
          <a:noFill/>
        </p:spPr>
        <p:txBody>
          <a:bodyPr wrap="none" rtlCol="0">
            <a:spAutoFit/>
          </a:bodyPr>
          <a:lstStyle/>
          <a:p>
            <a:r>
              <a:rPr lang="tr-TR" sz="1050" dirty="0"/>
              <a:t>* Andrew S. </a:t>
            </a:r>
            <a:r>
              <a:rPr lang="tr-TR" sz="1050" dirty="0" err="1"/>
              <a:t>Tanenbaum</a:t>
            </a:r>
            <a:r>
              <a:rPr lang="tr-TR" sz="1050" dirty="0"/>
              <a:t> - Computer Networks</a:t>
            </a:r>
            <a:endParaRPr lang="en-US" sz="1050" dirty="0"/>
          </a:p>
        </p:txBody>
      </p:sp>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204341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
        <p:nvSpPr>
          <p:cNvPr id="2" name="Unvan 1"/>
          <p:cNvSpPr>
            <a:spLocks noGrp="1"/>
          </p:cNvSpPr>
          <p:nvPr>
            <p:ph type="title"/>
          </p:nvPr>
        </p:nvSpPr>
        <p:spPr/>
        <p:txBody>
          <a:bodyPr/>
          <a:lstStyle/>
          <a:p>
            <a:r>
              <a:rPr lang="en-US" dirty="0"/>
              <a:t>Congestion in the Network Layer, Its Causes and </a:t>
            </a:r>
            <a:r>
              <a:rPr lang="en-US" dirty="0" smtClean="0"/>
              <a:t>Solutions</a:t>
            </a:r>
            <a:r>
              <a:rPr lang="tr-TR" dirty="0" smtClean="0"/>
              <a:t> (</a:t>
            </a:r>
            <a:r>
              <a:rPr lang="tr-TR" dirty="0" err="1" smtClean="0"/>
              <a:t>Con’t</a:t>
            </a:r>
            <a:r>
              <a:rPr lang="tr-TR" dirty="0" smtClean="0"/>
              <a:t>)</a:t>
            </a:r>
            <a:endParaRPr lang="en-US" dirty="0"/>
          </a:p>
        </p:txBody>
      </p:sp>
      <p:sp>
        <p:nvSpPr>
          <p:cNvPr id="3" name="İçerik Yer Tutucusu 2"/>
          <p:cNvSpPr>
            <a:spLocks noGrp="1"/>
          </p:cNvSpPr>
          <p:nvPr>
            <p:ph idx="1"/>
          </p:nvPr>
        </p:nvSpPr>
        <p:spPr>
          <a:xfrm>
            <a:off x="680322" y="2336873"/>
            <a:ext cx="11127856" cy="2481802"/>
          </a:xfrm>
        </p:spPr>
        <p:txBody>
          <a:bodyPr>
            <a:normAutofit fontScale="85000" lnSpcReduction="20000"/>
          </a:bodyPr>
          <a:lstStyle/>
          <a:p>
            <a:r>
              <a:rPr lang="tr-TR" dirty="0" smtClean="0"/>
              <a:t>Network </a:t>
            </a:r>
            <a:r>
              <a:rPr lang="tr-TR" dirty="0" err="1" smtClean="0"/>
              <a:t>Provisioning</a:t>
            </a:r>
            <a:endParaRPr lang="tr-TR" dirty="0" smtClean="0"/>
          </a:p>
          <a:p>
            <a:r>
              <a:rPr lang="tr-TR" dirty="0" smtClean="0"/>
              <a:t>T</a:t>
            </a:r>
            <a:r>
              <a:rPr lang="en-US" dirty="0" err="1" smtClean="0"/>
              <a:t>raffic</a:t>
            </a:r>
            <a:r>
              <a:rPr lang="en-US" dirty="0" smtClean="0"/>
              <a:t>-</a:t>
            </a:r>
            <a:r>
              <a:rPr lang="tr-TR" dirty="0" smtClean="0"/>
              <a:t>A</a:t>
            </a:r>
            <a:r>
              <a:rPr lang="en-US" dirty="0" smtClean="0"/>
              <a:t>ware </a:t>
            </a:r>
            <a:r>
              <a:rPr lang="tr-TR" dirty="0" smtClean="0"/>
              <a:t>R</a:t>
            </a:r>
            <a:r>
              <a:rPr lang="en-US" dirty="0" smtClean="0"/>
              <a:t>outing</a:t>
            </a:r>
            <a:endParaRPr lang="tr-TR" dirty="0" smtClean="0"/>
          </a:p>
          <a:p>
            <a:r>
              <a:rPr lang="tr-TR" dirty="0" err="1" smtClean="0"/>
              <a:t>Admission</a:t>
            </a:r>
            <a:r>
              <a:rPr lang="tr-TR" dirty="0" smtClean="0"/>
              <a:t> Control</a:t>
            </a:r>
          </a:p>
          <a:p>
            <a:r>
              <a:rPr lang="tr-TR" dirty="0" err="1" smtClean="0"/>
              <a:t>Traffic</a:t>
            </a:r>
            <a:r>
              <a:rPr lang="tr-TR" dirty="0" smtClean="0"/>
              <a:t> </a:t>
            </a:r>
            <a:r>
              <a:rPr lang="tr-TR" dirty="0" err="1" smtClean="0"/>
              <a:t>Throttling</a:t>
            </a:r>
            <a:endParaRPr lang="tr-TR" dirty="0" smtClean="0"/>
          </a:p>
          <a:p>
            <a:pPr lvl="1"/>
            <a:r>
              <a:rPr lang="en-US" b="1" dirty="0"/>
              <a:t>Choke Packet</a:t>
            </a:r>
          </a:p>
          <a:p>
            <a:pPr lvl="1"/>
            <a:r>
              <a:rPr lang="en-US" dirty="0"/>
              <a:t>Explicit Congestion </a:t>
            </a:r>
            <a:r>
              <a:rPr lang="en-US" dirty="0" smtClean="0"/>
              <a:t>Notification</a:t>
            </a:r>
            <a:endParaRPr lang="tr-TR" dirty="0" smtClean="0"/>
          </a:p>
          <a:p>
            <a:pPr lvl="1"/>
            <a:r>
              <a:rPr lang="en-US" dirty="0"/>
              <a:t>Hop-by-Hop </a:t>
            </a:r>
            <a:r>
              <a:rPr lang="en-US" dirty="0" smtClean="0"/>
              <a:t>Backpressure</a:t>
            </a:r>
            <a:endParaRPr lang="tr-TR" dirty="0" smtClean="0"/>
          </a:p>
          <a:p>
            <a:r>
              <a:rPr lang="en-US" dirty="0"/>
              <a:t>Load shedding</a:t>
            </a:r>
            <a:endParaRPr lang="tr-TR" dirty="0" smtClean="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sp>
        <p:nvSpPr>
          <p:cNvPr id="8" name="Metin kutusu 7"/>
          <p:cNvSpPr txBox="1"/>
          <p:nvPr/>
        </p:nvSpPr>
        <p:spPr>
          <a:xfrm>
            <a:off x="1799586" y="6396125"/>
            <a:ext cx="2951449" cy="253916"/>
          </a:xfrm>
          <a:prstGeom prst="rect">
            <a:avLst/>
          </a:prstGeom>
          <a:noFill/>
        </p:spPr>
        <p:txBody>
          <a:bodyPr wrap="none" rtlCol="0">
            <a:spAutoFit/>
          </a:bodyPr>
          <a:lstStyle/>
          <a:p>
            <a:r>
              <a:rPr lang="tr-TR" sz="1050" dirty="0"/>
              <a:t>* Andrew S. </a:t>
            </a:r>
            <a:r>
              <a:rPr lang="tr-TR" sz="1050" dirty="0" err="1"/>
              <a:t>Tanenbaum</a:t>
            </a:r>
            <a:r>
              <a:rPr lang="tr-TR" sz="1050" dirty="0"/>
              <a:t> - Computer Networks</a:t>
            </a:r>
            <a:endParaRPr lang="en-US" sz="1050" dirty="0"/>
          </a:p>
        </p:txBody>
      </p:sp>
      <p:pic>
        <p:nvPicPr>
          <p:cNvPr id="9" name="Resim 8"/>
          <p:cNvPicPr>
            <a:picLocks noChangeAspect="1"/>
          </p:cNvPicPr>
          <p:nvPr/>
        </p:nvPicPr>
        <p:blipFill>
          <a:blip r:embed="rId3"/>
          <a:stretch>
            <a:fillRect/>
          </a:stretch>
        </p:blipFill>
        <p:spPr>
          <a:xfrm>
            <a:off x="1887590" y="4818675"/>
            <a:ext cx="8439395" cy="1620221"/>
          </a:xfrm>
          <a:prstGeom prst="rect">
            <a:avLst/>
          </a:prstGeom>
        </p:spPr>
      </p:pic>
    </p:spTree>
    <p:extLst>
      <p:ext uri="{BB962C8B-B14F-4D97-AF65-F5344CB8AC3E}">
        <p14:creationId xmlns:p14="http://schemas.microsoft.com/office/powerpoint/2010/main" val="235976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Thank</a:t>
            </a:r>
            <a:r>
              <a:rPr lang="tr-TR" dirty="0"/>
              <a:t> </a:t>
            </a:r>
            <a:r>
              <a:rPr lang="tr-TR" dirty="0" err="1"/>
              <a:t>you</a:t>
            </a:r>
            <a:r>
              <a:rPr lang="tr-TR" dirty="0"/>
              <a:t> for </a:t>
            </a:r>
            <a:r>
              <a:rPr lang="tr-TR" dirty="0" err="1"/>
              <a:t>your</a:t>
            </a:r>
            <a:r>
              <a:rPr lang="tr-TR" dirty="0"/>
              <a:t> </a:t>
            </a:r>
            <a:r>
              <a:rPr lang="tr-TR" dirty="0" err="1"/>
              <a:t>listening</a:t>
            </a:r>
            <a:r>
              <a:rPr lang="tr-TR" dirty="0" smtClean="0"/>
              <a:t>.</a:t>
            </a:r>
            <a:r>
              <a:rPr lang="en-US" b="1" dirty="0">
                <a:solidFill>
                  <a:srgbClr val="00B050"/>
                </a:solidFill>
              </a:rPr>
              <a:t> </a:t>
            </a:r>
            <a:endParaRPr lang="tr-TR" dirty="0"/>
          </a:p>
        </p:txBody>
      </p:sp>
      <p:pic>
        <p:nvPicPr>
          <p:cNvPr id="12" name="Content Placeholder 11">
            <a:extLst>
              <a:ext uri="{FF2B5EF4-FFF2-40B4-BE49-F238E27FC236}">
                <a16:creationId xmlns="" xmlns:a16="http://schemas.microsoft.com/office/drawing/2014/main" id="{87102FDA-0BB3-4F43-A4D2-0E90DE67E67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928414" y="2610676"/>
            <a:ext cx="2335172" cy="2335172"/>
          </a:xfrm>
        </p:spPr>
      </p:pic>
      <p:sp>
        <p:nvSpPr>
          <p:cNvPr id="9"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6" name="Metin kutusu 5">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spTree>
    <p:extLst>
      <p:ext uri="{BB962C8B-B14F-4D97-AF65-F5344CB8AC3E}">
        <p14:creationId xmlns:p14="http://schemas.microsoft.com/office/powerpoint/2010/main" val="2586702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xmlns="" id="{70246AE9-454D-40F5-86F4-D3A83FEE4F00}"/>
              </a:ext>
            </a:extLst>
          </p:cNvPr>
          <p:cNvSpPr>
            <a:spLocks noGrp="1"/>
          </p:cNvSpPr>
          <p:nvPr>
            <p:ph type="title"/>
          </p:nvPr>
        </p:nvSpPr>
        <p:spPr/>
        <p:txBody>
          <a:bodyPr/>
          <a:lstStyle/>
          <a:p>
            <a:r>
              <a:rPr lang="en-US" dirty="0"/>
              <a:t>Lecture Information Form - Weekly Subjects</a:t>
            </a:r>
            <a:endParaRPr lang="tr-TR" dirty="0"/>
          </a:p>
        </p:txBody>
      </p:sp>
      <p:graphicFrame>
        <p:nvGraphicFramePr>
          <p:cNvPr id="6" name="İçerik Yer Tutucusu 5"/>
          <p:cNvGraphicFramePr>
            <a:graphicFrameLocks noGrp="1"/>
          </p:cNvGraphicFramePr>
          <p:nvPr>
            <p:ph idx="1"/>
            <p:extLst>
              <p:ext uri="{D42A27DB-BD31-4B8C-83A1-F6EECF244321}">
                <p14:modId xmlns:p14="http://schemas.microsoft.com/office/powerpoint/2010/main" val="51523186"/>
              </p:ext>
            </p:extLst>
          </p:nvPr>
        </p:nvGraphicFramePr>
        <p:xfrm>
          <a:off x="488296" y="2028539"/>
          <a:ext cx="11371471" cy="4206240"/>
        </p:xfrm>
        <a:graphic>
          <a:graphicData uri="http://schemas.openxmlformats.org/drawingml/2006/table">
            <a:tbl>
              <a:tblPr firstRow="1" bandRow="1">
                <a:tableStyleId>{5C22544A-7EE6-4342-B048-85BDC9FD1C3A}</a:tableStyleId>
              </a:tblPr>
              <a:tblGrid>
                <a:gridCol w="914149">
                  <a:extLst>
                    <a:ext uri="{9D8B030D-6E8A-4147-A177-3AD203B41FA5}">
                      <a16:colId xmlns:a16="http://schemas.microsoft.com/office/drawing/2014/main" xmlns="" val="20000"/>
                    </a:ext>
                  </a:extLst>
                </a:gridCol>
                <a:gridCol w="1076350">
                  <a:extLst>
                    <a:ext uri="{9D8B030D-6E8A-4147-A177-3AD203B41FA5}">
                      <a16:colId xmlns:a16="http://schemas.microsoft.com/office/drawing/2014/main" xmlns="" val="20001"/>
                    </a:ext>
                  </a:extLst>
                </a:gridCol>
                <a:gridCol w="9380972">
                  <a:extLst>
                    <a:ext uri="{9D8B030D-6E8A-4147-A177-3AD203B41FA5}">
                      <a16:colId xmlns:a16="http://schemas.microsoft.com/office/drawing/2014/main" xmlns="" val="20002"/>
                    </a:ext>
                  </a:extLst>
                </a:gridCol>
              </a:tblGrid>
              <a:tr h="329184">
                <a:tc>
                  <a:txBody>
                    <a:bodyPr/>
                    <a:lstStyle/>
                    <a:p>
                      <a:pPr algn="ctr"/>
                      <a:r>
                        <a:rPr lang="tr-TR" dirty="0"/>
                        <a:t>Hafta</a:t>
                      </a:r>
                      <a:endParaRPr lang="en-US" dirty="0"/>
                    </a:p>
                  </a:txBody>
                  <a:tcPr/>
                </a:tc>
                <a:tc>
                  <a:txBody>
                    <a:bodyPr/>
                    <a:lstStyle/>
                    <a:p>
                      <a:pPr algn="ctr"/>
                      <a:r>
                        <a:rPr lang="tr-TR"/>
                        <a:t>Tarih</a:t>
                      </a:r>
                      <a:endParaRPr lang="en-US"/>
                    </a:p>
                  </a:txBody>
                  <a:tcPr/>
                </a:tc>
                <a:tc>
                  <a:txBody>
                    <a:bodyPr/>
                    <a:lstStyle/>
                    <a:p>
                      <a:pPr algn="ctr"/>
                      <a:r>
                        <a:rPr lang="tr-TR"/>
                        <a:t>Konular</a:t>
                      </a:r>
                      <a:endParaRPr lang="en-US"/>
                    </a:p>
                  </a:txBody>
                  <a:tcPr/>
                </a:tc>
                <a:extLst>
                  <a:ext uri="{0D108BD9-81ED-4DB2-BD59-A6C34878D82A}">
                    <a16:rowId xmlns:a16="http://schemas.microsoft.com/office/drawing/2014/main" xmlns="" val="10000"/>
                  </a:ext>
                </a:extLst>
              </a:tr>
              <a:tr h="0">
                <a:tc>
                  <a:txBody>
                    <a:bodyPr/>
                    <a:lstStyle/>
                    <a:p>
                      <a:pPr algn="ctr"/>
                      <a:r>
                        <a:rPr lang="tr-TR" sz="1200" b="1">
                          <a:solidFill>
                            <a:srgbClr val="7030A0"/>
                          </a:solidFill>
                        </a:rPr>
                        <a:t>1</a:t>
                      </a:r>
                      <a:endParaRPr lang="en-US" sz="1200" b="1">
                        <a:solidFill>
                          <a:srgbClr val="7030A0"/>
                        </a:solidFill>
                      </a:endParaRPr>
                    </a:p>
                  </a:txBody>
                  <a:tcPr/>
                </a:tc>
                <a:tc>
                  <a:txBody>
                    <a:bodyPr/>
                    <a:lstStyle/>
                    <a:p>
                      <a:pPr algn="ctr"/>
                      <a:r>
                        <a:rPr lang="tr-TR" sz="1200" b="1" dirty="0" smtClean="0">
                          <a:solidFill>
                            <a:srgbClr val="7030A0"/>
                          </a:solidFill>
                        </a:rPr>
                        <a:t>20.02.2024</a:t>
                      </a:r>
                      <a:endParaRPr lang="en-US" sz="1200" b="1" dirty="0">
                        <a:solidFill>
                          <a:srgbClr val="7030A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Introduction to Data Communication Standards Used on Data Communication, Architectural models</a:t>
                      </a:r>
                      <a:endParaRPr lang="en-US" sz="1200" b="1" dirty="0">
                        <a:solidFill>
                          <a:srgbClr val="7030A0"/>
                        </a:solidFill>
                      </a:endParaRPr>
                    </a:p>
                  </a:txBody>
                  <a:tcPr/>
                </a:tc>
                <a:extLst>
                  <a:ext uri="{0D108BD9-81ED-4DB2-BD59-A6C34878D82A}">
                    <a16:rowId xmlns:a16="http://schemas.microsoft.com/office/drawing/2014/main" xmlns="" val="10001"/>
                  </a:ext>
                </a:extLst>
              </a:tr>
              <a:tr h="0">
                <a:tc>
                  <a:txBody>
                    <a:bodyPr/>
                    <a:lstStyle/>
                    <a:p>
                      <a:pPr algn="ctr"/>
                      <a:r>
                        <a:rPr lang="tr-TR" sz="1200" b="1">
                          <a:solidFill>
                            <a:srgbClr val="7030A0"/>
                          </a:solidFill>
                        </a:rPr>
                        <a:t>2</a:t>
                      </a:r>
                      <a:endParaRPr lang="en-US" sz="1200" b="1">
                        <a:solidFill>
                          <a:srgbClr val="7030A0"/>
                        </a:solidFill>
                      </a:endParaRPr>
                    </a:p>
                  </a:txBody>
                  <a:tcPr/>
                </a:tc>
                <a:tc>
                  <a:txBody>
                    <a:bodyPr/>
                    <a:lstStyle/>
                    <a:p>
                      <a:pPr algn="ctr"/>
                      <a:r>
                        <a:rPr lang="tr-TR" sz="1200" b="1" dirty="0" smtClean="0">
                          <a:solidFill>
                            <a:srgbClr val="7030A0"/>
                          </a:solidFill>
                        </a:rPr>
                        <a:t>27.02.2024</a:t>
                      </a:r>
                      <a:endParaRPr lang="en-US" sz="1200" b="1" dirty="0">
                        <a:solidFill>
                          <a:srgbClr val="7030A0"/>
                        </a:solidFill>
                      </a:endParaRPr>
                    </a:p>
                  </a:txBody>
                  <a:tcPr/>
                </a:tc>
                <a:tc>
                  <a:txBody>
                    <a:bodyPr/>
                    <a:lstStyle/>
                    <a:p>
                      <a:r>
                        <a:rPr lang="en-US" sz="1200" b="1" dirty="0" smtClean="0">
                          <a:solidFill>
                            <a:srgbClr val="7030A0"/>
                          </a:solidFill>
                        </a:rPr>
                        <a:t>OSI Reference Model , Layers and Their Functions, Signaling and Signal Encoding</a:t>
                      </a:r>
                    </a:p>
                  </a:txBody>
                  <a:tcPr/>
                </a:tc>
                <a:extLst>
                  <a:ext uri="{0D108BD9-81ED-4DB2-BD59-A6C34878D82A}">
                    <a16:rowId xmlns:a16="http://schemas.microsoft.com/office/drawing/2014/main" xmlns="" val="10002"/>
                  </a:ext>
                </a:extLst>
              </a:tr>
              <a:tr h="238742">
                <a:tc>
                  <a:txBody>
                    <a:bodyPr/>
                    <a:lstStyle/>
                    <a:p>
                      <a:pPr algn="ctr"/>
                      <a:r>
                        <a:rPr lang="tr-TR" sz="1200" b="1" dirty="0">
                          <a:solidFill>
                            <a:srgbClr val="7030A0"/>
                          </a:solidFill>
                        </a:rPr>
                        <a:t>3</a:t>
                      </a:r>
                      <a:endParaRPr lang="en-US" sz="1200" b="1" dirty="0">
                        <a:solidFill>
                          <a:srgbClr val="7030A0"/>
                        </a:solidFill>
                      </a:endParaRPr>
                    </a:p>
                  </a:txBody>
                  <a:tcPr/>
                </a:tc>
                <a:tc>
                  <a:txBody>
                    <a:bodyPr/>
                    <a:lstStyle/>
                    <a:p>
                      <a:pPr algn="ctr"/>
                      <a:r>
                        <a:rPr lang="tr-TR" sz="1200" b="1" dirty="0" smtClean="0">
                          <a:solidFill>
                            <a:srgbClr val="7030A0"/>
                          </a:solidFill>
                        </a:rPr>
                        <a:t>05.03.2024</a:t>
                      </a:r>
                      <a:endParaRPr lang="en-US" sz="1200" b="1"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7030A0"/>
                          </a:solidFill>
                          <a:latin typeface="+mn-lt"/>
                          <a:ea typeface="+mn-ea"/>
                          <a:cs typeface="+mn-cs"/>
                        </a:rPr>
                        <a:t>Parallel and Serial Transmission, Communication Media and Their Technical Specs., Multiplexing (TDM, FDM)</a:t>
                      </a:r>
                    </a:p>
                  </a:txBody>
                  <a:tcPr/>
                </a:tc>
                <a:extLst>
                  <a:ext uri="{0D108BD9-81ED-4DB2-BD59-A6C34878D82A}">
                    <a16:rowId xmlns:a16="http://schemas.microsoft.com/office/drawing/2014/main" xmlns="" val="10003"/>
                  </a:ext>
                </a:extLst>
              </a:tr>
              <a:tr h="238742">
                <a:tc>
                  <a:txBody>
                    <a:bodyPr/>
                    <a:lstStyle/>
                    <a:p>
                      <a:pPr algn="ctr"/>
                      <a:r>
                        <a:rPr lang="tr-TR" sz="1200" b="1" dirty="0">
                          <a:solidFill>
                            <a:srgbClr val="7030A0"/>
                          </a:solidFill>
                        </a:rPr>
                        <a:t>4</a:t>
                      </a:r>
                      <a:endParaRPr lang="en-US" sz="1200" b="1" dirty="0">
                        <a:solidFill>
                          <a:srgbClr val="7030A0"/>
                        </a:solidFill>
                      </a:endParaRPr>
                    </a:p>
                  </a:txBody>
                  <a:tcPr/>
                </a:tc>
                <a:tc>
                  <a:txBody>
                    <a:bodyPr/>
                    <a:lstStyle/>
                    <a:p>
                      <a:pPr algn="ctr"/>
                      <a:r>
                        <a:rPr lang="tr-TR" sz="1200" b="1" dirty="0" smtClean="0">
                          <a:solidFill>
                            <a:srgbClr val="7030A0"/>
                          </a:solidFill>
                        </a:rPr>
                        <a:t>12.03.2024</a:t>
                      </a:r>
                      <a:endParaRPr lang="en-US" sz="1200" b="1"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Error Detection and Error Correction Techniques, Data Link Control Techniques, Flow Control</a:t>
                      </a:r>
                    </a:p>
                  </a:txBody>
                  <a:tcPr/>
                </a:tc>
                <a:extLst>
                  <a:ext uri="{0D108BD9-81ED-4DB2-BD59-A6C34878D82A}">
                    <a16:rowId xmlns:a16="http://schemas.microsoft.com/office/drawing/2014/main" xmlns="" val="10004"/>
                  </a:ext>
                </a:extLst>
              </a:tr>
              <a:tr h="238742">
                <a:tc>
                  <a:txBody>
                    <a:bodyPr/>
                    <a:lstStyle/>
                    <a:p>
                      <a:pPr algn="ctr"/>
                      <a:r>
                        <a:rPr lang="tr-TR" sz="1200" b="1" dirty="0">
                          <a:solidFill>
                            <a:srgbClr val="7030A0"/>
                          </a:solidFill>
                        </a:rPr>
                        <a:t>5</a:t>
                      </a:r>
                      <a:endParaRPr lang="en-US" sz="1200" b="1" dirty="0">
                        <a:solidFill>
                          <a:srgbClr val="7030A0"/>
                        </a:solidFill>
                      </a:endParaRPr>
                    </a:p>
                  </a:txBody>
                  <a:tcPr/>
                </a:tc>
                <a:tc>
                  <a:txBody>
                    <a:bodyPr/>
                    <a:lstStyle/>
                    <a:p>
                      <a:pPr algn="ctr"/>
                      <a:r>
                        <a:rPr lang="tr-TR" sz="1200" b="1" dirty="0" smtClean="0">
                          <a:solidFill>
                            <a:srgbClr val="7030A0"/>
                          </a:solidFill>
                        </a:rPr>
                        <a:t>19.03.2024</a:t>
                      </a:r>
                      <a:endParaRPr lang="en-US" sz="1200" b="1"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Asynchronous and Synchronous Data Link Protocols (BSC, HDLC)</a:t>
                      </a:r>
                    </a:p>
                  </a:txBody>
                  <a:tcPr/>
                </a:tc>
                <a:extLst>
                  <a:ext uri="{0D108BD9-81ED-4DB2-BD59-A6C34878D82A}">
                    <a16:rowId xmlns:a16="http://schemas.microsoft.com/office/drawing/2014/main" xmlns="" val="10005"/>
                  </a:ext>
                </a:extLst>
              </a:tr>
              <a:tr h="238742">
                <a:tc>
                  <a:txBody>
                    <a:bodyPr/>
                    <a:lstStyle/>
                    <a:p>
                      <a:pPr algn="ctr"/>
                      <a:r>
                        <a:rPr lang="tr-TR" sz="1200" b="1" dirty="0">
                          <a:solidFill>
                            <a:srgbClr val="7030A0"/>
                          </a:solidFill>
                        </a:rPr>
                        <a:t>6</a:t>
                      </a:r>
                      <a:endParaRPr lang="en-US" sz="1200" b="1" dirty="0">
                        <a:solidFill>
                          <a:srgbClr val="7030A0"/>
                        </a:solidFill>
                      </a:endParaRPr>
                    </a:p>
                  </a:txBody>
                  <a:tcPr/>
                </a:tc>
                <a:tc>
                  <a:txBody>
                    <a:bodyPr/>
                    <a:lstStyle/>
                    <a:p>
                      <a:pPr algn="ctr"/>
                      <a:r>
                        <a:rPr lang="tr-TR" sz="1200" b="1" dirty="0" smtClean="0">
                          <a:solidFill>
                            <a:srgbClr val="7030A0"/>
                          </a:solidFill>
                        </a:rPr>
                        <a:t>26.03.2024</a:t>
                      </a:r>
                      <a:endParaRPr lang="en-US" sz="1200" b="1"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7030A0"/>
                          </a:solidFill>
                        </a:rPr>
                        <a:t>LAN Technologies Continued, IEEE 802.4, 802.5, 802.11</a:t>
                      </a:r>
                    </a:p>
                  </a:txBody>
                  <a:tcPr/>
                </a:tc>
                <a:extLst>
                  <a:ext uri="{0D108BD9-81ED-4DB2-BD59-A6C34878D82A}">
                    <a16:rowId xmlns:a16="http://schemas.microsoft.com/office/drawing/2014/main" xmlns="" val="10006"/>
                  </a:ext>
                </a:extLst>
              </a:tr>
              <a:tr h="238742">
                <a:tc>
                  <a:txBody>
                    <a:bodyPr/>
                    <a:lstStyle/>
                    <a:p>
                      <a:pPr algn="ctr"/>
                      <a:r>
                        <a:rPr lang="tr-TR" sz="1200" b="1" dirty="0">
                          <a:solidFill>
                            <a:srgbClr val="00B050"/>
                          </a:solidFill>
                        </a:rPr>
                        <a:t>7</a:t>
                      </a:r>
                      <a:endParaRPr lang="en-US" sz="1200" b="1" dirty="0">
                        <a:solidFill>
                          <a:srgbClr val="00B050"/>
                        </a:solidFill>
                      </a:endParaRPr>
                    </a:p>
                  </a:txBody>
                  <a:tcPr/>
                </a:tc>
                <a:tc>
                  <a:txBody>
                    <a:bodyPr/>
                    <a:lstStyle/>
                    <a:p>
                      <a:pPr algn="ctr"/>
                      <a:r>
                        <a:rPr lang="tr-TR" sz="1200" b="1" dirty="0" smtClean="0">
                          <a:solidFill>
                            <a:srgbClr val="00B050"/>
                          </a:solidFill>
                        </a:rPr>
                        <a:t>02.04.2024</a:t>
                      </a:r>
                      <a:endParaRPr lang="en-US" sz="12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B050"/>
                          </a:solidFill>
                          <a:latin typeface="+mn-lt"/>
                          <a:ea typeface="+mn-ea"/>
                          <a:cs typeface="+mn-cs"/>
                        </a:rPr>
                        <a:t>Connectionless and Connection Oriented Services, Switching</a:t>
                      </a:r>
                      <a:endParaRPr lang="en-US" sz="1200" b="1" kern="1200" dirty="0">
                        <a:solidFill>
                          <a:srgbClr val="00B050"/>
                        </a:solidFill>
                        <a:latin typeface="+mn-lt"/>
                        <a:ea typeface="+mn-ea"/>
                        <a:cs typeface="+mn-cs"/>
                      </a:endParaRPr>
                    </a:p>
                  </a:txBody>
                  <a:tcPr/>
                </a:tc>
                <a:extLst>
                  <a:ext uri="{0D108BD9-81ED-4DB2-BD59-A6C34878D82A}">
                    <a16:rowId xmlns:a16="http://schemas.microsoft.com/office/drawing/2014/main" xmlns="" val="10007"/>
                  </a:ext>
                </a:extLst>
              </a:tr>
              <a:tr h="238742">
                <a:tc>
                  <a:txBody>
                    <a:bodyPr/>
                    <a:lstStyle/>
                    <a:p>
                      <a:pPr algn="ctr"/>
                      <a:r>
                        <a:rPr lang="tr-TR" sz="1200" dirty="0">
                          <a:solidFill>
                            <a:srgbClr val="FF0000"/>
                          </a:solidFill>
                        </a:rPr>
                        <a:t>8</a:t>
                      </a:r>
                      <a:endParaRPr lang="en-US" sz="1200" dirty="0">
                        <a:solidFill>
                          <a:srgbClr val="FF0000"/>
                        </a:solidFill>
                      </a:endParaRPr>
                    </a:p>
                  </a:txBody>
                  <a:tcPr/>
                </a:tc>
                <a:tc>
                  <a:txBody>
                    <a:bodyPr/>
                    <a:lstStyle/>
                    <a:p>
                      <a:pPr algn="ctr"/>
                      <a:r>
                        <a:rPr lang="tr-TR" sz="1200" dirty="0" smtClean="0">
                          <a:solidFill>
                            <a:srgbClr val="FF0000"/>
                          </a:solidFill>
                        </a:rPr>
                        <a:t>09.04.2024</a:t>
                      </a:r>
                      <a:endParaRPr lang="en-US" sz="1200" dirty="0">
                        <a:solidFill>
                          <a:srgbClr val="FF0000"/>
                        </a:solidFill>
                      </a:endParaRPr>
                    </a:p>
                  </a:txBody>
                  <a:tcPr/>
                </a:tc>
                <a:tc>
                  <a:txBody>
                    <a:bodyPr/>
                    <a:lstStyle/>
                    <a:p>
                      <a:r>
                        <a:rPr lang="en-US" sz="1200" dirty="0" err="1" smtClean="0">
                          <a:solidFill>
                            <a:srgbClr val="FF0000"/>
                          </a:solidFill>
                        </a:rPr>
                        <a:t>Tatil</a:t>
                      </a:r>
                      <a:r>
                        <a:rPr lang="en-US" sz="1200" dirty="0" smtClean="0">
                          <a:solidFill>
                            <a:srgbClr val="FF0000"/>
                          </a:solidFill>
                        </a:rPr>
                        <a:t> – </a:t>
                      </a:r>
                      <a:r>
                        <a:rPr lang="en-US" sz="1200" dirty="0" err="1" smtClean="0">
                          <a:solidFill>
                            <a:srgbClr val="FF0000"/>
                          </a:solidFill>
                        </a:rPr>
                        <a:t>Ramazan</a:t>
                      </a:r>
                      <a:r>
                        <a:rPr lang="en-US" sz="1200" dirty="0" smtClean="0">
                          <a:solidFill>
                            <a:srgbClr val="FF0000"/>
                          </a:solidFill>
                        </a:rPr>
                        <a:t> </a:t>
                      </a:r>
                      <a:r>
                        <a:rPr lang="en-US" sz="1200" dirty="0" err="1" smtClean="0">
                          <a:solidFill>
                            <a:srgbClr val="FF0000"/>
                          </a:solidFill>
                        </a:rPr>
                        <a:t>Bayramı</a:t>
                      </a:r>
                      <a:r>
                        <a:rPr lang="en-US" sz="1200" dirty="0" smtClean="0">
                          <a:solidFill>
                            <a:srgbClr val="FF0000"/>
                          </a:solidFill>
                        </a:rPr>
                        <a:t> </a:t>
                      </a:r>
                      <a:r>
                        <a:rPr lang="en-US" sz="1200" dirty="0" err="1" smtClean="0">
                          <a:solidFill>
                            <a:srgbClr val="FF0000"/>
                          </a:solidFill>
                        </a:rPr>
                        <a:t>Arifesi</a:t>
                      </a:r>
                      <a:endParaRPr lang="en-US" sz="1200" dirty="0">
                        <a:solidFill>
                          <a:srgbClr val="FF0000"/>
                        </a:solidFill>
                      </a:endParaRPr>
                    </a:p>
                  </a:txBody>
                  <a:tcPr/>
                </a:tc>
                <a:extLst>
                  <a:ext uri="{0D108BD9-81ED-4DB2-BD59-A6C34878D82A}">
                    <a16:rowId xmlns:a16="http://schemas.microsoft.com/office/drawing/2014/main" xmlns="" val="10008"/>
                  </a:ext>
                </a:extLst>
              </a:tr>
              <a:tr h="238742">
                <a:tc>
                  <a:txBody>
                    <a:bodyPr/>
                    <a:lstStyle/>
                    <a:p>
                      <a:pPr algn="ctr"/>
                      <a:r>
                        <a:rPr lang="tr-TR" sz="1200" dirty="0">
                          <a:solidFill>
                            <a:srgbClr val="00B050"/>
                          </a:solidFill>
                        </a:rPr>
                        <a:t>9</a:t>
                      </a:r>
                      <a:endParaRPr lang="en-US" sz="1200" dirty="0">
                        <a:solidFill>
                          <a:srgbClr val="00B050"/>
                        </a:solidFill>
                      </a:endParaRPr>
                    </a:p>
                  </a:txBody>
                  <a:tcPr/>
                </a:tc>
                <a:tc>
                  <a:txBody>
                    <a:bodyPr/>
                    <a:lstStyle/>
                    <a:p>
                      <a:pPr algn="ctr"/>
                      <a:r>
                        <a:rPr lang="tr-TR" sz="1200" dirty="0" smtClean="0">
                          <a:solidFill>
                            <a:srgbClr val="00B050"/>
                          </a:solidFill>
                        </a:rPr>
                        <a:t>16.04.2024</a:t>
                      </a:r>
                      <a:endParaRPr lang="en-US" sz="1200" dirty="0">
                        <a:solidFill>
                          <a:srgbClr val="00B050"/>
                        </a:solidFill>
                      </a:endParaRPr>
                    </a:p>
                  </a:txBody>
                  <a:tcPr/>
                </a:tc>
                <a:tc>
                  <a:txBody>
                    <a:bodyPr/>
                    <a:lstStyle/>
                    <a:p>
                      <a:r>
                        <a:rPr lang="tr-TR" sz="1200" dirty="0" smtClean="0">
                          <a:solidFill>
                            <a:srgbClr val="00B050"/>
                          </a:solidFill>
                        </a:rPr>
                        <a:t>1. Ara</a:t>
                      </a:r>
                      <a:r>
                        <a:rPr lang="tr-TR" sz="1200" baseline="0" dirty="0" smtClean="0">
                          <a:solidFill>
                            <a:srgbClr val="00B050"/>
                          </a:solidFill>
                        </a:rPr>
                        <a:t> Sınav</a:t>
                      </a:r>
                      <a:endParaRPr lang="en-US" sz="1200" dirty="0">
                        <a:solidFill>
                          <a:srgbClr val="00B050"/>
                        </a:solidFill>
                      </a:endParaRPr>
                    </a:p>
                  </a:txBody>
                  <a:tcPr/>
                </a:tc>
                <a:extLst>
                  <a:ext uri="{0D108BD9-81ED-4DB2-BD59-A6C34878D82A}">
                    <a16:rowId xmlns:a16="http://schemas.microsoft.com/office/drawing/2014/main" xmlns="" val="10009"/>
                  </a:ext>
                </a:extLst>
              </a:tr>
              <a:tr h="238742">
                <a:tc>
                  <a:txBody>
                    <a:bodyPr/>
                    <a:lstStyle/>
                    <a:p>
                      <a:pPr algn="ctr"/>
                      <a:r>
                        <a:rPr lang="tr-TR" sz="1200" dirty="0">
                          <a:solidFill>
                            <a:srgbClr val="FF0000"/>
                          </a:solidFill>
                        </a:rPr>
                        <a:t>10</a:t>
                      </a:r>
                      <a:endParaRPr lang="en-US" sz="1200" dirty="0">
                        <a:solidFill>
                          <a:srgbClr val="FF0000"/>
                        </a:solidFill>
                      </a:endParaRPr>
                    </a:p>
                  </a:txBody>
                  <a:tcPr/>
                </a:tc>
                <a:tc>
                  <a:txBody>
                    <a:bodyPr/>
                    <a:lstStyle/>
                    <a:p>
                      <a:pPr algn="ctr"/>
                      <a:r>
                        <a:rPr lang="tr-TR" sz="1200" dirty="0" smtClean="0">
                          <a:solidFill>
                            <a:srgbClr val="FF0000"/>
                          </a:solidFill>
                        </a:rPr>
                        <a:t>23.04.2024</a:t>
                      </a:r>
                      <a:endParaRPr lang="en-US" sz="1200" dirty="0">
                        <a:solidFill>
                          <a:srgbClr val="FF0000"/>
                        </a:solidFill>
                      </a:endParaRPr>
                    </a:p>
                  </a:txBody>
                  <a:tcPr/>
                </a:tc>
                <a:tc>
                  <a:txBody>
                    <a:bodyPr/>
                    <a:lstStyle/>
                    <a:p>
                      <a:r>
                        <a:rPr lang="en-US" sz="1200" dirty="0" err="1">
                          <a:solidFill>
                            <a:srgbClr val="FF0000"/>
                          </a:solidFill>
                        </a:rPr>
                        <a:t>Tatil</a:t>
                      </a:r>
                      <a:r>
                        <a:rPr lang="en-US" sz="1200" dirty="0">
                          <a:solidFill>
                            <a:srgbClr val="FF0000"/>
                          </a:solidFill>
                        </a:rPr>
                        <a:t> – </a:t>
                      </a:r>
                      <a:r>
                        <a:rPr lang="tr-TR" sz="1200" dirty="0" smtClean="0">
                          <a:solidFill>
                            <a:srgbClr val="FF0000"/>
                          </a:solidFill>
                        </a:rPr>
                        <a:t>23</a:t>
                      </a:r>
                      <a:r>
                        <a:rPr lang="tr-TR" sz="1200" baseline="0" dirty="0" smtClean="0">
                          <a:solidFill>
                            <a:srgbClr val="FF0000"/>
                          </a:solidFill>
                        </a:rPr>
                        <a:t> Nisan Ulusal Egemenlik ve Çocuk Bayramı</a:t>
                      </a:r>
                      <a:endParaRPr lang="en-US" sz="1200" dirty="0">
                        <a:solidFill>
                          <a:srgbClr val="FF0000"/>
                        </a:solidFill>
                      </a:endParaRPr>
                    </a:p>
                  </a:txBody>
                  <a:tcPr/>
                </a:tc>
                <a:extLst>
                  <a:ext uri="{0D108BD9-81ED-4DB2-BD59-A6C34878D82A}">
                    <a16:rowId xmlns:a16="http://schemas.microsoft.com/office/drawing/2014/main" xmlns="" val="10010"/>
                  </a:ext>
                </a:extLst>
              </a:tr>
              <a:tr h="238742">
                <a:tc>
                  <a:txBody>
                    <a:bodyPr/>
                    <a:lstStyle/>
                    <a:p>
                      <a:pPr algn="ctr"/>
                      <a:r>
                        <a:rPr lang="tr-TR" sz="1200" b="1" dirty="0">
                          <a:solidFill>
                            <a:srgbClr val="00B050"/>
                          </a:solidFill>
                        </a:rPr>
                        <a:t>11</a:t>
                      </a:r>
                      <a:endParaRPr lang="en-US" sz="1200" b="1" dirty="0">
                        <a:solidFill>
                          <a:srgbClr val="00B050"/>
                        </a:solidFill>
                      </a:endParaRPr>
                    </a:p>
                  </a:txBody>
                  <a:tcPr/>
                </a:tc>
                <a:tc>
                  <a:txBody>
                    <a:bodyPr/>
                    <a:lstStyle/>
                    <a:p>
                      <a:pPr algn="ctr"/>
                      <a:r>
                        <a:rPr lang="tr-TR" sz="1200" b="1" dirty="0" smtClean="0">
                          <a:solidFill>
                            <a:srgbClr val="00B050"/>
                          </a:solidFill>
                        </a:rPr>
                        <a:t>30.04.2024</a:t>
                      </a:r>
                      <a:endParaRPr lang="en-US" sz="1200" b="1" dirty="0">
                        <a:solidFill>
                          <a:srgbClr val="00B05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rgbClr val="00B050"/>
                          </a:solidFill>
                          <a:latin typeface="+mn-lt"/>
                          <a:ea typeface="+mn-ea"/>
                          <a:cs typeface="+mn-cs"/>
                        </a:rPr>
                        <a:t>Static and Dynamic Routing</a:t>
                      </a:r>
                      <a:r>
                        <a:rPr lang="tr-TR" sz="1200" b="1" kern="1200" dirty="0" smtClean="0">
                          <a:solidFill>
                            <a:srgbClr val="00B050"/>
                          </a:solidFill>
                          <a:latin typeface="+mn-lt"/>
                          <a:ea typeface="+mn-ea"/>
                          <a:cs typeface="+mn-cs"/>
                        </a:rPr>
                        <a:t>, </a:t>
                      </a:r>
                      <a:r>
                        <a:rPr lang="en-US" sz="1200" b="1" kern="1200" dirty="0" smtClean="0">
                          <a:solidFill>
                            <a:srgbClr val="00B050"/>
                          </a:solidFill>
                          <a:latin typeface="+mn-lt"/>
                          <a:ea typeface="+mn-ea"/>
                          <a:cs typeface="+mn-cs"/>
                        </a:rPr>
                        <a:t>Congestion in the Network Layer, Its Causes and Solutions</a:t>
                      </a:r>
                      <a:endParaRPr lang="en-US" sz="1200" b="1" kern="1200" dirty="0">
                        <a:solidFill>
                          <a:srgbClr val="00B050"/>
                        </a:solidFill>
                        <a:latin typeface="+mn-lt"/>
                        <a:ea typeface="+mn-ea"/>
                        <a:cs typeface="+mn-cs"/>
                      </a:endParaRPr>
                    </a:p>
                  </a:txBody>
                  <a:tcPr/>
                </a:tc>
                <a:extLst>
                  <a:ext uri="{0D108BD9-81ED-4DB2-BD59-A6C34878D82A}">
                    <a16:rowId xmlns:a16="http://schemas.microsoft.com/office/drawing/2014/main" xmlns="" val="10011"/>
                  </a:ext>
                </a:extLst>
              </a:tr>
              <a:tr h="238742">
                <a:tc>
                  <a:txBody>
                    <a:bodyPr/>
                    <a:lstStyle/>
                    <a:p>
                      <a:pPr algn="ctr"/>
                      <a:r>
                        <a:rPr lang="tr-TR" sz="1200"/>
                        <a:t>12</a:t>
                      </a:r>
                      <a:endParaRPr lang="en-US" sz="1200"/>
                    </a:p>
                  </a:txBody>
                  <a:tcPr/>
                </a:tc>
                <a:tc>
                  <a:txBody>
                    <a:bodyPr/>
                    <a:lstStyle/>
                    <a:p>
                      <a:pPr algn="ctr"/>
                      <a:r>
                        <a:rPr lang="tr-TR" sz="1200" dirty="0" smtClean="0"/>
                        <a:t>07.05.2024</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IP (Internetworking Protocol)</a:t>
                      </a:r>
                      <a:r>
                        <a:rPr lang="tr-TR" sz="1200" dirty="0" smtClean="0"/>
                        <a:t>, ICMP, BOOTP, DHCP</a:t>
                      </a:r>
                      <a:endParaRPr lang="en-US" sz="1200" dirty="0"/>
                    </a:p>
                  </a:txBody>
                  <a:tcPr/>
                </a:tc>
                <a:extLst>
                  <a:ext uri="{0D108BD9-81ED-4DB2-BD59-A6C34878D82A}">
                    <a16:rowId xmlns:a16="http://schemas.microsoft.com/office/drawing/2014/main" xmlns="" val="10012"/>
                  </a:ext>
                </a:extLst>
              </a:tr>
              <a:tr h="238742">
                <a:tc>
                  <a:txBody>
                    <a:bodyPr/>
                    <a:lstStyle/>
                    <a:p>
                      <a:pPr algn="ctr"/>
                      <a:r>
                        <a:rPr lang="tr-TR" sz="1200">
                          <a:solidFill>
                            <a:srgbClr val="00B050"/>
                          </a:solidFill>
                        </a:rPr>
                        <a:t>13</a:t>
                      </a:r>
                      <a:endParaRPr lang="en-US" sz="1200">
                        <a:solidFill>
                          <a:srgbClr val="00B050"/>
                        </a:solidFill>
                      </a:endParaRPr>
                    </a:p>
                  </a:txBody>
                  <a:tcPr/>
                </a:tc>
                <a:tc>
                  <a:txBody>
                    <a:bodyPr/>
                    <a:lstStyle/>
                    <a:p>
                      <a:pPr algn="ctr"/>
                      <a:r>
                        <a:rPr lang="tr-TR" sz="1200" dirty="0" smtClean="0">
                          <a:solidFill>
                            <a:srgbClr val="00B050"/>
                          </a:solidFill>
                        </a:rPr>
                        <a:t>14.05.2024</a:t>
                      </a:r>
                      <a:endParaRPr lang="en-US" sz="1200" dirty="0">
                        <a:solidFill>
                          <a:srgbClr val="00B050"/>
                        </a:solidFill>
                      </a:endParaRPr>
                    </a:p>
                  </a:txBody>
                  <a:tcPr/>
                </a:tc>
                <a:tc>
                  <a:txBody>
                    <a:bodyPr/>
                    <a:lstStyle/>
                    <a:p>
                      <a:r>
                        <a:rPr lang="tr-TR" sz="1200" dirty="0" smtClean="0">
                          <a:solidFill>
                            <a:srgbClr val="00B050"/>
                          </a:solidFill>
                        </a:rPr>
                        <a:t>2. Ara  Sınav</a:t>
                      </a:r>
                      <a:endParaRPr lang="en-US" sz="1200" dirty="0">
                        <a:solidFill>
                          <a:srgbClr val="00B050"/>
                        </a:solidFill>
                      </a:endParaRPr>
                    </a:p>
                  </a:txBody>
                  <a:tcPr/>
                </a:tc>
                <a:extLst>
                  <a:ext uri="{0D108BD9-81ED-4DB2-BD59-A6C34878D82A}">
                    <a16:rowId xmlns:a16="http://schemas.microsoft.com/office/drawing/2014/main" xmlns="" val="10013"/>
                  </a:ext>
                </a:extLst>
              </a:tr>
              <a:tr h="238742">
                <a:tc>
                  <a:txBody>
                    <a:bodyPr/>
                    <a:lstStyle/>
                    <a:p>
                      <a:pPr algn="ctr"/>
                      <a:r>
                        <a:rPr lang="tr-TR" sz="1200" dirty="0">
                          <a:solidFill>
                            <a:schemeClr val="bg1"/>
                          </a:solidFill>
                        </a:rPr>
                        <a:t>14</a:t>
                      </a:r>
                      <a:endParaRPr lang="en-US" sz="1200" dirty="0">
                        <a:solidFill>
                          <a:schemeClr val="bg1"/>
                        </a:solidFill>
                      </a:endParaRPr>
                    </a:p>
                  </a:txBody>
                  <a:tcPr/>
                </a:tc>
                <a:tc>
                  <a:txBody>
                    <a:bodyPr/>
                    <a:lstStyle/>
                    <a:p>
                      <a:pPr algn="ctr"/>
                      <a:r>
                        <a:rPr lang="tr-TR" sz="1200" dirty="0" smtClean="0">
                          <a:solidFill>
                            <a:schemeClr val="bg1"/>
                          </a:solidFill>
                        </a:rPr>
                        <a:t>21.05.2024</a:t>
                      </a:r>
                      <a:endParaRPr lang="en-US" sz="1200" dirty="0">
                        <a:solidFill>
                          <a:schemeClr val="bg1"/>
                        </a:solidFill>
                      </a:endParaRPr>
                    </a:p>
                  </a:txBody>
                  <a:tcPr/>
                </a:tc>
                <a:tc>
                  <a:txBody>
                    <a:bodyPr/>
                    <a:lstStyle/>
                    <a:p>
                      <a:r>
                        <a:rPr lang="en-US" sz="1200" dirty="0" smtClean="0"/>
                        <a:t>UDP (User Datagram Protocol)</a:t>
                      </a:r>
                      <a:r>
                        <a:rPr lang="tr-TR" sz="1200" dirty="0" smtClean="0"/>
                        <a:t>, TCP (</a:t>
                      </a:r>
                      <a:r>
                        <a:rPr lang="tr-TR" sz="1200" dirty="0" err="1" smtClean="0"/>
                        <a:t>Transmisson</a:t>
                      </a:r>
                      <a:r>
                        <a:rPr lang="tr-TR" sz="1200" dirty="0" smtClean="0"/>
                        <a:t> Control Protocol)</a:t>
                      </a:r>
                      <a:endParaRPr lang="en-US" sz="1200" dirty="0"/>
                    </a:p>
                  </a:txBody>
                  <a:tcPr/>
                </a:tc>
                <a:extLst>
                  <a:ext uri="{0D108BD9-81ED-4DB2-BD59-A6C34878D82A}">
                    <a16:rowId xmlns:a16="http://schemas.microsoft.com/office/drawing/2014/main" xmlns="" val="10014"/>
                  </a:ext>
                </a:extLst>
              </a:tr>
            </a:tbl>
          </a:graphicData>
        </a:graphic>
      </p:graphicFrame>
      <p:sp>
        <p:nvSpPr>
          <p:cNvPr id="9" name="Metin kutusu 8">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sp>
        <p:nvSpPr>
          <p:cNvPr id="8" name="Metin kutusu 4">
            <a:extLst>
              <a:ext uri="{FF2B5EF4-FFF2-40B4-BE49-F238E27FC236}">
                <a16:creationId xmlns="" xmlns:a16="http://schemas.microsoft.com/office/drawing/2014/main"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endParaRPr lang="tr-TR" dirty="0"/>
          </a:p>
        </p:txBody>
      </p:sp>
      <p:pic>
        <p:nvPicPr>
          <p:cNvPr id="10" name="Resim 9">
            <a:extLst>
              <a:ext uri="{FF2B5EF4-FFF2-40B4-BE49-F238E27FC236}">
                <a16:creationId xmlns:a16="http://schemas.microsoft.com/office/drawing/2014/main" xmlns="" id="{7E60D79A-B9B3-4698-9BB6-2E29FA39FF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82470"/>
            <a:ext cx="5099314" cy="5431547"/>
          </a:xfrm>
          <a:prstGeom prst="rect">
            <a:avLst/>
          </a:prstGeom>
        </p:spPr>
      </p:pic>
    </p:spTree>
    <p:extLst>
      <p:ext uri="{BB962C8B-B14F-4D97-AF65-F5344CB8AC3E}">
        <p14:creationId xmlns:p14="http://schemas.microsoft.com/office/powerpoint/2010/main" val="1601111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Network Layer</a:t>
            </a:r>
            <a:endParaRPr lang="en-US" dirty="0"/>
          </a:p>
        </p:txBody>
      </p:sp>
      <p:sp>
        <p:nvSpPr>
          <p:cNvPr id="3" name="İçerik Yer Tutucusu 2"/>
          <p:cNvSpPr>
            <a:spLocks noGrp="1"/>
          </p:cNvSpPr>
          <p:nvPr>
            <p:ph idx="1"/>
          </p:nvPr>
        </p:nvSpPr>
        <p:spPr>
          <a:xfrm>
            <a:off x="680322" y="2336873"/>
            <a:ext cx="6267326" cy="3599316"/>
          </a:xfrm>
        </p:spPr>
        <p:txBody>
          <a:bodyPr>
            <a:normAutofit lnSpcReduction="10000"/>
          </a:bodyPr>
          <a:lstStyle/>
          <a:p>
            <a:r>
              <a:rPr lang="en-US" dirty="0"/>
              <a:t>Delivering packets from the source all the way to the </a:t>
            </a:r>
            <a:r>
              <a:rPr lang="en-US" dirty="0" smtClean="0"/>
              <a:t>destination</a:t>
            </a:r>
            <a:endParaRPr lang="tr-TR" dirty="0" smtClean="0"/>
          </a:p>
          <a:p>
            <a:pPr lvl="1"/>
            <a:r>
              <a:rPr lang="tr-TR" dirty="0"/>
              <a:t>M</a:t>
            </a:r>
            <a:r>
              <a:rPr lang="en-US" dirty="0" err="1" smtClean="0"/>
              <a:t>aking</a:t>
            </a:r>
            <a:r>
              <a:rPr lang="en-US" dirty="0" smtClean="0"/>
              <a:t> </a:t>
            </a:r>
            <a:r>
              <a:rPr lang="en-US" dirty="0"/>
              <a:t>many hops at intermediate </a:t>
            </a:r>
            <a:r>
              <a:rPr lang="en-US" dirty="0" smtClean="0"/>
              <a:t>routers</a:t>
            </a:r>
            <a:endParaRPr lang="tr-TR" dirty="0" smtClean="0"/>
          </a:p>
          <a:p>
            <a:pPr lvl="2"/>
            <a:r>
              <a:rPr lang="en-US" dirty="0"/>
              <a:t>This function clearly contrasts with that of the data link </a:t>
            </a:r>
            <a:r>
              <a:rPr lang="en-US" dirty="0" smtClean="0"/>
              <a:t>Layer</a:t>
            </a:r>
            <a:r>
              <a:rPr lang="tr-TR" dirty="0" smtClean="0"/>
              <a:t>.</a:t>
            </a:r>
          </a:p>
          <a:p>
            <a:r>
              <a:rPr lang="tr-TR" dirty="0" smtClean="0"/>
              <a:t>L</a:t>
            </a:r>
            <a:r>
              <a:rPr lang="en-US" dirty="0" err="1" smtClean="0"/>
              <a:t>owest</a:t>
            </a:r>
            <a:r>
              <a:rPr lang="en-US" dirty="0" smtClean="0"/>
              <a:t> </a:t>
            </a:r>
            <a:r>
              <a:rPr lang="en-US" dirty="0"/>
              <a:t>layer that deals with </a:t>
            </a:r>
            <a:r>
              <a:rPr lang="en-US" dirty="0">
                <a:solidFill>
                  <a:srgbClr val="FFFF00"/>
                </a:solidFill>
              </a:rPr>
              <a:t>end-to-end </a:t>
            </a:r>
            <a:r>
              <a:rPr lang="en-US" dirty="0" smtClean="0"/>
              <a:t>transmission</a:t>
            </a:r>
            <a:endParaRPr lang="tr-TR" dirty="0" smtClean="0"/>
          </a:p>
          <a:p>
            <a:r>
              <a:rPr lang="tr-TR" dirty="0" smtClean="0">
                <a:solidFill>
                  <a:srgbClr val="FFFF00"/>
                </a:solidFill>
              </a:rPr>
              <a:t>T</a:t>
            </a:r>
            <a:r>
              <a:rPr lang="en-US" dirty="0" smtClean="0">
                <a:solidFill>
                  <a:srgbClr val="FFFF00"/>
                </a:solidFill>
              </a:rPr>
              <a:t>he </a:t>
            </a:r>
            <a:r>
              <a:rPr lang="en-US" dirty="0">
                <a:solidFill>
                  <a:srgbClr val="FFFF00"/>
                </a:solidFill>
              </a:rPr>
              <a:t>network layer </a:t>
            </a:r>
            <a:r>
              <a:rPr lang="en-US" dirty="0"/>
              <a:t>must </a:t>
            </a:r>
            <a:r>
              <a:rPr lang="en-US" dirty="0">
                <a:solidFill>
                  <a:srgbClr val="FFFF00"/>
                </a:solidFill>
              </a:rPr>
              <a:t>know</a:t>
            </a:r>
            <a:r>
              <a:rPr lang="en-US" dirty="0"/>
              <a:t> about the </a:t>
            </a:r>
            <a:r>
              <a:rPr lang="en-US" dirty="0">
                <a:solidFill>
                  <a:srgbClr val="FFFF00"/>
                </a:solidFill>
              </a:rPr>
              <a:t>topology of the network </a:t>
            </a:r>
            <a:r>
              <a:rPr lang="en-US" dirty="0"/>
              <a:t>(i.e., the set of all </a:t>
            </a:r>
            <a:r>
              <a:rPr lang="en-US" dirty="0">
                <a:solidFill>
                  <a:srgbClr val="FFFF00"/>
                </a:solidFill>
              </a:rPr>
              <a:t>routers</a:t>
            </a:r>
            <a:r>
              <a:rPr lang="en-US" dirty="0"/>
              <a:t> and links</a:t>
            </a:r>
            <a:r>
              <a:rPr lang="en-US" dirty="0" smtClean="0"/>
              <a:t>)</a:t>
            </a:r>
            <a:endParaRPr lang="tr-TR" dirty="0" smtClean="0"/>
          </a:p>
          <a:p>
            <a:pPr lvl="1"/>
            <a:r>
              <a:rPr lang="tr-TR" dirty="0" smtClean="0"/>
              <a:t>C</a:t>
            </a:r>
            <a:r>
              <a:rPr lang="en-US" dirty="0" err="1" smtClean="0"/>
              <a:t>hoose</a:t>
            </a:r>
            <a:r>
              <a:rPr lang="en-US" dirty="0" smtClean="0"/>
              <a:t> </a:t>
            </a:r>
            <a:r>
              <a:rPr lang="en-US" dirty="0"/>
              <a:t>appropriate paths through </a:t>
            </a:r>
            <a:r>
              <a:rPr lang="en-US" dirty="0" smtClean="0"/>
              <a:t>it</a:t>
            </a:r>
            <a:endParaRPr lang="tr-TR" dirty="0" smtClean="0"/>
          </a:p>
          <a:p>
            <a:endParaRPr lang="tr-TR" dirty="0" smtClean="0"/>
          </a:p>
          <a:p>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graphicFrame>
        <p:nvGraphicFramePr>
          <p:cNvPr id="7" name="Table 11">
            <a:extLst>
              <a:ext uri="{FF2B5EF4-FFF2-40B4-BE49-F238E27FC236}">
                <a16:creationId xmlns:a16="http://schemas.microsoft.com/office/drawing/2014/main" xmlns="" id="{7B305186-A86C-C048-8D4C-CF0C9DF15649}"/>
              </a:ext>
            </a:extLst>
          </p:cNvPr>
          <p:cNvGraphicFramePr>
            <a:graphicFrameLocks/>
          </p:cNvGraphicFramePr>
          <p:nvPr>
            <p:extLst>
              <p:ext uri="{D42A27DB-BD31-4B8C-83A1-F6EECF244321}">
                <p14:modId xmlns:p14="http://schemas.microsoft.com/office/powerpoint/2010/main" val="2896112396"/>
              </p:ext>
            </p:extLst>
          </p:nvPr>
        </p:nvGraphicFramePr>
        <p:xfrm>
          <a:off x="7035489" y="2309069"/>
          <a:ext cx="4868862" cy="3627120"/>
        </p:xfrm>
        <a:graphic>
          <a:graphicData uri="http://schemas.openxmlformats.org/drawingml/2006/table">
            <a:tbl>
              <a:tblPr firstRow="1" bandRow="1">
                <a:tableStyleId>{69CF1AB2-1976-4502-BF36-3FF5EA218861}</a:tableStyleId>
              </a:tblPr>
              <a:tblGrid>
                <a:gridCol w="951675">
                  <a:extLst>
                    <a:ext uri="{9D8B030D-6E8A-4147-A177-3AD203B41FA5}">
                      <a16:colId xmlns:a16="http://schemas.microsoft.com/office/drawing/2014/main" xmlns="" val="509411009"/>
                    </a:ext>
                  </a:extLst>
                </a:gridCol>
                <a:gridCol w="3917187">
                  <a:extLst>
                    <a:ext uri="{9D8B030D-6E8A-4147-A177-3AD203B41FA5}">
                      <a16:colId xmlns:a16="http://schemas.microsoft.com/office/drawing/2014/main" xmlns="" val="1235550683"/>
                    </a:ext>
                  </a:extLst>
                </a:gridCol>
              </a:tblGrid>
              <a:tr h="370840">
                <a:tc>
                  <a:txBody>
                    <a:bodyPr/>
                    <a:lstStyle/>
                    <a:p>
                      <a:pPr algn="ctr"/>
                      <a:r>
                        <a:rPr lang="tr-TR" sz="2800" b="0" dirty="0"/>
                        <a:t>7</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b="0" dirty="0"/>
                        <a:t>Application </a:t>
                      </a:r>
                      <a:r>
                        <a:rPr lang="tr-TR" sz="2800" b="0" dirty="0" err="1"/>
                        <a:t>Layer</a:t>
                      </a:r>
                      <a:r>
                        <a:rPr lang="tr-TR" sz="2800" b="0" dirty="0"/>
                        <a:t> </a:t>
                      </a:r>
                    </a:p>
                  </a:txBody>
                  <a:tcPr/>
                </a:tc>
                <a:extLst>
                  <a:ext uri="{0D108BD9-81ED-4DB2-BD59-A6C34878D82A}">
                    <a16:rowId xmlns:a16="http://schemas.microsoft.com/office/drawing/2014/main" xmlns="" val="2128549626"/>
                  </a:ext>
                </a:extLst>
              </a:tr>
              <a:tr h="370840">
                <a:tc>
                  <a:txBody>
                    <a:bodyPr/>
                    <a:lstStyle/>
                    <a:p>
                      <a:pPr algn="ctr"/>
                      <a:r>
                        <a:rPr lang="tr-TR" sz="2800" dirty="0"/>
                        <a:t>6</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a:t>Presentation </a:t>
                      </a:r>
                      <a:r>
                        <a:rPr lang="tr-TR" sz="2800" dirty="0" err="1"/>
                        <a:t>Layer</a:t>
                      </a:r>
                      <a:r>
                        <a:rPr lang="tr-TR" sz="2800" dirty="0"/>
                        <a:t> </a:t>
                      </a:r>
                    </a:p>
                  </a:txBody>
                  <a:tcPr/>
                </a:tc>
                <a:extLst>
                  <a:ext uri="{0D108BD9-81ED-4DB2-BD59-A6C34878D82A}">
                    <a16:rowId xmlns:a16="http://schemas.microsoft.com/office/drawing/2014/main" xmlns="" val="1218290974"/>
                  </a:ext>
                </a:extLst>
              </a:tr>
              <a:tr h="370840">
                <a:tc>
                  <a:txBody>
                    <a:bodyPr/>
                    <a:lstStyle/>
                    <a:p>
                      <a:pPr algn="ctr"/>
                      <a:r>
                        <a:rPr lang="tr-TR" sz="2800" dirty="0"/>
                        <a:t>5</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err="1"/>
                        <a:t>Session</a:t>
                      </a:r>
                      <a:r>
                        <a:rPr lang="tr-TR" sz="2800" dirty="0"/>
                        <a:t> </a:t>
                      </a:r>
                      <a:r>
                        <a:rPr lang="tr-TR" sz="2800" dirty="0" err="1"/>
                        <a:t>Layer</a:t>
                      </a:r>
                      <a:endParaRPr lang="tr-TR" sz="2800" dirty="0"/>
                    </a:p>
                  </a:txBody>
                  <a:tcPr/>
                </a:tc>
                <a:extLst>
                  <a:ext uri="{0D108BD9-81ED-4DB2-BD59-A6C34878D82A}">
                    <a16:rowId xmlns:a16="http://schemas.microsoft.com/office/drawing/2014/main" xmlns="" val="2336148303"/>
                  </a:ext>
                </a:extLst>
              </a:tr>
              <a:tr h="370840">
                <a:tc>
                  <a:txBody>
                    <a:bodyPr/>
                    <a:lstStyle/>
                    <a:p>
                      <a:pPr algn="ctr"/>
                      <a:r>
                        <a:rPr lang="tr-TR" sz="2800" dirty="0"/>
                        <a:t>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dirty="0"/>
                        <a:t>Transport </a:t>
                      </a:r>
                      <a:r>
                        <a:rPr lang="tr-TR" sz="2800" dirty="0" err="1"/>
                        <a:t>Layer</a:t>
                      </a:r>
                      <a:endParaRPr lang="tr-TR" sz="2800" dirty="0"/>
                    </a:p>
                  </a:txBody>
                  <a:tcPr/>
                </a:tc>
                <a:extLst>
                  <a:ext uri="{0D108BD9-81ED-4DB2-BD59-A6C34878D82A}">
                    <a16:rowId xmlns:a16="http://schemas.microsoft.com/office/drawing/2014/main" xmlns="" val="2369792688"/>
                  </a:ext>
                </a:extLst>
              </a:tr>
              <a:tr h="370840">
                <a:tc>
                  <a:txBody>
                    <a:bodyPr/>
                    <a:lstStyle/>
                    <a:p>
                      <a:pPr algn="ctr"/>
                      <a:r>
                        <a:rPr lang="tr-TR" sz="2800" b="1" dirty="0">
                          <a:solidFill>
                            <a:srgbClr val="00B050"/>
                          </a:solidFill>
                        </a:rPr>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b="1" dirty="0">
                          <a:solidFill>
                            <a:srgbClr val="00B050"/>
                          </a:solidFill>
                        </a:rPr>
                        <a:t>Network </a:t>
                      </a:r>
                      <a:r>
                        <a:rPr lang="tr-TR" sz="2800" b="1" dirty="0" err="1">
                          <a:solidFill>
                            <a:srgbClr val="00B050"/>
                          </a:solidFill>
                        </a:rPr>
                        <a:t>Layer</a:t>
                      </a:r>
                      <a:endParaRPr lang="tr-TR" sz="2800" b="1" dirty="0">
                        <a:solidFill>
                          <a:srgbClr val="00B050"/>
                        </a:solidFill>
                      </a:endParaRPr>
                    </a:p>
                  </a:txBody>
                  <a:tcPr/>
                </a:tc>
                <a:extLst>
                  <a:ext uri="{0D108BD9-81ED-4DB2-BD59-A6C34878D82A}">
                    <a16:rowId xmlns:a16="http://schemas.microsoft.com/office/drawing/2014/main" xmlns="" val="3968064935"/>
                  </a:ext>
                </a:extLst>
              </a:tr>
              <a:tr h="370840">
                <a:tc>
                  <a:txBody>
                    <a:bodyPr/>
                    <a:lstStyle/>
                    <a:p>
                      <a:pPr algn="ctr"/>
                      <a:r>
                        <a:rPr lang="tr-TR" sz="2800" b="1" dirty="0">
                          <a:solidFill>
                            <a:srgbClr val="7030A0"/>
                          </a:solidFill>
                        </a:rPr>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b="1" dirty="0">
                          <a:solidFill>
                            <a:srgbClr val="7030A0"/>
                          </a:solidFill>
                        </a:rPr>
                        <a:t>Data Link </a:t>
                      </a:r>
                      <a:r>
                        <a:rPr lang="tr-TR" sz="2800" b="1" dirty="0" err="1">
                          <a:solidFill>
                            <a:srgbClr val="7030A0"/>
                          </a:solidFill>
                        </a:rPr>
                        <a:t>Layer</a:t>
                      </a:r>
                      <a:endParaRPr lang="tr-TR" sz="2800" b="1" dirty="0">
                        <a:solidFill>
                          <a:srgbClr val="7030A0"/>
                        </a:solidFill>
                      </a:endParaRPr>
                    </a:p>
                  </a:txBody>
                  <a:tcPr/>
                </a:tc>
                <a:extLst>
                  <a:ext uri="{0D108BD9-81ED-4DB2-BD59-A6C34878D82A}">
                    <a16:rowId xmlns:a16="http://schemas.microsoft.com/office/drawing/2014/main" xmlns="" val="850790726"/>
                  </a:ext>
                </a:extLst>
              </a:tr>
              <a:tr h="370840">
                <a:tc>
                  <a:txBody>
                    <a:bodyPr/>
                    <a:lstStyle/>
                    <a:p>
                      <a:pPr algn="ctr"/>
                      <a:r>
                        <a:rPr lang="tr-TR" sz="2800" b="1" dirty="0">
                          <a:solidFill>
                            <a:srgbClr val="7030A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2800" b="1" dirty="0" err="1">
                          <a:solidFill>
                            <a:srgbClr val="7030A0"/>
                          </a:solidFill>
                        </a:rPr>
                        <a:t>Physical</a:t>
                      </a:r>
                      <a:r>
                        <a:rPr lang="tr-TR" sz="2800" b="1" dirty="0">
                          <a:solidFill>
                            <a:srgbClr val="7030A0"/>
                          </a:solidFill>
                        </a:rPr>
                        <a:t> </a:t>
                      </a:r>
                      <a:r>
                        <a:rPr lang="tr-TR" sz="2800" b="1" dirty="0" err="1">
                          <a:solidFill>
                            <a:srgbClr val="7030A0"/>
                          </a:solidFill>
                        </a:rPr>
                        <a:t>Layer</a:t>
                      </a:r>
                      <a:endParaRPr lang="tr-TR" sz="2800" b="1" dirty="0">
                        <a:solidFill>
                          <a:srgbClr val="7030A0"/>
                        </a:solidFill>
                      </a:endParaRPr>
                    </a:p>
                  </a:txBody>
                  <a:tcPr/>
                </a:tc>
                <a:extLst>
                  <a:ext uri="{0D108BD9-81ED-4DB2-BD59-A6C34878D82A}">
                    <a16:rowId xmlns:a16="http://schemas.microsoft.com/office/drawing/2014/main" xmlns="" val="3490072074"/>
                  </a:ext>
                </a:extLst>
              </a:tr>
            </a:tbl>
          </a:graphicData>
        </a:graphic>
      </p:graphicFrame>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52761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Network </a:t>
            </a:r>
            <a:r>
              <a:rPr lang="tr-TR" dirty="0"/>
              <a:t>Layer - Switching </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28" name="Resim 27"/>
          <p:cNvPicPr>
            <a:picLocks noChangeAspect="1"/>
          </p:cNvPicPr>
          <p:nvPr/>
        </p:nvPicPr>
        <p:blipFill>
          <a:blip r:embed="rId2"/>
          <a:stretch>
            <a:fillRect/>
          </a:stretch>
        </p:blipFill>
        <p:spPr>
          <a:xfrm>
            <a:off x="1699657" y="2535246"/>
            <a:ext cx="8815261" cy="3344675"/>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13005624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Network </a:t>
            </a:r>
            <a:r>
              <a:rPr lang="tr-TR" dirty="0"/>
              <a:t>Layer - </a:t>
            </a:r>
            <a:r>
              <a:rPr lang="tr-TR" dirty="0"/>
              <a:t>Circuit </a:t>
            </a:r>
            <a:r>
              <a:rPr lang="tr-TR" dirty="0" smtClean="0"/>
              <a:t>Switching </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sp>
        <p:nvSpPr>
          <p:cNvPr id="26" name="İçerik Yer Tutucusu 25"/>
          <p:cNvSpPr>
            <a:spLocks noGrp="1"/>
          </p:cNvSpPr>
          <p:nvPr>
            <p:ph idx="1"/>
          </p:nvPr>
        </p:nvSpPr>
        <p:spPr>
          <a:xfrm>
            <a:off x="680322" y="2336873"/>
            <a:ext cx="6267326" cy="3599316"/>
          </a:xfrm>
        </p:spPr>
        <p:txBody>
          <a:bodyPr>
            <a:normAutofit lnSpcReduction="10000"/>
          </a:bodyPr>
          <a:lstStyle/>
          <a:p>
            <a:r>
              <a:rPr lang="tr-TR" dirty="0"/>
              <a:t>E</a:t>
            </a:r>
            <a:r>
              <a:rPr lang="tr-TR" dirty="0" smtClean="0"/>
              <a:t>nd </a:t>
            </a:r>
            <a:r>
              <a:rPr lang="tr-TR" dirty="0" err="1" smtClean="0"/>
              <a:t>office</a:t>
            </a:r>
            <a:r>
              <a:rPr lang="tr-TR" dirty="0"/>
              <a:t> (</a:t>
            </a:r>
            <a:r>
              <a:rPr lang="tr-TR" dirty="0" err="1" smtClean="0"/>
              <a:t>switchboard</a:t>
            </a:r>
            <a:r>
              <a:rPr lang="tr-TR" dirty="0" smtClean="0"/>
              <a:t>)</a:t>
            </a:r>
          </a:p>
          <a:p>
            <a:pPr lvl="1"/>
            <a:r>
              <a:rPr lang="tr-TR" dirty="0" err="1" smtClean="0"/>
              <a:t>Subscriber</a:t>
            </a:r>
            <a:r>
              <a:rPr lang="tr-TR" dirty="0" smtClean="0"/>
              <a:t> loop</a:t>
            </a:r>
          </a:p>
          <a:p>
            <a:r>
              <a:rPr lang="en-US" dirty="0"/>
              <a:t>It is possible to establish more than one connection using TDM and/or FDM techniques on the connections between intermediate switching elements</a:t>
            </a:r>
            <a:r>
              <a:rPr lang="en-US" dirty="0" smtClean="0"/>
              <a:t>.</a:t>
            </a:r>
            <a:endParaRPr lang="tr-TR" dirty="0" smtClean="0"/>
          </a:p>
          <a:p>
            <a:pPr lvl="1"/>
            <a:r>
              <a:rPr lang="tr-TR" dirty="0" err="1" smtClean="0"/>
              <a:t>Trunk</a:t>
            </a:r>
            <a:endParaRPr lang="tr-TR" dirty="0" smtClean="0"/>
          </a:p>
          <a:p>
            <a:r>
              <a:rPr lang="tr-TR" dirty="0" smtClean="0"/>
              <a:t>Circuit Switched Networks</a:t>
            </a:r>
          </a:p>
          <a:p>
            <a:pPr lvl="1"/>
            <a:r>
              <a:rPr lang="tr-TR" dirty="0" smtClean="0"/>
              <a:t>Space Division </a:t>
            </a:r>
            <a:r>
              <a:rPr lang="tr-TR" dirty="0"/>
              <a:t>C</a:t>
            </a:r>
            <a:r>
              <a:rPr lang="tr-TR" dirty="0" smtClean="0"/>
              <a:t>ircuit Switching</a:t>
            </a:r>
          </a:p>
          <a:p>
            <a:pPr lvl="1"/>
            <a:r>
              <a:rPr lang="tr-TR" dirty="0"/>
              <a:t>Time </a:t>
            </a:r>
            <a:r>
              <a:rPr lang="tr-TR" dirty="0" smtClean="0"/>
              <a:t>Division </a:t>
            </a:r>
            <a:r>
              <a:rPr lang="tr-TR" dirty="0"/>
              <a:t>C</a:t>
            </a:r>
            <a:r>
              <a:rPr lang="tr-TR" dirty="0" smtClean="0"/>
              <a:t>ircuit </a:t>
            </a:r>
            <a:r>
              <a:rPr lang="tr-TR" dirty="0"/>
              <a:t>S</a:t>
            </a:r>
            <a:r>
              <a:rPr lang="tr-TR" dirty="0" smtClean="0"/>
              <a:t>witching</a:t>
            </a:r>
          </a:p>
          <a:p>
            <a:endParaRPr lang="en-US" dirty="0"/>
          </a:p>
        </p:txBody>
      </p:sp>
      <p:pic>
        <p:nvPicPr>
          <p:cNvPr id="7" name="Resim 6"/>
          <p:cNvPicPr>
            <a:picLocks noChangeAspect="1"/>
          </p:cNvPicPr>
          <p:nvPr/>
        </p:nvPicPr>
        <p:blipFill>
          <a:blip r:embed="rId2"/>
          <a:stretch>
            <a:fillRect/>
          </a:stretch>
        </p:blipFill>
        <p:spPr>
          <a:xfrm>
            <a:off x="7103860" y="2336873"/>
            <a:ext cx="4742100" cy="2495103"/>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95748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Network </a:t>
            </a:r>
            <a:r>
              <a:rPr lang="tr-TR" dirty="0"/>
              <a:t>Layer </a:t>
            </a:r>
            <a:r>
              <a:rPr lang="tr-TR" dirty="0" smtClean="0"/>
              <a:t>– </a:t>
            </a:r>
            <a:r>
              <a:rPr lang="tr-TR" dirty="0"/>
              <a:t>Circuit </a:t>
            </a:r>
            <a:r>
              <a:rPr lang="tr-TR" dirty="0" smtClean="0"/>
              <a:t>Switching (</a:t>
            </a:r>
            <a:r>
              <a:rPr lang="tr-TR" dirty="0" err="1" smtClean="0"/>
              <a:t>Con’t</a:t>
            </a:r>
            <a:r>
              <a:rPr lang="tr-TR" dirty="0" smtClean="0"/>
              <a:t>)</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sp>
        <p:nvSpPr>
          <p:cNvPr id="26" name="İçerik Yer Tutucusu 25"/>
          <p:cNvSpPr>
            <a:spLocks noGrp="1"/>
          </p:cNvSpPr>
          <p:nvPr>
            <p:ph idx="1"/>
          </p:nvPr>
        </p:nvSpPr>
        <p:spPr>
          <a:xfrm>
            <a:off x="680322" y="2336873"/>
            <a:ext cx="6028040" cy="3599316"/>
          </a:xfrm>
        </p:spPr>
        <p:txBody>
          <a:bodyPr>
            <a:normAutofit fontScale="92500" lnSpcReduction="20000"/>
          </a:bodyPr>
          <a:lstStyle/>
          <a:p>
            <a:r>
              <a:rPr lang="tr-TR" dirty="0"/>
              <a:t>Space Division Circuit Switching </a:t>
            </a:r>
            <a:endParaRPr lang="tr-TR" dirty="0" smtClean="0"/>
          </a:p>
          <a:p>
            <a:pPr lvl="1"/>
            <a:r>
              <a:rPr lang="en-US" dirty="0" smtClean="0"/>
              <a:t>Design </a:t>
            </a:r>
            <a:r>
              <a:rPr lang="en-US" dirty="0"/>
              <a:t>for analogue telephone </a:t>
            </a:r>
            <a:r>
              <a:rPr lang="en-US" dirty="0" smtClean="0"/>
              <a:t>networks</a:t>
            </a:r>
            <a:endParaRPr lang="tr-TR" dirty="0" smtClean="0"/>
          </a:p>
          <a:p>
            <a:pPr lvl="2"/>
            <a:r>
              <a:rPr lang="tr-TR" dirty="0"/>
              <a:t>Cross-Bar </a:t>
            </a:r>
            <a:endParaRPr lang="tr-TR" dirty="0" smtClean="0"/>
          </a:p>
          <a:p>
            <a:pPr lvl="2"/>
            <a:r>
              <a:rPr lang="tr-TR" dirty="0" err="1"/>
              <a:t>Multistage</a:t>
            </a:r>
            <a:r>
              <a:rPr lang="tr-TR" dirty="0"/>
              <a:t> </a:t>
            </a:r>
            <a:r>
              <a:rPr lang="tr-TR" dirty="0" smtClean="0"/>
              <a:t>switch</a:t>
            </a:r>
          </a:p>
          <a:p>
            <a:r>
              <a:rPr lang="tr-TR" dirty="0"/>
              <a:t>Time </a:t>
            </a:r>
            <a:r>
              <a:rPr lang="tr-TR" dirty="0" smtClean="0"/>
              <a:t>Division </a:t>
            </a:r>
            <a:r>
              <a:rPr lang="tr-TR" dirty="0"/>
              <a:t>C</a:t>
            </a:r>
            <a:r>
              <a:rPr lang="tr-TR" dirty="0" smtClean="0"/>
              <a:t>ircuit Switching</a:t>
            </a:r>
          </a:p>
          <a:p>
            <a:pPr lvl="1"/>
            <a:r>
              <a:rPr lang="tr-TR" dirty="0" smtClean="0"/>
              <a:t>TDM</a:t>
            </a:r>
          </a:p>
          <a:p>
            <a:pPr lvl="1"/>
            <a:r>
              <a:rPr lang="tr-TR" dirty="0" smtClean="0"/>
              <a:t>TSI (</a:t>
            </a:r>
            <a:r>
              <a:rPr lang="tr-TR" dirty="0"/>
              <a:t>Time Slot Interface</a:t>
            </a:r>
            <a:r>
              <a:rPr lang="tr-TR" dirty="0" smtClean="0"/>
              <a:t>)</a:t>
            </a:r>
          </a:p>
          <a:p>
            <a:r>
              <a:rPr lang="tr-TR" dirty="0" err="1" smtClean="0"/>
              <a:t>Hybrid</a:t>
            </a:r>
            <a:r>
              <a:rPr lang="tr-TR" dirty="0" smtClean="0"/>
              <a:t> switching</a:t>
            </a:r>
          </a:p>
          <a:p>
            <a:pPr lvl="1"/>
            <a:r>
              <a:rPr lang="tr-TR" dirty="0"/>
              <a:t>TST (</a:t>
            </a:r>
            <a:r>
              <a:rPr lang="tr-TR" dirty="0" smtClean="0"/>
              <a:t>Time-Space-Time)</a:t>
            </a:r>
          </a:p>
          <a:p>
            <a:pPr lvl="1"/>
            <a:r>
              <a:rPr lang="tr-TR" dirty="0" smtClean="0"/>
              <a:t>TSST </a:t>
            </a:r>
            <a:r>
              <a:rPr lang="tr-TR" dirty="0"/>
              <a:t>(Time-Space-Space-Time</a:t>
            </a:r>
            <a:r>
              <a:rPr lang="tr-TR" dirty="0" smtClean="0"/>
              <a:t>)</a:t>
            </a:r>
          </a:p>
          <a:p>
            <a:pPr lvl="1"/>
            <a:r>
              <a:rPr lang="tr-TR" dirty="0" smtClean="0"/>
              <a:t>STTS </a:t>
            </a:r>
            <a:r>
              <a:rPr lang="tr-TR" dirty="0"/>
              <a:t>(Space-Time-Time-Space</a:t>
            </a:r>
            <a:r>
              <a:rPr lang="tr-TR" dirty="0" smtClean="0"/>
              <a:t>)</a:t>
            </a:r>
          </a:p>
          <a:p>
            <a:r>
              <a:rPr lang="en-US" dirty="0"/>
              <a:t>Control </a:t>
            </a:r>
            <a:r>
              <a:rPr lang="en-US" dirty="0" err="1" smtClean="0"/>
              <a:t>Signalin</a:t>
            </a:r>
            <a:endParaRPr lang="tr-TR" dirty="0" smtClean="0"/>
          </a:p>
          <a:p>
            <a:endParaRPr lang="tr-TR" dirty="0" smtClean="0"/>
          </a:p>
          <a:p>
            <a:endParaRPr lang="en-US" dirty="0"/>
          </a:p>
        </p:txBody>
      </p:sp>
      <p:pic>
        <p:nvPicPr>
          <p:cNvPr id="38" name="Resim 37"/>
          <p:cNvPicPr>
            <a:picLocks noChangeAspect="1"/>
          </p:cNvPicPr>
          <p:nvPr/>
        </p:nvPicPr>
        <p:blipFill>
          <a:blip r:embed="rId3"/>
          <a:stretch>
            <a:fillRect/>
          </a:stretch>
        </p:blipFill>
        <p:spPr>
          <a:xfrm>
            <a:off x="7335785" y="2673351"/>
            <a:ext cx="4455999" cy="2779889"/>
          </a:xfrm>
          <a:prstGeom prst="rect">
            <a:avLst/>
          </a:prstGeom>
        </p:spPr>
      </p:pic>
      <p:pic>
        <p:nvPicPr>
          <p:cNvPr id="39" name="Resim 38"/>
          <p:cNvPicPr>
            <a:picLocks noChangeAspect="1"/>
          </p:cNvPicPr>
          <p:nvPr/>
        </p:nvPicPr>
        <p:blipFill>
          <a:blip r:embed="rId4"/>
          <a:stretch>
            <a:fillRect/>
          </a:stretch>
        </p:blipFill>
        <p:spPr>
          <a:xfrm>
            <a:off x="6849824" y="2434489"/>
            <a:ext cx="5182565" cy="3257612"/>
          </a:xfrm>
          <a:prstGeom prst="rect">
            <a:avLst/>
          </a:prstGeom>
        </p:spPr>
      </p:pic>
      <p:pic>
        <p:nvPicPr>
          <p:cNvPr id="40" name="Resim 39"/>
          <p:cNvPicPr>
            <a:picLocks noChangeAspect="1"/>
          </p:cNvPicPr>
          <p:nvPr/>
        </p:nvPicPr>
        <p:blipFill>
          <a:blip r:embed="rId5"/>
          <a:stretch>
            <a:fillRect/>
          </a:stretch>
        </p:blipFill>
        <p:spPr>
          <a:xfrm>
            <a:off x="6849823" y="2967465"/>
            <a:ext cx="5182565" cy="1707665"/>
          </a:xfrm>
          <a:prstGeom prst="rect">
            <a:avLst/>
          </a:prstGeom>
        </p:spPr>
      </p:pic>
      <p:pic>
        <p:nvPicPr>
          <p:cNvPr id="41" name="Resim 40"/>
          <p:cNvPicPr>
            <a:picLocks noChangeAspect="1"/>
          </p:cNvPicPr>
          <p:nvPr/>
        </p:nvPicPr>
        <p:blipFill>
          <a:blip r:embed="rId6"/>
          <a:stretch>
            <a:fillRect/>
          </a:stretch>
        </p:blipFill>
        <p:spPr>
          <a:xfrm>
            <a:off x="5113867" y="4862411"/>
            <a:ext cx="6918521" cy="1582263"/>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190714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xEl>
                                              <p:pRg st="5" end="5"/>
                                            </p:txEl>
                                          </p:spTgt>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9"/>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xEl>
                                              <p:pRg st="9" end="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Network Layer – </a:t>
            </a:r>
            <a:r>
              <a:rPr lang="tr-TR" dirty="0" smtClean="0"/>
              <a:t>Package Switching</a:t>
            </a:r>
            <a:endParaRPr lang="en-US" dirty="0"/>
          </a:p>
        </p:txBody>
      </p:sp>
      <p:sp>
        <p:nvSpPr>
          <p:cNvPr id="3" name="İçerik Yer Tutucusu 2"/>
          <p:cNvSpPr>
            <a:spLocks noGrp="1"/>
          </p:cNvSpPr>
          <p:nvPr>
            <p:ph idx="1"/>
          </p:nvPr>
        </p:nvSpPr>
        <p:spPr/>
        <p:txBody>
          <a:bodyPr/>
          <a:lstStyle/>
          <a:p>
            <a:r>
              <a:rPr lang="tr-TR" dirty="0"/>
              <a:t>Circuit </a:t>
            </a:r>
            <a:r>
              <a:rPr lang="tr-TR" dirty="0" smtClean="0"/>
              <a:t>Switching is </a:t>
            </a:r>
            <a:r>
              <a:rPr lang="tr-TR" dirty="0" err="1" smtClean="0"/>
              <a:t>more</a:t>
            </a:r>
            <a:r>
              <a:rPr lang="tr-TR" dirty="0" smtClean="0"/>
              <a:t> </a:t>
            </a:r>
            <a:r>
              <a:rPr lang="tr-TR" dirty="0" err="1" smtClean="0"/>
              <a:t>suitable</a:t>
            </a:r>
            <a:r>
              <a:rPr lang="tr-TR" dirty="0"/>
              <a:t> for </a:t>
            </a:r>
            <a:r>
              <a:rPr lang="tr-TR" dirty="0" err="1"/>
              <a:t>telephone</a:t>
            </a:r>
            <a:r>
              <a:rPr lang="tr-TR" dirty="0"/>
              <a:t> </a:t>
            </a:r>
            <a:r>
              <a:rPr lang="tr-TR" dirty="0" err="1" smtClean="0"/>
              <a:t>infrastructure</a:t>
            </a:r>
            <a:r>
              <a:rPr lang="tr-TR" dirty="0" smtClean="0"/>
              <a:t>.</a:t>
            </a:r>
          </a:p>
          <a:p>
            <a:pPr lvl="1"/>
            <a:r>
              <a:rPr lang="en-US" dirty="0"/>
              <a:t>A payment is necessary as long as the connection continues</a:t>
            </a:r>
            <a:endParaRPr lang="tr-TR" dirty="0" smtClean="0"/>
          </a:p>
          <a:p>
            <a:pPr lvl="1"/>
            <a:r>
              <a:rPr lang="tr-TR" dirty="0" smtClean="0"/>
              <a:t>Not </a:t>
            </a:r>
            <a:r>
              <a:rPr lang="tr-TR" dirty="0" err="1" smtClean="0"/>
              <a:t>suitable</a:t>
            </a:r>
            <a:r>
              <a:rPr lang="tr-TR" dirty="0" smtClean="0"/>
              <a:t> for </a:t>
            </a:r>
            <a:r>
              <a:rPr lang="tr-TR" dirty="0" err="1" smtClean="0"/>
              <a:t>bursty</a:t>
            </a:r>
            <a:r>
              <a:rPr lang="tr-TR" dirty="0" smtClean="0"/>
              <a:t> </a:t>
            </a:r>
            <a:r>
              <a:rPr lang="tr-TR" dirty="0" err="1" smtClean="0"/>
              <a:t>traffic</a:t>
            </a:r>
            <a:endParaRPr lang="tr-TR" dirty="0" smtClean="0"/>
          </a:p>
          <a:p>
            <a:r>
              <a:rPr lang="tr-TR" dirty="0"/>
              <a:t>Package </a:t>
            </a:r>
            <a:r>
              <a:rPr lang="tr-TR" dirty="0" smtClean="0"/>
              <a:t>Switching</a:t>
            </a:r>
          </a:p>
          <a:p>
            <a:pPr lvl="1"/>
            <a:r>
              <a:rPr lang="en-US" dirty="0">
                <a:solidFill>
                  <a:srgbClr val="FFFF00"/>
                </a:solidFill>
              </a:rPr>
              <a:t>Pricing is based on the amount of information sent </a:t>
            </a:r>
            <a:r>
              <a:rPr lang="en-US" dirty="0"/>
              <a:t>rather than the connection </a:t>
            </a:r>
            <a:r>
              <a:rPr lang="en-US" dirty="0" smtClean="0"/>
              <a:t>time</a:t>
            </a:r>
            <a:endParaRPr lang="tr-TR" dirty="0" smtClean="0"/>
          </a:p>
          <a:p>
            <a:pPr lvl="1"/>
            <a:r>
              <a:rPr lang="en-US" dirty="0"/>
              <a:t>Enabling to </a:t>
            </a:r>
            <a:r>
              <a:rPr lang="en-US" dirty="0">
                <a:solidFill>
                  <a:srgbClr val="FFFF00"/>
                </a:solidFill>
              </a:rPr>
              <a:t>provide additional capacity needed for traffic bursts </a:t>
            </a:r>
            <a:r>
              <a:rPr lang="en-US" dirty="0"/>
              <a:t>that may occur at different </a:t>
            </a:r>
            <a:r>
              <a:rPr lang="en-US" dirty="0" smtClean="0"/>
              <a:t>times</a:t>
            </a:r>
            <a:endParaRPr lang="tr-TR" dirty="0" smtClean="0"/>
          </a:p>
          <a:p>
            <a:pPr lvl="1"/>
            <a:r>
              <a:rPr lang="tr-TR" dirty="0" err="1"/>
              <a:t>A</a:t>
            </a:r>
            <a:r>
              <a:rPr lang="tr-TR" dirty="0" err="1" smtClean="0"/>
              <a:t>daptive</a:t>
            </a:r>
            <a:endParaRPr lang="tr-TR" dirty="0"/>
          </a:p>
          <a:p>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67937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Network Layer – </a:t>
            </a:r>
            <a:r>
              <a:rPr lang="tr-TR" dirty="0" smtClean="0"/>
              <a:t>Package Switching (</a:t>
            </a:r>
            <a:r>
              <a:rPr lang="tr-TR" dirty="0" err="1" smtClean="0"/>
              <a:t>Con’t</a:t>
            </a:r>
            <a:r>
              <a:rPr lang="tr-TR" dirty="0" smtClean="0"/>
              <a:t>)</a:t>
            </a:r>
            <a:endParaRPr lang="en-US" dirty="0"/>
          </a:p>
        </p:txBody>
      </p:sp>
      <p:sp>
        <p:nvSpPr>
          <p:cNvPr id="3" name="İçerik Yer Tutucusu 2"/>
          <p:cNvSpPr>
            <a:spLocks noGrp="1"/>
          </p:cNvSpPr>
          <p:nvPr>
            <p:ph idx="1"/>
          </p:nvPr>
        </p:nvSpPr>
        <p:spPr>
          <a:xfrm>
            <a:off x="680321" y="2336873"/>
            <a:ext cx="5810790" cy="3599316"/>
          </a:xfrm>
        </p:spPr>
        <p:txBody>
          <a:bodyPr>
            <a:normAutofit lnSpcReduction="10000"/>
          </a:bodyPr>
          <a:lstStyle/>
          <a:p>
            <a:r>
              <a:rPr lang="tr-TR" dirty="0" err="1"/>
              <a:t>Datagram</a:t>
            </a:r>
            <a:r>
              <a:rPr lang="tr-TR" dirty="0"/>
              <a:t> </a:t>
            </a:r>
            <a:endParaRPr lang="tr-TR" dirty="0" smtClean="0"/>
          </a:p>
          <a:p>
            <a:pPr lvl="1"/>
            <a:r>
              <a:rPr lang="tr-TR" dirty="0" err="1" smtClean="0"/>
              <a:t>Traditional</a:t>
            </a:r>
            <a:r>
              <a:rPr lang="tr-TR" dirty="0" smtClean="0"/>
              <a:t> </a:t>
            </a:r>
            <a:r>
              <a:rPr lang="tr-TR" dirty="0"/>
              <a:t>Mail </a:t>
            </a:r>
            <a:r>
              <a:rPr lang="tr-TR" dirty="0" err="1"/>
              <a:t>Delivering</a:t>
            </a:r>
            <a:r>
              <a:rPr lang="tr-TR" dirty="0"/>
              <a:t> </a:t>
            </a:r>
            <a:r>
              <a:rPr lang="tr-TR" dirty="0" smtClean="0"/>
              <a:t>System</a:t>
            </a:r>
          </a:p>
          <a:p>
            <a:pPr lvl="2"/>
            <a:r>
              <a:rPr lang="tr-TR" dirty="0" smtClean="0"/>
              <a:t>Routing Table</a:t>
            </a:r>
          </a:p>
          <a:p>
            <a:pPr lvl="1"/>
            <a:r>
              <a:rPr lang="tr-TR" dirty="0"/>
              <a:t>S</a:t>
            </a:r>
            <a:r>
              <a:rPr lang="en-US" dirty="0" err="1" smtClean="0"/>
              <a:t>uitable</a:t>
            </a:r>
            <a:r>
              <a:rPr lang="en-US" dirty="0" smtClean="0"/>
              <a:t> </a:t>
            </a:r>
            <a:r>
              <a:rPr lang="en-US" dirty="0"/>
              <a:t>for transmission of a small number of packets</a:t>
            </a:r>
            <a:r>
              <a:rPr lang="en-US" dirty="0" smtClean="0"/>
              <a:t>.</a:t>
            </a:r>
            <a:endParaRPr lang="tr-TR" dirty="0" smtClean="0"/>
          </a:p>
          <a:p>
            <a:r>
              <a:rPr lang="tr-TR" dirty="0"/>
              <a:t>Virtual </a:t>
            </a:r>
            <a:r>
              <a:rPr lang="tr-TR" dirty="0" smtClean="0"/>
              <a:t>Circuit-VC</a:t>
            </a:r>
          </a:p>
          <a:p>
            <a:pPr lvl="1"/>
            <a:r>
              <a:rPr lang="tr-TR" dirty="0"/>
              <a:t>Switched Virtual </a:t>
            </a:r>
            <a:r>
              <a:rPr lang="tr-TR" dirty="0" smtClean="0"/>
              <a:t>Circuit-SVC</a:t>
            </a:r>
          </a:p>
          <a:p>
            <a:pPr lvl="2"/>
            <a:r>
              <a:rPr lang="en-US" dirty="0"/>
              <a:t>The first packet sent determines the </a:t>
            </a:r>
            <a:r>
              <a:rPr lang="tr-TR" dirty="0" err="1" smtClean="0"/>
              <a:t>route</a:t>
            </a:r>
            <a:r>
              <a:rPr lang="tr-TR" dirty="0" smtClean="0"/>
              <a:t> </a:t>
            </a:r>
          </a:p>
          <a:p>
            <a:pPr lvl="3"/>
            <a:r>
              <a:rPr lang="tr-TR" dirty="0" smtClean="0"/>
              <a:t>VCI-Virtual </a:t>
            </a:r>
            <a:r>
              <a:rPr lang="tr-TR" dirty="0"/>
              <a:t>Channel </a:t>
            </a:r>
            <a:r>
              <a:rPr lang="tr-TR" dirty="0" err="1"/>
              <a:t>Identifier</a:t>
            </a:r>
            <a:endParaRPr lang="tr-TR" dirty="0" smtClean="0"/>
          </a:p>
          <a:p>
            <a:pPr lvl="1"/>
            <a:r>
              <a:rPr lang="tr-TR" dirty="0" err="1"/>
              <a:t>Permenant</a:t>
            </a:r>
            <a:r>
              <a:rPr lang="tr-TR" dirty="0"/>
              <a:t> Virtual </a:t>
            </a:r>
            <a:r>
              <a:rPr lang="tr-TR" dirty="0" smtClean="0"/>
              <a:t>Circuit-PVC</a:t>
            </a:r>
          </a:p>
          <a:p>
            <a:pPr lvl="2"/>
            <a:r>
              <a:rPr lang="tr-TR" dirty="0"/>
              <a:t>CI (Channel </a:t>
            </a:r>
            <a:r>
              <a:rPr lang="tr-TR" dirty="0" err="1"/>
              <a:t>Identifier</a:t>
            </a:r>
            <a:r>
              <a:rPr lang="tr-TR" dirty="0"/>
              <a:t>)</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30" name="Resim 29"/>
          <p:cNvPicPr>
            <a:picLocks noChangeAspect="1"/>
          </p:cNvPicPr>
          <p:nvPr/>
        </p:nvPicPr>
        <p:blipFill>
          <a:blip r:embed="rId2"/>
          <a:stretch>
            <a:fillRect/>
          </a:stretch>
        </p:blipFill>
        <p:spPr>
          <a:xfrm>
            <a:off x="6096000" y="2336873"/>
            <a:ext cx="5659084" cy="1987021"/>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355181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t>Effect of </a:t>
            </a:r>
            <a:r>
              <a:rPr lang="tr-TR" dirty="0"/>
              <a:t>P</a:t>
            </a:r>
            <a:r>
              <a:rPr lang="en-US" dirty="0" err="1" smtClean="0"/>
              <a:t>ackage</a:t>
            </a:r>
            <a:r>
              <a:rPr lang="en-US" dirty="0" smtClean="0"/>
              <a:t> </a:t>
            </a:r>
            <a:r>
              <a:rPr lang="tr-TR" dirty="0" smtClean="0"/>
              <a:t>S</a:t>
            </a:r>
            <a:r>
              <a:rPr lang="en-US" dirty="0" err="1" smtClean="0"/>
              <a:t>ize</a:t>
            </a:r>
            <a:r>
              <a:rPr lang="en-US" dirty="0" smtClean="0"/>
              <a:t> </a:t>
            </a:r>
            <a:r>
              <a:rPr lang="en-US" dirty="0"/>
              <a:t>on </a:t>
            </a:r>
            <a:r>
              <a:rPr lang="tr-TR" dirty="0" smtClean="0"/>
              <a:t>P</a:t>
            </a:r>
            <a:r>
              <a:rPr lang="en-US" dirty="0" err="1" smtClean="0"/>
              <a:t>erformance</a:t>
            </a:r>
            <a:endParaRPr lang="en-US" dirty="0"/>
          </a:p>
        </p:txBody>
      </p:sp>
      <p:sp>
        <p:nvSpPr>
          <p:cNvPr id="4" name="Metin kutusu 4">
            <a:extLst>
              <a:ext uri="{FF2B5EF4-FFF2-40B4-BE49-F238E27FC236}">
                <a16:creationId xmlns:a16="http://schemas.microsoft.com/office/drawing/2014/main" xmlns="" id="{551E48AB-E4D1-3D40-A991-1CF10D903EC4}"/>
              </a:ext>
            </a:extLst>
          </p:cNvPr>
          <p:cNvSpPr txBox="1"/>
          <p:nvPr/>
        </p:nvSpPr>
        <p:spPr>
          <a:xfrm>
            <a:off x="10481912" y="551211"/>
            <a:ext cx="1799924" cy="1477328"/>
          </a:xfrm>
          <a:prstGeom prst="rect">
            <a:avLst/>
          </a:prstGeom>
          <a:noFill/>
        </p:spPr>
        <p:txBody>
          <a:bodyPr wrap="square" rtlCol="0" anchor="ctr">
            <a:spAutoFit/>
          </a:bodyPr>
          <a:lstStyle/>
          <a:p>
            <a:pPr algn="ctr"/>
            <a:r>
              <a:rPr lang="tr-TR" dirty="0"/>
              <a:t>BLM3051</a:t>
            </a:r>
          </a:p>
          <a:p>
            <a:pPr algn="ctr"/>
            <a:r>
              <a:rPr lang="tr-TR" dirty="0"/>
              <a:t>Data </a:t>
            </a:r>
            <a:r>
              <a:rPr lang="tr-TR" dirty="0" smtClean="0"/>
              <a:t>Communication and Computer Network - </a:t>
            </a:r>
            <a:r>
              <a:rPr lang="tr-TR" dirty="0"/>
              <a:t>7</a:t>
            </a:r>
          </a:p>
        </p:txBody>
      </p:sp>
      <p:sp>
        <p:nvSpPr>
          <p:cNvPr id="5" name="Metin kutusu 4">
            <a:extLst>
              <a:ext uri="{FF2B5EF4-FFF2-40B4-BE49-F238E27FC236}">
                <a16:creationId xmlns:a16="http://schemas.microsoft.com/office/drawing/2014/main" xmlns="" id="{9E448760-493E-44BC-B40E-D932D74019BD}"/>
              </a:ext>
            </a:extLst>
          </p:cNvPr>
          <p:cNvSpPr txBox="1"/>
          <p:nvPr/>
        </p:nvSpPr>
        <p:spPr>
          <a:xfrm>
            <a:off x="22576" y="6581001"/>
            <a:ext cx="12169424" cy="276999"/>
          </a:xfrm>
          <a:prstGeom prst="rect">
            <a:avLst/>
          </a:prstGeom>
          <a:noFill/>
        </p:spPr>
        <p:txBody>
          <a:bodyPr wrap="square" rtlCol="0">
            <a:spAutoFit/>
          </a:bodyPr>
          <a:lstStyle/>
          <a:p>
            <a:pPr algn="ctr"/>
            <a:r>
              <a:rPr lang="tr-TR" sz="1200" dirty="0" smtClean="0"/>
              <a:t>Dr. </a:t>
            </a:r>
            <a:r>
              <a:rPr lang="tr-TR" sz="1200" dirty="0" err="1" smtClean="0"/>
              <a:t>Öğr</a:t>
            </a:r>
            <a:r>
              <a:rPr lang="tr-TR" sz="1200" dirty="0" smtClean="0"/>
              <a:t>. Üyesi </a:t>
            </a:r>
            <a:r>
              <a:rPr lang="tr-TR" sz="1200" dirty="0"/>
              <a:t>Furkan </a:t>
            </a:r>
            <a:r>
              <a:rPr lang="tr-TR" sz="1200" dirty="0" smtClean="0"/>
              <a:t>ÇAKMAK</a:t>
            </a:r>
            <a:endParaRPr lang="tr-TR" sz="1200" dirty="0"/>
          </a:p>
        </p:txBody>
      </p:sp>
      <p:pic>
        <p:nvPicPr>
          <p:cNvPr id="8" name="Resim 7"/>
          <p:cNvPicPr>
            <a:picLocks noChangeAspect="1"/>
          </p:cNvPicPr>
          <p:nvPr/>
        </p:nvPicPr>
        <p:blipFill>
          <a:blip r:embed="rId2"/>
          <a:stretch>
            <a:fillRect/>
          </a:stretch>
        </p:blipFill>
        <p:spPr>
          <a:xfrm>
            <a:off x="3299378" y="2061918"/>
            <a:ext cx="5615820" cy="4519083"/>
          </a:xfrm>
          <a:prstGeom prst="rect">
            <a:avLst/>
          </a:prstGeom>
        </p:spPr>
      </p:pic>
      <p:pic>
        <p:nvPicPr>
          <p:cNvPr id="6" name="Resim 9">
            <a:extLst>
              <a:ext uri="{FF2B5EF4-FFF2-40B4-BE49-F238E27FC236}">
                <a16:creationId xmlns="" xmlns:a16="http://schemas.microsoft.com/office/drawing/2014/main" id="{77B86469-520E-4B40-AE12-04D34F5B0D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6343" y="1594827"/>
            <a:ext cx="5099314" cy="5431547"/>
          </a:xfrm>
          <a:prstGeom prst="rect">
            <a:avLst/>
          </a:prstGeom>
        </p:spPr>
      </p:pic>
    </p:spTree>
    <p:extLst>
      <p:ext uri="{BB962C8B-B14F-4D97-AF65-F5344CB8AC3E}">
        <p14:creationId xmlns:p14="http://schemas.microsoft.com/office/powerpoint/2010/main" val="4056679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{48F77DEF-BCCD-7A47-BD22-084FBB65EBAF}tf10001057</Template>
  <TotalTime>6526</TotalTime>
  <Words>1917</Words>
  <Application>Microsoft Office PowerPoint</Application>
  <PresentationFormat>Geniş ekran</PresentationFormat>
  <Paragraphs>277</Paragraphs>
  <Slides>19</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Symbol</vt:lpstr>
      <vt:lpstr>Times New Roman</vt:lpstr>
      <vt:lpstr>Trebuchet MS</vt:lpstr>
      <vt:lpstr>Berlin</vt:lpstr>
      <vt:lpstr>Data Communication and Computer Network BLM3051</vt:lpstr>
      <vt:lpstr>Lecture Information Form - Weekly Subjects</vt:lpstr>
      <vt:lpstr>Network Layer</vt:lpstr>
      <vt:lpstr>Network Layer - Switching </vt:lpstr>
      <vt:lpstr>Network Layer - Circuit Switching </vt:lpstr>
      <vt:lpstr>Network Layer – Circuit Switching (Con’t)</vt:lpstr>
      <vt:lpstr>Network Layer – Package Switching</vt:lpstr>
      <vt:lpstr>Network Layer – Package Switching (Con’t)</vt:lpstr>
      <vt:lpstr>Effect of Package Size on Performance</vt:lpstr>
      <vt:lpstr>Comparison of Circuit and Packet Switched Networks</vt:lpstr>
      <vt:lpstr>Comparison of Circuit and Packet Switched Networks (Con’t)</vt:lpstr>
      <vt:lpstr>Comparison of General Features of Connection Oriented and Connectionless services</vt:lpstr>
      <vt:lpstr>Comparison of Datagram / SVC / PVC </vt:lpstr>
      <vt:lpstr>Devices</vt:lpstr>
      <vt:lpstr>Network Layer – Routing Algorithms Static and Dynamic Routing</vt:lpstr>
      <vt:lpstr>Network Layer – Routing Algorithms Static and Dynamic Routing (Con’t)</vt:lpstr>
      <vt:lpstr>Congestion in the Network Layer, Its Causes and Solutions</vt:lpstr>
      <vt:lpstr>Congestion in the Network Layer, Its Causes and Solutions (Con’t)</vt:lpstr>
      <vt:lpstr>Thank you for your listening. </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 Seviye Programlama BLM2021</dc:title>
  <dc:subject/>
  <dc:creator>Furkan Çakmak</dc:creator>
  <cp:keywords/>
  <dc:description/>
  <cp:lastModifiedBy>FÇ</cp:lastModifiedBy>
  <cp:revision>506</cp:revision>
  <cp:lastPrinted>2020-09-29T13:15:23Z</cp:lastPrinted>
  <dcterms:created xsi:type="dcterms:W3CDTF">2018-09-21T17:55:59Z</dcterms:created>
  <dcterms:modified xsi:type="dcterms:W3CDTF">2024-05-07T05:38:07Z</dcterms:modified>
  <cp:category/>
</cp:coreProperties>
</file>