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317" r:id="rId2"/>
    <p:sldId id="318" r:id="rId3"/>
    <p:sldId id="311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1"/>
    <p:restoredTop sz="95782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9078-1FF0-4699-88E2-59AF8E51EDEA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9B9A3-A92B-4178-9791-65D4ECBE9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83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52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10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8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75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12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50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10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14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94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9B9A3-A92B-4178-9791-65D4ECBE934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626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6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96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43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042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5051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572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6E5AF-6CA3-4096-874B-DC808E41FC0E}" type="slidenum">
              <a:rPr lang="tr-TR" smtClean="0"/>
              <a:t>9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2FD7BD3-91A9-473B-B03D-FBA90891D7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9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6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12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72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9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8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891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7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96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3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1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76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7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8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6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20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6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37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2FC3-561B-403E-AEAB-E0B21CCD5604}" type="datetimeFigureOut">
              <a:rPr lang="tr-TR" smtClean="0"/>
              <a:t>20.05.2024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1AC6-EB13-4278-B65B-BBADB782E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3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AB974F7-9645-4190-98F7-468DC284A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Furkan ÇAKMAK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795226-8C7D-4575-AD50-B52374E50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921" y="1903191"/>
            <a:ext cx="2864958" cy="3051617"/>
          </a:xfrm>
          <a:prstGeom prst="rect">
            <a:avLst/>
          </a:prstGeom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id="{1FA19C6F-2922-4005-B83C-997B6D5FB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42" y="2588216"/>
            <a:ext cx="8979464" cy="1658319"/>
          </a:xfrm>
        </p:spPr>
        <p:txBody>
          <a:bodyPr/>
          <a:lstStyle/>
          <a:p>
            <a:r>
              <a:rPr lang="tr-TR" sz="3200" dirty="0"/>
              <a:t>Data Communication and Computer Network</a:t>
            </a:r>
            <a:br>
              <a:rPr lang="tr-TR" dirty="0"/>
            </a:br>
            <a:r>
              <a:rPr lang="tr-TR" dirty="0"/>
              <a:t>BLM3051</a:t>
            </a:r>
          </a:p>
        </p:txBody>
      </p:sp>
    </p:spTree>
    <p:extLst>
      <p:ext uri="{BB962C8B-B14F-4D97-AF65-F5344CB8AC3E}">
        <p14:creationId xmlns:p14="http://schemas.microsoft.com/office/powerpoint/2010/main" val="149717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TCP (</a:t>
            </a:r>
            <a:r>
              <a:rPr lang="tr-TR" b="1" dirty="0" err="1"/>
              <a:t>Transmission</a:t>
            </a:r>
            <a:r>
              <a:rPr lang="tr-TR" b="1" dirty="0"/>
              <a:t> Control Protocol)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UDP is a simple protocol </a:t>
            </a:r>
          </a:p>
          <a:p>
            <a:pPr lvl="1" algn="just"/>
            <a:r>
              <a:rPr lang="en-US" dirty="0"/>
              <a:t>But for most Internet applications, reliable, sequenced delivery is needed </a:t>
            </a:r>
          </a:p>
          <a:p>
            <a:pPr algn="just"/>
            <a:r>
              <a:rPr lang="en-US" dirty="0"/>
              <a:t>TCP </a:t>
            </a:r>
          </a:p>
          <a:p>
            <a:pPr lvl="1" algn="just"/>
            <a:r>
              <a:rPr lang="en-US" dirty="0"/>
              <a:t>is a reliable end-to-end byte stream over an unreliable internetwork.</a:t>
            </a:r>
          </a:p>
          <a:p>
            <a:pPr lvl="1" algn="just"/>
            <a:r>
              <a:rPr lang="en-US" dirty="0"/>
              <a:t>defined in September 1981.</a:t>
            </a:r>
          </a:p>
          <a:p>
            <a:pPr lvl="1" algn="just"/>
            <a:r>
              <a:rPr lang="en-US" dirty="0"/>
              <a:t>Extensions for high-performance </a:t>
            </a:r>
          </a:p>
          <a:p>
            <a:pPr lvl="1" algn="just"/>
            <a:r>
              <a:rPr lang="en-US" dirty="0"/>
              <a:t>Selective acknowledgements </a:t>
            </a:r>
          </a:p>
          <a:p>
            <a:pPr lvl="1" algn="just"/>
            <a:r>
              <a:rPr lang="en-US" dirty="0"/>
              <a:t>Congestion control </a:t>
            </a:r>
          </a:p>
          <a:p>
            <a:pPr lvl="1" algn="just"/>
            <a:r>
              <a:rPr lang="en-US" dirty="0"/>
              <a:t>Repurposing of header fields for quality of service </a:t>
            </a:r>
          </a:p>
          <a:p>
            <a:pPr lvl="1" algn="just"/>
            <a:r>
              <a:rPr lang="en-US" dirty="0"/>
              <a:t>Improved retransmission timers </a:t>
            </a:r>
          </a:p>
          <a:p>
            <a:pPr lvl="1" algn="just"/>
            <a:r>
              <a:rPr lang="en-US" dirty="0"/>
              <a:t>Explicit congestion notification</a:t>
            </a:r>
          </a:p>
          <a:p>
            <a:pPr lvl="1" algn="just"/>
            <a:endParaRPr lang="en-US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TCP (</a:t>
            </a:r>
            <a:r>
              <a:rPr lang="tr-TR" b="1" dirty="0" err="1"/>
              <a:t>Transmission</a:t>
            </a:r>
            <a:r>
              <a:rPr lang="tr-TR" b="1" dirty="0"/>
              <a:t> Control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Well-known ports:</a:t>
            </a:r>
          </a:p>
          <a:p>
            <a:pPr lvl="1" algn="just"/>
            <a:r>
              <a:rPr lang="en-US" dirty="0"/>
              <a:t>Port numbers below 1024 are reserved for standard services </a:t>
            </a:r>
          </a:p>
          <a:p>
            <a:pPr lvl="2" algn="just"/>
            <a:r>
              <a:rPr lang="en-US" dirty="0"/>
              <a:t>Over 700 have been assigned. </a:t>
            </a:r>
          </a:p>
          <a:p>
            <a:pPr lvl="2" algn="just"/>
            <a:endParaRPr lang="en-US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F2608D-2D1E-8C49-ED02-66EC7790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83640"/>
              </p:ext>
            </p:extLst>
          </p:nvPr>
        </p:nvGraphicFramePr>
        <p:xfrm>
          <a:off x="3351042" y="3380601"/>
          <a:ext cx="5512492" cy="3200400"/>
        </p:xfrm>
        <a:graphic>
          <a:graphicData uri="http://schemas.openxmlformats.org/drawingml/2006/table">
            <a:tbl>
              <a:tblPr/>
              <a:tblGrid>
                <a:gridCol w="750521">
                  <a:extLst>
                    <a:ext uri="{9D8B030D-6E8A-4147-A177-3AD203B41FA5}">
                      <a16:colId xmlns:a16="http://schemas.microsoft.com/office/drawing/2014/main" val="3161233994"/>
                    </a:ext>
                  </a:extLst>
                </a:gridCol>
                <a:gridCol w="1080018">
                  <a:extLst>
                    <a:ext uri="{9D8B030D-6E8A-4147-A177-3AD203B41FA5}">
                      <a16:colId xmlns:a16="http://schemas.microsoft.com/office/drawing/2014/main" val="1811857178"/>
                    </a:ext>
                  </a:extLst>
                </a:gridCol>
                <a:gridCol w="3681953">
                  <a:extLst>
                    <a:ext uri="{9D8B030D-6E8A-4147-A177-3AD203B41FA5}">
                      <a16:colId xmlns:a16="http://schemas.microsoft.com/office/drawing/2014/main" val="244023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Port 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Protocol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Use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72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20, 21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FTP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File transfer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4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22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SSH 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Remote login, replacement for Telnet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394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25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SMTP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Email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911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80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HTTP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World Wide Web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22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110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POP-3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Remote email access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508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143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IMAP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Remote email access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86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443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HTTPS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Secure Web (HTTP over SSL/TLS)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3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543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RTSP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Media player control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60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TR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631 </a:t>
                      </a:r>
                      <a:endParaRPr lang="en-T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IPP </a:t>
                      </a:r>
                      <a:endParaRPr lang="en-US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Printer sharing 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9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88034"/>
                  </a:ext>
                </a:extLst>
              </a:tr>
            </a:tbl>
          </a:graphicData>
        </a:graphic>
      </p:graphicFrame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TCP (</a:t>
            </a:r>
            <a:r>
              <a:rPr lang="tr-TR" b="1" dirty="0" err="1"/>
              <a:t>Transmission</a:t>
            </a:r>
            <a:r>
              <a:rPr lang="tr-TR" b="1" dirty="0"/>
              <a:t> Control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All TCP connections are </a:t>
            </a:r>
            <a:r>
              <a:rPr lang="en-US" b="1" dirty="0">
                <a:solidFill>
                  <a:srgbClr val="FFFF00"/>
                </a:solidFill>
              </a:rPr>
              <a:t>full duplex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point-to-point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TCP does not support </a:t>
            </a:r>
            <a:r>
              <a:rPr lang="en-US" b="1" dirty="0">
                <a:solidFill>
                  <a:srgbClr val="FFFF00"/>
                </a:solidFill>
              </a:rPr>
              <a:t>multicasting</a:t>
            </a:r>
            <a:r>
              <a:rPr lang="en-US" dirty="0"/>
              <a:t> or </a:t>
            </a:r>
            <a:r>
              <a:rPr lang="en-US" b="1" dirty="0">
                <a:solidFill>
                  <a:srgbClr val="FFFF00"/>
                </a:solidFill>
              </a:rPr>
              <a:t>broadcasting.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A TCP connection is </a:t>
            </a:r>
            <a:r>
              <a:rPr lang="en-US" b="1" dirty="0">
                <a:solidFill>
                  <a:srgbClr val="FFFF00"/>
                </a:solidFill>
              </a:rPr>
              <a:t>a byte stream</a:t>
            </a:r>
            <a:r>
              <a:rPr lang="en-US" dirty="0"/>
              <a:t>, </a:t>
            </a:r>
            <a:r>
              <a:rPr lang="en-US" b="1" dirty="0">
                <a:solidFill>
                  <a:srgbClr val="FFFF00"/>
                </a:solidFill>
              </a:rPr>
              <a:t>NOT a message stream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1537D-1FC2-8735-C30C-1CB06F299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2" y="4117672"/>
            <a:ext cx="10631845" cy="1434295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34CDC-FD52-D75B-49A5-D13D0029AE6F}"/>
              </a:ext>
            </a:extLst>
          </p:cNvPr>
          <p:cNvSpPr txBox="1"/>
          <p:nvPr/>
        </p:nvSpPr>
        <p:spPr>
          <a:xfrm>
            <a:off x="8970788" y="3934387"/>
            <a:ext cx="2518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*Andrew S. </a:t>
            </a:r>
            <a:r>
              <a:rPr lang="tr-TR" sz="900" dirty="0" err="1"/>
              <a:t>Tanenbaum</a:t>
            </a:r>
            <a:r>
              <a:rPr lang="tr-TR" sz="900" dirty="0"/>
              <a:t> -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7915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TCP (</a:t>
            </a:r>
            <a:r>
              <a:rPr lang="tr-TR" b="1" dirty="0" err="1"/>
              <a:t>Transmission</a:t>
            </a:r>
            <a:r>
              <a:rPr lang="tr-TR" b="1" dirty="0"/>
              <a:t> Control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The TCP Segment Header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FA84D-D432-0870-7C8C-79FCEB019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932" y="2730511"/>
            <a:ext cx="6288712" cy="3850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D2908-71C3-2E7B-45EF-A312714B5C08}"/>
              </a:ext>
            </a:extLst>
          </p:cNvPr>
          <p:cNvSpPr txBox="1"/>
          <p:nvPr/>
        </p:nvSpPr>
        <p:spPr>
          <a:xfrm>
            <a:off x="6720575" y="2560349"/>
            <a:ext cx="2518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*Andrew S. </a:t>
            </a:r>
            <a:r>
              <a:rPr lang="tr-TR" sz="900" dirty="0" err="1"/>
              <a:t>Tanenbaum</a:t>
            </a:r>
            <a:r>
              <a:rPr lang="tr-TR" sz="900" dirty="0"/>
              <a:t> - Computer Networks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/>
              <a:t>TCP (</a:t>
            </a:r>
            <a:r>
              <a:rPr lang="tr-TR" b="1" dirty="0" err="1"/>
              <a:t>Transmission</a:t>
            </a:r>
            <a:r>
              <a:rPr lang="tr-TR" b="1" dirty="0"/>
              <a:t> Control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br>
              <a:rPr lang="tr-TR" b="1" dirty="0"/>
            </a:br>
            <a:r>
              <a:rPr lang="en-US" b="1" dirty="0"/>
              <a:t>The TCP Segment Header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TCP header size is 20 bytes.</a:t>
            </a:r>
          </a:p>
          <a:p>
            <a:pPr algn="just"/>
            <a:r>
              <a:rPr lang="en-US" b="1" dirty="0"/>
              <a:t>IP header </a:t>
            </a:r>
            <a:r>
              <a:rPr lang="en-US" b="1" dirty="0" err="1"/>
              <a:t>ize</a:t>
            </a:r>
            <a:r>
              <a:rPr lang="en-US" b="1" dirty="0"/>
              <a:t> is 20 bytes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65535-20-20 = </a:t>
            </a:r>
            <a:r>
              <a:rPr lang="en-TR" dirty="0"/>
              <a:t>65,495 </a:t>
            </a:r>
            <a:r>
              <a:rPr lang="en-US" b="1" dirty="0"/>
              <a:t>bytes data.</a:t>
            </a:r>
          </a:p>
          <a:p>
            <a:pPr algn="just"/>
            <a:r>
              <a:rPr lang="en-US" dirty="0"/>
              <a:t>This connection identifier is called a </a:t>
            </a:r>
            <a:r>
              <a:rPr lang="en-US" b="1" dirty="0">
                <a:solidFill>
                  <a:srgbClr val="FFFF00"/>
                </a:solidFill>
              </a:rPr>
              <a:t>5 tuple</a:t>
            </a:r>
            <a:r>
              <a:rPr lang="en-US" b="1" dirty="0"/>
              <a:t> </a:t>
            </a:r>
            <a:endParaRPr lang="en-US" dirty="0"/>
          </a:p>
          <a:p>
            <a:pPr lvl="1" algn="just"/>
            <a:r>
              <a:rPr lang="en-US" dirty="0"/>
              <a:t>The protocol (TCP) </a:t>
            </a:r>
          </a:p>
          <a:p>
            <a:pPr lvl="1" algn="just"/>
            <a:r>
              <a:rPr lang="en-US" dirty="0"/>
              <a:t>Source IP</a:t>
            </a:r>
          </a:p>
          <a:p>
            <a:pPr lvl="1" algn="just"/>
            <a:r>
              <a:rPr lang="en-US" dirty="0"/>
              <a:t>Source port</a:t>
            </a:r>
          </a:p>
          <a:p>
            <a:pPr lvl="1" algn="just"/>
            <a:r>
              <a:rPr lang="en-US" dirty="0"/>
              <a:t>Destination IP</a:t>
            </a:r>
          </a:p>
          <a:p>
            <a:pPr lvl="1" algn="just"/>
            <a:r>
              <a:rPr lang="en-US" dirty="0"/>
              <a:t>Destination port</a:t>
            </a:r>
          </a:p>
          <a:p>
            <a:pPr algn="just"/>
            <a:r>
              <a:rPr lang="en-US" dirty="0"/>
              <a:t>TCP segments: 536 + 20 = 556 bytes  </a:t>
            </a:r>
          </a:p>
          <a:p>
            <a:pPr lvl="1" algn="just"/>
            <a:endParaRPr lang="en-US" dirty="0"/>
          </a:p>
          <a:p>
            <a:pPr lvl="1" algn="just"/>
            <a:endParaRPr lang="en-TR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FA84D-D432-0870-7C8C-79FCEB019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33" y="2452289"/>
            <a:ext cx="4639968" cy="2840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D2908-71C3-2E7B-45EF-A312714B5C08}"/>
              </a:ext>
            </a:extLst>
          </p:cNvPr>
          <p:cNvSpPr txBox="1"/>
          <p:nvPr/>
        </p:nvSpPr>
        <p:spPr>
          <a:xfrm>
            <a:off x="9519363" y="2221457"/>
            <a:ext cx="2518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*Andrew S. </a:t>
            </a:r>
            <a:r>
              <a:rPr lang="tr-TR" sz="900" dirty="0" err="1"/>
              <a:t>Tanenbaum</a:t>
            </a:r>
            <a:r>
              <a:rPr lang="tr-TR" sz="900" dirty="0"/>
              <a:t> - Computer Networks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listening</a:t>
            </a:r>
            <a:r>
              <a:rPr lang="tr-TR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7102FDA-0BB3-4F43-A4D2-0E90DE67E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414" y="2610676"/>
            <a:ext cx="2335172" cy="2335172"/>
          </a:xfrm>
        </p:spPr>
      </p:pic>
      <p:sp>
        <p:nvSpPr>
          <p:cNvPr id="9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</p:spTree>
    <p:extLst>
      <p:ext uri="{BB962C8B-B14F-4D97-AF65-F5344CB8AC3E}">
        <p14:creationId xmlns:p14="http://schemas.microsoft.com/office/powerpoint/2010/main" val="258670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246AE9-454D-40F5-86F4-D3A83FE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Information Form - Weekly Subjects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52930"/>
              </p:ext>
            </p:extLst>
          </p:nvPr>
        </p:nvGraphicFramePr>
        <p:xfrm>
          <a:off x="488296" y="2028539"/>
          <a:ext cx="113714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0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Hafta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Tarih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Konular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20.02.2024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Introduction to Data Communication Standards Used on Data Communication, Architectural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27.02.2024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OSI Reference Model , Layers and Their Functions, Signaling and Signal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05.03.2024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Parallel and Serial Transmission, Communication Media and Their Technical Specs., Multiplexing (TDM, FDM)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12.03.2024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Error Detection and Error Correction Techniques, Data Link Control Techniques, Flow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19.03.2024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Asynchronous and Synchronous Data Link Protocols (BSC, HDLC)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26.03.2024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LAN Technologies Continued, IEEE 802.4, 802.5, 802.11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02.04.2024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Connectionless and Connection Oriented Services, Switching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09.04.2024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7030A0"/>
                          </a:solidFill>
                        </a:rPr>
                        <a:t>Tatil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 – </a:t>
                      </a:r>
                      <a:r>
                        <a:rPr lang="en-US" sz="1200" b="1" dirty="0" err="1">
                          <a:solidFill>
                            <a:srgbClr val="7030A0"/>
                          </a:solidFill>
                        </a:rPr>
                        <a:t>Ramazan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030A0"/>
                          </a:solidFill>
                        </a:rPr>
                        <a:t>Bayramı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7030A0"/>
                          </a:solidFill>
                        </a:rPr>
                        <a:t>Arifesi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16.04.2024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1. Ara</a:t>
                      </a:r>
                      <a:r>
                        <a:rPr lang="tr-TR" sz="1200" b="1" baseline="0" dirty="0">
                          <a:solidFill>
                            <a:srgbClr val="7030A0"/>
                          </a:solidFill>
                        </a:rPr>
                        <a:t> Sınav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23.04.2024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7030A0"/>
                          </a:solidFill>
                        </a:rPr>
                        <a:t>Tatil</a:t>
                      </a: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 – </a:t>
                      </a:r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23</a:t>
                      </a:r>
                      <a:r>
                        <a:rPr lang="tr-TR" sz="1200" b="1" baseline="0" dirty="0">
                          <a:solidFill>
                            <a:srgbClr val="7030A0"/>
                          </a:solidFill>
                        </a:rPr>
                        <a:t> Nisan Ulusal Egemenlik ve Çocuk Bayramı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30.04.2024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Static and Dynamic Routing</a:t>
                      </a:r>
                      <a:r>
                        <a:rPr lang="tr-TR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Congestion in the Network Layer, Its Causes and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07.05.2024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IP (Internetworking Protocol)</a:t>
                      </a:r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, ICMP, BOOTP, DHCP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>
                          <a:solidFill>
                            <a:srgbClr val="7030A0"/>
                          </a:solidFill>
                        </a:rPr>
                        <a:t>13</a:t>
                      </a:r>
                      <a:endParaRPr lang="en-US" sz="1200" b="1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14.05.2024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solidFill>
                            <a:srgbClr val="7030A0"/>
                          </a:solidFill>
                        </a:rPr>
                        <a:t>2. Ara  Sınav</a:t>
                      </a:r>
                      <a:endParaRPr lang="en-US" sz="12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b="1" dirty="0">
                          <a:solidFill>
                            <a:srgbClr val="00B050"/>
                          </a:solidFill>
                        </a:rPr>
                        <a:t>21.05.2024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UDP (User Datagram Protocol)</a:t>
                      </a:r>
                      <a:r>
                        <a:rPr lang="tr-TR" sz="1200" b="1" dirty="0">
                          <a:solidFill>
                            <a:srgbClr val="00B050"/>
                          </a:solidFill>
                        </a:rPr>
                        <a:t>, TCP (</a:t>
                      </a:r>
                      <a:r>
                        <a:rPr lang="tr-TR" sz="1200" b="1" dirty="0" err="1">
                          <a:solidFill>
                            <a:srgbClr val="00B050"/>
                          </a:solidFill>
                        </a:rPr>
                        <a:t>Transmisson</a:t>
                      </a:r>
                      <a:r>
                        <a:rPr lang="tr-TR" sz="1200" b="1" dirty="0">
                          <a:solidFill>
                            <a:srgbClr val="00B050"/>
                          </a:solidFill>
                        </a:rPr>
                        <a:t> Control Protocol)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sp>
        <p:nvSpPr>
          <p:cNvPr id="8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E60D79A-B9B3-4698-9BB6-2E29FA39F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82470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Transport </a:t>
            </a:r>
            <a:r>
              <a:rPr lang="tr-TR" b="1" dirty="0" err="1"/>
              <a:t>Layer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The Internet</a:t>
            </a:r>
          </a:p>
          <a:p>
            <a:pPr lvl="1" algn="just"/>
            <a:r>
              <a:rPr lang="tr-TR" dirty="0"/>
              <a:t>UDP (User </a:t>
            </a:r>
            <a:r>
              <a:rPr lang="tr-TR" dirty="0" err="1"/>
              <a:t>Datagram</a:t>
            </a:r>
            <a:r>
              <a:rPr lang="tr-TR" dirty="0"/>
              <a:t> Protocol)</a:t>
            </a:r>
          </a:p>
          <a:p>
            <a:pPr lvl="1" algn="just"/>
            <a:r>
              <a:rPr lang="tr-TR" dirty="0"/>
              <a:t>TCP (</a:t>
            </a:r>
            <a:r>
              <a:rPr lang="en-US" dirty="0"/>
              <a:t>Transmission Control Protocol</a:t>
            </a:r>
            <a:r>
              <a:rPr lang="en-US" b="1" dirty="0"/>
              <a:t>)</a:t>
            </a:r>
          </a:p>
          <a:p>
            <a:pPr algn="just"/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</p:spTree>
    <p:extLst>
      <p:ext uri="{BB962C8B-B14F-4D97-AF65-F5344CB8AC3E}">
        <p14:creationId xmlns:p14="http://schemas.microsoft.com/office/powerpoint/2010/main" val="22981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UDP (User </a:t>
            </a:r>
            <a:r>
              <a:rPr lang="tr-TR" b="1" dirty="0" err="1"/>
              <a:t>Datagram</a:t>
            </a:r>
            <a:r>
              <a:rPr lang="tr-TR" b="1" dirty="0"/>
              <a:t> Protocol)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A </a:t>
            </a:r>
            <a:r>
              <a:rPr lang="tr-TR" dirty="0" err="1"/>
              <a:t>Connectionless</a:t>
            </a:r>
            <a:r>
              <a:rPr lang="tr-TR" dirty="0"/>
              <a:t> Protocol</a:t>
            </a:r>
          </a:p>
          <a:p>
            <a:pPr algn="just"/>
            <a:r>
              <a:rPr lang="en-US" dirty="0"/>
              <a:t>Nothing beyond sending pack- </a:t>
            </a:r>
            <a:r>
              <a:rPr lang="en-US" dirty="0" err="1"/>
              <a:t>ets</a:t>
            </a:r>
            <a:r>
              <a:rPr lang="en-US" dirty="0"/>
              <a:t> between applications.</a:t>
            </a:r>
          </a:p>
          <a:p>
            <a:pPr lvl="1" algn="just"/>
            <a:r>
              <a:rPr lang="en-US" dirty="0"/>
              <a:t>Letting applications build their own protocols on top </a:t>
            </a:r>
          </a:p>
          <a:p>
            <a:pPr algn="just"/>
            <a:r>
              <a:rPr lang="en-US" dirty="0"/>
              <a:t>Sending datagrams</a:t>
            </a:r>
          </a:p>
          <a:p>
            <a:pPr algn="just"/>
            <a:r>
              <a:rPr lang="en-US" dirty="0"/>
              <a:t>UDP transmits </a:t>
            </a:r>
            <a:r>
              <a:rPr lang="en-US" b="1" dirty="0">
                <a:solidFill>
                  <a:srgbClr val="FFFF00"/>
                </a:solidFill>
              </a:rPr>
              <a:t>segments</a:t>
            </a:r>
            <a:r>
              <a:rPr lang="en-US" b="1" dirty="0"/>
              <a:t> </a:t>
            </a:r>
            <a:r>
              <a:rPr lang="en-US" dirty="0"/>
              <a:t>consisting of an 8-byte header </a:t>
            </a:r>
          </a:p>
          <a:p>
            <a:pPr algn="just"/>
            <a:r>
              <a:rPr lang="en-US" dirty="0"/>
              <a:t>Using only raw IP, not ports</a:t>
            </a:r>
          </a:p>
          <a:p>
            <a:pPr lvl="1" algn="just"/>
            <a:r>
              <a:rPr lang="en-US" dirty="0"/>
              <a:t>So, the transport layer would not know what to do with each incoming packet.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7A3EE3-E120-F7D5-F3FE-775E7B6E4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76733"/>
              </p:ext>
            </p:extLst>
          </p:nvPr>
        </p:nvGraphicFramePr>
        <p:xfrm>
          <a:off x="1966287" y="5789362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159930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34658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12352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26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16-bits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16-bits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16-bits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16-bits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0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Source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Destination </a:t>
                      </a:r>
                      <a:r>
                        <a:rPr lang="tr-TR" sz="1800" kern="1200" dirty="0">
                          <a:solidFill>
                            <a:schemeClr val="dk1"/>
                          </a:solidFill>
                          <a:effectLst/>
                        </a:rPr>
                        <a:t>Port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UDP </a:t>
                      </a:r>
                      <a:r>
                        <a:rPr lang="tr-TR" dirty="0" err="1"/>
                        <a:t>length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UDP checksum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860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230310-56EE-69C9-672F-1A0AEFAF8217}"/>
              </a:ext>
            </a:extLst>
          </p:cNvPr>
          <p:cNvSpPr txBox="1"/>
          <p:nvPr/>
        </p:nvSpPr>
        <p:spPr>
          <a:xfrm>
            <a:off x="5324485" y="5460335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UDP </a:t>
            </a:r>
            <a:r>
              <a:rPr lang="tr-TR" dirty="0" err="1"/>
              <a:t>Header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57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UDP (User </a:t>
            </a:r>
            <a:r>
              <a:rPr lang="tr-TR" b="1" dirty="0" err="1"/>
              <a:t>Datagram</a:t>
            </a:r>
            <a:r>
              <a:rPr lang="tr-TR" b="1" dirty="0"/>
              <a:t>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IPv4 </a:t>
            </a:r>
            <a:r>
              <a:rPr lang="en-US" dirty="0" err="1"/>
              <a:t>pseudoheader</a:t>
            </a:r>
            <a:r>
              <a:rPr lang="en-US" dirty="0"/>
              <a:t> (in IP layer, we are in transport layer)</a:t>
            </a:r>
          </a:p>
          <a:p>
            <a:pPr lvl="1" algn="just"/>
            <a:r>
              <a:rPr lang="en-US" dirty="0"/>
              <a:t>Source and </a:t>
            </a:r>
            <a:r>
              <a:rPr lang="en-US" dirty="0" err="1"/>
              <a:t>destionation</a:t>
            </a:r>
            <a:r>
              <a:rPr lang="en-US" dirty="0"/>
              <a:t> address is 32-bits</a:t>
            </a:r>
          </a:p>
          <a:p>
            <a:pPr lvl="1" algn="just"/>
            <a:r>
              <a:rPr lang="en-US" dirty="0"/>
              <a:t>No checksum (00000000)</a:t>
            </a:r>
          </a:p>
          <a:p>
            <a:pPr lvl="1" algn="just"/>
            <a:r>
              <a:rPr lang="en-US" dirty="0"/>
              <a:t>Protocol = 17</a:t>
            </a:r>
          </a:p>
          <a:p>
            <a:pPr lvl="1" algn="just"/>
            <a:r>
              <a:rPr lang="en-US" dirty="0"/>
              <a:t>UDP length: 16-bits</a:t>
            </a:r>
          </a:p>
          <a:p>
            <a:pPr algn="just"/>
            <a:r>
              <a:rPr lang="en-US" dirty="0"/>
              <a:t>UDP does </a:t>
            </a:r>
            <a:r>
              <a:rPr lang="en-US" i="1" dirty="0"/>
              <a:t>not </a:t>
            </a:r>
            <a:r>
              <a:rPr lang="en-US" dirty="0"/>
              <a:t>do </a:t>
            </a:r>
          </a:p>
          <a:p>
            <a:pPr lvl="1" algn="just"/>
            <a:r>
              <a:rPr lang="en-US" dirty="0"/>
              <a:t>Flow control </a:t>
            </a:r>
          </a:p>
          <a:p>
            <a:pPr lvl="1" algn="just"/>
            <a:r>
              <a:rPr lang="en-US" dirty="0"/>
              <a:t>Congestion control </a:t>
            </a:r>
          </a:p>
          <a:p>
            <a:pPr lvl="1" algn="just"/>
            <a:r>
              <a:rPr lang="en-US" dirty="0"/>
              <a:t>Retransmission </a:t>
            </a:r>
          </a:p>
          <a:p>
            <a:pPr algn="just"/>
            <a:r>
              <a:rPr lang="en-US" dirty="0"/>
              <a:t>UPD does do</a:t>
            </a:r>
          </a:p>
          <a:p>
            <a:pPr lvl="1" algn="just"/>
            <a:r>
              <a:rPr lang="en-US" dirty="0"/>
              <a:t>Optional end-to-end error detection (with Checksum)</a:t>
            </a:r>
          </a:p>
          <a:p>
            <a:pPr lvl="1" algn="just"/>
            <a:r>
              <a:rPr lang="en-US" dirty="0"/>
              <a:t>An interface to the IP protocol with the added feature of demultiplexing multiple processes using the ports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</p:spTree>
    <p:extLst>
      <p:ext uri="{BB962C8B-B14F-4D97-AF65-F5344CB8AC3E}">
        <p14:creationId xmlns:p14="http://schemas.microsoft.com/office/powerpoint/2010/main" val="262791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UDP (User </a:t>
            </a:r>
            <a:r>
              <a:rPr lang="tr-TR" b="1" dirty="0" err="1"/>
              <a:t>Datagram</a:t>
            </a:r>
            <a:r>
              <a:rPr lang="tr-TR" b="1" dirty="0"/>
              <a:t>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DNS (Domain Name System) uses UDP</a:t>
            </a:r>
          </a:p>
          <a:p>
            <a:pPr lvl="1" algn="just"/>
            <a:r>
              <a:rPr lang="en-US" dirty="0" err="1"/>
              <a:t>www.ce.yildiz.edu.tr</a:t>
            </a:r>
            <a:endParaRPr lang="en-US" dirty="0"/>
          </a:p>
          <a:p>
            <a:pPr algn="just"/>
            <a:r>
              <a:rPr lang="en-US" dirty="0"/>
              <a:t>Remote Procedure Call </a:t>
            </a:r>
          </a:p>
          <a:p>
            <a:pPr lvl="1" algn="just"/>
            <a:r>
              <a:rPr lang="en-US" dirty="0"/>
              <a:t>Not traditional function call</a:t>
            </a:r>
          </a:p>
          <a:p>
            <a:pPr lvl="1" algn="just"/>
            <a:r>
              <a:rPr lang="en-US" dirty="0"/>
              <a:t>Client – Server relationship</a:t>
            </a:r>
          </a:p>
          <a:p>
            <a:pPr lvl="2" algn="just"/>
            <a:r>
              <a:rPr lang="en-US" dirty="0">
                <a:solidFill>
                  <a:srgbClr val="FFFF00"/>
                </a:solidFill>
              </a:rPr>
              <a:t>The calling procedure </a:t>
            </a:r>
            <a:r>
              <a:rPr lang="en-US" dirty="0"/>
              <a:t>is known as </a:t>
            </a:r>
            <a:r>
              <a:rPr lang="en-US" dirty="0">
                <a:solidFill>
                  <a:srgbClr val="FFFF00"/>
                </a:solidFill>
              </a:rPr>
              <a:t>the client</a:t>
            </a:r>
          </a:p>
          <a:p>
            <a:pPr lvl="2" algn="just"/>
            <a:r>
              <a:rPr lang="en-US" dirty="0">
                <a:solidFill>
                  <a:srgbClr val="FFFF00"/>
                </a:solidFill>
              </a:rPr>
              <a:t>The called procedure </a:t>
            </a:r>
            <a:r>
              <a:rPr lang="en-US" dirty="0"/>
              <a:t>is known as </a:t>
            </a:r>
            <a:r>
              <a:rPr lang="en-US" dirty="0">
                <a:solidFill>
                  <a:srgbClr val="FFFF00"/>
                </a:solidFill>
              </a:rPr>
              <a:t>the server </a:t>
            </a:r>
          </a:p>
          <a:p>
            <a:pPr lvl="1" algn="just"/>
            <a:r>
              <a:rPr lang="en-US" b="1" dirty="0">
                <a:solidFill>
                  <a:srgbClr val="FFFF00"/>
                </a:solidFill>
              </a:rPr>
              <a:t>Client stub: </a:t>
            </a:r>
            <a:r>
              <a:rPr lang="en-US" dirty="0"/>
              <a:t>represents the server procedure in the client’s address space.</a:t>
            </a:r>
          </a:p>
          <a:p>
            <a:pPr lvl="2" algn="just"/>
            <a:r>
              <a:rPr lang="en-US" dirty="0"/>
              <a:t>Packing the parameters is called </a:t>
            </a:r>
            <a:r>
              <a:rPr lang="en-US" b="1" dirty="0">
                <a:solidFill>
                  <a:srgbClr val="FFFF00"/>
                </a:solidFill>
              </a:rPr>
              <a:t>marshaling</a:t>
            </a:r>
            <a:r>
              <a:rPr lang="en-US" b="1" dirty="0"/>
              <a:t>.</a:t>
            </a:r>
            <a:endParaRPr lang="en-US" dirty="0"/>
          </a:p>
          <a:p>
            <a:pPr lvl="1" algn="just"/>
            <a:r>
              <a:rPr lang="en-US" dirty="0"/>
              <a:t>Similarly, the server is bound with a procedure called the </a:t>
            </a:r>
            <a:r>
              <a:rPr lang="en-US" dirty="0">
                <a:solidFill>
                  <a:srgbClr val="FFFF00"/>
                </a:solidFill>
              </a:rPr>
              <a:t>server stub.</a:t>
            </a:r>
            <a:endParaRPr lang="en-US" dirty="0"/>
          </a:p>
          <a:p>
            <a:pPr lvl="1" algn="just"/>
            <a:endParaRPr lang="en-US" dirty="0">
              <a:solidFill>
                <a:srgbClr val="FFFF00"/>
              </a:solidFill>
            </a:endParaRPr>
          </a:p>
          <a:p>
            <a:pPr lvl="1" algn="just"/>
            <a:endParaRPr lang="en-US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B4001-CC34-DC17-F8E2-F74B90E3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53" y="2242077"/>
            <a:ext cx="5446175" cy="2587385"/>
          </a:xfrm>
          <a:prstGeom prst="rect">
            <a:avLst/>
          </a:prstGeom>
        </p:spPr>
      </p:pic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625277-84BA-00CD-C2BF-2C7604F4699C}"/>
              </a:ext>
            </a:extLst>
          </p:cNvPr>
          <p:cNvSpPr txBox="1"/>
          <p:nvPr/>
        </p:nvSpPr>
        <p:spPr>
          <a:xfrm>
            <a:off x="9650786" y="2058643"/>
            <a:ext cx="2518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*Andrew S. </a:t>
            </a:r>
            <a:r>
              <a:rPr lang="tr-TR" sz="900" dirty="0" err="1"/>
              <a:t>Tanenbaum</a:t>
            </a:r>
            <a:r>
              <a:rPr lang="tr-TR" sz="900" dirty="0"/>
              <a:t> -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9616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UDP (User </a:t>
            </a:r>
            <a:r>
              <a:rPr lang="tr-TR" b="1" dirty="0" err="1"/>
              <a:t>Datagram</a:t>
            </a:r>
            <a:r>
              <a:rPr lang="tr-TR" b="1" dirty="0"/>
              <a:t>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Real-Time Transport Protocols </a:t>
            </a:r>
            <a:endParaRPr lang="en-US" dirty="0"/>
          </a:p>
          <a:p>
            <a:pPr lvl="1" algn="just"/>
            <a:r>
              <a:rPr lang="en-US" dirty="0"/>
              <a:t>For real-time multimedia applications.</a:t>
            </a:r>
          </a:p>
          <a:p>
            <a:pPr lvl="2" algn="just"/>
            <a:r>
              <a:rPr lang="en-US" dirty="0"/>
              <a:t>Internet radio,</a:t>
            </a:r>
          </a:p>
          <a:p>
            <a:pPr lvl="2" algn="just"/>
            <a:r>
              <a:rPr lang="en-US" dirty="0"/>
              <a:t>Internet telephony,</a:t>
            </a:r>
          </a:p>
          <a:p>
            <a:pPr lvl="2" algn="just"/>
            <a:r>
              <a:rPr lang="en-US" dirty="0"/>
              <a:t>Music-on-</a:t>
            </a:r>
            <a:r>
              <a:rPr lang="en-US" dirty="0" err="1"/>
              <a:t>demans</a:t>
            </a:r>
            <a:r>
              <a:rPr lang="en-US" dirty="0"/>
              <a:t>,</a:t>
            </a:r>
          </a:p>
          <a:p>
            <a:pPr lvl="2" algn="just"/>
            <a:r>
              <a:rPr lang="en-US" dirty="0"/>
              <a:t>Videoconferencing,</a:t>
            </a:r>
          </a:p>
          <a:p>
            <a:pPr lvl="2" algn="just"/>
            <a:r>
              <a:rPr lang="en-US" dirty="0"/>
              <a:t>Video-on-demand.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13524-E090-1189-13E0-C3384F1C0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01" y="3083379"/>
            <a:ext cx="7772400" cy="2454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B19B3-DB68-10DD-23DB-904162598D97}"/>
              </a:ext>
            </a:extLst>
          </p:cNvPr>
          <p:cNvSpPr txBox="1"/>
          <p:nvPr/>
        </p:nvSpPr>
        <p:spPr>
          <a:xfrm>
            <a:off x="9568878" y="2837034"/>
            <a:ext cx="2518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*Andrew S. </a:t>
            </a:r>
            <a:r>
              <a:rPr lang="tr-TR" sz="900" dirty="0" err="1"/>
              <a:t>Tanenbaum</a:t>
            </a:r>
            <a:r>
              <a:rPr lang="tr-TR" sz="900" dirty="0"/>
              <a:t> - Computer Networks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UDP (User </a:t>
            </a:r>
            <a:r>
              <a:rPr lang="tr-TR" b="1" dirty="0" err="1"/>
              <a:t>Datagram</a:t>
            </a:r>
            <a:r>
              <a:rPr lang="tr-TR" b="1" dirty="0"/>
              <a:t> Protocol) (</a:t>
            </a:r>
            <a:r>
              <a:rPr lang="tr-TR" b="1" dirty="0" err="1"/>
              <a:t>Con’t</a:t>
            </a:r>
            <a:r>
              <a:rPr lang="tr-TR" b="1" dirty="0"/>
              <a:t>)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Jitter and Buffer relationship</a:t>
            </a:r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EC5EC-0F62-E5B6-01C2-8456DA8BC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24" y="2959806"/>
            <a:ext cx="9542751" cy="301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78DEA-00EB-BFCC-DDBB-94514E051815}"/>
              </a:ext>
            </a:extLst>
          </p:cNvPr>
          <p:cNvSpPr txBox="1"/>
          <p:nvPr/>
        </p:nvSpPr>
        <p:spPr>
          <a:xfrm>
            <a:off x="8497197" y="2781766"/>
            <a:ext cx="2518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*Andrew S. </a:t>
            </a:r>
            <a:r>
              <a:rPr lang="tr-TR" sz="900" dirty="0" err="1"/>
              <a:t>Tanenbaum</a:t>
            </a:r>
            <a:r>
              <a:rPr lang="tr-TR" sz="900" dirty="0"/>
              <a:t> - Computer Networks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/>
              <a:t>Transport </a:t>
            </a:r>
            <a:r>
              <a:rPr lang="tr-TR" b="1" dirty="0" err="1"/>
              <a:t>Layer</a:t>
            </a:r>
            <a:endParaRPr lang="en-US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0E75E46-E916-9346-B562-A07B68C3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88" y="34316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7D28E0C-9D3F-394A-AD05-1AAA4D01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A771D7CF-AF97-134A-A061-F90085CB778F}"/>
              </a:ext>
            </a:extLst>
          </p:cNvPr>
          <p:cNvSpPr txBox="1">
            <a:spLocks/>
          </p:cNvSpPr>
          <p:nvPr/>
        </p:nvSpPr>
        <p:spPr>
          <a:xfrm>
            <a:off x="767143" y="2336873"/>
            <a:ext cx="10526291" cy="424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dirty="0"/>
              <a:t>The Internet</a:t>
            </a:r>
          </a:p>
          <a:p>
            <a:pPr lvl="1" algn="just"/>
            <a:r>
              <a:rPr lang="tr-TR" strike="sngStrike" dirty="0"/>
              <a:t>UDP (User </a:t>
            </a:r>
            <a:r>
              <a:rPr lang="tr-TR" strike="sngStrike" dirty="0" err="1"/>
              <a:t>Datagram</a:t>
            </a:r>
            <a:r>
              <a:rPr lang="tr-TR" strike="sngStrike" dirty="0"/>
              <a:t> Protocol)</a:t>
            </a:r>
          </a:p>
          <a:p>
            <a:pPr lvl="1" algn="just"/>
            <a:r>
              <a:rPr lang="tr-TR" b="1" dirty="0">
                <a:solidFill>
                  <a:srgbClr val="FFFF00"/>
                </a:solidFill>
              </a:rPr>
              <a:t>TCP (</a:t>
            </a:r>
            <a:r>
              <a:rPr lang="en-US" b="1" dirty="0">
                <a:solidFill>
                  <a:srgbClr val="FFFF00"/>
                </a:solidFill>
              </a:rPr>
              <a:t>Transmission Control Protocol)</a:t>
            </a:r>
          </a:p>
          <a:p>
            <a:pPr algn="just"/>
            <a:endParaRPr lang="en-US" dirty="0"/>
          </a:p>
        </p:txBody>
      </p:sp>
      <p:sp>
        <p:nvSpPr>
          <p:cNvPr id="13" name="Metin kutusu 4">
            <a:extLst>
              <a:ext uri="{FF2B5EF4-FFF2-40B4-BE49-F238E27FC236}">
                <a16:creationId xmlns:a16="http://schemas.microsoft.com/office/drawing/2014/main" id="{551E48AB-E4D1-3D40-A991-1CF10D903EC4}"/>
              </a:ext>
            </a:extLst>
          </p:cNvPr>
          <p:cNvSpPr txBox="1"/>
          <p:nvPr/>
        </p:nvSpPr>
        <p:spPr>
          <a:xfrm>
            <a:off x="10481912" y="551211"/>
            <a:ext cx="179992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dirty="0"/>
              <a:t>BLM3051</a:t>
            </a:r>
          </a:p>
          <a:p>
            <a:pPr algn="ctr"/>
            <a:r>
              <a:rPr lang="tr-TR" dirty="0"/>
              <a:t>Data Communication and Computer Network - 14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E448760-493E-44BC-B40E-D932D74019BD}"/>
              </a:ext>
            </a:extLst>
          </p:cNvPr>
          <p:cNvSpPr txBox="1"/>
          <p:nvPr/>
        </p:nvSpPr>
        <p:spPr>
          <a:xfrm>
            <a:off x="22576" y="6581001"/>
            <a:ext cx="1216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/>
              <a:t>Dr. </a:t>
            </a:r>
            <a:r>
              <a:rPr lang="tr-TR" sz="1200" dirty="0" err="1"/>
              <a:t>Öğr</a:t>
            </a:r>
            <a:r>
              <a:rPr lang="tr-TR" sz="1200" dirty="0"/>
              <a:t>. Üyesi Furkan ÇAKMAK</a:t>
            </a:r>
          </a:p>
        </p:txBody>
      </p:sp>
      <p:pic>
        <p:nvPicPr>
          <p:cNvPr id="7" name="Resim 9">
            <a:extLst>
              <a:ext uri="{FF2B5EF4-FFF2-40B4-BE49-F238E27FC236}">
                <a16:creationId xmlns:a16="http://schemas.microsoft.com/office/drawing/2014/main" id="{77B86469-520E-4B40-AE12-04D34F5B0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43" y="1594827"/>
            <a:ext cx="5099314" cy="5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{48F77DEF-BCCD-7A47-BD22-084FBB65EBAF}tf10001057</Template>
  <TotalTime>12188</TotalTime>
  <Words>1045</Words>
  <Application>Microsoft Macintosh PowerPoint</Application>
  <PresentationFormat>Widescreen</PresentationFormat>
  <Paragraphs>233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Trebuchet MS</vt:lpstr>
      <vt:lpstr>Berlin</vt:lpstr>
      <vt:lpstr>Data Communication and Computer Network BLM3051</vt:lpstr>
      <vt:lpstr>Lecture Information Form - Weekly Subjects</vt:lpstr>
      <vt:lpstr>Transport Layer</vt:lpstr>
      <vt:lpstr>UDP (User Datagram Protocol)</vt:lpstr>
      <vt:lpstr>UDP (User Datagram Protocol) (Con’t)</vt:lpstr>
      <vt:lpstr>UDP (User Datagram Protocol) (Con’t)</vt:lpstr>
      <vt:lpstr>UDP (User Datagram Protocol) (Con’t)</vt:lpstr>
      <vt:lpstr>UDP (User Datagram Protocol) (Con’t)</vt:lpstr>
      <vt:lpstr>Transport Layer</vt:lpstr>
      <vt:lpstr>TCP (Transmission Control Protocol)</vt:lpstr>
      <vt:lpstr>TCP (Transmission Control Protocol) (Con’t)</vt:lpstr>
      <vt:lpstr>TCP (Transmission Control Protocol) (Con’t)</vt:lpstr>
      <vt:lpstr>TCP (Transmission Control Protocol) (Con’t)</vt:lpstr>
      <vt:lpstr>TCP (Transmission Control Protocol) (Con’t) The TCP Segment Header </vt:lpstr>
      <vt:lpstr>Thank you for your listening.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 Seviye Programlama BLM2021</dc:title>
  <dc:subject/>
  <dc:creator>Furkan Çakmak</dc:creator>
  <cp:keywords/>
  <dc:description/>
  <cp:lastModifiedBy>Microsoft Office User</cp:lastModifiedBy>
  <cp:revision>490</cp:revision>
  <cp:lastPrinted>2020-09-29T13:15:23Z</cp:lastPrinted>
  <dcterms:created xsi:type="dcterms:W3CDTF">2018-09-21T17:55:59Z</dcterms:created>
  <dcterms:modified xsi:type="dcterms:W3CDTF">2024-05-20T14:45:10Z</dcterms:modified>
  <cp:category/>
</cp:coreProperties>
</file>