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c0ae1f563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c0ae1f563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–Lale–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c074b76ef7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c074b76ef7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tr">
                <a:solidFill>
                  <a:schemeClr val="dk1"/>
                </a:solidFill>
              </a:rPr>
              <a:t>–Selim–</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c0ae1f563e_2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c0ae1f563e_2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–Selim–</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c07b509a8d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c07b509a8d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solidFill>
                  <a:schemeClr val="dk1"/>
                </a:solidFill>
              </a:rPr>
              <a:t>–Selim–</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c0ae1f563e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c0ae1f563e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–Selim–</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c07af4f8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c07af4f8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–Selahattin–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c07af4f80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c07af4f80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solidFill>
                  <a:schemeClr val="dk1"/>
                </a:solidFill>
              </a:rPr>
              <a:t>–Selahattin–</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c0ae1f563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c0ae1f563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–Selahattin–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c0e2efcff7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c0e2efcff7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c074b76ef7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c074b76ef7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–Eren–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c074b76ef7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c074b76ef7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tr">
                <a:solidFill>
                  <a:schemeClr val="dk1"/>
                </a:solidFill>
              </a:rPr>
              <a:t>–Eren–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c07b509a8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c07b509a8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tr">
                <a:solidFill>
                  <a:schemeClr val="dk1"/>
                </a:solidFill>
              </a:rPr>
              <a:t>–Eren–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c074b76ef7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c074b76ef7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–Sait–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c07b509a8d_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c07b509a8d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–Sait–</a:t>
            </a:r>
            <a:endParaRPr/>
          </a:p>
          <a:p>
            <a:pPr indent="0" lvl="0" marL="0" rtl="0" algn="l">
              <a:spcBef>
                <a:spcPts val="0"/>
              </a:spcBef>
              <a:spcAft>
                <a:spcPts val="0"/>
              </a:spcAft>
              <a:buNone/>
            </a:pPr>
            <a:r>
              <a:rPr lang="tr"/>
              <a:t>Sait tamamlayacak</a:t>
            </a:r>
            <a:endParaRPr/>
          </a:p>
          <a:p>
            <a:pPr indent="0" lvl="0" marL="0" rtl="0" algn="l">
              <a:spcBef>
                <a:spcPts val="0"/>
              </a:spcBef>
              <a:spcAft>
                <a:spcPts val="0"/>
              </a:spcAft>
              <a:buNone/>
            </a:pPr>
            <a:r>
              <a:rPr lang="tr"/>
              <a:t>http://ccr.sigcomm.org/archive/1995/apr95/ccr-9504-siu.pdf</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c07b509a8d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c07b509a8d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tr">
                <a:solidFill>
                  <a:schemeClr val="dk1"/>
                </a:solidFill>
              </a:rPr>
              <a:t>–Sait–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c0ae1f563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c0ae1f563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–Lale–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c0ae1f563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c0ae1f563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–Lale–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www.ibm.com/docs/en/aix/7.1?topic=adapters-atm-technolog" TargetMode="External"/><Relationship Id="rId4" Type="http://schemas.openxmlformats.org/officeDocument/2006/relationships/hyperlink" Target="https://www.geeksforgeeks.org/asynchronous-transfer-mode-atm-in-computer-network/" TargetMode="External"/><Relationship Id="rId5" Type="http://schemas.openxmlformats.org/officeDocument/2006/relationships/hyperlink" Target="https://www.rfwireless-world.com/Terminology/ATM-AAL-Protocol-Layer-AAL1-AAL2-AAL3-AAL4-AAL5.html" TargetMode="External"/><Relationship Id="rId6" Type="http://schemas.openxmlformats.org/officeDocument/2006/relationships/hyperlink" Target="https://www.cse.wustl.edu/%E2%88%BCjain/atm/ftp/atm_aal.pdf" TargetMode="External"/><Relationship Id="rId7" Type="http://schemas.openxmlformats.org/officeDocument/2006/relationships/hyperlink" Target="https://www.ccexpert.us/ccie-2/configuring-the-aal-and-encapsulation-type.html" TargetMode="External"/><Relationship Id="rId8" Type="http://schemas.openxmlformats.org/officeDocument/2006/relationships/hyperlink" Target="https://en.wikipedia.org/wiki/ATM_adaptation_lay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tr"/>
              <a:t>ATM Adaptation Layer 5</a:t>
            </a:r>
            <a:endParaRPr/>
          </a:p>
        </p:txBody>
      </p:sp>
      <p:sp>
        <p:nvSpPr>
          <p:cNvPr id="86" name="Google Shape;86;p13"/>
          <p:cNvSpPr txBox="1"/>
          <p:nvPr>
            <p:ph idx="1" type="subTitle"/>
          </p:nvPr>
        </p:nvSpPr>
        <p:spPr>
          <a:xfrm>
            <a:off x="598100" y="2715941"/>
            <a:ext cx="8222100" cy="21549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tr"/>
              <a:t>Grup No:  2-1</a:t>
            </a:r>
            <a:endParaRPr/>
          </a:p>
          <a:p>
            <a:pPr indent="0" lvl="0" marL="0" rtl="0" algn="l">
              <a:spcBef>
                <a:spcPts val="0"/>
              </a:spcBef>
              <a:spcAft>
                <a:spcPts val="0"/>
              </a:spcAft>
              <a:buNone/>
            </a:pPr>
            <a:r>
              <a:t/>
            </a:r>
            <a:endParaRPr/>
          </a:p>
          <a:p>
            <a:pPr indent="0" lvl="0" marL="0" rtl="0" algn="l">
              <a:spcBef>
                <a:spcPts val="0"/>
              </a:spcBef>
              <a:spcAft>
                <a:spcPts val="0"/>
              </a:spcAft>
              <a:buNone/>
            </a:pPr>
            <a:r>
              <a:rPr lang="tr"/>
              <a:t>Üyeler</a:t>
            </a:r>
            <a:endParaRPr/>
          </a:p>
          <a:p>
            <a:pPr indent="0" lvl="0" marL="0" rtl="0" algn="l">
              <a:spcBef>
                <a:spcPts val="0"/>
              </a:spcBef>
              <a:spcAft>
                <a:spcPts val="0"/>
              </a:spcAft>
              <a:buNone/>
            </a:pPr>
            <a:r>
              <a:rPr b="1" lang="tr" sz="1300">
                <a:latin typeface="Arial"/>
                <a:ea typeface="Arial"/>
                <a:cs typeface="Arial"/>
                <a:sym typeface="Arial"/>
              </a:rPr>
              <a:t>20011041 - Recep Selim Ağırman</a:t>
            </a:r>
            <a:endParaRPr b="1" sz="1300">
              <a:latin typeface="Arial"/>
              <a:ea typeface="Arial"/>
              <a:cs typeface="Arial"/>
              <a:sym typeface="Arial"/>
            </a:endParaRPr>
          </a:p>
          <a:p>
            <a:pPr indent="0" lvl="0" marL="0" rtl="0" algn="l">
              <a:spcBef>
                <a:spcPts val="0"/>
              </a:spcBef>
              <a:spcAft>
                <a:spcPts val="0"/>
              </a:spcAft>
              <a:buNone/>
            </a:pPr>
            <a:r>
              <a:rPr b="1" lang="tr" sz="1300">
                <a:latin typeface="Arial"/>
                <a:ea typeface="Arial"/>
                <a:cs typeface="Arial"/>
                <a:sym typeface="Arial"/>
              </a:rPr>
              <a:t>20011012 - Selahattin Emre Kutlu</a:t>
            </a:r>
            <a:endParaRPr b="1" sz="1300">
              <a:latin typeface="Arial"/>
              <a:ea typeface="Arial"/>
              <a:cs typeface="Arial"/>
              <a:sym typeface="Arial"/>
            </a:endParaRPr>
          </a:p>
          <a:p>
            <a:pPr indent="0" lvl="0" marL="0" rtl="0" algn="l">
              <a:spcBef>
                <a:spcPts val="0"/>
              </a:spcBef>
              <a:spcAft>
                <a:spcPts val="0"/>
              </a:spcAft>
              <a:buNone/>
            </a:pPr>
            <a:r>
              <a:rPr b="1" lang="tr" sz="1300">
                <a:latin typeface="Arial"/>
                <a:ea typeface="Arial"/>
                <a:cs typeface="Arial"/>
                <a:sym typeface="Arial"/>
              </a:rPr>
              <a:t>20011024 - Sait Yalçın</a:t>
            </a:r>
            <a:endParaRPr b="1" sz="1300">
              <a:latin typeface="Arial"/>
              <a:ea typeface="Arial"/>
              <a:cs typeface="Arial"/>
              <a:sym typeface="Arial"/>
            </a:endParaRPr>
          </a:p>
          <a:p>
            <a:pPr indent="0" lvl="0" marL="0" rtl="0" algn="l">
              <a:spcBef>
                <a:spcPts val="0"/>
              </a:spcBef>
              <a:spcAft>
                <a:spcPts val="0"/>
              </a:spcAft>
              <a:buNone/>
            </a:pPr>
            <a:r>
              <a:rPr b="1" lang="tr" sz="1300">
                <a:latin typeface="Arial"/>
                <a:ea typeface="Arial"/>
                <a:cs typeface="Arial"/>
                <a:sym typeface="Arial"/>
              </a:rPr>
              <a:t>20011019 - Muhammed Eren Şekkeli</a:t>
            </a:r>
            <a:endParaRPr b="1" sz="1300">
              <a:latin typeface="Arial"/>
              <a:ea typeface="Arial"/>
              <a:cs typeface="Arial"/>
              <a:sym typeface="Arial"/>
            </a:endParaRPr>
          </a:p>
          <a:p>
            <a:pPr indent="0" lvl="0" marL="0" rtl="0" algn="l">
              <a:spcBef>
                <a:spcPts val="0"/>
              </a:spcBef>
              <a:spcAft>
                <a:spcPts val="0"/>
              </a:spcAft>
              <a:buNone/>
            </a:pPr>
            <a:r>
              <a:rPr b="1" lang="tr" sz="1300">
                <a:latin typeface="Arial"/>
                <a:ea typeface="Arial"/>
                <a:cs typeface="Arial"/>
                <a:sym typeface="Arial"/>
              </a:rPr>
              <a:t>20011045 - Muhammed Ali Lale</a:t>
            </a:r>
            <a:endParaRPr b="1" sz="130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AAL5 Veri Hücresi</a:t>
            </a:r>
            <a:endParaRPr/>
          </a:p>
          <a:p>
            <a:pPr indent="0" lvl="0" marL="0" rtl="0" algn="l">
              <a:spcBef>
                <a:spcPts val="0"/>
              </a:spcBef>
              <a:spcAft>
                <a:spcPts val="0"/>
              </a:spcAft>
              <a:buNone/>
            </a:pPr>
            <a:r>
              <a:t/>
            </a:r>
            <a:endParaRPr/>
          </a:p>
        </p:txBody>
      </p:sp>
      <p:sp>
        <p:nvSpPr>
          <p:cNvPr id="148" name="Google Shape;148;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30200" lvl="0" marL="457200" rtl="0" algn="just">
              <a:spcBef>
                <a:spcPts val="0"/>
              </a:spcBef>
              <a:spcAft>
                <a:spcPts val="0"/>
              </a:spcAft>
              <a:buClr>
                <a:srgbClr val="000000"/>
              </a:buClr>
              <a:buSzPts val="1600"/>
              <a:buChar char="●"/>
            </a:pPr>
            <a:r>
              <a:rPr lang="tr" sz="1600">
                <a:solidFill>
                  <a:srgbClr val="000000"/>
                </a:solidFill>
              </a:rPr>
              <a:t>İkincisi, SAR alt katmanı CS-PDU'yu 48 bytelık bloklara ayırır. Router </a:t>
            </a:r>
            <a:r>
              <a:rPr lang="tr" sz="1600">
                <a:solidFill>
                  <a:srgbClr val="000000"/>
                </a:solidFill>
              </a:rPr>
              <a:t>AAL3/4'teki gibi</a:t>
            </a:r>
            <a:r>
              <a:rPr lang="tr" sz="1600">
                <a:solidFill>
                  <a:srgbClr val="000000"/>
                </a:solidFill>
              </a:rPr>
              <a:t> bir araya başlık ve trailer eklemez, bu nedenle router mesajları dağınık yollayamaz.</a:t>
            </a:r>
            <a:endParaRPr sz="1600">
              <a:solidFill>
                <a:srgbClr val="000000"/>
              </a:solidFill>
            </a:endParaRPr>
          </a:p>
          <a:p>
            <a:pPr indent="0" lvl="0" marL="457200" rtl="0" algn="just">
              <a:spcBef>
                <a:spcPts val="1200"/>
              </a:spcBef>
              <a:spcAft>
                <a:spcPts val="0"/>
              </a:spcAft>
              <a:buNone/>
            </a:pPr>
            <a:r>
              <a:t/>
            </a:r>
            <a:endParaRPr sz="1600">
              <a:solidFill>
                <a:srgbClr val="000000"/>
              </a:solidFill>
            </a:endParaRPr>
          </a:p>
          <a:p>
            <a:pPr indent="-330200" lvl="0" marL="457200" rtl="0" algn="just">
              <a:spcBef>
                <a:spcPts val="0"/>
              </a:spcBef>
              <a:spcAft>
                <a:spcPts val="0"/>
              </a:spcAft>
              <a:buClr>
                <a:srgbClr val="000000"/>
              </a:buClr>
              <a:buSzPts val="1600"/>
              <a:buChar char="●"/>
            </a:pPr>
            <a:r>
              <a:rPr lang="tr" sz="1600">
                <a:solidFill>
                  <a:srgbClr val="000000"/>
                </a:solidFill>
              </a:rPr>
              <a:t>Son olarak, ATM katmanı her bloğu bir ATM hücresinin yük alanına yerleştirir. Sonuncusu dışındaki tüm hücreler için, ATM ağı, hücrenin tek bir kareyi temsil eden bir serideki son hücre olmadığını belirtmek için Payload Time (PT) alanında bir biti sıfırlar. Son hücre için, ATM ağı PT alanındaki biti bir olarak set eder.</a:t>
            </a:r>
            <a:endParaRPr sz="16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AAL Katmanları ve Farkları</a:t>
            </a:r>
            <a:endParaRPr/>
          </a:p>
        </p:txBody>
      </p:sp>
      <p:sp>
        <p:nvSpPr>
          <p:cNvPr id="154" name="Google Shape;154;p23"/>
          <p:cNvSpPr txBox="1"/>
          <p:nvPr>
            <p:ph idx="1" type="body"/>
          </p:nvPr>
        </p:nvSpPr>
        <p:spPr>
          <a:xfrm>
            <a:off x="311700" y="1017800"/>
            <a:ext cx="8520600" cy="3581700"/>
          </a:xfrm>
          <a:prstGeom prst="rect">
            <a:avLst/>
          </a:prstGeom>
        </p:spPr>
        <p:txBody>
          <a:bodyPr anchorCtr="0" anchor="t" bIns="91425" lIns="91425" spcFirstLastPara="1" rIns="91425" wrap="square" tIns="91425">
            <a:noAutofit/>
          </a:bodyPr>
          <a:lstStyle/>
          <a:p>
            <a:pPr indent="-330200" lvl="0" marL="457200" rtl="0" algn="just">
              <a:spcBef>
                <a:spcPts val="1200"/>
              </a:spcBef>
              <a:spcAft>
                <a:spcPts val="0"/>
              </a:spcAft>
              <a:buClr>
                <a:srgbClr val="000000"/>
              </a:buClr>
              <a:buSzPts val="1600"/>
              <a:buFont typeface="Arial"/>
              <a:buChar char="●"/>
            </a:pPr>
            <a:r>
              <a:rPr b="1" lang="tr" sz="1600">
                <a:solidFill>
                  <a:srgbClr val="000000"/>
                </a:solidFill>
                <a:latin typeface="Arial"/>
                <a:ea typeface="Arial"/>
                <a:cs typeface="Arial"/>
                <a:sym typeface="Arial"/>
              </a:rPr>
              <a:t>AAL1 : </a:t>
            </a:r>
            <a:r>
              <a:rPr lang="tr" sz="1600">
                <a:solidFill>
                  <a:srgbClr val="000000"/>
                </a:solidFill>
                <a:latin typeface="Arial"/>
                <a:ea typeface="Arial"/>
                <a:cs typeface="Arial"/>
                <a:sym typeface="Arial"/>
              </a:rPr>
              <a:t>Connection-oriented olan, sabit hız ve özel zamanlama koşulları bulunan servisler için kullanılır. Örnek olarak DS1 ve DS3 servisleri verilebilir</a:t>
            </a:r>
            <a:endParaRPr sz="1600">
              <a:solidFill>
                <a:srgbClr val="000000"/>
              </a:solidFill>
              <a:latin typeface="Arial"/>
              <a:ea typeface="Arial"/>
              <a:cs typeface="Arial"/>
              <a:sym typeface="Arial"/>
            </a:endParaRPr>
          </a:p>
          <a:p>
            <a:pPr indent="0" lvl="0" marL="457200" rtl="0" algn="just">
              <a:spcBef>
                <a:spcPts val="0"/>
              </a:spcBef>
              <a:spcAft>
                <a:spcPts val="0"/>
              </a:spcAft>
              <a:buNone/>
            </a:pPr>
            <a:r>
              <a:t/>
            </a:r>
            <a:endParaRPr sz="1600">
              <a:solidFill>
                <a:srgbClr val="000000"/>
              </a:solidFill>
              <a:latin typeface="Arial"/>
              <a:ea typeface="Arial"/>
              <a:cs typeface="Arial"/>
              <a:sym typeface="Arial"/>
            </a:endParaRPr>
          </a:p>
          <a:p>
            <a:pPr indent="-330200" lvl="0" marL="457200" rtl="0" algn="just">
              <a:spcBef>
                <a:spcPts val="1200"/>
              </a:spcBef>
              <a:spcAft>
                <a:spcPts val="0"/>
              </a:spcAft>
              <a:buClr>
                <a:srgbClr val="000000"/>
              </a:buClr>
              <a:buSzPts val="1600"/>
              <a:buFont typeface="Arial"/>
              <a:buChar char="●"/>
            </a:pPr>
            <a:r>
              <a:rPr b="1" lang="tr" sz="1600">
                <a:solidFill>
                  <a:srgbClr val="000000"/>
                </a:solidFill>
                <a:latin typeface="Arial"/>
                <a:ea typeface="Arial"/>
                <a:cs typeface="Arial"/>
                <a:sym typeface="Arial"/>
              </a:rPr>
              <a:t>AAL2 : </a:t>
            </a:r>
            <a:r>
              <a:rPr lang="tr" sz="1600">
                <a:solidFill>
                  <a:srgbClr val="000000"/>
                </a:solidFill>
                <a:latin typeface="Arial"/>
                <a:ea typeface="Arial"/>
                <a:cs typeface="Arial"/>
                <a:sym typeface="Arial"/>
              </a:rPr>
              <a:t>Connection-oriented olup sabit bit hızı gerektirmeyen servisler için kullanılır. Örnek olarak video akışları gerektiren servisler verilebilir.</a:t>
            </a:r>
            <a:endParaRPr sz="1600">
              <a:solidFill>
                <a:srgbClr val="000000"/>
              </a:solidFill>
              <a:latin typeface="Arial"/>
              <a:ea typeface="Arial"/>
              <a:cs typeface="Arial"/>
              <a:sym typeface="Arial"/>
            </a:endParaRPr>
          </a:p>
          <a:p>
            <a:pPr indent="0" lvl="0" marL="457200" rtl="0" algn="just">
              <a:spcBef>
                <a:spcPts val="1200"/>
              </a:spcBef>
              <a:spcAft>
                <a:spcPts val="0"/>
              </a:spcAft>
              <a:buNone/>
            </a:pPr>
            <a:r>
              <a:t/>
            </a:r>
            <a:endParaRPr sz="1600">
              <a:solidFill>
                <a:srgbClr val="000000"/>
              </a:solidFill>
              <a:latin typeface="Arial"/>
              <a:ea typeface="Arial"/>
              <a:cs typeface="Arial"/>
              <a:sym typeface="Arial"/>
            </a:endParaRPr>
          </a:p>
          <a:p>
            <a:pPr indent="-330200" lvl="0" marL="457200" rtl="0" algn="just">
              <a:spcBef>
                <a:spcPts val="1200"/>
              </a:spcBef>
              <a:spcAft>
                <a:spcPts val="0"/>
              </a:spcAft>
              <a:buClr>
                <a:srgbClr val="000000"/>
              </a:buClr>
              <a:buSzPts val="1600"/>
              <a:buFont typeface="Arial"/>
              <a:buChar char="●"/>
            </a:pPr>
            <a:r>
              <a:rPr b="1" lang="tr" sz="1600">
                <a:solidFill>
                  <a:srgbClr val="000000"/>
                </a:solidFill>
                <a:latin typeface="Arial"/>
                <a:ea typeface="Arial"/>
                <a:cs typeface="Arial"/>
                <a:sym typeface="Arial"/>
              </a:rPr>
              <a:t>AAL3/4 : </a:t>
            </a:r>
            <a:r>
              <a:rPr lang="tr" sz="1600">
                <a:solidFill>
                  <a:srgbClr val="000000"/>
                </a:solidFill>
                <a:latin typeface="Arial"/>
                <a:ea typeface="Arial"/>
                <a:cs typeface="Arial"/>
                <a:sym typeface="Arial"/>
              </a:rPr>
              <a:t>Daha önceden AAL3 ve AAL4 olmak üzere iki farklı katman olan fakat daha sonradan birleştirilip tek bir katman haline getirilen AAL3/4, hem connection-oriented hem de connectionless olan servisler için kullanılabilir.</a:t>
            </a:r>
            <a:endParaRPr sz="1600">
              <a:solidFill>
                <a:srgbClr val="000000"/>
              </a:solidFill>
              <a:latin typeface="Arial"/>
              <a:ea typeface="Arial"/>
              <a:cs typeface="Arial"/>
              <a:sym typeface="Arial"/>
            </a:endParaRPr>
          </a:p>
          <a:p>
            <a:pPr indent="0" lvl="0" marL="457200" rtl="0" algn="l">
              <a:spcBef>
                <a:spcPts val="0"/>
              </a:spcBef>
              <a:spcAft>
                <a:spcPts val="1200"/>
              </a:spcAft>
              <a:buNone/>
            </a:pPr>
            <a:r>
              <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AAL Katmanları ve Farkları</a:t>
            </a:r>
            <a:endParaRPr/>
          </a:p>
          <a:p>
            <a:pPr indent="0" lvl="0" marL="0" rtl="0" algn="l">
              <a:spcBef>
                <a:spcPts val="0"/>
              </a:spcBef>
              <a:spcAft>
                <a:spcPts val="0"/>
              </a:spcAft>
              <a:buNone/>
            </a:pPr>
            <a:r>
              <a:t/>
            </a:r>
            <a:endParaRPr/>
          </a:p>
        </p:txBody>
      </p:sp>
      <p:sp>
        <p:nvSpPr>
          <p:cNvPr id="160" name="Google Shape;160;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30200" lvl="0" marL="457200" rtl="0" algn="just">
              <a:spcBef>
                <a:spcPts val="1200"/>
              </a:spcBef>
              <a:spcAft>
                <a:spcPts val="0"/>
              </a:spcAft>
              <a:buClr>
                <a:srgbClr val="000000"/>
              </a:buClr>
              <a:buSzPts val="1600"/>
              <a:buFont typeface="Arial"/>
              <a:buChar char="●"/>
            </a:pPr>
            <a:r>
              <a:rPr b="1" lang="tr" sz="1600">
                <a:solidFill>
                  <a:srgbClr val="000000"/>
                </a:solidFill>
                <a:latin typeface="Arial"/>
                <a:ea typeface="Arial"/>
                <a:cs typeface="Arial"/>
                <a:sym typeface="Arial"/>
              </a:rPr>
              <a:t>AAL5 : </a:t>
            </a:r>
            <a:r>
              <a:rPr lang="tr" sz="1600">
                <a:solidFill>
                  <a:srgbClr val="000000"/>
                </a:solidFill>
                <a:latin typeface="Arial"/>
                <a:ea typeface="Arial"/>
                <a:cs typeface="Arial"/>
                <a:sym typeface="Arial"/>
              </a:rPr>
              <a:t>Connectionless çalışsa da connection-oriented çalışan ve sabit bit hızı gerektirmeyen servisler için kullanılır. AAL3/4 ile karşılaştırıldığında hata düzeltme ve tekrar iletim bakımından eksikleri bulunan bir katman olduğu görülür. Bu eksiltmenin amacı, mekanizmalardan kaynaklanan kaybedilen bant genişliğini kullanılabilir hale getirmek ve gerçeklemeyi kolaylaştırmaktır.</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AAL Katmanları ve Farkları</a:t>
            </a:r>
            <a:endParaRPr/>
          </a:p>
        </p:txBody>
      </p:sp>
      <p:pic>
        <p:nvPicPr>
          <p:cNvPr id="166" name="Google Shape;166;p25"/>
          <p:cNvPicPr preferRelativeResize="0"/>
          <p:nvPr/>
        </p:nvPicPr>
        <p:blipFill>
          <a:blip r:embed="rId3">
            <a:alphaModFix/>
          </a:blip>
          <a:stretch>
            <a:fillRect/>
          </a:stretch>
        </p:blipFill>
        <p:spPr>
          <a:xfrm>
            <a:off x="1145000" y="916150"/>
            <a:ext cx="7034275" cy="3934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AAL Katmanları ve Farkları (Devamı)</a:t>
            </a:r>
            <a:endParaRPr/>
          </a:p>
        </p:txBody>
      </p:sp>
      <p:sp>
        <p:nvSpPr>
          <p:cNvPr id="172" name="Google Shape;172;p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3" name="Google Shape;173;p26"/>
          <p:cNvPicPr preferRelativeResize="0"/>
          <p:nvPr/>
        </p:nvPicPr>
        <p:blipFill>
          <a:blip r:embed="rId3">
            <a:alphaModFix/>
          </a:blip>
          <a:stretch>
            <a:fillRect/>
          </a:stretch>
        </p:blipFill>
        <p:spPr>
          <a:xfrm>
            <a:off x="311700" y="1229875"/>
            <a:ext cx="3760700" cy="3614176"/>
          </a:xfrm>
          <a:prstGeom prst="rect">
            <a:avLst/>
          </a:prstGeom>
          <a:noFill/>
          <a:ln>
            <a:noFill/>
          </a:ln>
        </p:spPr>
      </p:pic>
      <p:pic>
        <p:nvPicPr>
          <p:cNvPr id="174" name="Google Shape;174;p26"/>
          <p:cNvPicPr preferRelativeResize="0"/>
          <p:nvPr/>
        </p:nvPicPr>
        <p:blipFill>
          <a:blip r:embed="rId4">
            <a:alphaModFix/>
          </a:blip>
          <a:stretch>
            <a:fillRect/>
          </a:stretch>
        </p:blipFill>
        <p:spPr>
          <a:xfrm>
            <a:off x="4228474" y="1229876"/>
            <a:ext cx="4717575" cy="3154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AAL5’in Sağladığı Hizmetler</a:t>
            </a:r>
            <a:endParaRPr/>
          </a:p>
        </p:txBody>
      </p:sp>
      <p:sp>
        <p:nvSpPr>
          <p:cNvPr id="180" name="Google Shape;180;p27"/>
          <p:cNvSpPr txBox="1"/>
          <p:nvPr>
            <p:ph idx="1" type="body"/>
          </p:nvPr>
        </p:nvSpPr>
        <p:spPr>
          <a:xfrm>
            <a:off x="311700" y="1165725"/>
            <a:ext cx="5097600" cy="34032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lang="tr" sz="1600">
                <a:solidFill>
                  <a:srgbClr val="000000"/>
                </a:solidFill>
              </a:rPr>
              <a:t>AAL5, verinin etkin bir şekilde iletimini sağlamaya yardımcı olan birçok hizmet sunar. AAL5'in sunmuş olduğu ana hizmetlerden bazıları şunlardır:</a:t>
            </a:r>
            <a:endParaRPr sz="1600">
              <a:solidFill>
                <a:srgbClr val="000000"/>
              </a:solidFill>
            </a:endParaRPr>
          </a:p>
          <a:p>
            <a:pPr indent="-330200" lvl="0" marL="457200" rtl="0" algn="l">
              <a:lnSpc>
                <a:spcPct val="95000"/>
              </a:lnSpc>
              <a:spcBef>
                <a:spcPts val="1200"/>
              </a:spcBef>
              <a:spcAft>
                <a:spcPts val="0"/>
              </a:spcAft>
              <a:buClr>
                <a:srgbClr val="000000"/>
              </a:buClr>
              <a:buSzPts val="1600"/>
              <a:buChar char="●"/>
            </a:pPr>
            <a:r>
              <a:rPr b="1" lang="tr" sz="1600">
                <a:solidFill>
                  <a:srgbClr val="000000"/>
                </a:solidFill>
              </a:rPr>
              <a:t>Segmentation and Reassembly:</a:t>
            </a:r>
            <a:r>
              <a:rPr lang="tr" sz="1600">
                <a:solidFill>
                  <a:srgbClr val="000000"/>
                </a:solidFill>
              </a:rPr>
              <a:t> AAL5, iletilecek veriyi segmentlere böler ve daha sonra bu segmentleri ağ üzerinden gönderir. Ayrıca, segmentleri hedefe ulaştığında orijinal veriye yeniden birleştirir.</a:t>
            </a:r>
            <a:endParaRPr sz="1600">
              <a:solidFill>
                <a:srgbClr val="000000"/>
              </a:solidFill>
            </a:endParaRPr>
          </a:p>
          <a:p>
            <a:pPr indent="-330200" lvl="0" marL="457200" rtl="0" algn="l">
              <a:lnSpc>
                <a:spcPct val="95000"/>
              </a:lnSpc>
              <a:spcBef>
                <a:spcPts val="0"/>
              </a:spcBef>
              <a:spcAft>
                <a:spcPts val="0"/>
              </a:spcAft>
              <a:buClr>
                <a:srgbClr val="000000"/>
              </a:buClr>
              <a:buSzPts val="1600"/>
              <a:buChar char="●"/>
            </a:pPr>
            <a:r>
              <a:rPr b="1" lang="tr" sz="1600">
                <a:solidFill>
                  <a:srgbClr val="000000"/>
                </a:solidFill>
              </a:rPr>
              <a:t>Flow Control:</a:t>
            </a:r>
            <a:r>
              <a:rPr lang="tr" sz="1600">
                <a:solidFill>
                  <a:srgbClr val="000000"/>
                </a:solidFill>
              </a:rPr>
              <a:t> AAL5, ağ üzerinde veri akışını kontrol ederek tıkanıklığı önleyebilir ve ağın etkin bir şekilde kullanılmasını sağlar.</a:t>
            </a:r>
            <a:endParaRPr sz="1600">
              <a:solidFill>
                <a:srgbClr val="000000"/>
              </a:solidFill>
            </a:endParaRPr>
          </a:p>
          <a:p>
            <a:pPr indent="0" lvl="0" marL="457200" rtl="0" algn="l">
              <a:lnSpc>
                <a:spcPct val="95000"/>
              </a:lnSpc>
              <a:spcBef>
                <a:spcPts val="1200"/>
              </a:spcBef>
              <a:spcAft>
                <a:spcPts val="1200"/>
              </a:spcAft>
              <a:buNone/>
            </a:pPr>
            <a:r>
              <a:t/>
            </a:r>
            <a:endParaRPr sz="1600"/>
          </a:p>
        </p:txBody>
      </p:sp>
      <p:pic>
        <p:nvPicPr>
          <p:cNvPr id="181" name="Google Shape;181;p27"/>
          <p:cNvPicPr preferRelativeResize="0"/>
          <p:nvPr/>
        </p:nvPicPr>
        <p:blipFill>
          <a:blip r:embed="rId3">
            <a:alphaModFix/>
          </a:blip>
          <a:stretch>
            <a:fillRect/>
          </a:stretch>
        </p:blipFill>
        <p:spPr>
          <a:xfrm>
            <a:off x="5409300" y="1165725"/>
            <a:ext cx="3287450" cy="2709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AAL5’in Sağladığı Hizmetler</a:t>
            </a:r>
            <a:endParaRPr/>
          </a:p>
          <a:p>
            <a:pPr indent="0" lvl="0" marL="0" rtl="0" algn="l">
              <a:spcBef>
                <a:spcPts val="0"/>
              </a:spcBef>
              <a:spcAft>
                <a:spcPts val="0"/>
              </a:spcAft>
              <a:buNone/>
            </a:pPr>
            <a:r>
              <a:t/>
            </a:r>
            <a:endParaRPr/>
          </a:p>
        </p:txBody>
      </p:sp>
      <p:sp>
        <p:nvSpPr>
          <p:cNvPr id="187" name="Google Shape;187;p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30200" lvl="0" marL="457200" rtl="0" algn="just">
              <a:lnSpc>
                <a:spcPct val="95000"/>
              </a:lnSpc>
              <a:spcBef>
                <a:spcPts val="0"/>
              </a:spcBef>
              <a:spcAft>
                <a:spcPts val="0"/>
              </a:spcAft>
              <a:buClr>
                <a:srgbClr val="000000"/>
              </a:buClr>
              <a:buSzPts val="1600"/>
              <a:buChar char="●"/>
            </a:pPr>
            <a:r>
              <a:rPr b="1" lang="tr" sz="1600">
                <a:solidFill>
                  <a:srgbClr val="000000"/>
                </a:solidFill>
              </a:rPr>
              <a:t>Error Detection and Correction:</a:t>
            </a:r>
            <a:r>
              <a:rPr lang="tr" sz="1600">
                <a:solidFill>
                  <a:srgbClr val="000000"/>
                </a:solidFill>
              </a:rPr>
              <a:t> AAL5, iletim sırasında oluşabilecek hataları algılamaya ve düzeltmeye yardımcı olan kodlar içerir.</a:t>
            </a:r>
            <a:endParaRPr sz="1600">
              <a:solidFill>
                <a:srgbClr val="000000"/>
              </a:solidFill>
            </a:endParaRPr>
          </a:p>
          <a:p>
            <a:pPr indent="0" lvl="0" marL="457200" rtl="0" algn="just">
              <a:lnSpc>
                <a:spcPct val="95000"/>
              </a:lnSpc>
              <a:spcBef>
                <a:spcPts val="0"/>
              </a:spcBef>
              <a:spcAft>
                <a:spcPts val="0"/>
              </a:spcAft>
              <a:buNone/>
            </a:pPr>
            <a:r>
              <a:t/>
            </a:r>
            <a:endParaRPr sz="1600">
              <a:solidFill>
                <a:srgbClr val="000000"/>
              </a:solidFill>
            </a:endParaRPr>
          </a:p>
          <a:p>
            <a:pPr indent="-330200" lvl="0" marL="457200" rtl="0" algn="just">
              <a:lnSpc>
                <a:spcPct val="95000"/>
              </a:lnSpc>
              <a:spcBef>
                <a:spcPts val="1200"/>
              </a:spcBef>
              <a:spcAft>
                <a:spcPts val="0"/>
              </a:spcAft>
              <a:buClr>
                <a:srgbClr val="000000"/>
              </a:buClr>
              <a:buSzPts val="1600"/>
              <a:buChar char="●"/>
            </a:pPr>
            <a:r>
              <a:rPr b="1" lang="tr" sz="1600">
                <a:solidFill>
                  <a:srgbClr val="000000"/>
                </a:solidFill>
              </a:rPr>
              <a:t>Multiplexing:</a:t>
            </a:r>
            <a:r>
              <a:rPr lang="tr" sz="1600">
                <a:solidFill>
                  <a:srgbClr val="000000"/>
                </a:solidFill>
              </a:rPr>
              <a:t> AAL5, ağ üzerinde iletim için birden fazla veri akışını tek bir akışa birleştirebilir ve daha sonra bu akışı hedefe ulaştığında tekrar ayrıştırılabilir.</a:t>
            </a:r>
            <a:endParaRPr sz="1600">
              <a:solidFill>
                <a:srgbClr val="000000"/>
              </a:solidFill>
            </a:endParaRPr>
          </a:p>
          <a:p>
            <a:pPr indent="0" lvl="0" marL="457200" rtl="0" algn="just">
              <a:lnSpc>
                <a:spcPct val="95000"/>
              </a:lnSpc>
              <a:spcBef>
                <a:spcPts val="0"/>
              </a:spcBef>
              <a:spcAft>
                <a:spcPts val="0"/>
              </a:spcAft>
              <a:buNone/>
            </a:pPr>
            <a:r>
              <a:t/>
            </a:r>
            <a:endParaRPr sz="1600">
              <a:solidFill>
                <a:srgbClr val="000000"/>
              </a:solidFill>
            </a:endParaRPr>
          </a:p>
          <a:p>
            <a:pPr indent="-330200" lvl="0" marL="457200" rtl="0" algn="just">
              <a:lnSpc>
                <a:spcPct val="95000"/>
              </a:lnSpc>
              <a:spcBef>
                <a:spcPts val="1200"/>
              </a:spcBef>
              <a:spcAft>
                <a:spcPts val="0"/>
              </a:spcAft>
              <a:buClr>
                <a:srgbClr val="000000"/>
              </a:buClr>
              <a:buSzPts val="1600"/>
              <a:buChar char="●"/>
            </a:pPr>
            <a:r>
              <a:rPr b="1" lang="tr" sz="1600">
                <a:solidFill>
                  <a:srgbClr val="000000"/>
                </a:solidFill>
              </a:rPr>
              <a:t>Quality of Service:</a:t>
            </a:r>
            <a:r>
              <a:rPr lang="tr" sz="1600">
                <a:solidFill>
                  <a:srgbClr val="000000"/>
                </a:solidFill>
              </a:rPr>
              <a:t> AAL5, iletilecek veri türüne göre farklı seviyelerde hizmet sunabilir, böylece farklı ihtiyaçlar olan verinin etkin bir şekilde iletilmesini sağlar.</a:t>
            </a:r>
            <a:endParaRPr>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Neden şu anda kullanmıyoruz?</a:t>
            </a:r>
            <a:endParaRPr/>
          </a:p>
        </p:txBody>
      </p:sp>
      <p:sp>
        <p:nvSpPr>
          <p:cNvPr id="193" name="Google Shape;193;p29"/>
          <p:cNvSpPr txBox="1"/>
          <p:nvPr>
            <p:ph idx="1" type="body"/>
          </p:nvPr>
        </p:nvSpPr>
        <p:spPr>
          <a:xfrm>
            <a:off x="311700" y="1017800"/>
            <a:ext cx="8520600" cy="3474900"/>
          </a:xfrm>
          <a:prstGeom prst="rect">
            <a:avLst/>
          </a:prstGeom>
        </p:spPr>
        <p:txBody>
          <a:bodyPr anchorCtr="0" anchor="t" bIns="91425" lIns="91425" spcFirstLastPara="1" rIns="91425" wrap="square" tIns="91425">
            <a:normAutofit/>
          </a:bodyPr>
          <a:lstStyle/>
          <a:p>
            <a:pPr indent="-330200" lvl="0" marL="457200" rtl="0" algn="just">
              <a:lnSpc>
                <a:spcPct val="105000"/>
              </a:lnSpc>
              <a:spcBef>
                <a:spcPts val="0"/>
              </a:spcBef>
              <a:spcAft>
                <a:spcPts val="0"/>
              </a:spcAft>
              <a:buClr>
                <a:srgbClr val="000000"/>
              </a:buClr>
              <a:buSzPts val="1600"/>
              <a:buChar char="●"/>
            </a:pPr>
            <a:r>
              <a:rPr b="1" lang="tr" sz="1600">
                <a:solidFill>
                  <a:srgbClr val="000000"/>
                </a:solidFill>
              </a:rPr>
              <a:t>Maliyet:</a:t>
            </a:r>
            <a:r>
              <a:rPr lang="tr" sz="1600">
                <a:solidFill>
                  <a:srgbClr val="000000"/>
                </a:solidFill>
              </a:rPr>
              <a:t> ATM ekipmanının satın alınması ve bakımı nispeten pahalıydı ve kurmak ve çalışmak için özel eğitim gerektiriyordu.</a:t>
            </a:r>
            <a:endParaRPr sz="1600">
              <a:solidFill>
                <a:srgbClr val="000000"/>
              </a:solidFill>
            </a:endParaRPr>
          </a:p>
          <a:p>
            <a:pPr indent="0" lvl="0" marL="457200" rtl="0" algn="just">
              <a:lnSpc>
                <a:spcPct val="105000"/>
              </a:lnSpc>
              <a:spcBef>
                <a:spcPts val="0"/>
              </a:spcBef>
              <a:spcAft>
                <a:spcPts val="0"/>
              </a:spcAft>
              <a:buNone/>
            </a:pPr>
            <a:r>
              <a:t/>
            </a:r>
            <a:endParaRPr sz="1600">
              <a:solidFill>
                <a:srgbClr val="000000"/>
              </a:solidFill>
            </a:endParaRPr>
          </a:p>
          <a:p>
            <a:pPr indent="-330200" lvl="0" marL="457200" rtl="0" algn="just">
              <a:lnSpc>
                <a:spcPct val="105000"/>
              </a:lnSpc>
              <a:spcBef>
                <a:spcPts val="0"/>
              </a:spcBef>
              <a:spcAft>
                <a:spcPts val="0"/>
              </a:spcAft>
              <a:buClr>
                <a:srgbClr val="000000"/>
              </a:buClr>
              <a:buSzPts val="1600"/>
              <a:buChar char="●"/>
            </a:pPr>
            <a:r>
              <a:rPr b="1" lang="tr" sz="1600">
                <a:solidFill>
                  <a:srgbClr val="000000"/>
                </a:solidFill>
              </a:rPr>
              <a:t>Karmaşıklık</a:t>
            </a:r>
            <a:r>
              <a:rPr lang="tr" sz="1600">
                <a:solidFill>
                  <a:srgbClr val="000000"/>
                </a:solidFill>
              </a:rPr>
              <a:t>: ATM ağları kurmak ve yönetmek için karmaşıktı ve etkili bir şekilde çalışması için dikkatli planlama ve yapılandırmaya ihtiyaç duyuyorlardı.</a:t>
            </a:r>
            <a:endParaRPr sz="1600">
              <a:solidFill>
                <a:srgbClr val="000000"/>
              </a:solidFill>
            </a:endParaRPr>
          </a:p>
          <a:p>
            <a:pPr indent="0" lvl="0" marL="457200" rtl="0" algn="just">
              <a:lnSpc>
                <a:spcPct val="105000"/>
              </a:lnSpc>
              <a:spcBef>
                <a:spcPts val="0"/>
              </a:spcBef>
              <a:spcAft>
                <a:spcPts val="0"/>
              </a:spcAft>
              <a:buNone/>
            </a:pPr>
            <a:r>
              <a:t/>
            </a:r>
            <a:endParaRPr sz="1600">
              <a:solidFill>
                <a:srgbClr val="000000"/>
              </a:solidFill>
            </a:endParaRPr>
          </a:p>
          <a:p>
            <a:pPr indent="-330200" lvl="0" marL="457200" rtl="0" algn="just">
              <a:lnSpc>
                <a:spcPct val="105000"/>
              </a:lnSpc>
              <a:spcBef>
                <a:spcPts val="0"/>
              </a:spcBef>
              <a:spcAft>
                <a:spcPts val="0"/>
              </a:spcAft>
              <a:buClr>
                <a:srgbClr val="000000"/>
              </a:buClr>
              <a:buSzPts val="1600"/>
              <a:buChar char="●"/>
            </a:pPr>
            <a:r>
              <a:rPr b="1" lang="tr" sz="1600">
                <a:solidFill>
                  <a:srgbClr val="000000"/>
                </a:solidFill>
              </a:rPr>
              <a:t>Sınırlı ölçeklenebilirlik:</a:t>
            </a:r>
            <a:r>
              <a:rPr lang="tr" sz="1600">
                <a:solidFill>
                  <a:srgbClr val="000000"/>
                </a:solidFill>
              </a:rPr>
              <a:t> ATM ağlarının diğer ağ türleri kadar ölçeklenmesi kolay değildi ve genişletmek veya yükseltmek zor olabilir.</a:t>
            </a:r>
            <a:endParaRPr sz="1600">
              <a:solidFill>
                <a:srgbClr val="000000"/>
              </a:solidFill>
            </a:endParaRPr>
          </a:p>
          <a:p>
            <a:pPr indent="0" lvl="0" marL="0" rtl="0" algn="just">
              <a:lnSpc>
                <a:spcPct val="105000"/>
              </a:lnSpc>
              <a:spcBef>
                <a:spcPts val="0"/>
              </a:spcBef>
              <a:spcAft>
                <a:spcPts val="0"/>
              </a:spcAft>
              <a:buNone/>
            </a:pPr>
            <a:r>
              <a:t/>
            </a:r>
            <a:endParaRPr sz="1600">
              <a:solidFill>
                <a:srgbClr val="000000"/>
              </a:solidFill>
            </a:endParaRPr>
          </a:p>
          <a:p>
            <a:pPr indent="-330200" lvl="0" marL="457200" rtl="0" algn="just">
              <a:lnSpc>
                <a:spcPct val="105000"/>
              </a:lnSpc>
              <a:spcBef>
                <a:spcPts val="0"/>
              </a:spcBef>
              <a:spcAft>
                <a:spcPts val="0"/>
              </a:spcAft>
              <a:buClr>
                <a:srgbClr val="000000"/>
              </a:buClr>
              <a:buSzPts val="1600"/>
              <a:buChar char="●"/>
            </a:pPr>
            <a:r>
              <a:rPr b="1" lang="tr" sz="1600">
                <a:solidFill>
                  <a:srgbClr val="000000"/>
                </a:solidFill>
              </a:rPr>
              <a:t>Diğer teknolojilerle rekabeti:</a:t>
            </a:r>
            <a:r>
              <a:rPr lang="tr" sz="1600">
                <a:solidFill>
                  <a:srgbClr val="000000"/>
                </a:solidFill>
              </a:rPr>
              <a:t> Ethernet ve Internet Protokolü (IP) gibi diğer ağ teknolojileri daha yaygın olarak kullanılabilir ve daha uygun maliyetli hale geldikçe, birçok uygulamada ATM'nin yerini almaya başladılar.</a:t>
            </a:r>
            <a:endParaRPr sz="1600">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Kaynakça</a:t>
            </a:r>
            <a:endParaRPr/>
          </a:p>
        </p:txBody>
      </p:sp>
      <p:sp>
        <p:nvSpPr>
          <p:cNvPr id="199" name="Google Shape;199;p3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tr" u="sng">
                <a:solidFill>
                  <a:schemeClr val="hlink"/>
                </a:solidFill>
                <a:hlinkClick r:id="rId3"/>
              </a:rPr>
              <a:t>https://www.ibm.com/docs/en/aix/7.1?topic=adapters-atm-technolog</a:t>
            </a:r>
            <a:endParaRPr/>
          </a:p>
          <a:p>
            <a:pPr indent="-342900" lvl="0" marL="457200" rtl="0" algn="l">
              <a:spcBef>
                <a:spcPts val="0"/>
              </a:spcBef>
              <a:spcAft>
                <a:spcPts val="0"/>
              </a:spcAft>
              <a:buSzPts val="1800"/>
              <a:buChar char="●"/>
            </a:pPr>
            <a:r>
              <a:rPr lang="tr" u="sng">
                <a:solidFill>
                  <a:schemeClr val="hlink"/>
                </a:solidFill>
                <a:hlinkClick r:id="rId4"/>
              </a:rPr>
              <a:t>https://www.geeksforgeeks.org/asynchronous-transfer-mode-atm-in-computer-network/</a:t>
            </a:r>
            <a:r>
              <a:rPr lang="tr"/>
              <a:t> </a:t>
            </a:r>
            <a:endParaRPr/>
          </a:p>
          <a:p>
            <a:pPr indent="-342900" lvl="0" marL="457200" rtl="0" algn="l">
              <a:spcBef>
                <a:spcPts val="0"/>
              </a:spcBef>
              <a:spcAft>
                <a:spcPts val="0"/>
              </a:spcAft>
              <a:buSzPts val="1800"/>
              <a:buChar char="●"/>
            </a:pPr>
            <a:r>
              <a:rPr lang="tr" u="sng">
                <a:solidFill>
                  <a:schemeClr val="hlink"/>
                </a:solidFill>
                <a:hlinkClick r:id="rId5"/>
              </a:rPr>
              <a:t>https://www.rfwireless-world.com/Terminology/ATM-AAL-Protocol-Layer-AAL1-AAL2-AAL3-AAL4-AAL5.html</a:t>
            </a:r>
            <a:r>
              <a:rPr lang="tr"/>
              <a:t> </a:t>
            </a:r>
            <a:endParaRPr/>
          </a:p>
          <a:p>
            <a:pPr indent="-342900" lvl="0" marL="457200" rtl="0" algn="l">
              <a:spcBef>
                <a:spcPts val="0"/>
              </a:spcBef>
              <a:spcAft>
                <a:spcPts val="0"/>
              </a:spcAft>
              <a:buSzPts val="1800"/>
              <a:buChar char="●"/>
            </a:pPr>
            <a:r>
              <a:rPr lang="tr" u="sng">
                <a:solidFill>
                  <a:schemeClr val="hlink"/>
                </a:solidFill>
                <a:hlinkClick r:id="rId6"/>
              </a:rPr>
              <a:t>https://www.cse.wustl.edu/∼jain/atm/ftp/atm_aal.pdf</a:t>
            </a:r>
            <a:r>
              <a:rPr lang="tr"/>
              <a:t> </a:t>
            </a:r>
            <a:endParaRPr/>
          </a:p>
          <a:p>
            <a:pPr indent="-342900" lvl="0" marL="457200" rtl="0" algn="l">
              <a:spcBef>
                <a:spcPts val="0"/>
              </a:spcBef>
              <a:spcAft>
                <a:spcPts val="0"/>
              </a:spcAft>
              <a:buSzPts val="1800"/>
              <a:buChar char="●"/>
            </a:pPr>
            <a:r>
              <a:rPr lang="tr" u="sng">
                <a:solidFill>
                  <a:schemeClr val="hlink"/>
                </a:solidFill>
                <a:hlinkClick r:id="rId7"/>
              </a:rPr>
              <a:t>https://www.ccexpert.us/ccie-2/configuring-the-aal-and-encapsulation-type.html</a:t>
            </a:r>
            <a:r>
              <a:rPr lang="tr"/>
              <a:t> </a:t>
            </a:r>
            <a:endParaRPr/>
          </a:p>
          <a:p>
            <a:pPr indent="-342900" lvl="0" marL="457200" rtl="0" algn="l">
              <a:spcBef>
                <a:spcPts val="0"/>
              </a:spcBef>
              <a:spcAft>
                <a:spcPts val="0"/>
              </a:spcAft>
              <a:buSzPts val="1800"/>
              <a:buChar char="●"/>
            </a:pPr>
            <a:r>
              <a:rPr lang="tr" u="sng">
                <a:solidFill>
                  <a:schemeClr val="hlink"/>
                </a:solidFill>
                <a:hlinkClick r:id="rId8"/>
              </a:rPr>
              <a:t>https://en.wikipedia.org/wiki/ATM_adaptation_layer</a:t>
            </a:r>
            <a:r>
              <a:rPr lang="tr"/>
              <a:t>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ATM Nedir?</a:t>
            </a:r>
            <a:endParaRPr/>
          </a:p>
        </p:txBody>
      </p:sp>
      <p:sp>
        <p:nvSpPr>
          <p:cNvPr id="92" name="Google Shape;92;p14"/>
          <p:cNvSpPr txBox="1"/>
          <p:nvPr>
            <p:ph idx="1" type="body"/>
          </p:nvPr>
        </p:nvSpPr>
        <p:spPr>
          <a:xfrm>
            <a:off x="311700" y="1176275"/>
            <a:ext cx="8520600" cy="3339000"/>
          </a:xfrm>
          <a:prstGeom prst="rect">
            <a:avLst/>
          </a:prstGeom>
        </p:spPr>
        <p:txBody>
          <a:bodyPr anchorCtr="0" anchor="t" bIns="91425" lIns="91425" spcFirstLastPara="1" rIns="91425" wrap="square" tIns="91425">
            <a:normAutofit/>
          </a:bodyPr>
          <a:lstStyle/>
          <a:p>
            <a:pPr indent="-330200" lvl="0" marL="457200" rtl="0" algn="just">
              <a:spcBef>
                <a:spcPts val="0"/>
              </a:spcBef>
              <a:spcAft>
                <a:spcPts val="0"/>
              </a:spcAft>
              <a:buClr>
                <a:srgbClr val="000000"/>
              </a:buClr>
              <a:buSzPts val="1600"/>
              <a:buChar char="●"/>
            </a:pPr>
            <a:r>
              <a:rPr lang="tr" sz="1600">
                <a:solidFill>
                  <a:srgbClr val="000000"/>
                </a:solidFill>
              </a:rPr>
              <a:t>ATM, verileri iletmek için sabit uzunluklu hücreler kullanan, ses ve video gibi verileri aynı ortam üzerinden hızlı bir şekilde aktarılmasını sağlayan bir teknolojidir.</a:t>
            </a:r>
            <a:endParaRPr sz="1600">
              <a:solidFill>
                <a:srgbClr val="000000"/>
              </a:solidFill>
            </a:endParaRPr>
          </a:p>
          <a:p>
            <a:pPr indent="-330200" lvl="0" marL="457200" rtl="0" algn="just">
              <a:spcBef>
                <a:spcPts val="0"/>
              </a:spcBef>
              <a:spcAft>
                <a:spcPts val="0"/>
              </a:spcAft>
              <a:buClr>
                <a:srgbClr val="000000"/>
              </a:buClr>
              <a:buSzPts val="1600"/>
              <a:buChar char="●"/>
            </a:pPr>
            <a:r>
              <a:rPr lang="tr" sz="1600">
                <a:solidFill>
                  <a:srgbClr val="000000"/>
                </a:solidFill>
              </a:rPr>
              <a:t>ATM’nin kullandığı bu sabit uzunluklu hücreler 5 byte header ve 48 byte payload olmak üzere 53 byte içerir.</a:t>
            </a:r>
            <a:endParaRPr sz="1600">
              <a:solidFill>
                <a:srgbClr val="000000"/>
              </a:solidFill>
            </a:endParaRPr>
          </a:p>
          <a:p>
            <a:pPr indent="-330200" lvl="0" marL="457200" rtl="0" algn="just">
              <a:spcBef>
                <a:spcPts val="0"/>
              </a:spcBef>
              <a:spcAft>
                <a:spcPts val="0"/>
              </a:spcAft>
              <a:buClr>
                <a:srgbClr val="000000"/>
              </a:buClr>
              <a:buSzPts val="1600"/>
              <a:buChar char="●"/>
            </a:pPr>
            <a:r>
              <a:rPr lang="tr" sz="1600">
                <a:solidFill>
                  <a:srgbClr val="000000"/>
                </a:solidFill>
              </a:rPr>
              <a:t>ATM aynı zamanda asenkron aktarım ile bağlantı gerçekleştirir. Bu sayede hattın yoğun olmadığı durumlarda hız açısından avantajlıdır.</a:t>
            </a:r>
            <a:endParaRPr sz="1600">
              <a:solidFill>
                <a:srgbClr val="000000"/>
              </a:solidFill>
            </a:endParaRPr>
          </a:p>
        </p:txBody>
      </p:sp>
      <p:pic>
        <p:nvPicPr>
          <p:cNvPr id="93" name="Google Shape;93;p14"/>
          <p:cNvPicPr preferRelativeResize="0"/>
          <p:nvPr/>
        </p:nvPicPr>
        <p:blipFill>
          <a:blip r:embed="rId3">
            <a:alphaModFix/>
          </a:blip>
          <a:stretch>
            <a:fillRect/>
          </a:stretch>
        </p:blipFill>
        <p:spPr>
          <a:xfrm>
            <a:off x="223575" y="3159013"/>
            <a:ext cx="4861600" cy="1678832"/>
          </a:xfrm>
          <a:prstGeom prst="rect">
            <a:avLst/>
          </a:prstGeom>
          <a:noFill/>
          <a:ln>
            <a:noFill/>
          </a:ln>
        </p:spPr>
      </p:pic>
      <p:pic>
        <p:nvPicPr>
          <p:cNvPr id="94" name="Google Shape;94;p14"/>
          <p:cNvPicPr preferRelativeResize="0"/>
          <p:nvPr/>
        </p:nvPicPr>
        <p:blipFill>
          <a:blip r:embed="rId4">
            <a:alphaModFix/>
          </a:blip>
          <a:stretch>
            <a:fillRect/>
          </a:stretch>
        </p:blipFill>
        <p:spPr>
          <a:xfrm>
            <a:off x="5085175" y="2937914"/>
            <a:ext cx="4058825" cy="194821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AAL Nedir?</a:t>
            </a:r>
            <a:endParaRPr/>
          </a:p>
        </p:txBody>
      </p:sp>
      <p:sp>
        <p:nvSpPr>
          <p:cNvPr id="100" name="Google Shape;100;p15"/>
          <p:cNvSpPr txBox="1"/>
          <p:nvPr>
            <p:ph idx="1" type="body"/>
          </p:nvPr>
        </p:nvSpPr>
        <p:spPr>
          <a:xfrm>
            <a:off x="311700" y="1017800"/>
            <a:ext cx="8520600" cy="3551100"/>
          </a:xfrm>
          <a:prstGeom prst="rect">
            <a:avLst/>
          </a:prstGeom>
        </p:spPr>
        <p:txBody>
          <a:bodyPr anchorCtr="0" anchor="t" bIns="91425" lIns="91425" spcFirstLastPara="1" rIns="91425" wrap="square" tIns="91425">
            <a:normAutofit/>
          </a:bodyPr>
          <a:lstStyle/>
          <a:p>
            <a:pPr indent="-330200" lvl="0" marL="457200" rtl="0" algn="just">
              <a:spcBef>
                <a:spcPts val="0"/>
              </a:spcBef>
              <a:spcAft>
                <a:spcPts val="0"/>
              </a:spcAft>
              <a:buClr>
                <a:srgbClr val="000000"/>
              </a:buClr>
              <a:buSzPts val="1600"/>
              <a:buChar char="●"/>
            </a:pPr>
            <a:r>
              <a:rPr lang="tr" sz="1600">
                <a:solidFill>
                  <a:srgbClr val="000000"/>
                </a:solidFill>
              </a:rPr>
              <a:t>ATM Adaptation Layer (AAL)  verinin </a:t>
            </a:r>
            <a:r>
              <a:rPr lang="tr" sz="1600">
                <a:solidFill>
                  <a:srgbClr val="000000"/>
                </a:solidFill>
              </a:rPr>
              <a:t>Asynchronous Transfer Mode (ATM) ağları üzerinde nasıl iletileceğini belirten bir protokoller bütünüdür.</a:t>
            </a:r>
            <a:endParaRPr sz="1600">
              <a:solidFill>
                <a:srgbClr val="000000"/>
              </a:solidFill>
            </a:endParaRPr>
          </a:p>
          <a:p>
            <a:pPr indent="-330200" lvl="0" marL="457200" rtl="0" algn="just">
              <a:spcBef>
                <a:spcPts val="0"/>
              </a:spcBef>
              <a:spcAft>
                <a:spcPts val="0"/>
              </a:spcAft>
              <a:buClr>
                <a:srgbClr val="000000"/>
              </a:buClr>
              <a:buSzPts val="1600"/>
              <a:buChar char="●"/>
            </a:pPr>
            <a:r>
              <a:rPr lang="tr" sz="1600">
                <a:solidFill>
                  <a:srgbClr val="000000"/>
                </a:solidFill>
              </a:rPr>
              <a:t>AAL, ATM içerisinde kullanılan sabit hücrelerin biçimini, yapısını ve veri türü için nasıl kullanılması gerektiğini belirler.</a:t>
            </a:r>
            <a:endParaRPr sz="1600">
              <a:solidFill>
                <a:srgbClr val="000000"/>
              </a:solidFill>
            </a:endParaRPr>
          </a:p>
          <a:p>
            <a:pPr indent="-330200" lvl="0" marL="457200" rtl="0" algn="just">
              <a:spcBef>
                <a:spcPts val="0"/>
              </a:spcBef>
              <a:spcAft>
                <a:spcPts val="0"/>
              </a:spcAft>
              <a:buClr>
                <a:srgbClr val="000000"/>
              </a:buClr>
              <a:buSzPts val="1600"/>
              <a:buChar char="●"/>
            </a:pPr>
            <a:r>
              <a:rPr lang="tr" sz="1600">
                <a:solidFill>
                  <a:srgbClr val="000000"/>
                </a:solidFill>
              </a:rPr>
              <a:t>AAL üzerindeki İletimler sabit veya değişken veri hızında olabilir.</a:t>
            </a:r>
            <a:endParaRPr sz="1600">
              <a:solidFill>
                <a:srgbClr val="000000"/>
              </a:solidFill>
            </a:endParaRPr>
          </a:p>
          <a:p>
            <a:pPr indent="0" lvl="0" marL="0" rtl="0" algn="l">
              <a:spcBef>
                <a:spcPts val="1200"/>
              </a:spcBef>
              <a:spcAft>
                <a:spcPts val="1200"/>
              </a:spcAft>
              <a:buNone/>
            </a:pPr>
            <a:r>
              <a:t/>
            </a:r>
            <a:endParaRPr sz="1600"/>
          </a:p>
        </p:txBody>
      </p:sp>
      <p:pic>
        <p:nvPicPr>
          <p:cNvPr id="101" name="Google Shape;101;p15"/>
          <p:cNvPicPr preferRelativeResize="0"/>
          <p:nvPr/>
        </p:nvPicPr>
        <p:blipFill>
          <a:blip r:embed="rId3">
            <a:alphaModFix/>
          </a:blip>
          <a:stretch>
            <a:fillRect/>
          </a:stretch>
        </p:blipFill>
        <p:spPr>
          <a:xfrm>
            <a:off x="1960950" y="2474650"/>
            <a:ext cx="3686175" cy="2402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AAL Nedir?</a:t>
            </a:r>
            <a:endParaRPr/>
          </a:p>
        </p:txBody>
      </p:sp>
      <p:sp>
        <p:nvSpPr>
          <p:cNvPr id="107" name="Google Shape;107;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30200" lvl="0" marL="457200" rtl="0" algn="just">
              <a:spcBef>
                <a:spcPts val="0"/>
              </a:spcBef>
              <a:spcAft>
                <a:spcPts val="0"/>
              </a:spcAft>
              <a:buClr>
                <a:srgbClr val="000000"/>
              </a:buClr>
              <a:buSzPts val="1600"/>
              <a:buChar char="●"/>
            </a:pPr>
            <a:r>
              <a:rPr lang="tr" sz="1600">
                <a:solidFill>
                  <a:srgbClr val="000000"/>
                </a:solidFill>
              </a:rPr>
              <a:t>AAL1, AAL2, AAL3/4 ve AAL5 dahil olmak üzere çeşitli AAL türleri vardır.</a:t>
            </a:r>
            <a:endParaRPr sz="1600">
              <a:solidFill>
                <a:srgbClr val="000000"/>
              </a:solidFill>
            </a:endParaRPr>
          </a:p>
          <a:p>
            <a:pPr indent="-330200" lvl="0" marL="457200" rtl="0" algn="just">
              <a:spcBef>
                <a:spcPts val="0"/>
              </a:spcBef>
              <a:spcAft>
                <a:spcPts val="0"/>
              </a:spcAft>
              <a:buClr>
                <a:srgbClr val="000000"/>
              </a:buClr>
              <a:buSzPts val="1600"/>
              <a:buChar char="●"/>
            </a:pPr>
            <a:r>
              <a:rPr lang="tr" sz="1600">
                <a:solidFill>
                  <a:srgbClr val="000000"/>
                </a:solidFill>
              </a:rPr>
              <a:t>AAL, ATM katmanı ile uygulama katmanı ve taşıma katmanı gibi OSI modelinin daha yüksek katmanları arasında arayüz görevi görür.</a:t>
            </a:r>
            <a:endParaRPr sz="1600">
              <a:solidFill>
                <a:srgbClr val="000000"/>
              </a:solidFill>
            </a:endParaRPr>
          </a:p>
        </p:txBody>
      </p:sp>
      <p:pic>
        <p:nvPicPr>
          <p:cNvPr id="108" name="Google Shape;108;p16"/>
          <p:cNvPicPr preferRelativeResize="0"/>
          <p:nvPr/>
        </p:nvPicPr>
        <p:blipFill>
          <a:blip r:embed="rId3">
            <a:alphaModFix/>
          </a:blip>
          <a:stretch>
            <a:fillRect/>
          </a:stretch>
        </p:blipFill>
        <p:spPr>
          <a:xfrm>
            <a:off x="2689450" y="2330575"/>
            <a:ext cx="2386984" cy="2366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AAL Katmanları</a:t>
            </a:r>
            <a:endParaRPr/>
          </a:p>
        </p:txBody>
      </p:sp>
      <p:sp>
        <p:nvSpPr>
          <p:cNvPr id="114" name="Google Shape;114;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000000"/>
              </a:buClr>
              <a:buSzPts val="1600"/>
              <a:buChar char="-"/>
            </a:pPr>
            <a:r>
              <a:rPr lang="tr" sz="1600">
                <a:solidFill>
                  <a:srgbClr val="000000"/>
                </a:solidFill>
              </a:rPr>
              <a:t>AAL5 diğer katmanlardan farklı olarak connection oriented olmak zorunda değildir.</a:t>
            </a:r>
            <a:endParaRPr sz="1600">
              <a:solidFill>
                <a:srgbClr val="000000"/>
              </a:solidFill>
            </a:endParaRPr>
          </a:p>
          <a:p>
            <a:pPr indent="-330200" lvl="0" marL="457200" rtl="0" algn="l">
              <a:spcBef>
                <a:spcPts val="0"/>
              </a:spcBef>
              <a:spcAft>
                <a:spcPts val="0"/>
              </a:spcAft>
              <a:buClr>
                <a:srgbClr val="000000"/>
              </a:buClr>
              <a:buSzPts val="1600"/>
              <a:buChar char="-"/>
            </a:pPr>
            <a:r>
              <a:rPr lang="tr" sz="1600">
                <a:solidFill>
                  <a:srgbClr val="000000"/>
                </a:solidFill>
              </a:rPr>
              <a:t>Diğer katmanlarda görülen protokolden kaynaklı overheadin önüne geçmek için tasarlanmıştır.</a:t>
            </a:r>
            <a:endParaRPr sz="1600">
              <a:solidFill>
                <a:srgbClr val="000000"/>
              </a:solidFill>
            </a:endParaRPr>
          </a:p>
          <a:p>
            <a:pPr indent="0" lvl="0" marL="0" rtl="0" algn="l">
              <a:spcBef>
                <a:spcPts val="1200"/>
              </a:spcBef>
              <a:spcAft>
                <a:spcPts val="1200"/>
              </a:spcAft>
              <a:buNone/>
            </a:pPr>
            <a:r>
              <a:rPr lang="tr"/>
              <a:t> </a:t>
            </a:r>
            <a:endParaRPr/>
          </a:p>
        </p:txBody>
      </p:sp>
      <p:pic>
        <p:nvPicPr>
          <p:cNvPr id="115" name="Google Shape;115;p17"/>
          <p:cNvPicPr preferRelativeResize="0"/>
          <p:nvPr/>
        </p:nvPicPr>
        <p:blipFill>
          <a:blip r:embed="rId3">
            <a:alphaModFix/>
          </a:blip>
          <a:stretch>
            <a:fillRect/>
          </a:stretch>
        </p:blipFill>
        <p:spPr>
          <a:xfrm>
            <a:off x="1075349" y="2229474"/>
            <a:ext cx="7150600" cy="1632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AAL5 Nedir?</a:t>
            </a:r>
            <a:endParaRPr/>
          </a:p>
        </p:txBody>
      </p:sp>
      <p:pic>
        <p:nvPicPr>
          <p:cNvPr id="121" name="Google Shape;121;p18"/>
          <p:cNvPicPr preferRelativeResize="0"/>
          <p:nvPr/>
        </p:nvPicPr>
        <p:blipFill rotWithShape="1">
          <a:blip r:embed="rId3">
            <a:alphaModFix/>
          </a:blip>
          <a:srcRect b="58544" l="0" r="842" t="0"/>
          <a:stretch/>
        </p:blipFill>
        <p:spPr>
          <a:xfrm>
            <a:off x="684000" y="2909225"/>
            <a:ext cx="8040350" cy="2234275"/>
          </a:xfrm>
          <a:prstGeom prst="rect">
            <a:avLst/>
          </a:prstGeom>
          <a:noFill/>
          <a:ln>
            <a:noFill/>
          </a:ln>
        </p:spPr>
      </p:pic>
      <p:sp>
        <p:nvSpPr>
          <p:cNvPr id="122" name="Google Shape;122;p18"/>
          <p:cNvSpPr txBox="1"/>
          <p:nvPr>
            <p:ph idx="1" type="body"/>
          </p:nvPr>
        </p:nvSpPr>
        <p:spPr>
          <a:xfrm>
            <a:off x="487225" y="1017800"/>
            <a:ext cx="8433900" cy="3649200"/>
          </a:xfrm>
          <a:prstGeom prst="rect">
            <a:avLst/>
          </a:prstGeom>
        </p:spPr>
        <p:txBody>
          <a:bodyPr anchorCtr="0" anchor="t" bIns="91425" lIns="91425" spcFirstLastPara="1" rIns="91425" wrap="square" tIns="91425">
            <a:normAutofit/>
          </a:bodyPr>
          <a:lstStyle/>
          <a:p>
            <a:pPr indent="-330200" lvl="0" marL="457200" rtl="0" algn="just">
              <a:spcBef>
                <a:spcPts val="0"/>
              </a:spcBef>
              <a:spcAft>
                <a:spcPts val="0"/>
              </a:spcAft>
              <a:buClr>
                <a:srgbClr val="000000"/>
              </a:buClr>
              <a:buSzPts val="1600"/>
              <a:buChar char="●"/>
            </a:pPr>
            <a:r>
              <a:rPr lang="tr" sz="1600">
                <a:solidFill>
                  <a:srgbClr val="000000"/>
                </a:solidFill>
              </a:rPr>
              <a:t>AAL5 ATM ağlarında değişken bit-rate’i ve connectionless destekleyen ATM  adaptation layer versiyonudur. </a:t>
            </a:r>
            <a:endParaRPr sz="1600">
              <a:solidFill>
                <a:srgbClr val="000000"/>
              </a:solidFill>
            </a:endParaRPr>
          </a:p>
          <a:p>
            <a:pPr indent="0" lvl="0" marL="0" rtl="0" algn="just">
              <a:spcBef>
                <a:spcPts val="0"/>
              </a:spcBef>
              <a:spcAft>
                <a:spcPts val="0"/>
              </a:spcAft>
              <a:buNone/>
            </a:pPr>
            <a:r>
              <a:t/>
            </a:r>
            <a:endParaRPr sz="1600">
              <a:solidFill>
                <a:srgbClr val="000000"/>
              </a:solidFill>
            </a:endParaRPr>
          </a:p>
          <a:p>
            <a:pPr indent="-330200" lvl="0" marL="457200" rtl="0" algn="just">
              <a:spcBef>
                <a:spcPts val="0"/>
              </a:spcBef>
              <a:spcAft>
                <a:spcPts val="0"/>
              </a:spcAft>
              <a:buSzPts val="1600"/>
              <a:buChar char="●"/>
            </a:pPr>
            <a:r>
              <a:rPr lang="tr" sz="1600">
                <a:solidFill>
                  <a:srgbClr val="000000"/>
                </a:solidFill>
              </a:rPr>
              <a:t>AAL5’de diğer versiyonların aksine sadece son hücrede CRC ve length değerleri tutulur.</a:t>
            </a:r>
            <a:r>
              <a:rPr lang="tr" sz="1600"/>
              <a:t>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tr"/>
              <a:t>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AAL5 Frame</a:t>
            </a:r>
            <a:endParaRPr/>
          </a:p>
          <a:p>
            <a:pPr indent="0" lvl="0" marL="0" rtl="0" algn="l">
              <a:spcBef>
                <a:spcPts val="0"/>
              </a:spcBef>
              <a:spcAft>
                <a:spcPts val="0"/>
              </a:spcAft>
              <a:buNone/>
            </a:pPr>
            <a:r>
              <a:t/>
            </a:r>
            <a:endParaRPr/>
          </a:p>
        </p:txBody>
      </p:sp>
      <p:sp>
        <p:nvSpPr>
          <p:cNvPr id="128" name="Google Shape;128;p19"/>
          <p:cNvSpPr txBox="1"/>
          <p:nvPr>
            <p:ph idx="1" type="body"/>
          </p:nvPr>
        </p:nvSpPr>
        <p:spPr>
          <a:xfrm>
            <a:off x="311700" y="1017800"/>
            <a:ext cx="8520600" cy="3748200"/>
          </a:xfrm>
          <a:prstGeom prst="rect">
            <a:avLst/>
          </a:prstGeom>
        </p:spPr>
        <p:txBody>
          <a:bodyPr anchorCtr="0" anchor="t" bIns="91425" lIns="91425" spcFirstLastPara="1" rIns="91425" wrap="square" tIns="91425">
            <a:normAutofit/>
          </a:bodyPr>
          <a:lstStyle/>
          <a:p>
            <a:pPr indent="-330200" lvl="0" marL="457200" rtl="0" algn="just">
              <a:spcBef>
                <a:spcPts val="0"/>
              </a:spcBef>
              <a:spcAft>
                <a:spcPts val="0"/>
              </a:spcAft>
              <a:buClr>
                <a:srgbClr val="000000"/>
              </a:buClr>
              <a:buSzPts val="1600"/>
              <a:buChar char="●"/>
            </a:pPr>
            <a:r>
              <a:rPr lang="tr" sz="1600">
                <a:solidFill>
                  <a:srgbClr val="000000"/>
                </a:solidFill>
              </a:rPr>
              <a:t>Verinin bir frame’i aktarılmaya başlanırken ilk gereklilik, alıcı tarafta ayırt edilebilmesi ve ilişkilendirilmiş diğer datalarla birlikte açılabilmesi için trailer kısmı eklenmesidir. Hücrelerden oluşan frameler, verinin boyutuna göre 64 KB</a:t>
            </a:r>
            <a:r>
              <a:rPr lang="tr" sz="1600">
                <a:solidFill>
                  <a:srgbClr val="000000"/>
                </a:solidFill>
              </a:rPr>
              <a:t> boyut</a:t>
            </a:r>
            <a:r>
              <a:rPr lang="tr" sz="1600">
                <a:solidFill>
                  <a:srgbClr val="000000"/>
                </a:solidFill>
              </a:rPr>
              <a:t>a kadar olabilir.</a:t>
            </a:r>
            <a:endParaRPr sz="1600">
              <a:solidFill>
                <a:srgbClr val="000000"/>
              </a:solidFill>
            </a:endParaRPr>
          </a:p>
        </p:txBody>
      </p:sp>
      <p:pic>
        <p:nvPicPr>
          <p:cNvPr id="129" name="Google Shape;129;p19"/>
          <p:cNvPicPr preferRelativeResize="0"/>
          <p:nvPr/>
        </p:nvPicPr>
        <p:blipFill>
          <a:blip r:embed="rId3">
            <a:alphaModFix/>
          </a:blip>
          <a:stretch>
            <a:fillRect/>
          </a:stretch>
        </p:blipFill>
        <p:spPr>
          <a:xfrm>
            <a:off x="1634676" y="2390850"/>
            <a:ext cx="4656399" cy="2375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ATM AAL5 Protokol Katmanı</a:t>
            </a:r>
            <a:endParaRPr/>
          </a:p>
        </p:txBody>
      </p:sp>
      <p:sp>
        <p:nvSpPr>
          <p:cNvPr id="135" name="Google Shape;135;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6" name="Google Shape;136;p20"/>
          <p:cNvPicPr preferRelativeResize="0"/>
          <p:nvPr/>
        </p:nvPicPr>
        <p:blipFill>
          <a:blip r:embed="rId3">
            <a:alphaModFix/>
          </a:blip>
          <a:stretch>
            <a:fillRect/>
          </a:stretch>
        </p:blipFill>
        <p:spPr>
          <a:xfrm>
            <a:off x="385486" y="1017800"/>
            <a:ext cx="5795514" cy="3874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AAL5 Veri Hücresi</a:t>
            </a:r>
            <a:endParaRPr/>
          </a:p>
        </p:txBody>
      </p:sp>
      <p:sp>
        <p:nvSpPr>
          <p:cNvPr id="142" name="Google Shape;142;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sz="1600">
                <a:solidFill>
                  <a:srgbClr val="000000"/>
                </a:solidFill>
              </a:rPr>
              <a:t>AAL5, bir hücreyi iletim için üç adımda hazırlar:</a:t>
            </a:r>
            <a:endParaRPr sz="1600">
              <a:solidFill>
                <a:srgbClr val="000000"/>
              </a:solidFill>
            </a:endParaRPr>
          </a:p>
          <a:p>
            <a:pPr indent="-330200" lvl="0" marL="457200" rtl="0" algn="just">
              <a:spcBef>
                <a:spcPts val="1200"/>
              </a:spcBef>
              <a:spcAft>
                <a:spcPts val="0"/>
              </a:spcAft>
              <a:buClr>
                <a:srgbClr val="000000"/>
              </a:buClr>
              <a:buSzPts val="1600"/>
              <a:buChar char="●"/>
            </a:pPr>
            <a:r>
              <a:rPr lang="tr" sz="1600">
                <a:solidFill>
                  <a:srgbClr val="000000"/>
                </a:solidFill>
              </a:rPr>
              <a:t>İlk olarak, Carrier Selection (CS) alt katmanı, bir frame’e değişken uzunlukta bir pad ve 8 bytelık bir trailer ekler. Pad, ortaya çıkan PDU'nun bir ATM hücresinin 48 bytelık sınırına düşmesini sağlar. Trailer, frame’in uzunluğunu ve tüm PDU boyunca hesaplanan 32 bit </a:t>
            </a:r>
            <a:r>
              <a:rPr lang="tr" sz="1600">
                <a:solidFill>
                  <a:srgbClr val="000000"/>
                </a:solidFill>
              </a:rPr>
              <a:t>CRC’yi (Cyclic Redundancy Check)</a:t>
            </a:r>
            <a:r>
              <a:rPr lang="tr" sz="1600">
                <a:solidFill>
                  <a:srgbClr val="000000"/>
                </a:solidFill>
              </a:rPr>
              <a:t> içerir. Bu, AAL5 receiving işleminin bit hatalarını, kayıp hücreleri veya sekans dışı hücreleri tespit etmesine izin verir.</a:t>
            </a:r>
            <a:endParaRPr>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