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6" r:id="rId1"/>
  </p:sldMasterIdLst>
  <p:sldIdLst>
    <p:sldId id="256" r:id="rId2"/>
    <p:sldId id="265" r:id="rId3"/>
    <p:sldId id="266" r:id="rId4"/>
    <p:sldId id="267" r:id="rId5"/>
    <p:sldId id="268" r:id="rId6"/>
    <p:sldId id="269" r:id="rId7"/>
    <p:sldId id="271" r:id="rId8"/>
    <p:sldId id="272" r:id="rId9"/>
    <p:sldId id="273" r:id="rId10"/>
    <p:sldId id="262" r:id="rId11"/>
    <p:sldId id="257" r:id="rId12"/>
    <p:sldId id="258" r:id="rId13"/>
    <p:sldId id="275" r:id="rId14"/>
    <p:sldId id="276" r:id="rId15"/>
    <p:sldId id="277" r:id="rId16"/>
    <p:sldId id="278" r:id="rId17"/>
    <p:sldId id="281" r:id="rId18"/>
    <p:sldId id="282" r:id="rId19"/>
    <p:sldId id="283" r:id="rId20"/>
    <p:sldId id="284" r:id="rId21"/>
    <p:sldId id="259" r:id="rId22"/>
    <p:sldId id="260" r:id="rId23"/>
    <p:sldId id="261" r:id="rId24"/>
    <p:sldId id="263" r:id="rId25"/>
    <p:sldId id="264" r:id="rId2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139"/>
    <p:restoredTop sz="96327"/>
  </p:normalViewPr>
  <p:slideViewPr>
    <p:cSldViewPr snapToGrid="0">
      <p:cViewPr varScale="1">
        <p:scale>
          <a:sx n="114" d="100"/>
          <a:sy n="114" d="100"/>
        </p:scale>
        <p:origin x="21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E0A254B-8F3A-FC87-7777-FB42D57C69EC}"/>
              </a:ext>
            </a:extLst>
          </p:cNvPr>
          <p:cNvSpPr>
            <a:spLocks noGrp="1"/>
          </p:cNvSpPr>
          <p:nvPr>
            <p:ph type="ctrTitle"/>
          </p:nvPr>
        </p:nvSpPr>
        <p:spPr>
          <a:xfrm>
            <a:off x="1524000" y="1122363"/>
            <a:ext cx="9144000" cy="2387600"/>
          </a:xfrm>
        </p:spPr>
        <p:txBody>
          <a:bodyPr anchor="b"/>
          <a:lstStyle>
            <a:lvl1pPr algn="ctr">
              <a:defRPr sz="6000"/>
            </a:lvl1pPr>
          </a:lstStyle>
          <a:p>
            <a:r>
              <a:rPr lang="tr-TR"/>
              <a:t>Asıl başlık stilini düzenlemek için tıklayın</a:t>
            </a:r>
          </a:p>
        </p:txBody>
      </p:sp>
      <p:sp>
        <p:nvSpPr>
          <p:cNvPr id="3" name="Alt Başlık 2">
            <a:extLst>
              <a:ext uri="{FF2B5EF4-FFF2-40B4-BE49-F238E27FC236}">
                <a16:creationId xmlns:a16="http://schemas.microsoft.com/office/drawing/2014/main" id="{29CFF549-ECD6-BDBA-A8A2-B7D982376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a:extLst>
              <a:ext uri="{FF2B5EF4-FFF2-40B4-BE49-F238E27FC236}">
                <a16:creationId xmlns:a16="http://schemas.microsoft.com/office/drawing/2014/main" id="{24E8EF10-9889-2C4C-9606-6EDC754CBEAA}"/>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5" name="Alt Bilgi Yer Tutucusu 4">
            <a:extLst>
              <a:ext uri="{FF2B5EF4-FFF2-40B4-BE49-F238E27FC236}">
                <a16:creationId xmlns:a16="http://schemas.microsoft.com/office/drawing/2014/main" id="{B9F54F18-AA3E-1FD4-0E53-1AC2C6C263F6}"/>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F73FE531-794C-DDBB-8EC0-AAB843ED7A0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141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7950BA-6056-DACA-044A-2C17230EB930}"/>
              </a:ext>
            </a:extLst>
          </p:cNvPr>
          <p:cNvSpPr>
            <a:spLocks noGrp="1"/>
          </p:cNvSpPr>
          <p:nvPr>
            <p:ph type="title"/>
          </p:nvPr>
        </p:nvSpPr>
        <p:spPr/>
        <p:txBody>
          <a:bodyPr/>
          <a:lstStyle/>
          <a:p>
            <a:r>
              <a:rPr lang="tr-TR"/>
              <a:t>Asıl başlık stilini düzenlemek için tıklayın</a:t>
            </a:r>
          </a:p>
        </p:txBody>
      </p:sp>
      <p:sp>
        <p:nvSpPr>
          <p:cNvPr id="3" name="Dikey Metin Yer Tutucusu 2">
            <a:extLst>
              <a:ext uri="{FF2B5EF4-FFF2-40B4-BE49-F238E27FC236}">
                <a16:creationId xmlns:a16="http://schemas.microsoft.com/office/drawing/2014/main" id="{93ED3B2A-EB5A-36E8-7556-0D00C97F7B7E}"/>
              </a:ext>
            </a:extLst>
          </p:cNvPr>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7E19C8D6-40E3-21AB-384F-59378EA84696}"/>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5" name="Alt Bilgi Yer Tutucusu 4">
            <a:extLst>
              <a:ext uri="{FF2B5EF4-FFF2-40B4-BE49-F238E27FC236}">
                <a16:creationId xmlns:a16="http://schemas.microsoft.com/office/drawing/2014/main" id="{C0574016-DEB3-6162-66F0-7C08CA5266A9}"/>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B946B0EC-99E0-958A-4E29-8CAD91D11543}"/>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5266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a:extLst>
              <a:ext uri="{FF2B5EF4-FFF2-40B4-BE49-F238E27FC236}">
                <a16:creationId xmlns:a16="http://schemas.microsoft.com/office/drawing/2014/main" id="{BD047C63-835A-02D1-C493-4A83AADCCC09}"/>
              </a:ext>
            </a:extLst>
          </p:cNvPr>
          <p:cNvSpPr>
            <a:spLocks noGrp="1"/>
          </p:cNvSpPr>
          <p:nvPr>
            <p:ph type="title" orient="vert"/>
          </p:nvPr>
        </p:nvSpPr>
        <p:spPr>
          <a:xfrm>
            <a:off x="8724900" y="365125"/>
            <a:ext cx="2628900" cy="5811838"/>
          </a:xfrm>
        </p:spPr>
        <p:txBody>
          <a:bodyPr vert="eaVert"/>
          <a:lstStyle/>
          <a:p>
            <a:r>
              <a:rPr lang="tr-TR"/>
              <a:t>Asıl başlık stilini düzenlemek için tıklayın</a:t>
            </a:r>
          </a:p>
        </p:txBody>
      </p:sp>
      <p:sp>
        <p:nvSpPr>
          <p:cNvPr id="3" name="Dikey Metin Yer Tutucusu 2">
            <a:extLst>
              <a:ext uri="{FF2B5EF4-FFF2-40B4-BE49-F238E27FC236}">
                <a16:creationId xmlns:a16="http://schemas.microsoft.com/office/drawing/2014/main" id="{54B89D77-3F8C-2EA3-2D0F-26C87AD69B20}"/>
              </a:ext>
            </a:extLst>
          </p:cNvPr>
          <p:cNvSpPr>
            <a:spLocks noGrp="1"/>
          </p:cNvSpPr>
          <p:nvPr>
            <p:ph type="body" orient="vert" idx="1"/>
          </p:nvPr>
        </p:nvSpPr>
        <p:spPr>
          <a:xfrm>
            <a:off x="838200" y="365125"/>
            <a:ext cx="7734300" cy="5811838"/>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EE45E353-2A27-9DC1-6719-FE94A329BCD7}"/>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5" name="Alt Bilgi Yer Tutucusu 4">
            <a:extLst>
              <a:ext uri="{FF2B5EF4-FFF2-40B4-BE49-F238E27FC236}">
                <a16:creationId xmlns:a16="http://schemas.microsoft.com/office/drawing/2014/main" id="{FD511AF5-9817-3FC8-FDB9-B602077991B0}"/>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29514D1F-7A75-252B-C381-725A2C068186}"/>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073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8955F8D-8F2F-4516-DD97-CA7F6F6FCD5A}"/>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B2714292-4962-1AE7-D2A8-6ED86120D4BE}"/>
              </a:ext>
            </a:extLst>
          </p:cNvPr>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D2BC1ACF-ADED-EA0A-5237-033DA4247815}"/>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5" name="Alt Bilgi Yer Tutucusu 4">
            <a:extLst>
              <a:ext uri="{FF2B5EF4-FFF2-40B4-BE49-F238E27FC236}">
                <a16:creationId xmlns:a16="http://schemas.microsoft.com/office/drawing/2014/main" id="{8890387C-0181-2CBE-45B0-E2BBEA8DC8F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857CEA47-A5A5-BB11-49AC-0A99F115D64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76590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58FA3FC-315F-9077-DDC5-B881E3D4C76C}"/>
              </a:ext>
            </a:extLst>
          </p:cNvPr>
          <p:cNvSpPr>
            <a:spLocks noGrp="1"/>
          </p:cNvSpPr>
          <p:nvPr>
            <p:ph type="title"/>
          </p:nvPr>
        </p:nvSpPr>
        <p:spPr>
          <a:xfrm>
            <a:off x="831850" y="1709738"/>
            <a:ext cx="10515600" cy="2852737"/>
          </a:xfrm>
        </p:spPr>
        <p:txBody>
          <a:bodyPr anchor="b"/>
          <a:lstStyle>
            <a:lvl1pPr>
              <a:defRPr sz="6000"/>
            </a:lvl1pPr>
          </a:lstStyle>
          <a:p>
            <a:r>
              <a:rPr lang="tr-TR"/>
              <a:t>Asıl başlık stilini düzenlemek için tıklayın</a:t>
            </a:r>
          </a:p>
        </p:txBody>
      </p:sp>
      <p:sp>
        <p:nvSpPr>
          <p:cNvPr id="3" name="Metin Yer Tutucusu 2">
            <a:extLst>
              <a:ext uri="{FF2B5EF4-FFF2-40B4-BE49-F238E27FC236}">
                <a16:creationId xmlns:a16="http://schemas.microsoft.com/office/drawing/2014/main" id="{9A0ED919-FC25-9473-6369-7D3530AD36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Veri Yer Tutucusu 3">
            <a:extLst>
              <a:ext uri="{FF2B5EF4-FFF2-40B4-BE49-F238E27FC236}">
                <a16:creationId xmlns:a16="http://schemas.microsoft.com/office/drawing/2014/main" id="{CE37AEEE-E3E9-DE92-65C5-609D4C734704}"/>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5" name="Alt Bilgi Yer Tutucusu 4">
            <a:extLst>
              <a:ext uri="{FF2B5EF4-FFF2-40B4-BE49-F238E27FC236}">
                <a16:creationId xmlns:a16="http://schemas.microsoft.com/office/drawing/2014/main" id="{3E1414D0-2A98-3743-3FC1-6AD99DD1440E}"/>
              </a:ext>
            </a:extLst>
          </p:cNvPr>
          <p:cNvSpPr>
            <a:spLocks noGrp="1"/>
          </p:cNvSpPr>
          <p:nvPr>
            <p:ph type="ftr" sz="quarter" idx="11"/>
          </p:nvPr>
        </p:nvSpPr>
        <p:spPr/>
        <p:txBody>
          <a:bodyPr/>
          <a:lstStyle/>
          <a:p>
            <a:endParaRPr lang="en-US" dirty="0"/>
          </a:p>
        </p:txBody>
      </p:sp>
      <p:sp>
        <p:nvSpPr>
          <p:cNvPr id="6" name="Slayt Numarası Yer Tutucusu 5">
            <a:extLst>
              <a:ext uri="{FF2B5EF4-FFF2-40B4-BE49-F238E27FC236}">
                <a16:creationId xmlns:a16="http://schemas.microsoft.com/office/drawing/2014/main" id="{600F549A-553C-102F-5664-D1A4F35134B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3442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3FD61DC-7A8D-ADCB-4CE1-DF70A2166F08}"/>
              </a:ext>
            </a:extLst>
          </p:cNvPr>
          <p:cNvSpPr>
            <a:spLocks noGrp="1"/>
          </p:cNvSpPr>
          <p:nvPr>
            <p:ph type="title"/>
          </p:nvPr>
        </p:nvSpPr>
        <p:spPr/>
        <p:txBody>
          <a:bodyPr/>
          <a:lstStyle/>
          <a:p>
            <a:r>
              <a:rPr lang="tr-TR"/>
              <a:t>Asıl başlık stilini düzenlemek için tıklayın</a:t>
            </a:r>
          </a:p>
        </p:txBody>
      </p:sp>
      <p:sp>
        <p:nvSpPr>
          <p:cNvPr id="3" name="İçerik Yer Tutucusu 2">
            <a:extLst>
              <a:ext uri="{FF2B5EF4-FFF2-40B4-BE49-F238E27FC236}">
                <a16:creationId xmlns:a16="http://schemas.microsoft.com/office/drawing/2014/main" id="{70766A5E-5551-FD0C-EE71-6B158D72DFB9}"/>
              </a:ext>
            </a:extLst>
          </p:cNvPr>
          <p:cNvSpPr>
            <a:spLocks noGrp="1"/>
          </p:cNvSpPr>
          <p:nvPr>
            <p:ph sz="half" idx="1"/>
          </p:nvPr>
        </p:nvSpPr>
        <p:spPr>
          <a:xfrm>
            <a:off x="838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a:extLst>
              <a:ext uri="{FF2B5EF4-FFF2-40B4-BE49-F238E27FC236}">
                <a16:creationId xmlns:a16="http://schemas.microsoft.com/office/drawing/2014/main" id="{3A834095-5E59-979B-5659-9895C04BD547}"/>
              </a:ext>
            </a:extLst>
          </p:cNvPr>
          <p:cNvSpPr>
            <a:spLocks noGrp="1"/>
          </p:cNvSpPr>
          <p:nvPr>
            <p:ph sz="half" idx="2"/>
          </p:nvPr>
        </p:nvSpPr>
        <p:spPr>
          <a:xfrm>
            <a:off x="6172200" y="1825625"/>
            <a:ext cx="5181600" cy="435133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a:extLst>
              <a:ext uri="{FF2B5EF4-FFF2-40B4-BE49-F238E27FC236}">
                <a16:creationId xmlns:a16="http://schemas.microsoft.com/office/drawing/2014/main" id="{ECABB6A4-4406-46C5-AAF4-17A2DEFC3DDB}"/>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6" name="Alt Bilgi Yer Tutucusu 5">
            <a:extLst>
              <a:ext uri="{FF2B5EF4-FFF2-40B4-BE49-F238E27FC236}">
                <a16:creationId xmlns:a16="http://schemas.microsoft.com/office/drawing/2014/main" id="{2C8CD6F2-B5D9-C4C0-AC5F-835B81639071}"/>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182CD695-4743-4096-0C86-E21EA83560D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47140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EBAEA6D-A583-594A-7A97-96628E37368B}"/>
              </a:ext>
            </a:extLst>
          </p:cNvPr>
          <p:cNvSpPr>
            <a:spLocks noGrp="1"/>
          </p:cNvSpPr>
          <p:nvPr>
            <p:ph type="title"/>
          </p:nvPr>
        </p:nvSpPr>
        <p:spPr>
          <a:xfrm>
            <a:off x="839788" y="365125"/>
            <a:ext cx="10515600" cy="1325563"/>
          </a:xfrm>
        </p:spPr>
        <p:txBody>
          <a:bodyPr/>
          <a:lstStyle/>
          <a:p>
            <a:r>
              <a:rPr lang="tr-TR"/>
              <a:t>Asıl başlık stilini düzenlemek için tıklayın</a:t>
            </a:r>
          </a:p>
        </p:txBody>
      </p:sp>
      <p:sp>
        <p:nvSpPr>
          <p:cNvPr id="3" name="Metin Yer Tutucusu 2">
            <a:extLst>
              <a:ext uri="{FF2B5EF4-FFF2-40B4-BE49-F238E27FC236}">
                <a16:creationId xmlns:a16="http://schemas.microsoft.com/office/drawing/2014/main" id="{AC6C0B52-9BA6-1A9A-A0EB-2C13AC08AD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İçerik Yer Tutucusu 3">
            <a:extLst>
              <a:ext uri="{FF2B5EF4-FFF2-40B4-BE49-F238E27FC236}">
                <a16:creationId xmlns:a16="http://schemas.microsoft.com/office/drawing/2014/main" id="{4C73A2A6-BF6F-4FAA-345D-C25C4B3DAD45}"/>
              </a:ext>
            </a:extLst>
          </p:cNvPr>
          <p:cNvSpPr>
            <a:spLocks noGrp="1"/>
          </p:cNvSpPr>
          <p:nvPr>
            <p:ph sz="half" idx="2"/>
          </p:nvPr>
        </p:nvSpPr>
        <p:spPr>
          <a:xfrm>
            <a:off x="839788" y="2505075"/>
            <a:ext cx="5157787"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a:extLst>
              <a:ext uri="{FF2B5EF4-FFF2-40B4-BE49-F238E27FC236}">
                <a16:creationId xmlns:a16="http://schemas.microsoft.com/office/drawing/2014/main" id="{ABD6AE9B-6E1B-1494-C8B7-C2DBFF06ED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İçerik Yer Tutucusu 5">
            <a:extLst>
              <a:ext uri="{FF2B5EF4-FFF2-40B4-BE49-F238E27FC236}">
                <a16:creationId xmlns:a16="http://schemas.microsoft.com/office/drawing/2014/main" id="{A00DE0DC-09B2-37C5-D9DC-4C9E88AEF228}"/>
              </a:ext>
            </a:extLst>
          </p:cNvPr>
          <p:cNvSpPr>
            <a:spLocks noGrp="1"/>
          </p:cNvSpPr>
          <p:nvPr>
            <p:ph sz="quarter" idx="4"/>
          </p:nvPr>
        </p:nvSpPr>
        <p:spPr>
          <a:xfrm>
            <a:off x="6172200" y="2505075"/>
            <a:ext cx="5183188" cy="368458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a:extLst>
              <a:ext uri="{FF2B5EF4-FFF2-40B4-BE49-F238E27FC236}">
                <a16:creationId xmlns:a16="http://schemas.microsoft.com/office/drawing/2014/main" id="{C762B75D-32D2-D866-178B-83FAC0975D3D}"/>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8" name="Alt Bilgi Yer Tutucusu 7">
            <a:extLst>
              <a:ext uri="{FF2B5EF4-FFF2-40B4-BE49-F238E27FC236}">
                <a16:creationId xmlns:a16="http://schemas.microsoft.com/office/drawing/2014/main" id="{7B0CA60C-A698-2861-3E57-F4CCB890591A}"/>
              </a:ext>
            </a:extLst>
          </p:cNvPr>
          <p:cNvSpPr>
            <a:spLocks noGrp="1"/>
          </p:cNvSpPr>
          <p:nvPr>
            <p:ph type="ftr" sz="quarter" idx="11"/>
          </p:nvPr>
        </p:nvSpPr>
        <p:spPr/>
        <p:txBody>
          <a:bodyPr/>
          <a:lstStyle/>
          <a:p>
            <a:endParaRPr lang="en-US" dirty="0"/>
          </a:p>
        </p:txBody>
      </p:sp>
      <p:sp>
        <p:nvSpPr>
          <p:cNvPr id="9" name="Slayt Numarası Yer Tutucusu 8">
            <a:extLst>
              <a:ext uri="{FF2B5EF4-FFF2-40B4-BE49-F238E27FC236}">
                <a16:creationId xmlns:a16="http://schemas.microsoft.com/office/drawing/2014/main" id="{89CB3C3A-4A89-EF40-9584-FF30E4082480}"/>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3049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69880AB-A21D-63AD-AF96-C5AC7F3D83AD}"/>
              </a:ext>
            </a:extLst>
          </p:cNvPr>
          <p:cNvSpPr>
            <a:spLocks noGrp="1"/>
          </p:cNvSpPr>
          <p:nvPr>
            <p:ph type="title"/>
          </p:nvPr>
        </p:nvSpPr>
        <p:spPr/>
        <p:txBody>
          <a:bodyPr/>
          <a:lstStyle/>
          <a:p>
            <a:r>
              <a:rPr lang="tr-TR"/>
              <a:t>Asıl başlık stilini düzenlemek için tıklayın</a:t>
            </a:r>
          </a:p>
        </p:txBody>
      </p:sp>
      <p:sp>
        <p:nvSpPr>
          <p:cNvPr id="3" name="Veri Yer Tutucusu 2">
            <a:extLst>
              <a:ext uri="{FF2B5EF4-FFF2-40B4-BE49-F238E27FC236}">
                <a16:creationId xmlns:a16="http://schemas.microsoft.com/office/drawing/2014/main" id="{A069B10C-ED0B-BC34-08E4-986B24B78A8C}"/>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4" name="Alt Bilgi Yer Tutucusu 3">
            <a:extLst>
              <a:ext uri="{FF2B5EF4-FFF2-40B4-BE49-F238E27FC236}">
                <a16:creationId xmlns:a16="http://schemas.microsoft.com/office/drawing/2014/main" id="{7309FFD1-5DB3-DD76-A3D6-142BEA152882}"/>
              </a:ext>
            </a:extLst>
          </p:cNvPr>
          <p:cNvSpPr>
            <a:spLocks noGrp="1"/>
          </p:cNvSpPr>
          <p:nvPr>
            <p:ph type="ftr" sz="quarter" idx="11"/>
          </p:nvPr>
        </p:nvSpPr>
        <p:spPr/>
        <p:txBody>
          <a:bodyPr/>
          <a:lstStyle/>
          <a:p>
            <a:endParaRPr lang="en-US" dirty="0"/>
          </a:p>
        </p:txBody>
      </p:sp>
      <p:sp>
        <p:nvSpPr>
          <p:cNvPr id="5" name="Slayt Numarası Yer Tutucusu 4">
            <a:extLst>
              <a:ext uri="{FF2B5EF4-FFF2-40B4-BE49-F238E27FC236}">
                <a16:creationId xmlns:a16="http://schemas.microsoft.com/office/drawing/2014/main" id="{4A42CEDA-8835-565B-016E-EBAC69704574}"/>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91809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a:extLst>
              <a:ext uri="{FF2B5EF4-FFF2-40B4-BE49-F238E27FC236}">
                <a16:creationId xmlns:a16="http://schemas.microsoft.com/office/drawing/2014/main" id="{BEC899A1-D083-9558-FCAB-85B62A7C6B1A}"/>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3" name="Alt Bilgi Yer Tutucusu 2">
            <a:extLst>
              <a:ext uri="{FF2B5EF4-FFF2-40B4-BE49-F238E27FC236}">
                <a16:creationId xmlns:a16="http://schemas.microsoft.com/office/drawing/2014/main" id="{5E849CDA-160E-E98D-B10B-E25187E4D8C4}"/>
              </a:ext>
            </a:extLst>
          </p:cNvPr>
          <p:cNvSpPr>
            <a:spLocks noGrp="1"/>
          </p:cNvSpPr>
          <p:nvPr>
            <p:ph type="ftr" sz="quarter" idx="11"/>
          </p:nvPr>
        </p:nvSpPr>
        <p:spPr/>
        <p:txBody>
          <a:bodyPr/>
          <a:lstStyle/>
          <a:p>
            <a:endParaRPr lang="en-US" dirty="0"/>
          </a:p>
        </p:txBody>
      </p:sp>
      <p:sp>
        <p:nvSpPr>
          <p:cNvPr id="4" name="Slayt Numarası Yer Tutucusu 3">
            <a:extLst>
              <a:ext uri="{FF2B5EF4-FFF2-40B4-BE49-F238E27FC236}">
                <a16:creationId xmlns:a16="http://schemas.microsoft.com/office/drawing/2014/main" id="{4C98C0F1-7D2B-B2D9-05FF-D0D5FFF1ABE7}"/>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2242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736BC82-706D-0821-84D9-1250B3D1C692}"/>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İçerik Yer Tutucusu 2">
            <a:extLst>
              <a:ext uri="{FF2B5EF4-FFF2-40B4-BE49-F238E27FC236}">
                <a16:creationId xmlns:a16="http://schemas.microsoft.com/office/drawing/2014/main" id="{1123F4E4-BFD4-FB81-A0AF-042623E71F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a:extLst>
              <a:ext uri="{FF2B5EF4-FFF2-40B4-BE49-F238E27FC236}">
                <a16:creationId xmlns:a16="http://schemas.microsoft.com/office/drawing/2014/main" id="{0416D498-5E54-7257-269C-9C5168B4B8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0C51AF3D-F639-78BC-B2EF-CDFF084DE181}"/>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6" name="Alt Bilgi Yer Tutucusu 5">
            <a:extLst>
              <a:ext uri="{FF2B5EF4-FFF2-40B4-BE49-F238E27FC236}">
                <a16:creationId xmlns:a16="http://schemas.microsoft.com/office/drawing/2014/main" id="{3B561E6D-9991-6A69-C1CE-451A52F61E8B}"/>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2FEFD832-87DD-4B38-8DD1-4390B5A18F3D}"/>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995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8CB517E-E9CC-0CDC-6663-DD2BD7E789B4}"/>
              </a:ext>
            </a:extLst>
          </p:cNvPr>
          <p:cNvSpPr>
            <a:spLocks noGrp="1"/>
          </p:cNvSpPr>
          <p:nvPr>
            <p:ph type="title"/>
          </p:nvPr>
        </p:nvSpPr>
        <p:spPr>
          <a:xfrm>
            <a:off x="839788" y="457200"/>
            <a:ext cx="3932237" cy="1600200"/>
          </a:xfrm>
        </p:spPr>
        <p:txBody>
          <a:bodyPr anchor="b"/>
          <a:lstStyle>
            <a:lvl1pPr>
              <a:defRPr sz="3200"/>
            </a:lvl1pPr>
          </a:lstStyle>
          <a:p>
            <a:r>
              <a:rPr lang="tr-TR"/>
              <a:t>Asıl başlık stilini düzenlemek için tıklayın</a:t>
            </a:r>
          </a:p>
        </p:txBody>
      </p:sp>
      <p:sp>
        <p:nvSpPr>
          <p:cNvPr id="3" name="Resim Yer Tutucusu 2">
            <a:extLst>
              <a:ext uri="{FF2B5EF4-FFF2-40B4-BE49-F238E27FC236}">
                <a16:creationId xmlns:a16="http://schemas.microsoft.com/office/drawing/2014/main" id="{63438AF9-6E1F-9707-884C-766520EAF5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p>
        </p:txBody>
      </p:sp>
      <p:sp>
        <p:nvSpPr>
          <p:cNvPr id="4" name="Metin Yer Tutucusu 3">
            <a:extLst>
              <a:ext uri="{FF2B5EF4-FFF2-40B4-BE49-F238E27FC236}">
                <a16:creationId xmlns:a16="http://schemas.microsoft.com/office/drawing/2014/main" id="{BDAED7D7-34A7-6170-DB31-E2C1F8AAD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Veri Yer Tutucusu 4">
            <a:extLst>
              <a:ext uri="{FF2B5EF4-FFF2-40B4-BE49-F238E27FC236}">
                <a16:creationId xmlns:a16="http://schemas.microsoft.com/office/drawing/2014/main" id="{BCD1CBE6-0CC1-8FC9-BC2C-05C51E41C629}"/>
              </a:ext>
            </a:extLst>
          </p:cNvPr>
          <p:cNvSpPr>
            <a:spLocks noGrp="1"/>
          </p:cNvSpPr>
          <p:nvPr>
            <p:ph type="dt" sz="half" idx="10"/>
          </p:nvPr>
        </p:nvSpPr>
        <p:spPr/>
        <p:txBody>
          <a:bodyPr/>
          <a:lstStyle/>
          <a:p>
            <a:fld id="{B61BEF0D-F0BB-DE4B-95CE-6DB70DBA9567}" type="datetimeFigureOut">
              <a:rPr lang="en-US" smtClean="0"/>
              <a:pPr/>
              <a:t>12/26/22</a:t>
            </a:fld>
            <a:endParaRPr lang="en-US" dirty="0"/>
          </a:p>
        </p:txBody>
      </p:sp>
      <p:sp>
        <p:nvSpPr>
          <p:cNvPr id="6" name="Alt Bilgi Yer Tutucusu 5">
            <a:extLst>
              <a:ext uri="{FF2B5EF4-FFF2-40B4-BE49-F238E27FC236}">
                <a16:creationId xmlns:a16="http://schemas.microsoft.com/office/drawing/2014/main" id="{1B427159-C714-EA22-2384-5E4B72B76ECF}"/>
              </a:ext>
            </a:extLst>
          </p:cNvPr>
          <p:cNvSpPr>
            <a:spLocks noGrp="1"/>
          </p:cNvSpPr>
          <p:nvPr>
            <p:ph type="ftr" sz="quarter" idx="11"/>
          </p:nvPr>
        </p:nvSpPr>
        <p:spPr/>
        <p:txBody>
          <a:bodyPr/>
          <a:lstStyle/>
          <a:p>
            <a:endParaRPr lang="en-US" dirty="0"/>
          </a:p>
        </p:txBody>
      </p:sp>
      <p:sp>
        <p:nvSpPr>
          <p:cNvPr id="7" name="Slayt Numarası Yer Tutucusu 6">
            <a:extLst>
              <a:ext uri="{FF2B5EF4-FFF2-40B4-BE49-F238E27FC236}">
                <a16:creationId xmlns:a16="http://schemas.microsoft.com/office/drawing/2014/main" id="{A01E2D79-B17A-1BC0-ED30-FBFCC700394E}"/>
              </a:ext>
            </a:extLst>
          </p:cNvPr>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760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a:extLst>
              <a:ext uri="{FF2B5EF4-FFF2-40B4-BE49-F238E27FC236}">
                <a16:creationId xmlns:a16="http://schemas.microsoft.com/office/drawing/2014/main" id="{462E2192-A420-EF98-BDB0-4F35DC24CA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stilini düzenlemek için tıklayın</a:t>
            </a:r>
          </a:p>
        </p:txBody>
      </p:sp>
      <p:sp>
        <p:nvSpPr>
          <p:cNvPr id="3" name="Metin Yer Tutucusu 2">
            <a:extLst>
              <a:ext uri="{FF2B5EF4-FFF2-40B4-BE49-F238E27FC236}">
                <a16:creationId xmlns:a16="http://schemas.microsoft.com/office/drawing/2014/main" id="{8D5861CB-9E3A-5C31-11DE-CA3DBC40D2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a:extLst>
              <a:ext uri="{FF2B5EF4-FFF2-40B4-BE49-F238E27FC236}">
                <a16:creationId xmlns:a16="http://schemas.microsoft.com/office/drawing/2014/main" id="{85FBA316-6048-15D7-9B9E-A449E461BD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12/26/22</a:t>
            </a:fld>
            <a:endParaRPr lang="en-US" dirty="0"/>
          </a:p>
        </p:txBody>
      </p:sp>
      <p:sp>
        <p:nvSpPr>
          <p:cNvPr id="5" name="Alt Bilgi Yer Tutucusu 4">
            <a:extLst>
              <a:ext uri="{FF2B5EF4-FFF2-40B4-BE49-F238E27FC236}">
                <a16:creationId xmlns:a16="http://schemas.microsoft.com/office/drawing/2014/main" id="{42A1BEB2-240A-0BA0-F532-78AC7C4521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ayt Numarası Yer Tutucusu 5">
            <a:extLst>
              <a:ext uri="{FF2B5EF4-FFF2-40B4-BE49-F238E27FC236}">
                <a16:creationId xmlns:a16="http://schemas.microsoft.com/office/drawing/2014/main" id="{62837D5A-49A9-DF6C-EC82-AABDB6A8FC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960432"/>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A42E6-B85B-71A9-EF4D-C59F52D6E360}"/>
              </a:ext>
            </a:extLst>
          </p:cNvPr>
          <p:cNvPicPr>
            <a:picLocks noChangeAspect="1"/>
          </p:cNvPicPr>
          <p:nvPr/>
        </p:nvPicPr>
        <p:blipFill rotWithShape="1">
          <a:blip r:embed="rId2">
            <a:alphaModFix amt="50000"/>
          </a:blip>
          <a:srcRect t="7555" b="2083"/>
          <a:stretch/>
        </p:blipFill>
        <p:spPr>
          <a:xfrm>
            <a:off x="20" y="10"/>
            <a:ext cx="12191980" cy="6857990"/>
          </a:xfrm>
          <a:prstGeom prst="rect">
            <a:avLst/>
          </a:prstGeom>
        </p:spPr>
      </p:pic>
      <p:sp>
        <p:nvSpPr>
          <p:cNvPr id="2" name="Başlık 1">
            <a:extLst>
              <a:ext uri="{FF2B5EF4-FFF2-40B4-BE49-F238E27FC236}">
                <a16:creationId xmlns:a16="http://schemas.microsoft.com/office/drawing/2014/main" id="{B6EA93C7-E666-87DE-3A5F-9B71267D1E63}"/>
              </a:ext>
            </a:extLst>
          </p:cNvPr>
          <p:cNvSpPr>
            <a:spLocks noGrp="1"/>
          </p:cNvSpPr>
          <p:nvPr>
            <p:ph type="ctrTitle"/>
          </p:nvPr>
        </p:nvSpPr>
        <p:spPr>
          <a:xfrm>
            <a:off x="2047239" y="1378172"/>
            <a:ext cx="8270241" cy="1225979"/>
          </a:xfrm>
        </p:spPr>
        <p:txBody>
          <a:bodyPr>
            <a:normAutofit/>
          </a:bodyPr>
          <a:lstStyle/>
          <a:p>
            <a:r>
              <a:rPr lang="tr-TR">
                <a:solidFill>
                  <a:srgbClr val="FFFFFF"/>
                </a:solidFill>
              </a:rPr>
              <a:t>GSM LTE</a:t>
            </a:r>
            <a:endParaRPr lang="tr-TR" dirty="0">
              <a:solidFill>
                <a:srgbClr val="FFFFFF"/>
              </a:solidFill>
            </a:endParaRPr>
          </a:p>
        </p:txBody>
      </p:sp>
      <p:sp>
        <p:nvSpPr>
          <p:cNvPr id="3" name="Alt Başlık 2">
            <a:extLst>
              <a:ext uri="{FF2B5EF4-FFF2-40B4-BE49-F238E27FC236}">
                <a16:creationId xmlns:a16="http://schemas.microsoft.com/office/drawing/2014/main" id="{5C1BA00A-F494-22E8-91DB-0D508698E582}"/>
              </a:ext>
            </a:extLst>
          </p:cNvPr>
          <p:cNvSpPr>
            <a:spLocks noGrp="1"/>
          </p:cNvSpPr>
          <p:nvPr>
            <p:ph type="subTitle" idx="1"/>
          </p:nvPr>
        </p:nvSpPr>
        <p:spPr>
          <a:xfrm>
            <a:off x="1524000" y="2807567"/>
            <a:ext cx="9144000" cy="1098395"/>
          </a:xfrm>
        </p:spPr>
        <p:txBody>
          <a:bodyPr>
            <a:normAutofit/>
          </a:bodyPr>
          <a:lstStyle/>
          <a:p>
            <a:r>
              <a:rPr lang="tr-TR">
                <a:solidFill>
                  <a:srgbClr val="FFFFFF"/>
                </a:solidFill>
              </a:rPr>
              <a:t>Ders Yürütücüsü: Öğr.Gör. Furkan ÇAKMAK</a:t>
            </a:r>
          </a:p>
          <a:p>
            <a:endParaRPr lang="tr-TR">
              <a:solidFill>
                <a:srgbClr val="FFFFFF"/>
              </a:solidFill>
            </a:endParaRPr>
          </a:p>
          <a:p>
            <a:endParaRPr lang="tr-TR" dirty="0">
              <a:solidFill>
                <a:srgbClr val="FFFFFF"/>
              </a:solidFill>
            </a:endParaRPr>
          </a:p>
        </p:txBody>
      </p:sp>
      <p:sp>
        <p:nvSpPr>
          <p:cNvPr id="7" name="Başlık 1">
            <a:extLst>
              <a:ext uri="{FF2B5EF4-FFF2-40B4-BE49-F238E27FC236}">
                <a16:creationId xmlns:a16="http://schemas.microsoft.com/office/drawing/2014/main" id="{E884F26B-1278-C8C2-3198-8CB2C3849E2A}"/>
              </a:ext>
            </a:extLst>
          </p:cNvPr>
          <p:cNvSpPr txBox="1">
            <a:spLocks/>
          </p:cNvSpPr>
          <p:nvPr/>
        </p:nvSpPr>
        <p:spPr>
          <a:xfrm>
            <a:off x="381000" y="3982313"/>
            <a:ext cx="11658600" cy="27993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tr-TR" sz="2800" dirty="0">
                <a:solidFill>
                  <a:srgbClr val="FFFFFF"/>
                </a:solidFill>
              </a:rPr>
              <a:t>Hazırlayanlar</a:t>
            </a:r>
          </a:p>
          <a:p>
            <a:endParaRPr lang="tr-TR" sz="2800" dirty="0">
              <a:solidFill>
                <a:srgbClr val="FFFFFF"/>
              </a:solidFill>
            </a:endParaRPr>
          </a:p>
          <a:p>
            <a:pPr algn="just"/>
            <a:r>
              <a:rPr lang="tr-TR" sz="2800" dirty="0">
                <a:solidFill>
                  <a:srgbClr val="FFFFFF"/>
                </a:solidFill>
              </a:rPr>
              <a:t>19011076 Ali BUĞDAY    					20011095 Melih KENDİRLİ</a:t>
            </a:r>
          </a:p>
          <a:p>
            <a:pPr algn="just"/>
            <a:r>
              <a:rPr lang="tr-TR" sz="2800" dirty="0">
                <a:solidFill>
                  <a:srgbClr val="FFFFFF"/>
                </a:solidFill>
              </a:rPr>
              <a:t>20011068 Ahmet </a:t>
            </a:r>
            <a:r>
              <a:rPr lang="tr-TR" sz="2800" dirty="0" err="1">
                <a:solidFill>
                  <a:srgbClr val="FFFFFF"/>
                </a:solidFill>
              </a:rPr>
              <a:t>Akib</a:t>
            </a:r>
            <a:r>
              <a:rPr lang="tr-TR" sz="2800" dirty="0">
                <a:solidFill>
                  <a:srgbClr val="FFFFFF"/>
                </a:solidFill>
              </a:rPr>
              <a:t> GÜLTEKİN			20011623 Asude Merve EKİZ</a:t>
            </a:r>
          </a:p>
          <a:p>
            <a:pPr algn="just"/>
            <a:endParaRPr lang="tr-TR" sz="2800" dirty="0">
              <a:solidFill>
                <a:srgbClr val="FFFFFF"/>
              </a:solidFill>
            </a:endParaRPr>
          </a:p>
          <a:p>
            <a:pPr algn="l"/>
            <a:r>
              <a:rPr lang="tr-TR" sz="2800" dirty="0">
                <a:solidFill>
                  <a:srgbClr val="FFFFFF"/>
                </a:solidFill>
              </a:rPr>
              <a:t>			 	20011906 Basel KELZİYE</a:t>
            </a:r>
          </a:p>
          <a:p>
            <a:endParaRPr lang="tr-TR" sz="3200" dirty="0">
              <a:solidFill>
                <a:srgbClr val="FFFFFF"/>
              </a:solidFill>
            </a:endParaRPr>
          </a:p>
        </p:txBody>
      </p:sp>
    </p:spTree>
    <p:extLst>
      <p:ext uri="{BB962C8B-B14F-4D97-AF65-F5344CB8AC3E}">
        <p14:creationId xmlns:p14="http://schemas.microsoft.com/office/powerpoint/2010/main" val="424632696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E59ACEF-631D-2E82-41E3-ED1EE1E423C8}"/>
              </a:ext>
            </a:extLst>
          </p:cNvPr>
          <p:cNvSpPr>
            <a:spLocks noGrp="1"/>
          </p:cNvSpPr>
          <p:nvPr>
            <p:ph type="title"/>
          </p:nvPr>
        </p:nvSpPr>
        <p:spPr>
          <a:xfrm>
            <a:off x="838200" y="365125"/>
            <a:ext cx="10515600" cy="1325563"/>
          </a:xfrm>
        </p:spPr>
        <p:txBody>
          <a:bodyPr anchor="ctr">
            <a:normAutofit/>
          </a:bodyPr>
          <a:lstStyle/>
          <a:p>
            <a:pPr marL="742950" indent="-742950">
              <a:buFont typeface="+mj-lt"/>
              <a:buAutoNum type="arabicPeriod" startAt="3"/>
            </a:pPr>
            <a:r>
              <a:rPr lang="tr-TR" sz="3600" dirty="0"/>
              <a:t>Bağlantı alanları</a:t>
            </a:r>
            <a:r>
              <a:rPr lang="tr-TR" dirty="0"/>
              <a:t>	</a:t>
            </a:r>
            <a:endParaRPr lang="en-US" dirty="0"/>
          </a:p>
        </p:txBody>
      </p:sp>
      <p:sp>
        <p:nvSpPr>
          <p:cNvPr id="3" name="İçerik Yer Tutucusu 2">
            <a:extLst>
              <a:ext uri="{FF2B5EF4-FFF2-40B4-BE49-F238E27FC236}">
                <a16:creationId xmlns:a16="http://schemas.microsoft.com/office/drawing/2014/main" id="{657BFC20-A90B-89D0-42DD-97483815744A}"/>
              </a:ext>
            </a:extLst>
          </p:cNvPr>
          <p:cNvSpPr>
            <a:spLocks noGrp="1"/>
          </p:cNvSpPr>
          <p:nvPr>
            <p:ph sz="half" idx="1"/>
          </p:nvPr>
        </p:nvSpPr>
        <p:spPr>
          <a:xfrm>
            <a:off x="838200" y="1825625"/>
            <a:ext cx="5181600" cy="4351338"/>
          </a:xfrm>
        </p:spPr>
        <p:txBody>
          <a:bodyPr>
            <a:normAutofit/>
          </a:bodyPr>
          <a:lstStyle/>
          <a:p>
            <a:r>
              <a:rPr lang="tr-TR" sz="2400" dirty="0"/>
              <a:t>Makro Hücreler</a:t>
            </a:r>
          </a:p>
          <a:p>
            <a:pPr lvl="1">
              <a:buFont typeface="Courier New" panose="02070309020205020404" pitchFamily="49" charset="0"/>
              <a:buChar char="o"/>
            </a:pPr>
            <a:r>
              <a:rPr lang="tr-TR" dirty="0"/>
              <a:t>Bir kaç kilometreyi kapsayan geniş kapsama alanı.</a:t>
            </a:r>
          </a:p>
          <a:p>
            <a:pPr lvl="1">
              <a:buFont typeface="Courier New" panose="02070309020205020404" pitchFamily="49" charset="0"/>
              <a:buChar char="o"/>
            </a:pPr>
            <a:r>
              <a:rPr lang="tr-TR" dirty="0"/>
              <a:t>Kırsal alanlarda düşük nüfus yoğunluğuna sahip bölgelerde.</a:t>
            </a:r>
          </a:p>
          <a:p>
            <a:pPr marL="457200" lvl="1" indent="0">
              <a:buNone/>
            </a:pPr>
            <a:endParaRPr lang="tr-TR" dirty="0"/>
          </a:p>
          <a:p>
            <a:r>
              <a:rPr lang="tr-TR" sz="2400" dirty="0"/>
              <a:t>Mikro Hücreler  </a:t>
            </a:r>
          </a:p>
          <a:p>
            <a:pPr lvl="1">
              <a:buFont typeface="Courier New" panose="02070309020205020404" pitchFamily="49" charset="0"/>
              <a:buChar char="o"/>
            </a:pPr>
            <a:r>
              <a:rPr lang="tr-TR" dirty="0">
                <a:effectLst/>
              </a:rPr>
              <a:t>Birkaç yüz metre alan kapsar.</a:t>
            </a:r>
          </a:p>
          <a:p>
            <a:pPr lvl="1">
              <a:buFont typeface="Courier New" panose="02070309020205020404" pitchFamily="49" charset="0"/>
              <a:buChar char="o"/>
            </a:pPr>
            <a:r>
              <a:rPr lang="tr-TR" dirty="0"/>
              <a:t>Kentsel alanlarda veya yüksek yoğunluklu bölgelerde. </a:t>
            </a:r>
            <a:r>
              <a:rPr lang="tr-TR" dirty="0">
                <a:effectLst/>
              </a:rPr>
              <a:t> </a:t>
            </a:r>
            <a:endParaRPr lang="en-US" dirty="0">
              <a:effectLst/>
            </a:endParaRPr>
          </a:p>
          <a:p>
            <a:endParaRPr lang="en-US" sz="2000" dirty="0"/>
          </a:p>
        </p:txBody>
      </p:sp>
      <p:pic>
        <p:nvPicPr>
          <p:cNvPr id="5" name="Resim 4">
            <a:extLst>
              <a:ext uri="{FF2B5EF4-FFF2-40B4-BE49-F238E27FC236}">
                <a16:creationId xmlns:a16="http://schemas.microsoft.com/office/drawing/2014/main" id="{4496EF96-EFE0-B85D-D7F1-568EEAABCB8E}"/>
              </a:ext>
            </a:extLst>
          </p:cNvPr>
          <p:cNvPicPr>
            <a:picLocks noChangeAspect="1"/>
          </p:cNvPicPr>
          <p:nvPr/>
        </p:nvPicPr>
        <p:blipFill>
          <a:blip r:embed="rId2"/>
          <a:stretch>
            <a:fillRect/>
          </a:stretch>
        </p:blipFill>
        <p:spPr>
          <a:xfrm>
            <a:off x="6172200" y="2349295"/>
            <a:ext cx="5181600" cy="3303997"/>
          </a:xfrm>
          <a:prstGeom prst="rect">
            <a:avLst/>
          </a:prstGeom>
          <a:noFill/>
        </p:spPr>
      </p:pic>
    </p:spTree>
    <p:extLst>
      <p:ext uri="{BB962C8B-B14F-4D97-AF65-F5344CB8AC3E}">
        <p14:creationId xmlns:p14="http://schemas.microsoft.com/office/powerpoint/2010/main" val="27014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E8ED3-5C3A-454A-C6D3-489847ADFF86}"/>
              </a:ext>
            </a:extLst>
          </p:cNvPr>
          <p:cNvSpPr>
            <a:spLocks noGrp="1"/>
          </p:cNvSpPr>
          <p:nvPr>
            <p:ph type="title"/>
          </p:nvPr>
        </p:nvSpPr>
        <p:spPr/>
        <p:txBody>
          <a:bodyPr>
            <a:normAutofit/>
          </a:bodyPr>
          <a:lstStyle/>
          <a:p>
            <a:r>
              <a:rPr lang="tr-TR" sz="3600" dirty="0"/>
              <a:t>LTE nedir?</a:t>
            </a:r>
          </a:p>
        </p:txBody>
      </p:sp>
      <p:sp>
        <p:nvSpPr>
          <p:cNvPr id="3" name="İçerik Yer Tutucusu 2">
            <a:extLst>
              <a:ext uri="{FF2B5EF4-FFF2-40B4-BE49-F238E27FC236}">
                <a16:creationId xmlns:a16="http://schemas.microsoft.com/office/drawing/2014/main" id="{AEDB6CB1-886F-520A-9DFB-B1936495C42E}"/>
              </a:ext>
            </a:extLst>
          </p:cNvPr>
          <p:cNvSpPr>
            <a:spLocks noGrp="1"/>
          </p:cNvSpPr>
          <p:nvPr>
            <p:ph idx="1"/>
          </p:nvPr>
        </p:nvSpPr>
        <p:spPr>
          <a:xfrm>
            <a:off x="838200" y="1707197"/>
            <a:ext cx="5021688" cy="4469765"/>
          </a:xfrm>
        </p:spPr>
        <p:txBody>
          <a:bodyPr/>
          <a:lstStyle/>
          <a:p>
            <a:pPr marL="0" indent="0" algn="just">
              <a:buNone/>
            </a:pPr>
            <a:r>
              <a:rPr lang="tr-TR" sz="2400" dirty="0">
                <a:effectLst/>
                <a:ea typeface="Calibri" panose="020F0502020204030204" pitchFamily="34" charset="0"/>
                <a:cs typeface="Times New Roman" panose="02020603050405020304" pitchFamily="18" charset="0"/>
              </a:rPr>
              <a:t>	</a:t>
            </a:r>
            <a:r>
              <a:rPr lang="tr-TR" sz="2400" dirty="0" err="1">
                <a:effectLst/>
                <a:ea typeface="Calibri" panose="020F0502020204030204" pitchFamily="34" charset="0"/>
                <a:cs typeface="Times New Roman" panose="02020603050405020304" pitchFamily="18" charset="0"/>
              </a:rPr>
              <a:t>Long</a:t>
            </a:r>
            <a:r>
              <a:rPr lang="tr-TR" sz="2400" dirty="0">
                <a:effectLst/>
                <a:ea typeface="Calibri" panose="020F0502020204030204" pitchFamily="34" charset="0"/>
                <a:cs typeface="Times New Roman" panose="02020603050405020304" pitchFamily="18" charset="0"/>
              </a:rPr>
              <a:t> </a:t>
            </a:r>
            <a:r>
              <a:rPr lang="tr-TR" sz="2400" dirty="0" err="1">
                <a:effectLst/>
                <a:ea typeface="Calibri" panose="020F0502020204030204" pitchFamily="34" charset="0"/>
                <a:cs typeface="Times New Roman" panose="02020603050405020304" pitchFamily="18" charset="0"/>
              </a:rPr>
              <a:t>Term</a:t>
            </a:r>
            <a:r>
              <a:rPr lang="tr-TR" sz="2400" dirty="0">
                <a:effectLst/>
                <a:ea typeface="Calibri" panose="020F0502020204030204" pitchFamily="34" charset="0"/>
                <a:cs typeface="Times New Roman" panose="02020603050405020304" pitchFamily="18" charset="0"/>
              </a:rPr>
              <a:t> </a:t>
            </a:r>
            <a:r>
              <a:rPr lang="tr-TR" sz="2400" dirty="0" err="1">
                <a:effectLst/>
                <a:ea typeface="Calibri" panose="020F0502020204030204" pitchFamily="34" charset="0"/>
                <a:cs typeface="Times New Roman" panose="02020603050405020304" pitchFamily="18" charset="0"/>
              </a:rPr>
              <a:t>Evolution</a:t>
            </a:r>
            <a:r>
              <a:rPr lang="tr-TR" sz="2400" dirty="0">
                <a:ea typeface="Calibri" panose="020F0502020204030204" pitchFamily="34" charset="0"/>
                <a:cs typeface="Times New Roman" panose="02020603050405020304" pitchFamily="18" charset="0"/>
              </a:rPr>
              <a:t> (LTE),</a:t>
            </a:r>
            <a:r>
              <a:rPr lang="tr-TR" sz="2400" dirty="0">
                <a:effectLst/>
                <a:ea typeface="Calibri" panose="020F0502020204030204" pitchFamily="34" charset="0"/>
                <a:cs typeface="Times New Roman" panose="02020603050405020304" pitchFamily="18" charset="0"/>
              </a:rPr>
              <a:t> Third </a:t>
            </a:r>
            <a:r>
              <a:rPr lang="tr-TR" sz="2400" dirty="0" err="1">
                <a:effectLst/>
                <a:ea typeface="Calibri" panose="020F0502020204030204" pitchFamily="34" charset="0"/>
                <a:cs typeface="Times New Roman" panose="02020603050405020304" pitchFamily="18" charset="0"/>
              </a:rPr>
              <a:t>Generation</a:t>
            </a:r>
            <a:r>
              <a:rPr lang="tr-TR" sz="2400" dirty="0">
                <a:effectLst/>
                <a:ea typeface="Calibri" panose="020F0502020204030204" pitchFamily="34" charset="0"/>
                <a:cs typeface="Times New Roman" panose="02020603050405020304" pitchFamily="18" charset="0"/>
              </a:rPr>
              <a:t> </a:t>
            </a:r>
            <a:r>
              <a:rPr lang="tr-TR" sz="2400" dirty="0" err="1">
                <a:effectLst/>
                <a:ea typeface="Calibri" panose="020F0502020204030204" pitchFamily="34" charset="0"/>
                <a:cs typeface="Times New Roman" panose="02020603050405020304" pitchFamily="18" charset="0"/>
              </a:rPr>
              <a:t>Partnership</a:t>
            </a:r>
            <a:r>
              <a:rPr lang="tr-TR" sz="2400" dirty="0">
                <a:effectLst/>
                <a:ea typeface="Calibri" panose="020F0502020204030204" pitchFamily="34" charset="0"/>
                <a:cs typeface="Times New Roman" panose="02020603050405020304" pitchFamily="18" charset="0"/>
              </a:rPr>
              <a:t> Project (3GPP) tarafından geliştirilen dördüncü nesil bir kablosuz iletişim </a:t>
            </a:r>
            <a:r>
              <a:rPr lang="tr-TR" sz="2400" dirty="0" err="1">
                <a:effectLst/>
                <a:ea typeface="Calibri" panose="020F0502020204030204" pitchFamily="34" charset="0"/>
                <a:cs typeface="Times New Roman" panose="02020603050405020304" pitchFamily="18" charset="0"/>
              </a:rPr>
              <a:t>standartıdır</a:t>
            </a:r>
            <a:r>
              <a:rPr lang="tr-TR" sz="2400" dirty="0">
                <a:effectLst/>
                <a:ea typeface="Calibri" panose="020F0502020204030204" pitchFamily="34" charset="0"/>
                <a:cs typeface="Times New Roman" panose="02020603050405020304" pitchFamily="18" charset="0"/>
              </a:rPr>
              <a:t>.</a:t>
            </a:r>
          </a:p>
          <a:p>
            <a:pPr marL="0" indent="0" algn="just">
              <a:buNone/>
            </a:pPr>
            <a:r>
              <a:rPr lang="tr-TR" sz="2400" dirty="0">
                <a:effectLst/>
                <a:ea typeface="Calibri" panose="020F0502020204030204" pitchFamily="34" charset="0"/>
                <a:cs typeface="Times New Roman" panose="02020603050405020304" pitchFamily="18" charset="0"/>
              </a:rPr>
              <a:t>	2004 yılında bir proje olarak başlatılan LTE standardı Aralık 2008’de tamamlanmış ve halka açık ilk LTE hizmeti </a:t>
            </a:r>
            <a:r>
              <a:rPr lang="tr-TR" sz="2400" dirty="0" err="1">
                <a:effectLst/>
                <a:ea typeface="Calibri" panose="020F0502020204030204" pitchFamily="34" charset="0"/>
                <a:cs typeface="Times New Roman" panose="02020603050405020304" pitchFamily="18" charset="0"/>
              </a:rPr>
              <a:t>Telia</a:t>
            </a:r>
            <a:r>
              <a:rPr lang="tr-TR" sz="2400" dirty="0">
                <a:effectLst/>
                <a:ea typeface="Calibri" panose="020F0502020204030204" pitchFamily="34" charset="0"/>
                <a:cs typeface="Times New Roman" panose="02020603050405020304" pitchFamily="18" charset="0"/>
              </a:rPr>
              <a:t> şirketi tarafından Aralık 2009'da Oslo ve Stockholm'de bir USB modem ile veri bağlantısı</a:t>
            </a:r>
            <a:r>
              <a:rPr lang="tr-TR" sz="2400" dirty="0">
                <a:ea typeface="Calibri" panose="020F0502020204030204" pitchFamily="34" charset="0"/>
                <a:cs typeface="Times New Roman" panose="02020603050405020304" pitchFamily="18" charset="0"/>
              </a:rPr>
              <a:t> olarak</a:t>
            </a:r>
            <a:r>
              <a:rPr lang="tr-TR" sz="2400" dirty="0">
                <a:effectLst/>
                <a:ea typeface="Calibri" panose="020F0502020204030204" pitchFamily="34" charset="0"/>
                <a:cs typeface="Times New Roman" panose="02020603050405020304" pitchFamily="18" charset="0"/>
              </a:rPr>
              <a:t> başlatılmıştır.</a:t>
            </a:r>
          </a:p>
          <a:p>
            <a:pPr marL="0" indent="0">
              <a:buNone/>
            </a:pPr>
            <a:endParaRPr lang="tr-TR" dirty="0"/>
          </a:p>
        </p:txBody>
      </p:sp>
      <p:pic>
        <p:nvPicPr>
          <p:cNvPr id="5" name="Resim 4">
            <a:extLst>
              <a:ext uri="{FF2B5EF4-FFF2-40B4-BE49-F238E27FC236}">
                <a16:creationId xmlns:a16="http://schemas.microsoft.com/office/drawing/2014/main" id="{1A118DA5-7572-B9A6-40EB-028E23D8968A}"/>
              </a:ext>
            </a:extLst>
          </p:cNvPr>
          <p:cNvPicPr>
            <a:picLocks noChangeAspect="1"/>
          </p:cNvPicPr>
          <p:nvPr/>
        </p:nvPicPr>
        <p:blipFill>
          <a:blip r:embed="rId2"/>
          <a:stretch>
            <a:fillRect/>
          </a:stretch>
        </p:blipFill>
        <p:spPr>
          <a:xfrm>
            <a:off x="7288847" y="1565909"/>
            <a:ext cx="4469765" cy="4469765"/>
          </a:xfrm>
          <a:prstGeom prst="rect">
            <a:avLst/>
          </a:prstGeom>
        </p:spPr>
      </p:pic>
    </p:spTree>
    <p:extLst>
      <p:ext uri="{BB962C8B-B14F-4D97-AF65-F5344CB8AC3E}">
        <p14:creationId xmlns:p14="http://schemas.microsoft.com/office/powerpoint/2010/main" val="1283734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BF4E99-271E-39A4-8D30-11B61D2F9C90}"/>
              </a:ext>
            </a:extLst>
          </p:cNvPr>
          <p:cNvSpPr>
            <a:spLocks noGrp="1"/>
          </p:cNvSpPr>
          <p:nvPr>
            <p:ph type="title"/>
          </p:nvPr>
        </p:nvSpPr>
        <p:spPr/>
        <p:txBody>
          <a:bodyPr>
            <a:normAutofit/>
          </a:bodyPr>
          <a:lstStyle/>
          <a:p>
            <a:r>
              <a:rPr lang="tr-TR" sz="3200" dirty="0"/>
              <a:t>Neden LTE?</a:t>
            </a:r>
          </a:p>
        </p:txBody>
      </p:sp>
      <p:sp>
        <p:nvSpPr>
          <p:cNvPr id="3" name="İçerik Yer Tutucusu 2">
            <a:extLst>
              <a:ext uri="{FF2B5EF4-FFF2-40B4-BE49-F238E27FC236}">
                <a16:creationId xmlns:a16="http://schemas.microsoft.com/office/drawing/2014/main" id="{93F3292C-22DD-D351-B564-159D070FBDA6}"/>
              </a:ext>
            </a:extLst>
          </p:cNvPr>
          <p:cNvSpPr>
            <a:spLocks noGrp="1"/>
          </p:cNvSpPr>
          <p:nvPr>
            <p:ph idx="1"/>
          </p:nvPr>
        </p:nvSpPr>
        <p:spPr>
          <a:xfrm>
            <a:off x="838199" y="1519708"/>
            <a:ext cx="5163355" cy="4657256"/>
          </a:xfrm>
        </p:spPr>
        <p:txBody>
          <a:bodyPr>
            <a:normAutofit/>
          </a:bodyPr>
          <a:lstStyle/>
          <a:p>
            <a:pPr marL="0" indent="0" algn="just">
              <a:buNone/>
            </a:pPr>
            <a:r>
              <a:rPr lang="tr-TR" sz="2400" dirty="0">
                <a:solidFill>
                  <a:srgbClr val="000000"/>
                </a:solidFill>
                <a:effectLst/>
                <a:ea typeface="Calibri" panose="020F0502020204030204" pitchFamily="34" charset="0"/>
                <a:cs typeface="Times New Roman" panose="02020603050405020304" pitchFamily="18" charset="0"/>
              </a:rPr>
              <a:t>	Mobil veri kullanımının hızla artması ve MMOG (Multimedya Çevrimiçi Oyun), mobil TV, Web 2.0, akış içerikleri gibi yeni uygulamaların ortaya çıkması, 3. Nesil Ortaklık Projesini LTE üzerinde çalışmaya motive etmiştir.</a:t>
            </a:r>
            <a:endParaRPr lang="tr-TR" sz="2400" dirty="0">
              <a:effectLst/>
              <a:ea typeface="Calibri" panose="020F0502020204030204" pitchFamily="34" charset="0"/>
              <a:cs typeface="Times New Roman" panose="02020603050405020304" pitchFamily="18" charset="0"/>
            </a:endParaRPr>
          </a:p>
          <a:p>
            <a:pPr marL="0" indent="0" algn="just">
              <a:buNone/>
            </a:pPr>
            <a:r>
              <a:rPr lang="tr-TR" sz="2400" dirty="0">
                <a:solidFill>
                  <a:srgbClr val="000000"/>
                </a:solidFill>
                <a:effectLst/>
                <a:ea typeface="Calibri" panose="020F0502020204030204" pitchFamily="34" charset="0"/>
                <a:cs typeface="Times New Roman" panose="02020603050405020304" pitchFamily="18" charset="0"/>
              </a:rPr>
              <a:t> </a:t>
            </a:r>
            <a:endParaRPr lang="tr-TR" sz="2400" dirty="0">
              <a:effectLst/>
              <a:ea typeface="Calibri" panose="020F0502020204030204" pitchFamily="34" charset="0"/>
              <a:cs typeface="Times New Roman" panose="02020603050405020304" pitchFamily="18" charset="0"/>
            </a:endParaRPr>
          </a:p>
          <a:p>
            <a:pPr marL="0" indent="0" algn="just">
              <a:buNone/>
            </a:pPr>
            <a:r>
              <a:rPr lang="tr-TR" sz="2400" dirty="0">
                <a:solidFill>
                  <a:srgbClr val="000000"/>
                </a:solidFill>
                <a:effectLst/>
                <a:ea typeface="Calibri" panose="020F0502020204030204" pitchFamily="34" charset="0"/>
                <a:cs typeface="Times New Roman" panose="02020603050405020304" pitchFamily="18" charset="0"/>
              </a:rPr>
              <a:t>	</a:t>
            </a:r>
            <a:r>
              <a:rPr lang="tr-TR" sz="2400" dirty="0" err="1">
                <a:solidFill>
                  <a:srgbClr val="000000"/>
                </a:solidFill>
                <a:effectLst/>
                <a:ea typeface="Calibri" panose="020F0502020204030204" pitchFamily="34" charset="0"/>
                <a:cs typeface="Times New Roman" panose="02020603050405020304" pitchFamily="18" charset="0"/>
              </a:rPr>
              <a:t>LTE'nin</a:t>
            </a:r>
            <a:r>
              <a:rPr lang="tr-TR" sz="2400" dirty="0">
                <a:solidFill>
                  <a:srgbClr val="000000"/>
                </a:solidFill>
                <a:effectLst/>
                <a:ea typeface="Calibri" panose="020F0502020204030204" pitchFamily="34" charset="0"/>
                <a:cs typeface="Times New Roman" panose="02020603050405020304" pitchFamily="18" charset="0"/>
              </a:rPr>
              <a:t> ana hedefi, esnek bant genişliği dağıtımlarını destekleyen yüksek veri hızı, düşük gecikme süresi ve paket için optimize edilmiş radyo erişim teknolojisi sağlamaktır.</a:t>
            </a:r>
            <a:endParaRPr lang="tr-TR" sz="3200" dirty="0"/>
          </a:p>
        </p:txBody>
      </p:sp>
      <p:pic>
        <p:nvPicPr>
          <p:cNvPr id="5" name="Resim 4" descr="kişi, iç mekan, karanlık içeren bir resim&#10;&#10;Açıklama otomatik olarak oluşturuldu">
            <a:extLst>
              <a:ext uri="{FF2B5EF4-FFF2-40B4-BE49-F238E27FC236}">
                <a16:creationId xmlns:a16="http://schemas.microsoft.com/office/drawing/2014/main" id="{BFE6E71B-F5D2-F56E-2125-DFD88024C270}"/>
              </a:ext>
            </a:extLst>
          </p:cNvPr>
          <p:cNvPicPr>
            <a:picLocks noChangeAspect="1"/>
          </p:cNvPicPr>
          <p:nvPr/>
        </p:nvPicPr>
        <p:blipFill rotWithShape="1">
          <a:blip r:embed="rId2"/>
          <a:srcRect r="46261"/>
          <a:stretch/>
        </p:blipFill>
        <p:spPr>
          <a:xfrm>
            <a:off x="6686550" y="1382371"/>
            <a:ext cx="4938116" cy="4786007"/>
          </a:xfrm>
          <a:prstGeom prst="rect">
            <a:avLst/>
          </a:prstGeom>
        </p:spPr>
      </p:pic>
    </p:spTree>
    <p:extLst>
      <p:ext uri="{BB962C8B-B14F-4D97-AF65-F5344CB8AC3E}">
        <p14:creationId xmlns:p14="http://schemas.microsoft.com/office/powerpoint/2010/main" val="1253768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F38D699-9BDD-0D2C-CA78-A8015C74953F}"/>
              </a:ext>
            </a:extLst>
          </p:cNvPr>
          <p:cNvSpPr>
            <a:spLocks noGrp="1"/>
          </p:cNvSpPr>
          <p:nvPr>
            <p:ph type="title"/>
          </p:nvPr>
        </p:nvSpPr>
        <p:spPr/>
        <p:txBody>
          <a:bodyPr>
            <a:normAutofit/>
          </a:bodyPr>
          <a:lstStyle/>
          <a:p>
            <a:r>
              <a:rPr lang="tr-TR" sz="3600" dirty="0"/>
              <a:t>Özellikleri</a:t>
            </a:r>
          </a:p>
        </p:txBody>
      </p:sp>
      <p:sp>
        <p:nvSpPr>
          <p:cNvPr id="3" name="İçerik Yer Tutucusu 2">
            <a:extLst>
              <a:ext uri="{FF2B5EF4-FFF2-40B4-BE49-F238E27FC236}">
                <a16:creationId xmlns:a16="http://schemas.microsoft.com/office/drawing/2014/main" id="{B6AC5108-40F5-C390-7E44-D43E5CCCD4C3}"/>
              </a:ext>
            </a:extLst>
          </p:cNvPr>
          <p:cNvSpPr>
            <a:spLocks noGrp="1"/>
          </p:cNvSpPr>
          <p:nvPr>
            <p:ph idx="1"/>
          </p:nvPr>
        </p:nvSpPr>
        <p:spPr>
          <a:xfrm>
            <a:off x="838200" y="1519707"/>
            <a:ext cx="6438363" cy="4824681"/>
          </a:xfrm>
        </p:spPr>
        <p:txBody>
          <a:bodyPr/>
          <a:lstStyle/>
          <a:p>
            <a:r>
              <a:rPr lang="tr-TR" sz="2300" dirty="0">
                <a:solidFill>
                  <a:srgbClr val="000000"/>
                </a:solidFill>
                <a:effectLst/>
                <a:ea typeface="Calibri" panose="020F0502020204030204" pitchFamily="34" charset="0"/>
                <a:cs typeface="Times New Roman" panose="02020603050405020304" pitchFamily="18" charset="0"/>
              </a:rPr>
              <a:t>LTE, yalnızca </a:t>
            </a:r>
            <a:r>
              <a:rPr lang="tr-TR" sz="2300" dirty="0" err="1">
                <a:solidFill>
                  <a:srgbClr val="000000"/>
                </a:solidFill>
                <a:effectLst/>
                <a:ea typeface="Calibri" panose="020F0502020204030204" pitchFamily="34" charset="0"/>
                <a:cs typeface="Times New Roman" panose="02020603050405020304" pitchFamily="18" charset="0"/>
              </a:rPr>
              <a:t>UMTS'nin</a:t>
            </a:r>
            <a:r>
              <a:rPr lang="tr-TR" sz="2300" dirty="0">
                <a:solidFill>
                  <a:srgbClr val="000000"/>
                </a:solidFill>
                <a:effectLst/>
                <a:ea typeface="Calibri" panose="020F0502020204030204" pitchFamily="34" charset="0"/>
                <a:cs typeface="Times New Roman" panose="02020603050405020304" pitchFamily="18" charset="0"/>
              </a:rPr>
              <a:t> değil, aynı zamanda </a:t>
            </a:r>
            <a:r>
              <a:rPr lang="tr-TR" sz="2300" dirty="0" err="1">
                <a:solidFill>
                  <a:srgbClr val="000000"/>
                </a:solidFill>
                <a:effectLst/>
                <a:ea typeface="Calibri" panose="020F0502020204030204" pitchFamily="34" charset="0"/>
                <a:cs typeface="Times New Roman" panose="02020603050405020304" pitchFamily="18" charset="0"/>
              </a:rPr>
              <a:t>CDMA’in</a:t>
            </a:r>
            <a:r>
              <a:rPr lang="tr-TR" sz="2300" dirty="0">
                <a:solidFill>
                  <a:srgbClr val="000000"/>
                </a:solidFill>
                <a:effectLst/>
                <a:ea typeface="Calibri" panose="020F0502020204030204" pitchFamily="34" charset="0"/>
                <a:cs typeface="Times New Roman" panose="02020603050405020304" pitchFamily="18" charset="0"/>
              </a:rPr>
              <a:t> de (</a:t>
            </a:r>
            <a:r>
              <a:rPr lang="tr-TR" sz="2300" dirty="0" err="1">
                <a:solidFill>
                  <a:srgbClr val="000000"/>
                </a:solidFill>
                <a:effectLst/>
                <a:ea typeface="Calibri" panose="020F0502020204030204" pitchFamily="34" charset="0"/>
                <a:cs typeface="Times New Roman" panose="02020603050405020304" pitchFamily="18" charset="0"/>
              </a:rPr>
              <a:t>Code</a:t>
            </a:r>
            <a:r>
              <a:rPr lang="tr-TR" sz="2300" dirty="0">
                <a:solidFill>
                  <a:srgbClr val="000000"/>
                </a:solidFill>
                <a:effectLst/>
                <a:ea typeface="Calibri" panose="020F0502020204030204" pitchFamily="34" charset="0"/>
                <a:cs typeface="Times New Roman" panose="02020603050405020304" pitchFamily="18" charset="0"/>
              </a:rPr>
              <a:t> </a:t>
            </a:r>
            <a:r>
              <a:rPr lang="tr-TR" sz="2300" dirty="0" err="1">
                <a:solidFill>
                  <a:srgbClr val="000000"/>
                </a:solidFill>
                <a:effectLst/>
                <a:ea typeface="Calibri" panose="020F0502020204030204" pitchFamily="34" charset="0"/>
                <a:cs typeface="Times New Roman" panose="02020603050405020304" pitchFamily="18" charset="0"/>
              </a:rPr>
              <a:t>Division</a:t>
            </a:r>
            <a:r>
              <a:rPr lang="tr-TR" sz="2300" dirty="0">
                <a:solidFill>
                  <a:srgbClr val="000000"/>
                </a:solidFill>
                <a:effectLst/>
                <a:ea typeface="Calibri" panose="020F0502020204030204" pitchFamily="34" charset="0"/>
                <a:cs typeface="Times New Roman" panose="02020603050405020304" pitchFamily="18" charset="0"/>
              </a:rPr>
              <a:t> </a:t>
            </a:r>
            <a:r>
              <a:rPr lang="tr-TR" sz="2300" dirty="0" err="1">
                <a:solidFill>
                  <a:srgbClr val="000000"/>
                </a:solidFill>
                <a:effectLst/>
                <a:ea typeface="Calibri" panose="020F0502020204030204" pitchFamily="34" charset="0"/>
                <a:cs typeface="Times New Roman" panose="02020603050405020304" pitchFamily="18" charset="0"/>
              </a:rPr>
              <a:t>Multiple</a:t>
            </a:r>
            <a:r>
              <a:rPr lang="tr-TR" sz="2300" dirty="0">
                <a:solidFill>
                  <a:srgbClr val="000000"/>
                </a:solidFill>
                <a:effectLst/>
                <a:ea typeface="Calibri" panose="020F0502020204030204" pitchFamily="34" charset="0"/>
                <a:cs typeface="Times New Roman" panose="02020603050405020304" pitchFamily="18" charset="0"/>
              </a:rPr>
              <a:t> Access) ardılı teknolojisidir. </a:t>
            </a:r>
            <a:endParaRPr lang="tr-TR" sz="2300" dirty="0">
              <a:effectLst/>
              <a:ea typeface="Calibri" panose="020F0502020204030204" pitchFamily="34" charset="0"/>
              <a:cs typeface="Times New Roman" panose="02020603050405020304" pitchFamily="18" charset="0"/>
            </a:endParaRPr>
          </a:p>
          <a:p>
            <a:r>
              <a:rPr lang="tr-TR" sz="2300" dirty="0">
                <a:solidFill>
                  <a:srgbClr val="000000"/>
                </a:solidFill>
                <a:effectLst/>
                <a:ea typeface="Calibri" panose="020F0502020204030204" pitchFamily="34" charset="0"/>
                <a:cs typeface="Times New Roman" panose="02020603050405020304" pitchFamily="18" charset="0"/>
              </a:rPr>
              <a:t>Hücresel ağlara </a:t>
            </a:r>
            <a:r>
              <a:rPr lang="tr-TR" sz="2300" dirty="0">
                <a:solidFill>
                  <a:srgbClr val="FF0000"/>
                </a:solidFill>
                <a:effectLst/>
                <a:ea typeface="Calibri" panose="020F0502020204030204" pitchFamily="34" charset="0"/>
                <a:cs typeface="Times New Roman" panose="02020603050405020304" pitchFamily="18" charset="0"/>
              </a:rPr>
              <a:t>50 kata </a:t>
            </a:r>
            <a:r>
              <a:rPr lang="tr-TR" sz="2300" dirty="0">
                <a:solidFill>
                  <a:srgbClr val="000000"/>
                </a:solidFill>
                <a:effectLst/>
                <a:ea typeface="Calibri" panose="020F0502020204030204" pitchFamily="34" charset="0"/>
                <a:cs typeface="Times New Roman" panose="02020603050405020304" pitchFamily="18" charset="0"/>
              </a:rPr>
              <a:t>kadar performans artışı ve çok daha iyi spektral verimlilik getirmiştir.</a:t>
            </a:r>
            <a:endParaRPr lang="tr-TR" sz="2300" dirty="0">
              <a:effectLst/>
              <a:ea typeface="Calibri" panose="020F0502020204030204" pitchFamily="34" charset="0"/>
              <a:cs typeface="Times New Roman" panose="02020603050405020304" pitchFamily="18" charset="0"/>
            </a:endParaRPr>
          </a:p>
          <a:p>
            <a:r>
              <a:rPr lang="tr-TR" sz="2300" dirty="0">
                <a:solidFill>
                  <a:srgbClr val="000000"/>
                </a:solidFill>
                <a:effectLst/>
                <a:ea typeface="Calibri" panose="020F0502020204030204" pitchFamily="34" charset="0"/>
                <a:cs typeface="Times New Roman" panose="02020603050405020304" pitchFamily="18" charset="0"/>
              </a:rPr>
              <a:t>20 </a:t>
            </a:r>
            <a:r>
              <a:rPr lang="tr-TR" sz="2300" dirty="0" err="1">
                <a:solidFill>
                  <a:srgbClr val="000000"/>
                </a:solidFill>
                <a:effectLst/>
                <a:ea typeface="Calibri" panose="020F0502020204030204" pitchFamily="34" charset="0"/>
                <a:cs typeface="Times New Roman" panose="02020603050405020304" pitchFamily="18" charset="0"/>
              </a:rPr>
              <a:t>MHz'lik</a:t>
            </a:r>
            <a:r>
              <a:rPr lang="tr-TR" sz="2300" dirty="0">
                <a:solidFill>
                  <a:srgbClr val="000000"/>
                </a:solidFill>
                <a:effectLst/>
                <a:ea typeface="Calibri" panose="020F0502020204030204" pitchFamily="34" charset="0"/>
                <a:cs typeface="Times New Roman" panose="02020603050405020304" pitchFamily="18" charset="0"/>
              </a:rPr>
              <a:t> bir taşıyıcıda, çok iyi sinyal koşulları altında </a:t>
            </a:r>
            <a:r>
              <a:rPr lang="tr-TR" sz="2300" dirty="0">
                <a:solidFill>
                  <a:srgbClr val="FF0000"/>
                </a:solidFill>
                <a:effectLst/>
                <a:ea typeface="Calibri" panose="020F0502020204030204" pitchFamily="34" charset="0"/>
                <a:cs typeface="Times New Roman" panose="02020603050405020304" pitchFamily="18" charset="0"/>
              </a:rPr>
              <a:t>300</a:t>
            </a:r>
            <a:r>
              <a:rPr lang="tr-TR" sz="2300" dirty="0">
                <a:solidFill>
                  <a:srgbClr val="000000"/>
                </a:solidFill>
                <a:effectLst/>
                <a:ea typeface="Calibri" panose="020F0502020204030204" pitchFamily="34" charset="0"/>
                <a:cs typeface="Times New Roman" panose="02020603050405020304" pitchFamily="18" charset="0"/>
              </a:rPr>
              <a:t> </a:t>
            </a:r>
            <a:r>
              <a:rPr lang="tr-TR" sz="2300" dirty="0" err="1">
                <a:solidFill>
                  <a:srgbClr val="FF0000"/>
                </a:solidFill>
                <a:effectLst/>
                <a:ea typeface="Calibri" panose="020F0502020204030204" pitchFamily="34" charset="0"/>
                <a:cs typeface="Times New Roman" panose="02020603050405020304" pitchFamily="18" charset="0"/>
              </a:rPr>
              <a:t>Mbps</a:t>
            </a:r>
            <a:r>
              <a:rPr lang="tr-TR" sz="2300" dirty="0" err="1">
                <a:solidFill>
                  <a:srgbClr val="000000"/>
                </a:solidFill>
                <a:effectLst/>
                <a:ea typeface="Calibri" panose="020F0502020204030204" pitchFamily="34" charset="0"/>
                <a:cs typeface="Times New Roman" panose="02020603050405020304" pitchFamily="18" charset="0"/>
              </a:rPr>
              <a:t>'nin</a:t>
            </a:r>
            <a:r>
              <a:rPr lang="tr-TR" sz="2300" dirty="0">
                <a:solidFill>
                  <a:srgbClr val="000000"/>
                </a:solidFill>
                <a:effectLst/>
                <a:ea typeface="Calibri" panose="020F0502020204030204" pitchFamily="34" charset="0"/>
                <a:cs typeface="Times New Roman" panose="02020603050405020304" pitchFamily="18" charset="0"/>
              </a:rPr>
              <a:t> üzerindeki veri hızlarına ulaşılabilir.</a:t>
            </a:r>
            <a:endParaRPr lang="tr-TR" sz="2300" dirty="0">
              <a:effectLst/>
              <a:ea typeface="Calibri" panose="020F0502020204030204" pitchFamily="34" charset="0"/>
              <a:cs typeface="Times New Roman" panose="02020603050405020304" pitchFamily="18" charset="0"/>
            </a:endParaRPr>
          </a:p>
          <a:p>
            <a:r>
              <a:rPr lang="tr-TR" sz="2300" dirty="0">
                <a:solidFill>
                  <a:srgbClr val="000000"/>
                </a:solidFill>
                <a:effectLst/>
                <a:ea typeface="Calibri" panose="020F0502020204030204" pitchFamily="34" charset="0"/>
                <a:cs typeface="Times New Roman" panose="02020603050405020304" pitchFamily="18" charset="0"/>
              </a:rPr>
              <a:t>LTE, IP üzerinden ses (VOIP), akışlı multimedya, video konferans ve hatta yüksek hızlı hücresel modem gibi hizmetler için yüksek tarih hızlarını desteklemek için ideal bir teknolojidir.</a:t>
            </a:r>
            <a:endParaRPr lang="tr-TR" sz="2300" dirty="0">
              <a:effectLst/>
              <a:ea typeface="Calibri" panose="020F0502020204030204" pitchFamily="34" charset="0"/>
              <a:cs typeface="Times New Roman" panose="02020603050405020304" pitchFamily="18" charset="0"/>
            </a:endParaRPr>
          </a:p>
          <a:p>
            <a:pPr marL="0" indent="0">
              <a:buNone/>
            </a:pPr>
            <a:endParaRPr lang="tr-TR" dirty="0"/>
          </a:p>
        </p:txBody>
      </p:sp>
      <p:pic>
        <p:nvPicPr>
          <p:cNvPr id="5" name="Resim 4">
            <a:extLst>
              <a:ext uri="{FF2B5EF4-FFF2-40B4-BE49-F238E27FC236}">
                <a16:creationId xmlns:a16="http://schemas.microsoft.com/office/drawing/2014/main" id="{94B6D646-28B1-4FD3-0741-2332405987CC}"/>
              </a:ext>
            </a:extLst>
          </p:cNvPr>
          <p:cNvPicPr>
            <a:picLocks noChangeAspect="1"/>
          </p:cNvPicPr>
          <p:nvPr/>
        </p:nvPicPr>
        <p:blipFill rotWithShape="1">
          <a:blip r:embed="rId2"/>
          <a:srcRect l="3733" r="4489"/>
          <a:stretch/>
        </p:blipFill>
        <p:spPr>
          <a:xfrm>
            <a:off x="7303049" y="2073498"/>
            <a:ext cx="4352331" cy="3432219"/>
          </a:xfrm>
          <a:prstGeom prst="rect">
            <a:avLst/>
          </a:prstGeom>
        </p:spPr>
      </p:pic>
    </p:spTree>
    <p:extLst>
      <p:ext uri="{BB962C8B-B14F-4D97-AF65-F5344CB8AC3E}">
        <p14:creationId xmlns:p14="http://schemas.microsoft.com/office/powerpoint/2010/main" val="6126144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6323F0C6-A36D-5C67-B389-4165F9F0CD3B}"/>
              </a:ext>
            </a:extLst>
          </p:cNvPr>
          <p:cNvSpPr>
            <a:spLocks noGrp="1"/>
          </p:cNvSpPr>
          <p:nvPr>
            <p:ph idx="1"/>
          </p:nvPr>
        </p:nvSpPr>
        <p:spPr>
          <a:xfrm>
            <a:off x="682581" y="592428"/>
            <a:ext cx="7328078" cy="5584535"/>
          </a:xfrm>
        </p:spPr>
        <p:txBody>
          <a:bodyPr>
            <a:normAutofit/>
          </a:bodyPr>
          <a:lstStyle/>
          <a:p>
            <a:pPr algn="just"/>
            <a:endParaRPr lang="tr-TR" sz="2400" dirty="0">
              <a:solidFill>
                <a:srgbClr val="000000"/>
              </a:solidFill>
              <a:ea typeface="Calibri" panose="020F0502020204030204" pitchFamily="34" charset="0"/>
              <a:cs typeface="Times New Roman" panose="02020603050405020304" pitchFamily="18" charset="0"/>
            </a:endParaRPr>
          </a:p>
          <a:p>
            <a:pPr marL="0" indent="0" algn="just">
              <a:buNone/>
            </a:pPr>
            <a:r>
              <a:rPr lang="tr-TR" sz="2400" dirty="0">
                <a:solidFill>
                  <a:srgbClr val="000000"/>
                </a:solidFill>
                <a:effectLst/>
                <a:ea typeface="Calibri" panose="020F0502020204030204" pitchFamily="34" charset="0"/>
                <a:cs typeface="Times New Roman" panose="02020603050405020304" pitchFamily="18" charset="0"/>
              </a:rPr>
              <a:t>	LTE, hem TDD (Time </a:t>
            </a:r>
            <a:r>
              <a:rPr lang="tr-TR" sz="2400" dirty="0" err="1">
                <a:solidFill>
                  <a:srgbClr val="000000"/>
                </a:solidFill>
                <a:effectLst/>
                <a:ea typeface="Calibri" panose="020F0502020204030204" pitchFamily="34" charset="0"/>
                <a:cs typeface="Times New Roman" panose="02020603050405020304" pitchFamily="18" charset="0"/>
              </a:rPr>
              <a:t>Division</a:t>
            </a:r>
            <a:r>
              <a:rPr lang="tr-TR" sz="2400" dirty="0">
                <a:solidFill>
                  <a:srgbClr val="000000"/>
                </a:solidFill>
                <a:effectLst/>
                <a:ea typeface="Calibri" panose="020F0502020204030204" pitchFamily="34" charset="0"/>
                <a:cs typeface="Times New Roman" panose="02020603050405020304" pitchFamily="18" charset="0"/>
              </a:rPr>
              <a:t> </a:t>
            </a:r>
            <a:r>
              <a:rPr lang="tr-TR" sz="2400" dirty="0" err="1">
                <a:solidFill>
                  <a:srgbClr val="000000"/>
                </a:solidFill>
                <a:effectLst/>
                <a:ea typeface="Calibri" panose="020F0502020204030204" pitchFamily="34" charset="0"/>
                <a:cs typeface="Times New Roman" panose="02020603050405020304" pitchFamily="18" charset="0"/>
              </a:rPr>
              <a:t>Duplex</a:t>
            </a:r>
            <a:r>
              <a:rPr lang="tr-TR" sz="2400" dirty="0">
                <a:solidFill>
                  <a:srgbClr val="000000"/>
                </a:solidFill>
                <a:effectLst/>
                <a:ea typeface="Calibri" panose="020F0502020204030204" pitchFamily="34" charset="0"/>
                <a:cs typeface="Times New Roman" panose="02020603050405020304" pitchFamily="18" charset="0"/>
              </a:rPr>
              <a:t>) hem de FDD (</a:t>
            </a:r>
            <a:r>
              <a:rPr lang="tr-TR" sz="2400" dirty="0" err="1">
                <a:solidFill>
                  <a:srgbClr val="000000"/>
                </a:solidFill>
                <a:effectLst/>
                <a:ea typeface="Calibri" panose="020F0502020204030204" pitchFamily="34" charset="0"/>
                <a:cs typeface="Times New Roman" panose="02020603050405020304" pitchFamily="18" charset="0"/>
              </a:rPr>
              <a:t>Frequency</a:t>
            </a:r>
            <a:r>
              <a:rPr lang="tr-TR" sz="2400" dirty="0">
                <a:solidFill>
                  <a:srgbClr val="000000"/>
                </a:solidFill>
                <a:effectLst/>
                <a:ea typeface="Calibri" panose="020F0502020204030204" pitchFamily="34" charset="0"/>
                <a:cs typeface="Times New Roman" panose="02020603050405020304" pitchFamily="18" charset="0"/>
              </a:rPr>
              <a:t> </a:t>
            </a:r>
            <a:r>
              <a:rPr lang="tr-TR" sz="2400" dirty="0" err="1">
                <a:solidFill>
                  <a:srgbClr val="000000"/>
                </a:solidFill>
                <a:effectLst/>
                <a:ea typeface="Calibri" panose="020F0502020204030204" pitchFamily="34" charset="0"/>
                <a:cs typeface="Times New Roman" panose="02020603050405020304" pitchFamily="18" charset="0"/>
              </a:rPr>
              <a:t>Division</a:t>
            </a:r>
            <a:r>
              <a:rPr lang="tr-TR" sz="2400" dirty="0">
                <a:solidFill>
                  <a:srgbClr val="000000"/>
                </a:solidFill>
                <a:effectLst/>
                <a:ea typeface="Calibri" panose="020F0502020204030204" pitchFamily="34" charset="0"/>
                <a:cs typeface="Times New Roman" panose="02020603050405020304" pitchFamily="18" charset="0"/>
              </a:rPr>
              <a:t> </a:t>
            </a:r>
            <a:r>
              <a:rPr lang="tr-TR" sz="2400" dirty="0" err="1">
                <a:solidFill>
                  <a:srgbClr val="000000"/>
                </a:solidFill>
                <a:effectLst/>
                <a:ea typeface="Calibri" panose="020F0502020204030204" pitchFamily="34" charset="0"/>
                <a:cs typeface="Times New Roman" panose="02020603050405020304" pitchFamily="18" charset="0"/>
              </a:rPr>
              <a:t>Duplex</a:t>
            </a:r>
            <a:r>
              <a:rPr lang="tr-TR" sz="2400" dirty="0">
                <a:solidFill>
                  <a:srgbClr val="000000"/>
                </a:solidFill>
                <a:effectLst/>
                <a:ea typeface="Calibri" panose="020F0502020204030204" pitchFamily="34" charset="0"/>
                <a:cs typeface="Times New Roman" panose="02020603050405020304" pitchFamily="18" charset="0"/>
              </a:rPr>
              <a:t>) </a:t>
            </a:r>
            <a:r>
              <a:rPr lang="tr-TR" sz="2400" dirty="0" err="1">
                <a:solidFill>
                  <a:srgbClr val="000000"/>
                </a:solidFill>
                <a:effectLst/>
                <a:ea typeface="Calibri" panose="020F0502020204030204" pitchFamily="34" charset="0"/>
                <a:cs typeface="Times New Roman" panose="02020603050405020304" pitchFamily="18" charset="0"/>
              </a:rPr>
              <a:t>modunu</a:t>
            </a:r>
            <a:r>
              <a:rPr lang="tr-TR" sz="2400" dirty="0">
                <a:solidFill>
                  <a:srgbClr val="000000"/>
                </a:solidFill>
                <a:effectLst/>
                <a:ea typeface="Calibri" panose="020F0502020204030204" pitchFamily="34" charset="0"/>
                <a:cs typeface="Times New Roman" panose="02020603050405020304" pitchFamily="18" charset="0"/>
              </a:rPr>
              <a:t> kullanır. </a:t>
            </a:r>
            <a:r>
              <a:rPr lang="tr-TR" sz="2400" dirty="0" err="1">
                <a:solidFill>
                  <a:srgbClr val="000000"/>
                </a:solidFill>
                <a:effectLst/>
                <a:ea typeface="Calibri" panose="020F0502020204030204" pitchFamily="34" charset="0"/>
                <a:cs typeface="Times New Roman" panose="02020603050405020304" pitchFamily="18" charset="0"/>
              </a:rPr>
              <a:t>FDD'de</a:t>
            </a:r>
            <a:r>
              <a:rPr lang="tr-TR" sz="2400" dirty="0">
                <a:solidFill>
                  <a:srgbClr val="000000"/>
                </a:solidFill>
                <a:effectLst/>
                <a:ea typeface="Calibri" panose="020F0502020204030204" pitchFamily="34" charset="0"/>
                <a:cs typeface="Times New Roman" panose="02020603050405020304" pitchFamily="18" charset="0"/>
              </a:rPr>
              <a:t> yukarı bağlantı ve aşağı bağlantı iletimi farklı      frekansları kullanırken, </a:t>
            </a:r>
            <a:r>
              <a:rPr lang="tr-TR" sz="2400" dirty="0" err="1">
                <a:solidFill>
                  <a:srgbClr val="000000"/>
                </a:solidFill>
                <a:effectLst/>
                <a:ea typeface="Calibri" panose="020F0502020204030204" pitchFamily="34" charset="0"/>
                <a:cs typeface="Times New Roman" panose="02020603050405020304" pitchFamily="18" charset="0"/>
              </a:rPr>
              <a:t>TDD'de</a:t>
            </a:r>
            <a:r>
              <a:rPr lang="tr-TR" sz="2400" dirty="0">
                <a:solidFill>
                  <a:srgbClr val="000000"/>
                </a:solidFill>
                <a:effectLst/>
                <a:ea typeface="Calibri" panose="020F0502020204030204" pitchFamily="34" charset="0"/>
                <a:cs typeface="Times New Roman" panose="02020603050405020304" pitchFamily="18" charset="0"/>
              </a:rPr>
              <a:t> yukarı ve aşağı bağlantı   aynı taşıyıcıyı ancak farklı zaman dilimlerini kullanır.</a:t>
            </a:r>
            <a:endParaRPr lang="tr-TR" sz="2400" dirty="0">
              <a:effectLst/>
              <a:ea typeface="Calibri" panose="020F0502020204030204" pitchFamily="34" charset="0"/>
              <a:cs typeface="Times New Roman" panose="02020603050405020304" pitchFamily="18" charset="0"/>
            </a:endParaRPr>
          </a:p>
          <a:p>
            <a:pPr marL="0" indent="0">
              <a:buNone/>
            </a:pPr>
            <a:endParaRPr lang="tr-TR" sz="2400" dirty="0"/>
          </a:p>
          <a:p>
            <a:pPr marL="0" indent="0" algn="just">
              <a:buNone/>
            </a:pPr>
            <a:r>
              <a:rPr lang="tr-TR" sz="2400" dirty="0">
                <a:solidFill>
                  <a:srgbClr val="000000"/>
                </a:solidFill>
                <a:effectLst/>
                <a:ea typeface="Calibri" panose="020F0502020204030204" pitchFamily="34" charset="0"/>
              </a:rPr>
              <a:t>	Tüm bu özellikler göz önünde bulundurulduğunda LTE teknolojisi ağ genelinde verimi artırır, gecikmeleri azaltır ve çok daha iyi bir kullanıcı deneyimi sunar. GSM, CDMA ve WCDMA gibi mevcut ağlara kesintisiz bağlantıyı da destekler. </a:t>
            </a:r>
            <a:endParaRPr lang="tr-TR" sz="2400" dirty="0"/>
          </a:p>
        </p:txBody>
      </p:sp>
      <p:pic>
        <p:nvPicPr>
          <p:cNvPr id="4" name="Resim 3">
            <a:extLst>
              <a:ext uri="{FF2B5EF4-FFF2-40B4-BE49-F238E27FC236}">
                <a16:creationId xmlns:a16="http://schemas.microsoft.com/office/drawing/2014/main" id="{8AB71395-2F5D-6570-B032-AD98598A7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19751" y="1609859"/>
            <a:ext cx="3649667" cy="4456089"/>
          </a:xfrm>
          <a:prstGeom prst="rect">
            <a:avLst/>
          </a:prstGeom>
        </p:spPr>
      </p:pic>
    </p:spTree>
    <p:extLst>
      <p:ext uri="{BB962C8B-B14F-4D97-AF65-F5344CB8AC3E}">
        <p14:creationId xmlns:p14="http://schemas.microsoft.com/office/powerpoint/2010/main" val="28857403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3A03C9-51DA-B586-7898-6F95A1FDBD0C}"/>
              </a:ext>
            </a:extLst>
          </p:cNvPr>
          <p:cNvSpPr>
            <a:spLocks noGrp="1"/>
          </p:cNvSpPr>
          <p:nvPr>
            <p:ph type="title"/>
          </p:nvPr>
        </p:nvSpPr>
        <p:spPr/>
        <p:txBody>
          <a:bodyPr>
            <a:normAutofit/>
          </a:bodyPr>
          <a:lstStyle/>
          <a:p>
            <a:r>
              <a:rPr lang="tr-TR" sz="3600" b="1" dirty="0"/>
              <a:t>Radyo Kaynak Denetleyicisi (RRC)</a:t>
            </a:r>
          </a:p>
        </p:txBody>
      </p:sp>
      <p:sp>
        <p:nvSpPr>
          <p:cNvPr id="3" name="İçerik Yer Tutucusu 2">
            <a:extLst>
              <a:ext uri="{FF2B5EF4-FFF2-40B4-BE49-F238E27FC236}">
                <a16:creationId xmlns:a16="http://schemas.microsoft.com/office/drawing/2014/main" id="{D58130B5-20E7-C0EA-7889-7A09626776C4}"/>
              </a:ext>
            </a:extLst>
          </p:cNvPr>
          <p:cNvSpPr>
            <a:spLocks noGrp="1"/>
          </p:cNvSpPr>
          <p:nvPr>
            <p:ph idx="1"/>
          </p:nvPr>
        </p:nvSpPr>
        <p:spPr/>
        <p:txBody>
          <a:bodyPr/>
          <a:lstStyle/>
          <a:p>
            <a:pPr marL="0" indent="0" algn="just">
              <a:buNone/>
            </a:pPr>
            <a:r>
              <a:rPr lang="tr-TR" sz="2400" dirty="0">
                <a:solidFill>
                  <a:srgbClr val="000000"/>
                </a:solidFill>
                <a:effectLst/>
                <a:ea typeface="Calibri" panose="020F0502020204030204" pitchFamily="34" charset="0"/>
                <a:cs typeface="Times New Roman" panose="02020603050405020304" pitchFamily="18" charset="0"/>
              </a:rPr>
              <a:t>	</a:t>
            </a:r>
            <a:r>
              <a:rPr lang="tr-TR" sz="2400" dirty="0" err="1">
                <a:solidFill>
                  <a:srgbClr val="000000"/>
                </a:solidFill>
                <a:effectLst/>
                <a:ea typeface="Calibri" panose="020F0502020204030204" pitchFamily="34" charset="0"/>
                <a:cs typeface="Times New Roman" panose="02020603050405020304" pitchFamily="18" charset="0"/>
              </a:rPr>
              <a:t>LTE'nin</a:t>
            </a:r>
            <a:r>
              <a:rPr lang="tr-TR" sz="2400" dirty="0">
                <a:solidFill>
                  <a:srgbClr val="000000"/>
                </a:solidFill>
                <a:effectLst/>
                <a:ea typeface="Calibri" panose="020F0502020204030204" pitchFamily="34" charset="0"/>
                <a:cs typeface="Times New Roman" panose="02020603050405020304" pitchFamily="18" charset="0"/>
              </a:rPr>
              <a:t> ağ mimarisini basitleştirmesinin bir yolu, bir cihazın ağa nasıl bağlandığına ilişkin mantığı tek bir bileşende (Radyo Kaynağı Denetleyicisi) birleştirmektir. Bu bileşen, bir cihazın bağlantı durumunu izler ve radyo kaynaklarını bir cihaza tahsis eder; bu sayede ağ üzerinden veri gönderip alabilir. </a:t>
            </a:r>
          </a:p>
          <a:p>
            <a:pPr marL="0" indent="0" algn="just">
              <a:buNone/>
            </a:pPr>
            <a:r>
              <a:rPr lang="tr-TR" sz="2400" dirty="0" err="1">
                <a:solidFill>
                  <a:srgbClr val="000000"/>
                </a:solidFill>
                <a:effectLst/>
                <a:ea typeface="Calibri" panose="020F0502020204030204" pitchFamily="34" charset="0"/>
                <a:cs typeface="Times New Roman" panose="02020603050405020304" pitchFamily="18" charset="0"/>
              </a:rPr>
              <a:t>LTE'de</a:t>
            </a:r>
            <a:r>
              <a:rPr lang="tr-TR" sz="2400" dirty="0">
                <a:solidFill>
                  <a:srgbClr val="000000"/>
                </a:solidFill>
                <a:effectLst/>
                <a:ea typeface="Calibri" panose="020F0502020204030204" pitchFamily="34" charset="0"/>
                <a:cs typeface="Times New Roman" panose="02020603050405020304" pitchFamily="18" charset="0"/>
              </a:rPr>
              <a:t> RRC, operasyonun beynidir.</a:t>
            </a:r>
            <a:endParaRPr lang="tr-TR" sz="2400" dirty="0">
              <a:effectLst/>
              <a:ea typeface="Calibri" panose="020F0502020204030204" pitchFamily="34" charset="0"/>
              <a:cs typeface="Times New Roman" panose="02020603050405020304" pitchFamily="18" charset="0"/>
            </a:endParaRPr>
          </a:p>
          <a:p>
            <a:pPr marL="0" indent="0">
              <a:buNone/>
            </a:pPr>
            <a:endParaRPr lang="tr-TR" dirty="0"/>
          </a:p>
          <a:p>
            <a:pPr marL="0" indent="0">
              <a:buNone/>
            </a:pPr>
            <a:r>
              <a:rPr lang="tr-TR" dirty="0"/>
              <a:t>Peki neden böyle bir denetleyiciye ihtiyaç duyulmuştur?</a:t>
            </a:r>
          </a:p>
        </p:txBody>
      </p:sp>
    </p:spTree>
    <p:extLst>
      <p:ext uri="{BB962C8B-B14F-4D97-AF65-F5344CB8AC3E}">
        <p14:creationId xmlns:p14="http://schemas.microsoft.com/office/powerpoint/2010/main" val="3525218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20F7A4A8-C694-DC6B-AA30-7C52BF7AF815}"/>
              </a:ext>
            </a:extLst>
          </p:cNvPr>
          <p:cNvSpPr>
            <a:spLocks noGrp="1"/>
          </p:cNvSpPr>
          <p:nvPr>
            <p:ph idx="1"/>
          </p:nvPr>
        </p:nvSpPr>
        <p:spPr>
          <a:xfrm>
            <a:off x="669700" y="798489"/>
            <a:ext cx="10684099" cy="5378473"/>
          </a:xfrm>
        </p:spPr>
        <p:txBody>
          <a:bodyPr/>
          <a:lstStyle/>
          <a:p>
            <a:pPr marL="0" indent="0" algn="just">
              <a:buNone/>
            </a:pPr>
            <a:r>
              <a:rPr lang="tr-TR" sz="2400" dirty="0"/>
              <a:t>	Ethernet </a:t>
            </a:r>
            <a:r>
              <a:rPr lang="tr-TR" sz="2400" dirty="0">
                <a:effectLst/>
                <a:ea typeface="Calibri" panose="020F0502020204030204" pitchFamily="34" charset="0"/>
                <a:cs typeface="Times New Roman" panose="02020603050405020304" pitchFamily="18" charset="0"/>
              </a:rPr>
              <a:t>bir düğümün her zaman ağa bağlı olduğunu ve herhangi bir zamanda veri gönderip alabileceğini varsayar. Cep telefonu söz konusu olduğunda bu varsayım kusurludur; radyoyu her zaman aktif tutmak pili çok fazla yorar. Ayrıca bir mobil ağ, bir ev ağına göre önemli ölçüde daha fazla aktif kullanıcıya sahip olabilir ve bu, herkesin aynı anda veri gönderip alması durumunda çakışma olasılığını artırır. </a:t>
            </a:r>
          </a:p>
          <a:p>
            <a:pPr marL="0" indent="0" algn="just">
              <a:buNone/>
            </a:pPr>
            <a:endParaRPr lang="tr-TR" sz="2400" dirty="0">
              <a:cs typeface="Times New Roman" panose="02020603050405020304" pitchFamily="18" charset="0"/>
            </a:endParaRPr>
          </a:p>
          <a:p>
            <a:pPr marL="0" indent="0" algn="just">
              <a:buNone/>
            </a:pPr>
            <a:r>
              <a:rPr lang="tr-TR" sz="2400" dirty="0">
                <a:cs typeface="Times New Roman" panose="02020603050405020304" pitchFamily="18" charset="0"/>
              </a:rPr>
              <a:t>Bağlantıyı planlayan RRC bu sorunlara bir çözümdür.</a:t>
            </a:r>
          </a:p>
          <a:p>
            <a:pPr marL="0" indent="0" algn="just">
              <a:buNone/>
            </a:pPr>
            <a:endParaRPr lang="tr-TR" sz="2400" dirty="0">
              <a:cs typeface="Times New Roman" panose="02020603050405020304" pitchFamily="18" charset="0"/>
            </a:endParaRPr>
          </a:p>
          <a:p>
            <a:pPr lvl="0" algn="just">
              <a:buClr>
                <a:srgbClr val="C00000"/>
              </a:buClr>
              <a:buFont typeface="Wingdings" pitchFamily="2" charset="2"/>
              <a:buChar char="§"/>
            </a:pPr>
            <a:r>
              <a:rPr lang="tr-TR" sz="2400" dirty="0">
                <a:solidFill>
                  <a:srgbClr val="1F1F1F"/>
                </a:solidFill>
                <a:effectLst/>
                <a:ea typeface="Calibri" panose="020F0502020204030204" pitchFamily="34" charset="0"/>
                <a:cs typeface="Times New Roman" panose="02020603050405020304" pitchFamily="18" charset="0"/>
              </a:rPr>
              <a:t>Ağı kimin kullanacağını ve ne zaman kullanabileceklerini planlar.</a:t>
            </a:r>
            <a:endParaRPr lang="tr-TR" sz="2400" dirty="0">
              <a:effectLst/>
              <a:ea typeface="Calibri" panose="020F0502020204030204" pitchFamily="34" charset="0"/>
              <a:cs typeface="Times New Roman" panose="02020603050405020304" pitchFamily="18" charset="0"/>
            </a:endParaRPr>
          </a:p>
          <a:p>
            <a:pPr lvl="0" algn="just">
              <a:buClr>
                <a:srgbClr val="C00000"/>
              </a:buClr>
              <a:buFont typeface="Wingdings" pitchFamily="2" charset="2"/>
              <a:buChar char="§"/>
            </a:pPr>
            <a:r>
              <a:rPr lang="tr-TR" sz="2400" dirty="0">
                <a:solidFill>
                  <a:srgbClr val="1F1F1F"/>
                </a:solidFill>
                <a:effectLst/>
                <a:ea typeface="Calibri" panose="020F0502020204030204" pitchFamily="34" charset="0"/>
                <a:cs typeface="Times New Roman" panose="02020603050405020304" pitchFamily="18" charset="0"/>
              </a:rPr>
              <a:t>Her kullanıcıya bant genişliği tahsis eder.</a:t>
            </a:r>
            <a:endParaRPr lang="tr-TR" sz="2400" dirty="0">
              <a:effectLst/>
              <a:ea typeface="Calibri" panose="020F0502020204030204" pitchFamily="34" charset="0"/>
              <a:cs typeface="Times New Roman" panose="02020603050405020304" pitchFamily="18" charset="0"/>
            </a:endParaRPr>
          </a:p>
          <a:p>
            <a:pPr lvl="0" algn="just">
              <a:buClr>
                <a:srgbClr val="C00000"/>
              </a:buClr>
              <a:buFont typeface="Wingdings" pitchFamily="2" charset="2"/>
              <a:buChar char="§"/>
            </a:pPr>
            <a:r>
              <a:rPr lang="tr-TR" sz="2400" dirty="0">
                <a:solidFill>
                  <a:srgbClr val="1F1F1F"/>
                </a:solidFill>
                <a:effectLst/>
                <a:ea typeface="Calibri" panose="020F0502020204030204" pitchFamily="34" charset="0"/>
                <a:cs typeface="Times New Roman" panose="02020603050405020304" pitchFamily="18" charset="0"/>
              </a:rPr>
              <a:t>İletişim için kullanılan sinyal gücüne aracılık eder.</a:t>
            </a:r>
            <a:endParaRPr lang="tr-TR" sz="2400" dirty="0">
              <a:effectLst/>
              <a:ea typeface="Calibri" panose="020F0502020204030204" pitchFamily="34" charset="0"/>
              <a:cs typeface="Times New Roman" panose="02020603050405020304" pitchFamily="18" charset="0"/>
            </a:endParaRPr>
          </a:p>
          <a:p>
            <a:pPr lvl="0" algn="just">
              <a:buClr>
                <a:srgbClr val="C00000"/>
              </a:buClr>
              <a:buFont typeface="Wingdings" pitchFamily="2" charset="2"/>
              <a:buChar char="§"/>
            </a:pPr>
            <a:r>
              <a:rPr lang="tr-TR" sz="2400" dirty="0">
                <a:solidFill>
                  <a:srgbClr val="1F1F1F"/>
                </a:solidFill>
                <a:effectLst/>
                <a:ea typeface="Calibri" panose="020F0502020204030204" pitchFamily="34" charset="0"/>
                <a:cs typeface="Times New Roman" panose="02020603050405020304" pitchFamily="18" charset="0"/>
              </a:rPr>
              <a:t>Her cihazın güç durumunu müzakere eder.</a:t>
            </a:r>
            <a:endParaRPr lang="tr-TR" sz="2400" dirty="0">
              <a:effectLst/>
              <a:ea typeface="Calibri" panose="020F0502020204030204" pitchFamily="34" charset="0"/>
              <a:cs typeface="Times New Roman" panose="02020603050405020304" pitchFamily="18" charset="0"/>
            </a:endParaRPr>
          </a:p>
          <a:p>
            <a:pPr marL="0" indent="0" algn="just">
              <a:buNone/>
            </a:pPr>
            <a:endParaRPr lang="tr-TR" dirty="0"/>
          </a:p>
        </p:txBody>
      </p:sp>
    </p:spTree>
    <p:extLst>
      <p:ext uri="{BB962C8B-B14F-4D97-AF65-F5344CB8AC3E}">
        <p14:creationId xmlns:p14="http://schemas.microsoft.com/office/powerpoint/2010/main" val="22343408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42FEF979-7837-2602-36B1-92C8E18BC5EC}"/>
              </a:ext>
            </a:extLst>
          </p:cNvPr>
          <p:cNvSpPr>
            <a:spLocks noGrp="1"/>
          </p:cNvSpPr>
          <p:nvPr>
            <p:ph idx="1"/>
          </p:nvPr>
        </p:nvSpPr>
        <p:spPr>
          <a:xfrm>
            <a:off x="490471" y="643990"/>
            <a:ext cx="11010363" cy="1609814"/>
          </a:xfrm>
        </p:spPr>
        <p:txBody>
          <a:bodyPr>
            <a:normAutofit/>
          </a:bodyPr>
          <a:lstStyle/>
          <a:p>
            <a:pPr marL="0" indent="0" algn="just">
              <a:buNone/>
            </a:pPr>
            <a:r>
              <a:rPr lang="tr-TR" sz="2400" dirty="0"/>
              <a:t>	Ağdaki bir LTE cihazının durumuna, LTE </a:t>
            </a:r>
            <a:r>
              <a:rPr lang="tr-TR" sz="2400" dirty="0" err="1"/>
              <a:t>spesifikasyonu</a:t>
            </a:r>
            <a:r>
              <a:rPr lang="tr-TR" sz="2400" dirty="0"/>
              <a:t> tarafından tanımlanan ve RRC tarafından uygulanan bir durum makinesi algoritması tarafından karar verilir. Her LTE ağı aynı durum makinesini kullanır. </a:t>
            </a:r>
          </a:p>
        </p:txBody>
      </p:sp>
      <p:sp>
        <p:nvSpPr>
          <p:cNvPr id="5" name="İçerik Yer Tutucusu 2">
            <a:extLst>
              <a:ext uri="{FF2B5EF4-FFF2-40B4-BE49-F238E27FC236}">
                <a16:creationId xmlns:a16="http://schemas.microsoft.com/office/drawing/2014/main" id="{464B6D00-A228-8EAB-5F6E-FCC4E5F659D5}"/>
              </a:ext>
            </a:extLst>
          </p:cNvPr>
          <p:cNvSpPr txBox="1">
            <a:spLocks/>
          </p:cNvSpPr>
          <p:nvPr/>
        </p:nvSpPr>
        <p:spPr>
          <a:xfrm>
            <a:off x="490471" y="2253804"/>
            <a:ext cx="5730025" cy="38925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tr-TR" sz="2400" dirty="0">
                <a:ea typeface="Calibri" panose="020F0502020204030204" pitchFamily="34" charset="0"/>
              </a:rPr>
              <a:t>Cihaz boştayken (IDLE durumu) yalnızca kontrol kanalı yayınlarını dinler. </a:t>
            </a:r>
          </a:p>
          <a:p>
            <a:pPr marL="0" indent="0" algn="just">
              <a:buFont typeface="Arial" panose="020B0604020202020204" pitchFamily="34" charset="0"/>
              <a:buNone/>
            </a:pPr>
            <a:r>
              <a:rPr lang="tr-TR" sz="2400" dirty="0"/>
              <a:t>Veri gönderemez ve alamaz.</a:t>
            </a:r>
          </a:p>
          <a:p>
            <a:pPr marL="0" indent="0" algn="just">
              <a:buFont typeface="Arial" panose="020B0604020202020204" pitchFamily="34" charset="0"/>
              <a:buNone/>
            </a:pPr>
            <a:r>
              <a:rPr lang="tr-TR" sz="2400" dirty="0"/>
              <a:t>Bağlı duruma geçmek için </a:t>
            </a:r>
            <a:r>
              <a:rPr lang="tr-TR" sz="2400" dirty="0" err="1"/>
              <a:t>RRC’den</a:t>
            </a:r>
            <a:r>
              <a:rPr lang="tr-TR" sz="2400" dirty="0"/>
              <a:t> talep etmelidir.</a:t>
            </a:r>
          </a:p>
          <a:p>
            <a:pPr marL="0" indent="0" algn="just">
              <a:buFont typeface="Arial" panose="020B0604020202020204" pitchFamily="34" charset="0"/>
              <a:buNone/>
            </a:pPr>
            <a:r>
              <a:rPr lang="tr-TR" sz="2400" dirty="0"/>
              <a:t>Talep onaylanırsa bağlantı kurulur ve veri aktarımı sağlanabilir.   </a:t>
            </a:r>
          </a:p>
          <a:p>
            <a:pPr marL="0" indent="0">
              <a:buNone/>
            </a:pPr>
            <a:endParaRPr lang="tr-TR" dirty="0"/>
          </a:p>
        </p:txBody>
      </p:sp>
      <p:pic>
        <p:nvPicPr>
          <p:cNvPr id="7" name="Resim 6">
            <a:extLst>
              <a:ext uri="{FF2B5EF4-FFF2-40B4-BE49-F238E27FC236}">
                <a16:creationId xmlns:a16="http://schemas.microsoft.com/office/drawing/2014/main" id="{30319EFB-8972-4026-E7C8-26AE4E50C45F}"/>
              </a:ext>
            </a:extLst>
          </p:cNvPr>
          <p:cNvPicPr>
            <a:picLocks noChangeAspect="1"/>
          </p:cNvPicPr>
          <p:nvPr/>
        </p:nvPicPr>
        <p:blipFill rotWithShape="1">
          <a:blip r:embed="rId2"/>
          <a:srcRect r="24829"/>
          <a:stretch/>
        </p:blipFill>
        <p:spPr>
          <a:xfrm>
            <a:off x="6553290" y="2154797"/>
            <a:ext cx="4844514" cy="3511908"/>
          </a:xfrm>
          <a:prstGeom prst="rect">
            <a:avLst/>
          </a:prstGeom>
          <a:ln>
            <a:solidFill>
              <a:schemeClr val="accent1"/>
            </a:solidFill>
          </a:ln>
        </p:spPr>
      </p:pic>
    </p:spTree>
    <p:extLst>
      <p:ext uri="{BB962C8B-B14F-4D97-AF65-F5344CB8AC3E}">
        <p14:creationId xmlns:p14="http://schemas.microsoft.com/office/powerpoint/2010/main" val="359919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LTE Taşıyıcı Mimarisi</a:t>
            </a:r>
          </a:p>
        </p:txBody>
      </p:sp>
      <p:sp>
        <p:nvSpPr>
          <p:cNvPr id="3" name="İçerik Yer Tutucusu 2"/>
          <p:cNvSpPr>
            <a:spLocks noGrp="1"/>
          </p:cNvSpPr>
          <p:nvPr>
            <p:ph idx="1"/>
          </p:nvPr>
        </p:nvSpPr>
        <p:spPr>
          <a:xfrm>
            <a:off x="838200" y="1761617"/>
            <a:ext cx="10515600" cy="4351338"/>
          </a:xfrm>
        </p:spPr>
        <p:txBody>
          <a:bodyPr/>
          <a:lstStyle/>
          <a:p>
            <a:r>
              <a:rPr lang="tr-TR" dirty="0" err="1"/>
              <a:t>Radio</a:t>
            </a:r>
            <a:r>
              <a:rPr lang="tr-TR" dirty="0"/>
              <a:t> Access Network</a:t>
            </a:r>
          </a:p>
          <a:p>
            <a:pPr lvl="1"/>
            <a:r>
              <a:rPr lang="tr-TR" dirty="0"/>
              <a:t>UMTS </a:t>
            </a:r>
            <a:r>
              <a:rPr lang="tr-TR" dirty="0" err="1"/>
              <a:t>Terrestrial</a:t>
            </a:r>
            <a:r>
              <a:rPr lang="tr-TR" dirty="0"/>
              <a:t> </a:t>
            </a:r>
            <a:r>
              <a:rPr lang="tr-TR" dirty="0" err="1"/>
              <a:t>Radio</a:t>
            </a:r>
            <a:r>
              <a:rPr lang="tr-TR" dirty="0"/>
              <a:t> Access Network(E-UTRAN)</a:t>
            </a:r>
          </a:p>
          <a:p>
            <a:r>
              <a:rPr lang="tr-TR" dirty="0" err="1"/>
              <a:t>Core</a:t>
            </a:r>
            <a:r>
              <a:rPr lang="tr-TR" dirty="0"/>
              <a:t> Network</a:t>
            </a:r>
          </a:p>
          <a:p>
            <a:pPr lvl="1"/>
            <a:r>
              <a:rPr lang="tr-TR" dirty="0" err="1"/>
              <a:t>Evolved</a:t>
            </a:r>
            <a:r>
              <a:rPr lang="tr-TR" dirty="0"/>
              <a:t> </a:t>
            </a:r>
            <a:r>
              <a:rPr lang="tr-TR" dirty="0" err="1"/>
              <a:t>Packet</a:t>
            </a:r>
            <a:r>
              <a:rPr lang="tr-TR" dirty="0"/>
              <a:t> </a:t>
            </a:r>
            <a:r>
              <a:rPr lang="tr-TR" dirty="0" err="1"/>
              <a:t>Core</a:t>
            </a:r>
            <a:r>
              <a:rPr lang="tr-TR" dirty="0"/>
              <a:t>(EPC)</a:t>
            </a:r>
          </a:p>
          <a:p>
            <a:r>
              <a:rPr lang="tr-TR" dirty="0" err="1"/>
              <a:t>External</a:t>
            </a:r>
            <a:r>
              <a:rPr lang="tr-TR" dirty="0"/>
              <a:t> Network</a:t>
            </a:r>
          </a:p>
          <a:p>
            <a:pPr lvl="1"/>
            <a:r>
              <a:rPr lang="tr-TR" dirty="0" err="1"/>
              <a:t>The</a:t>
            </a:r>
            <a:r>
              <a:rPr lang="tr-TR" dirty="0"/>
              <a:t> Internet</a:t>
            </a:r>
          </a:p>
        </p:txBody>
      </p:sp>
      <p:pic>
        <p:nvPicPr>
          <p:cNvPr id="4" name="Resim 3" descr="https://sookocheff.com/post/networking/how-does-lte-work/assets/carrier-architecture.png"/>
          <p:cNvPicPr/>
          <p:nvPr/>
        </p:nvPicPr>
        <p:blipFill>
          <a:blip r:embed="rId2">
            <a:extLst>
              <a:ext uri="{28A0092B-C50C-407E-A947-70E740481C1C}">
                <a14:useLocalDpi xmlns:a14="http://schemas.microsoft.com/office/drawing/2010/main" val="0"/>
              </a:ext>
            </a:extLst>
          </a:blip>
          <a:srcRect/>
          <a:stretch>
            <a:fillRect/>
          </a:stretch>
        </p:blipFill>
        <p:spPr bwMode="auto">
          <a:xfrm>
            <a:off x="4971288" y="2809018"/>
            <a:ext cx="5760720" cy="2860040"/>
          </a:xfrm>
          <a:prstGeom prst="rect">
            <a:avLst/>
          </a:prstGeom>
          <a:noFill/>
          <a:ln>
            <a:noFill/>
          </a:ln>
        </p:spPr>
      </p:pic>
      <p:pic>
        <p:nvPicPr>
          <p:cNvPr id="2050" name="Picture 2" descr="Lte, Signal Vector Icon. Simple Element Illustration from UI Concept.  Mobile Concept Vector Illustration. Lte, Signal Stock Vector - Illustration  of information, graphic: 14705769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34470" y="379808"/>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777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E-UTRAN</a:t>
            </a:r>
          </a:p>
        </p:txBody>
      </p:sp>
      <p:sp>
        <p:nvSpPr>
          <p:cNvPr id="3" name="İçerik Yer Tutucusu 2"/>
          <p:cNvSpPr>
            <a:spLocks noGrp="1"/>
          </p:cNvSpPr>
          <p:nvPr>
            <p:ph idx="1"/>
          </p:nvPr>
        </p:nvSpPr>
        <p:spPr>
          <a:xfrm>
            <a:off x="838200" y="1807337"/>
            <a:ext cx="10515600" cy="4351338"/>
          </a:xfrm>
        </p:spPr>
        <p:txBody>
          <a:bodyPr/>
          <a:lstStyle/>
          <a:p>
            <a:r>
              <a:rPr lang="tr-TR" dirty="0" err="1"/>
              <a:t>Evolved</a:t>
            </a:r>
            <a:r>
              <a:rPr lang="tr-TR" dirty="0"/>
              <a:t> </a:t>
            </a:r>
            <a:r>
              <a:rPr lang="tr-TR" dirty="0" err="1"/>
              <a:t>Node</a:t>
            </a:r>
            <a:r>
              <a:rPr lang="tr-TR" dirty="0"/>
              <a:t> B (</a:t>
            </a:r>
            <a:r>
              <a:rPr lang="tr-TR" dirty="0" err="1"/>
              <a:t>eNodeB</a:t>
            </a:r>
            <a:r>
              <a:rPr lang="tr-TR" dirty="0"/>
              <a:t>)</a:t>
            </a:r>
          </a:p>
        </p:txBody>
      </p:sp>
      <p:pic>
        <p:nvPicPr>
          <p:cNvPr id="5" name="Resim 4" descr="https://sookocheff.com/post/networking/how-does-lte-work/assets/lte_e_utran.jpg"/>
          <p:cNvPicPr/>
          <p:nvPr/>
        </p:nvPicPr>
        <p:blipFill>
          <a:blip r:embed="rId2">
            <a:extLst>
              <a:ext uri="{28A0092B-C50C-407E-A947-70E740481C1C}">
                <a14:useLocalDpi xmlns:a14="http://schemas.microsoft.com/office/drawing/2010/main" val="0"/>
              </a:ext>
            </a:extLst>
          </a:blip>
          <a:srcRect/>
          <a:stretch>
            <a:fillRect/>
          </a:stretch>
        </p:blipFill>
        <p:spPr bwMode="auto">
          <a:xfrm>
            <a:off x="985364" y="3182906"/>
            <a:ext cx="3764915" cy="2244090"/>
          </a:xfrm>
          <a:prstGeom prst="rect">
            <a:avLst/>
          </a:prstGeom>
          <a:noFill/>
          <a:ln>
            <a:noFill/>
          </a:ln>
        </p:spPr>
      </p:pic>
      <p:pic>
        <p:nvPicPr>
          <p:cNvPr id="1026" name="Picture 2" descr="LTE eNodeB 2X10W, a estação rádio base Khom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16527" y="480421"/>
            <a:ext cx="2619375" cy="17430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uture trends of LTE Base Station (ENodeB) Market by top ke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78402" y="3182906"/>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ico LTE – eNodeB and EPC in a box for Test &amp; Measurement – ARM VIETNAM"/>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1239" y="3231615"/>
            <a:ext cx="25908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4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3981E-C90C-3D6C-FB8E-72196CA366FC}"/>
              </a:ext>
            </a:extLst>
          </p:cNvPr>
          <p:cNvSpPr>
            <a:spLocks noGrp="1"/>
          </p:cNvSpPr>
          <p:nvPr>
            <p:ph type="title"/>
          </p:nvPr>
        </p:nvSpPr>
        <p:spPr>
          <a:xfrm>
            <a:off x="838200" y="379983"/>
            <a:ext cx="10515600" cy="1325563"/>
          </a:xfrm>
        </p:spPr>
        <p:txBody>
          <a:bodyPr>
            <a:normAutofit/>
          </a:bodyPr>
          <a:lstStyle/>
          <a:p>
            <a:r>
              <a:rPr lang="en-TR" sz="3600" dirty="0"/>
              <a:t>GSM Öncesi</a:t>
            </a:r>
          </a:p>
        </p:txBody>
      </p:sp>
      <p:sp>
        <p:nvSpPr>
          <p:cNvPr id="3" name="Content Placeholder 2">
            <a:extLst>
              <a:ext uri="{FF2B5EF4-FFF2-40B4-BE49-F238E27FC236}">
                <a16:creationId xmlns:a16="http://schemas.microsoft.com/office/drawing/2014/main" id="{BCA5DEE7-027E-41E9-D17E-03F2C714151D}"/>
              </a:ext>
            </a:extLst>
          </p:cNvPr>
          <p:cNvSpPr>
            <a:spLocks noGrp="1"/>
          </p:cNvSpPr>
          <p:nvPr>
            <p:ph idx="1"/>
          </p:nvPr>
        </p:nvSpPr>
        <p:spPr>
          <a:xfrm>
            <a:off x="838200" y="1705546"/>
            <a:ext cx="10515600" cy="4351338"/>
          </a:xfrm>
        </p:spPr>
        <p:txBody>
          <a:bodyPr>
            <a:normAutofit/>
          </a:bodyPr>
          <a:lstStyle/>
          <a:p>
            <a:pPr marL="0" indent="0">
              <a:buNone/>
            </a:pPr>
            <a:r>
              <a:rPr lang="en-TR" dirty="0">
                <a:latin typeface="+mj-lt"/>
              </a:rPr>
              <a:t>-1G:</a:t>
            </a:r>
          </a:p>
          <a:p>
            <a:pPr lvl="1"/>
            <a:r>
              <a:rPr lang="en-US" dirty="0"/>
              <a:t>Y</a:t>
            </a:r>
            <a:r>
              <a:rPr lang="en-TR" dirty="0"/>
              <a:t>avaş</a:t>
            </a:r>
          </a:p>
          <a:p>
            <a:pPr lvl="1"/>
            <a:r>
              <a:rPr lang="en-TR"/>
              <a:t>Çekim </a:t>
            </a:r>
            <a:r>
              <a:rPr lang="tr-TR" dirty="0"/>
              <a:t>a</a:t>
            </a:r>
            <a:r>
              <a:rPr lang="en-TR"/>
              <a:t>lanı </a:t>
            </a:r>
            <a:r>
              <a:rPr lang="tr-TR" dirty="0"/>
              <a:t>d</a:t>
            </a:r>
            <a:r>
              <a:rPr lang="en-TR"/>
              <a:t>üşük</a:t>
            </a:r>
            <a:endParaRPr lang="en-TR" dirty="0"/>
          </a:p>
          <a:p>
            <a:pPr lvl="1"/>
            <a:r>
              <a:rPr lang="en-TR" dirty="0"/>
              <a:t>Güvenilir değil</a:t>
            </a:r>
          </a:p>
          <a:p>
            <a:pPr marL="0" indent="0">
              <a:buNone/>
            </a:pPr>
            <a:endParaRPr lang="en-TR" dirty="0"/>
          </a:p>
          <a:p>
            <a:pPr marL="0" indent="0">
              <a:buNone/>
            </a:pPr>
            <a:r>
              <a:rPr lang="en-TR" sz="3200" dirty="0">
                <a:latin typeface="+mj-lt"/>
              </a:rPr>
              <a:t>-</a:t>
            </a:r>
            <a:r>
              <a:rPr lang="en-TR" dirty="0">
                <a:latin typeface="+mj-lt"/>
              </a:rPr>
              <a:t>1G gibi Mobil ağların problemleri:</a:t>
            </a:r>
            <a:endParaRPr lang="en-TR" sz="3200" dirty="0">
              <a:latin typeface="+mj-lt"/>
            </a:endParaRPr>
          </a:p>
          <a:p>
            <a:pPr lvl="1"/>
            <a:r>
              <a:rPr lang="en-TR" dirty="0"/>
              <a:t>Uyumluluk Problemleri</a:t>
            </a:r>
            <a:endParaRPr lang="en-TR" dirty="0">
              <a:latin typeface="+mj-lt"/>
            </a:endParaRPr>
          </a:p>
          <a:p>
            <a:pPr marL="457200" lvl="1" indent="0">
              <a:buNone/>
            </a:pPr>
            <a:r>
              <a:rPr lang="en-TR">
                <a:latin typeface="+mj-lt"/>
              </a:rPr>
              <a:t>Çözüm</a:t>
            </a:r>
            <a:r>
              <a:rPr lang="en-TR" dirty="0">
                <a:latin typeface="+mj-lt"/>
              </a:rPr>
              <a:t>?</a:t>
            </a:r>
          </a:p>
          <a:p>
            <a:pPr lvl="1"/>
            <a:r>
              <a:rPr lang="en-TR" dirty="0">
                <a:latin typeface="+mj-lt"/>
              </a:rPr>
              <a:t>Mobil Ağı Standartı</a:t>
            </a:r>
          </a:p>
          <a:p>
            <a:pPr marL="0" indent="0">
              <a:buNone/>
            </a:pPr>
            <a:endParaRPr lang="en-TR" dirty="0"/>
          </a:p>
          <a:p>
            <a:endParaRPr lang="en-TR" dirty="0"/>
          </a:p>
        </p:txBody>
      </p:sp>
      <p:pic>
        <p:nvPicPr>
          <p:cNvPr id="7" name="Picture 6" descr="A close-up of a calculator&#10;&#10;Description automatically generated with medium confidence">
            <a:extLst>
              <a:ext uri="{FF2B5EF4-FFF2-40B4-BE49-F238E27FC236}">
                <a16:creationId xmlns:a16="http://schemas.microsoft.com/office/drawing/2014/main" id="{8FB53089-3354-D929-E7B6-A911A573BAE2}"/>
              </a:ext>
            </a:extLst>
          </p:cNvPr>
          <p:cNvPicPr>
            <a:picLocks noChangeAspect="1"/>
          </p:cNvPicPr>
          <p:nvPr/>
        </p:nvPicPr>
        <p:blipFill>
          <a:blip r:embed="rId2"/>
          <a:stretch>
            <a:fillRect/>
          </a:stretch>
        </p:blipFill>
        <p:spPr>
          <a:xfrm>
            <a:off x="9102526" y="1849331"/>
            <a:ext cx="1305245" cy="3461737"/>
          </a:xfrm>
          <a:prstGeom prst="rect">
            <a:avLst/>
          </a:prstGeom>
        </p:spPr>
      </p:pic>
    </p:spTree>
    <p:extLst>
      <p:ext uri="{BB962C8B-B14F-4D97-AF65-F5344CB8AC3E}">
        <p14:creationId xmlns:p14="http://schemas.microsoft.com/office/powerpoint/2010/main" val="3550712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EPC</a:t>
            </a:r>
          </a:p>
        </p:txBody>
      </p:sp>
      <p:sp>
        <p:nvSpPr>
          <p:cNvPr id="3" name="İçerik Yer Tutucusu 2"/>
          <p:cNvSpPr>
            <a:spLocks noGrp="1"/>
          </p:cNvSpPr>
          <p:nvPr>
            <p:ph idx="1"/>
          </p:nvPr>
        </p:nvSpPr>
        <p:spPr/>
        <p:txBody>
          <a:bodyPr/>
          <a:lstStyle/>
          <a:p>
            <a:r>
              <a:rPr lang="tr-TR" dirty="0" err="1"/>
              <a:t>Packet</a:t>
            </a:r>
            <a:r>
              <a:rPr lang="tr-TR" dirty="0"/>
              <a:t> Data </a:t>
            </a:r>
            <a:r>
              <a:rPr lang="tr-TR" dirty="0" err="1"/>
              <a:t>GateWay</a:t>
            </a:r>
            <a:r>
              <a:rPr lang="tr-TR" dirty="0"/>
              <a:t> (P-GW) </a:t>
            </a:r>
          </a:p>
          <a:p>
            <a:r>
              <a:rPr lang="tr-TR" dirty="0"/>
              <a:t>Server </a:t>
            </a:r>
            <a:r>
              <a:rPr lang="tr-TR" dirty="0" err="1"/>
              <a:t>GateWay</a:t>
            </a:r>
            <a:r>
              <a:rPr lang="tr-TR" dirty="0"/>
              <a:t> (S-GW)</a:t>
            </a:r>
          </a:p>
          <a:p>
            <a:r>
              <a:rPr lang="tr-TR" dirty="0" err="1"/>
              <a:t>Mobility</a:t>
            </a:r>
            <a:r>
              <a:rPr lang="tr-TR" dirty="0"/>
              <a:t> Management </a:t>
            </a:r>
            <a:r>
              <a:rPr lang="tr-TR" dirty="0" err="1"/>
              <a:t>Entity</a:t>
            </a:r>
            <a:r>
              <a:rPr lang="tr-TR" dirty="0"/>
              <a:t> (MME)</a:t>
            </a:r>
          </a:p>
          <a:p>
            <a:r>
              <a:rPr lang="tr-TR" dirty="0"/>
              <a:t>Home </a:t>
            </a:r>
            <a:r>
              <a:rPr lang="tr-TR" dirty="0" err="1"/>
              <a:t>Subscriber</a:t>
            </a:r>
            <a:r>
              <a:rPr lang="tr-TR" dirty="0"/>
              <a:t> Service (HSS)</a:t>
            </a:r>
          </a:p>
          <a:p>
            <a:r>
              <a:rPr lang="en-US" dirty="0"/>
              <a:t>Policy Control and Charging Rules Function </a:t>
            </a:r>
            <a:r>
              <a:rPr lang="tr-TR" dirty="0"/>
              <a:t>(PCRF)</a:t>
            </a:r>
          </a:p>
        </p:txBody>
      </p:sp>
      <p:pic>
        <p:nvPicPr>
          <p:cNvPr id="4" name="Resim 3"/>
          <p:cNvPicPr>
            <a:picLocks noChangeAspect="1"/>
          </p:cNvPicPr>
          <p:nvPr/>
        </p:nvPicPr>
        <p:blipFill>
          <a:blip r:embed="rId2"/>
          <a:stretch>
            <a:fillRect/>
          </a:stretch>
        </p:blipFill>
        <p:spPr>
          <a:xfrm>
            <a:off x="6427598" y="724504"/>
            <a:ext cx="5764402" cy="2800699"/>
          </a:xfrm>
          <a:prstGeom prst="rect">
            <a:avLst/>
          </a:prstGeom>
        </p:spPr>
      </p:pic>
    </p:spTree>
    <p:extLst>
      <p:ext uri="{BB962C8B-B14F-4D97-AF65-F5344CB8AC3E}">
        <p14:creationId xmlns:p14="http://schemas.microsoft.com/office/powerpoint/2010/main" val="3447890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19F307-E38E-17BF-C3FD-B8FE228AC78D}"/>
              </a:ext>
            </a:extLst>
          </p:cNvPr>
          <p:cNvSpPr>
            <a:spLocks noGrp="1"/>
          </p:cNvSpPr>
          <p:nvPr>
            <p:ph type="title"/>
          </p:nvPr>
        </p:nvSpPr>
        <p:spPr/>
        <p:txBody>
          <a:bodyPr>
            <a:normAutofit/>
          </a:bodyPr>
          <a:lstStyle/>
          <a:p>
            <a:r>
              <a:rPr lang="en-US" sz="3600" dirty="0" err="1"/>
              <a:t>LTE’nin</a:t>
            </a:r>
            <a:r>
              <a:rPr lang="en-US" sz="3600" dirty="0"/>
              <a:t> </a:t>
            </a:r>
            <a:r>
              <a:rPr lang="en-US" sz="3600" dirty="0" err="1"/>
              <a:t>Kazandırdıkları</a:t>
            </a:r>
            <a:endParaRPr lang="tr-TR" sz="3600" dirty="0"/>
          </a:p>
        </p:txBody>
      </p:sp>
      <p:sp>
        <p:nvSpPr>
          <p:cNvPr id="3" name="İçerik Yer Tutucusu 2">
            <a:extLst>
              <a:ext uri="{FF2B5EF4-FFF2-40B4-BE49-F238E27FC236}">
                <a16:creationId xmlns:a16="http://schemas.microsoft.com/office/drawing/2014/main" id="{3ED4203B-00C6-E668-2109-2024D7724E19}"/>
              </a:ext>
            </a:extLst>
          </p:cNvPr>
          <p:cNvSpPr>
            <a:spLocks noGrp="1"/>
          </p:cNvSpPr>
          <p:nvPr>
            <p:ph idx="1"/>
          </p:nvPr>
        </p:nvSpPr>
        <p:spPr>
          <a:xfrm>
            <a:off x="838200" y="1455313"/>
            <a:ext cx="4439964" cy="4721650"/>
          </a:xfrm>
        </p:spPr>
        <p:txBody>
          <a:bodyPr/>
          <a:lstStyle/>
          <a:p>
            <a:pPr marL="0" marR="0" indent="0" algn="just">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Veri </a:t>
            </a:r>
            <a:r>
              <a:rPr lang="en-US" sz="2400" dirty="0" err="1">
                <a:effectLst/>
                <a:latin typeface="Calibri" panose="020F0502020204030204" pitchFamily="34" charset="0"/>
                <a:ea typeface="Calibri" panose="020F0502020204030204" pitchFamily="34" charset="0"/>
                <a:cs typeface="Arial" panose="020B0604020202020204" pitchFamily="34" charset="0"/>
              </a:rPr>
              <a:t>aktarım</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hızı</a:t>
            </a:r>
            <a:r>
              <a:rPr lang="en-US" sz="2400" dirty="0">
                <a:effectLst/>
                <a:latin typeface="Calibri" panose="020F0502020204030204" pitchFamily="34" charset="0"/>
                <a:ea typeface="Calibri" panose="020F0502020204030204" pitchFamily="34" charset="0"/>
                <a:cs typeface="Arial" panose="020B0604020202020204" pitchFamily="34" charset="0"/>
              </a:rPr>
              <a:t>:</a:t>
            </a:r>
          </a:p>
          <a:p>
            <a:pPr marL="0" marR="0" indent="0" algn="just">
              <a:lnSpc>
                <a:spcPct val="107000"/>
              </a:lnSpc>
              <a:spcBef>
                <a:spcPts val="0"/>
              </a:spcBef>
              <a:spcAft>
                <a:spcPts val="800"/>
              </a:spcAft>
              <a:buNone/>
            </a:pPr>
            <a:r>
              <a:rPr lang="en-US" sz="2400" dirty="0">
                <a:effectLst/>
                <a:latin typeface="Calibri" panose="020F0502020204030204" pitchFamily="34" charset="0"/>
                <a:ea typeface="Calibri" panose="020F0502020204030204" pitchFamily="34" charset="0"/>
                <a:cs typeface="Arial" panose="020B0604020202020204" pitchFamily="34" charset="0"/>
              </a:rPr>
              <a:t>LTE, </a:t>
            </a:r>
            <a:r>
              <a:rPr lang="en-US" sz="2400" dirty="0" err="1">
                <a:effectLst/>
                <a:latin typeface="Calibri" panose="020F0502020204030204" pitchFamily="34" charset="0"/>
                <a:ea typeface="Calibri" panose="020F0502020204030204" pitchFamily="34" charset="0"/>
                <a:cs typeface="Arial" panose="020B0604020202020204" pitchFamily="34" charset="0"/>
              </a:rPr>
              <a:t>yerini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aldığı</a:t>
            </a:r>
            <a:r>
              <a:rPr lang="en-US" sz="2400" dirty="0">
                <a:effectLst/>
                <a:latin typeface="Calibri" panose="020F0502020204030204" pitchFamily="34" charset="0"/>
                <a:ea typeface="Calibri" panose="020F0502020204030204" pitchFamily="34" charset="0"/>
                <a:cs typeface="Arial" panose="020B0604020202020204" pitchFamily="34" charset="0"/>
              </a:rPr>
              <a:t> 3G </a:t>
            </a:r>
            <a:r>
              <a:rPr lang="en-US" sz="2400" dirty="0" err="1">
                <a:effectLst/>
                <a:latin typeface="Calibri" panose="020F0502020204030204" pitchFamily="34" charset="0"/>
                <a:ea typeface="Calibri" panose="020F0502020204030204" pitchFamily="34" charset="0"/>
                <a:cs typeface="Arial" panose="020B0604020202020204" pitchFamily="34" charset="0"/>
              </a:rPr>
              <a:t>teknolojilerine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kıyasla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çok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daha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yüksek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veri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aktarım</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hızı</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sunar</a:t>
            </a:r>
            <a:r>
              <a:rPr lang="en-US" sz="2400" dirty="0">
                <a:effectLst/>
                <a:latin typeface="Calibri" panose="020F0502020204030204" pitchFamily="34" charset="0"/>
                <a:ea typeface="Calibri" panose="020F0502020204030204" pitchFamily="34" charset="0"/>
                <a:cs typeface="Arial" panose="020B0604020202020204" pitchFamily="34" charset="0"/>
              </a:rPr>
              <a:t>. 3G, </a:t>
            </a:r>
            <a:r>
              <a:rPr lang="en-US" sz="2400" dirty="0" err="1">
                <a:effectLst/>
                <a:latin typeface="Calibri" panose="020F0502020204030204" pitchFamily="34" charset="0"/>
                <a:ea typeface="Calibri" panose="020F0502020204030204" pitchFamily="34" charset="0"/>
                <a:cs typeface="Arial" panose="020B0604020202020204" pitchFamily="34" charset="0"/>
              </a:rPr>
              <a:t>Maksimum</a:t>
            </a:r>
            <a:r>
              <a:rPr lang="en-US" sz="2400" dirty="0">
                <a:effectLst/>
                <a:latin typeface="Calibri" panose="020F0502020204030204" pitchFamily="34" charset="0"/>
                <a:ea typeface="Calibri" panose="020F0502020204030204" pitchFamily="34" charset="0"/>
                <a:cs typeface="Arial" panose="020B0604020202020204" pitchFamily="34" charset="0"/>
              </a:rPr>
              <a:t> 42 </a:t>
            </a:r>
            <a:r>
              <a:rPr lang="en-US" sz="2400" dirty="0" err="1">
                <a:effectLst/>
                <a:latin typeface="Calibri" panose="020F0502020204030204" pitchFamily="34" charset="0"/>
                <a:ea typeface="Calibri" panose="020F0502020204030204" pitchFamily="34" charset="0"/>
                <a:cs typeface="Arial" panose="020B0604020202020204" pitchFamily="34" charset="0"/>
              </a:rPr>
              <a:t>Mbps’ye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ulaşan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bir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veri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aktarım</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hızı</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sunarken</a:t>
            </a:r>
            <a:r>
              <a:rPr lang="en-US" sz="2400" dirty="0">
                <a:effectLst/>
                <a:latin typeface="Calibri" panose="020F0502020204030204" pitchFamily="34" charset="0"/>
                <a:ea typeface="Calibri" panose="020F0502020204030204" pitchFamily="34" charset="0"/>
                <a:cs typeface="Arial" panose="020B0604020202020204" pitchFamily="34" charset="0"/>
              </a:rPr>
              <a:t> LTE </a:t>
            </a:r>
            <a:r>
              <a:rPr lang="en-US" sz="2400" dirty="0" err="1">
                <a:effectLst/>
                <a:latin typeface="Calibri" panose="020F0502020204030204" pitchFamily="34" charset="0"/>
                <a:ea typeface="Calibri" panose="020F0502020204030204" pitchFamily="34" charset="0"/>
                <a:cs typeface="Arial" panose="020B0604020202020204" pitchFamily="34" charset="0"/>
              </a:rPr>
              <a:t>teoride</a:t>
            </a:r>
            <a:r>
              <a:rPr lang="en-US" sz="2400" dirty="0">
                <a:effectLst/>
                <a:latin typeface="Calibri" panose="020F0502020204030204" pitchFamily="34" charset="0"/>
                <a:ea typeface="Calibri" panose="020F0502020204030204" pitchFamily="34" charset="0"/>
                <a:cs typeface="Arial" panose="020B0604020202020204" pitchFamily="34" charset="0"/>
              </a:rPr>
              <a:t> 3Gbps’ye varan </a:t>
            </a:r>
            <a:r>
              <a:rPr lang="en-US" sz="2400" dirty="0" err="1">
                <a:effectLst/>
                <a:latin typeface="Calibri" panose="020F0502020204030204" pitchFamily="34" charset="0"/>
                <a:ea typeface="Calibri" panose="020F0502020204030204" pitchFamily="34" charset="0"/>
                <a:cs typeface="Arial" panose="020B0604020202020204" pitchFamily="34" charset="0"/>
              </a:rPr>
              <a:t>hızlarda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veri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aktarabilir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Pratikte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görebildiğimiz</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err="1">
                <a:latin typeface="Calibri" panose="020F0502020204030204" pitchFamily="34" charset="0"/>
                <a:ea typeface="Calibri" panose="020F0502020204030204" pitchFamily="34" charset="0"/>
                <a:cs typeface="Arial" panose="020B0604020202020204" pitchFamily="34" charset="0"/>
              </a:rPr>
              <a:t>hızlar</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err="1">
                <a:latin typeface="Calibri" panose="020F0502020204030204" pitchFamily="34" charset="0"/>
                <a:ea typeface="Calibri" panose="020F0502020204030204" pitchFamily="34" charset="0"/>
                <a:cs typeface="Arial" panose="020B0604020202020204" pitchFamily="34" charset="0"/>
              </a:rPr>
              <a:t>genellikle</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err="1">
                <a:latin typeface="Calibri" panose="020F0502020204030204" pitchFamily="34" charset="0"/>
                <a:ea typeface="Calibri" panose="020F0502020204030204" pitchFamily="34" charset="0"/>
                <a:cs typeface="Arial" panose="020B0604020202020204" pitchFamily="34" charset="0"/>
              </a:rPr>
              <a:t>bu</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err="1">
                <a:latin typeface="Calibri" panose="020F0502020204030204" pitchFamily="34" charset="0"/>
                <a:ea typeface="Calibri" panose="020F0502020204030204" pitchFamily="34" charset="0"/>
                <a:cs typeface="Arial" panose="020B0604020202020204" pitchFamily="34" charset="0"/>
              </a:rPr>
              <a:t>değerlerin</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err="1">
                <a:latin typeface="Calibri" panose="020F0502020204030204" pitchFamily="34" charset="0"/>
                <a:ea typeface="Calibri" panose="020F0502020204030204" pitchFamily="34" charset="0"/>
                <a:cs typeface="Arial" panose="020B0604020202020204" pitchFamily="34" charset="0"/>
              </a:rPr>
              <a:t>çok</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err="1">
                <a:latin typeface="Calibri" panose="020F0502020204030204" pitchFamily="34" charset="0"/>
                <a:ea typeface="Calibri" panose="020F0502020204030204" pitchFamily="34" charset="0"/>
                <a:cs typeface="Arial" panose="020B0604020202020204" pitchFamily="34" charset="0"/>
              </a:rPr>
              <a:t>altındadır</a:t>
            </a:r>
            <a:r>
              <a:rPr lang="en-US" sz="2400" dirty="0">
                <a:latin typeface="Calibri" panose="020F0502020204030204" pitchFamily="34" charset="0"/>
                <a:ea typeface="Calibri" panose="020F0502020204030204" pitchFamily="34" charset="0"/>
                <a:cs typeface="Arial" panose="020B0604020202020204" pitchFamily="34" charset="0"/>
              </a:rPr>
              <a:t>.</a:t>
            </a:r>
            <a:r>
              <a:rPr lang="en-US" sz="2400" dirty="0">
                <a:effectLst/>
                <a:latin typeface="Calibri" panose="020F0502020204030204" pitchFamily="34" charset="0"/>
                <a:ea typeface="Calibri" panose="020F0502020204030204" pitchFamily="34" charset="0"/>
                <a:cs typeface="Arial" panose="020B0604020202020204" pitchFamily="34" charset="0"/>
              </a:rPr>
              <a:t> </a:t>
            </a:r>
            <a:endParaRPr lang="tr-TR" sz="24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endParaRPr lang="tr-TR" dirty="0"/>
          </a:p>
        </p:txBody>
      </p:sp>
      <p:pic>
        <p:nvPicPr>
          <p:cNvPr id="4" name="Resim 3">
            <a:extLst>
              <a:ext uri="{FF2B5EF4-FFF2-40B4-BE49-F238E27FC236}">
                <a16:creationId xmlns:a16="http://schemas.microsoft.com/office/drawing/2014/main" id="{9EB36058-BD54-F128-7E7A-162D96FBA727}"/>
              </a:ext>
            </a:extLst>
          </p:cNvPr>
          <p:cNvPicPr>
            <a:picLocks noChangeAspect="1"/>
          </p:cNvPicPr>
          <p:nvPr/>
        </p:nvPicPr>
        <p:blipFill>
          <a:blip r:embed="rId2"/>
          <a:stretch>
            <a:fillRect/>
          </a:stretch>
        </p:blipFill>
        <p:spPr>
          <a:xfrm>
            <a:off x="6913837" y="1964034"/>
            <a:ext cx="3295865" cy="2929932"/>
          </a:xfrm>
          <a:prstGeom prst="rect">
            <a:avLst/>
          </a:prstGeom>
        </p:spPr>
      </p:pic>
    </p:spTree>
    <p:extLst>
      <p:ext uri="{BB962C8B-B14F-4D97-AF65-F5344CB8AC3E}">
        <p14:creationId xmlns:p14="http://schemas.microsoft.com/office/powerpoint/2010/main" val="3078906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6FDB936-4333-02D8-5DD5-32265081D285}"/>
              </a:ext>
            </a:extLst>
          </p:cNvPr>
          <p:cNvSpPr>
            <a:spLocks noGrp="1"/>
          </p:cNvSpPr>
          <p:nvPr>
            <p:ph type="title"/>
          </p:nvPr>
        </p:nvSpPr>
        <p:spPr/>
        <p:txBody>
          <a:bodyPr>
            <a:normAutofit/>
          </a:bodyPr>
          <a:lstStyle/>
          <a:p>
            <a:r>
              <a:rPr lang="en-US" sz="3600" dirty="0" err="1"/>
              <a:t>LTE’nin</a:t>
            </a:r>
            <a:r>
              <a:rPr lang="en-US" sz="3600" dirty="0"/>
              <a:t> </a:t>
            </a:r>
            <a:r>
              <a:rPr lang="en-US" sz="3600" dirty="0" err="1"/>
              <a:t>Kazandırdıkları</a:t>
            </a:r>
            <a:endParaRPr lang="tr-TR" sz="3600" dirty="0"/>
          </a:p>
        </p:txBody>
      </p:sp>
      <p:sp>
        <p:nvSpPr>
          <p:cNvPr id="3" name="İçerik Yer Tutucusu 2">
            <a:extLst>
              <a:ext uri="{FF2B5EF4-FFF2-40B4-BE49-F238E27FC236}">
                <a16:creationId xmlns:a16="http://schemas.microsoft.com/office/drawing/2014/main" id="{0940BB98-694A-373D-5BCF-B3BE39C705B2}"/>
              </a:ext>
            </a:extLst>
          </p:cNvPr>
          <p:cNvSpPr>
            <a:spLocks noGrp="1"/>
          </p:cNvSpPr>
          <p:nvPr>
            <p:ph idx="1"/>
          </p:nvPr>
        </p:nvSpPr>
        <p:spPr>
          <a:xfrm>
            <a:off x="838200" y="1825625"/>
            <a:ext cx="9864144" cy="4351338"/>
          </a:xfrm>
        </p:spPr>
        <p:txBody>
          <a:bodyPr/>
          <a:lstStyle/>
          <a:p>
            <a:pPr algn="just"/>
            <a:r>
              <a:rPr lang="en-US" sz="2400" dirty="0" err="1">
                <a:effectLst/>
                <a:latin typeface="Calibri" panose="020F0502020204030204" pitchFamily="34" charset="0"/>
                <a:ea typeface="Calibri" panose="020F0502020204030204" pitchFamily="34" charset="0"/>
                <a:cs typeface="Arial" panose="020B0604020202020204" pitchFamily="34" charset="0"/>
              </a:rPr>
              <a:t>Ağ</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ve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Fizibilite</a:t>
            </a:r>
            <a:r>
              <a:rPr lang="en-US" sz="2400" dirty="0">
                <a:effectLst/>
                <a:latin typeface="Calibri" panose="020F0502020204030204" pitchFamily="34" charset="0"/>
                <a:ea typeface="Calibri" panose="020F0502020204030204" pitchFamily="34" charset="0"/>
                <a:cs typeface="Arial" panose="020B0604020202020204" pitchFamily="34" charset="0"/>
              </a:rPr>
              <a:t>: </a:t>
            </a:r>
          </a:p>
          <a:p>
            <a:pPr algn="just"/>
            <a:endParaRPr lang="en-US" sz="2400" dirty="0">
              <a:latin typeface="Calibri" panose="020F0502020204030204" pitchFamily="34" charset="0"/>
              <a:ea typeface="Calibri" panose="020F0502020204030204" pitchFamily="34" charset="0"/>
              <a:cs typeface="Arial" panose="020B0604020202020204" pitchFamily="34" charset="0"/>
            </a:endParaRPr>
          </a:p>
          <a:p>
            <a:pPr algn="just"/>
            <a:r>
              <a:rPr lang="en-US" sz="2400" dirty="0">
                <a:effectLst/>
                <a:latin typeface="Calibri" panose="020F0502020204030204" pitchFamily="34" charset="0"/>
                <a:ea typeface="Calibri" panose="020F0502020204030204" pitchFamily="34" charset="0"/>
                <a:cs typeface="Arial" panose="020B0604020202020204" pitchFamily="34" charset="0"/>
              </a:rPr>
              <a:t>LTE </a:t>
            </a:r>
            <a:r>
              <a:rPr lang="en-US" sz="2400" dirty="0" err="1">
                <a:effectLst/>
                <a:latin typeface="Calibri" panose="020F0502020204030204" pitchFamily="34" charset="0"/>
                <a:ea typeface="Calibri" panose="020F0502020204030204" pitchFamily="34" charset="0"/>
                <a:cs typeface="Arial" panose="020B0604020202020204" pitchFamily="34" charset="0"/>
              </a:rPr>
              <a:t>teknolojisi</a:t>
            </a:r>
            <a:r>
              <a:rPr lang="en-US" sz="2400" dirty="0">
                <a:effectLst/>
                <a:latin typeface="Calibri" panose="020F0502020204030204" pitchFamily="34" charset="0"/>
                <a:ea typeface="Calibri" panose="020F0502020204030204" pitchFamily="34" charset="0"/>
                <a:cs typeface="Arial" panose="020B0604020202020204" pitchFamily="34" charset="0"/>
              </a:rPr>
              <a:t> 3G </a:t>
            </a:r>
            <a:r>
              <a:rPr lang="en-US" sz="2400" dirty="0" err="1">
                <a:effectLst/>
                <a:latin typeface="Calibri" panose="020F0502020204030204" pitchFamily="34" charset="0"/>
                <a:ea typeface="Calibri" panose="020F0502020204030204" pitchFamily="34" charset="0"/>
                <a:cs typeface="Arial" panose="020B0604020202020204" pitchFamily="34" charset="0"/>
              </a:rPr>
              <a:t>altyapısından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geçerken</a:t>
            </a:r>
            <a:r>
              <a:rPr lang="en-US" sz="2400" dirty="0">
                <a:effectLst/>
                <a:latin typeface="Calibri" panose="020F0502020204030204" pitchFamily="34" charset="0"/>
                <a:ea typeface="Calibri" panose="020F0502020204030204" pitchFamily="34" charset="0"/>
                <a:cs typeface="Arial" panose="020B0604020202020204" pitchFamily="34" charset="0"/>
              </a:rPr>
              <a:t> yeni </a:t>
            </a:r>
            <a:r>
              <a:rPr lang="en-US" sz="2400" dirty="0" err="1">
                <a:effectLst/>
                <a:latin typeface="Calibri" panose="020F0502020204030204" pitchFamily="34" charset="0"/>
                <a:ea typeface="Calibri" panose="020F0502020204030204" pitchFamily="34" charset="0"/>
                <a:cs typeface="Arial" panose="020B0604020202020204" pitchFamily="34" charset="0"/>
              </a:rPr>
              <a:t>donanımlar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gerektirir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ancak</a:t>
            </a:r>
            <a:r>
              <a:rPr lang="en-US" sz="2400" dirty="0">
                <a:effectLst/>
                <a:latin typeface="Calibri" panose="020F0502020204030204" pitchFamily="34" charset="0"/>
                <a:ea typeface="Calibri" panose="020F0502020204030204" pitchFamily="34" charset="0"/>
                <a:cs typeface="Arial" panose="020B0604020202020204" pitchFamily="34" charset="0"/>
              </a:rPr>
              <a:t> her </a:t>
            </a:r>
            <a:r>
              <a:rPr lang="en-US" sz="2400" dirty="0" err="1">
                <a:effectLst/>
                <a:latin typeface="Calibri" panose="020F0502020204030204" pitchFamily="34" charset="0"/>
                <a:ea typeface="Calibri" panose="020F0502020204030204" pitchFamily="34" charset="0"/>
                <a:cs typeface="Arial" panose="020B0604020202020204" pitchFamily="34" charset="0"/>
              </a:rPr>
              <a:t>şeyi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sıfırdan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satın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almak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ve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kurmak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gerektirmez</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Mevcut</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ağlarla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birlikte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çalışma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yeteneğine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sahiptir</a:t>
            </a:r>
            <a:r>
              <a:rPr lang="en-US" sz="2400" dirty="0">
                <a:effectLst/>
                <a:latin typeface="Calibri" panose="020F0502020204030204" pitchFamily="34" charset="0"/>
                <a:ea typeface="Calibri" panose="020F0502020204030204" pitchFamily="34" charset="0"/>
                <a:cs typeface="Arial" panose="020B0604020202020204" pitchFamily="34" charset="0"/>
              </a:rPr>
              <a:t>. LTE </a:t>
            </a:r>
            <a:r>
              <a:rPr lang="en-US" sz="2400" dirty="0" err="1">
                <a:effectLst/>
                <a:latin typeface="Calibri" panose="020F0502020204030204" pitchFamily="34" charset="0"/>
                <a:ea typeface="Calibri" panose="020F0502020204030204" pitchFamily="34" charset="0"/>
                <a:cs typeface="Arial" panose="020B0604020202020204" pitchFamily="34" charset="0"/>
              </a:rPr>
              <a:t>doğrudan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sesli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arama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desteğine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sahip</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değildir</a:t>
            </a:r>
            <a:r>
              <a:rPr lang="en-US" sz="2400" dirty="0">
                <a:effectLst/>
                <a:latin typeface="Calibri" panose="020F0502020204030204" pitchFamily="34" charset="0"/>
                <a:ea typeface="Calibri" panose="020F0502020204030204" pitchFamily="34" charset="0"/>
                <a:cs typeface="Arial" panose="020B0604020202020204" pitchFamily="34" charset="0"/>
              </a:rPr>
              <a:t>. Bu </a:t>
            </a:r>
            <a:r>
              <a:rPr lang="en-US" sz="2400" dirty="0" err="1">
                <a:effectLst/>
                <a:latin typeface="Calibri" panose="020F0502020204030204" pitchFamily="34" charset="0"/>
                <a:ea typeface="Calibri" panose="020F0502020204030204" pitchFamily="34" charset="0"/>
                <a:cs typeface="Arial" panose="020B0604020202020204" pitchFamily="34" charset="0"/>
              </a:rPr>
              <a:t>sebeple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sesli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arama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yapıldığında</a:t>
            </a:r>
            <a:r>
              <a:rPr lang="en-US" sz="2400" dirty="0">
                <a:effectLst/>
                <a:latin typeface="Calibri" panose="020F0502020204030204" pitchFamily="34" charset="0"/>
                <a:ea typeface="Calibri" panose="020F0502020204030204" pitchFamily="34" charset="0"/>
                <a:cs typeface="Arial" panose="020B0604020202020204" pitchFamily="34" charset="0"/>
              </a:rPr>
              <a:t> 3G </a:t>
            </a:r>
            <a:r>
              <a:rPr lang="en-US" sz="2400" dirty="0" err="1">
                <a:effectLst/>
                <a:latin typeface="Calibri" panose="020F0502020204030204" pitchFamily="34" charset="0"/>
                <a:ea typeface="Calibri" panose="020F0502020204030204" pitchFamily="34" charset="0"/>
                <a:cs typeface="Arial" panose="020B0604020202020204" pitchFamily="34" charset="0"/>
              </a:rPr>
              <a:t>veya</a:t>
            </a:r>
            <a:r>
              <a:rPr lang="en-US" sz="2400" dirty="0">
                <a:effectLst/>
                <a:latin typeface="Calibri" panose="020F0502020204030204" pitchFamily="34" charset="0"/>
                <a:ea typeface="Calibri" panose="020F0502020204030204" pitchFamily="34" charset="0"/>
                <a:cs typeface="Arial" panose="020B0604020202020204" pitchFamily="34" charset="0"/>
              </a:rPr>
              <a:t> 2G </a:t>
            </a:r>
            <a:r>
              <a:rPr lang="en-US" sz="2400" dirty="0" err="1">
                <a:effectLst/>
                <a:latin typeface="Calibri" panose="020F0502020204030204" pitchFamily="34" charset="0"/>
                <a:ea typeface="Calibri" panose="020F0502020204030204" pitchFamily="34" charset="0"/>
                <a:cs typeface="Arial" panose="020B0604020202020204" pitchFamily="34" charset="0"/>
              </a:rPr>
              <a:t>şebekesi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kullanılır</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tr-TR" sz="24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spTree>
    <p:extLst>
      <p:ext uri="{BB962C8B-B14F-4D97-AF65-F5344CB8AC3E}">
        <p14:creationId xmlns:p14="http://schemas.microsoft.com/office/powerpoint/2010/main" val="4136106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B9707C-C594-C6C2-4B27-4C8D409F2801}"/>
              </a:ext>
            </a:extLst>
          </p:cNvPr>
          <p:cNvSpPr>
            <a:spLocks noGrp="1"/>
          </p:cNvSpPr>
          <p:nvPr>
            <p:ph type="title"/>
          </p:nvPr>
        </p:nvSpPr>
        <p:spPr/>
        <p:txBody>
          <a:bodyPr>
            <a:normAutofit/>
          </a:bodyPr>
          <a:lstStyle/>
          <a:p>
            <a:r>
              <a:rPr lang="en-US" sz="3600" dirty="0" err="1"/>
              <a:t>LTE’nin</a:t>
            </a:r>
            <a:r>
              <a:rPr lang="en-US" sz="3600" dirty="0"/>
              <a:t> </a:t>
            </a:r>
            <a:r>
              <a:rPr lang="en-US" sz="3600" dirty="0" err="1"/>
              <a:t>Kazandırdıkları</a:t>
            </a:r>
            <a:endParaRPr lang="tr-TR" sz="3600" dirty="0"/>
          </a:p>
        </p:txBody>
      </p:sp>
      <p:sp>
        <p:nvSpPr>
          <p:cNvPr id="3" name="İçerik Yer Tutucusu 2">
            <a:extLst>
              <a:ext uri="{FF2B5EF4-FFF2-40B4-BE49-F238E27FC236}">
                <a16:creationId xmlns:a16="http://schemas.microsoft.com/office/drawing/2014/main" id="{A078271E-369E-ED9C-A45F-8D3FD91F95DE}"/>
              </a:ext>
            </a:extLst>
          </p:cNvPr>
          <p:cNvSpPr>
            <a:spLocks noGrp="1"/>
          </p:cNvSpPr>
          <p:nvPr>
            <p:ph idx="1"/>
          </p:nvPr>
        </p:nvSpPr>
        <p:spPr>
          <a:xfrm>
            <a:off x="838200" y="1390922"/>
            <a:ext cx="4957293" cy="4786041"/>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tr-TR"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Gecikme</a:t>
            </a:r>
            <a:r>
              <a:rPr kumimoji="0" lang="en-US" altLang="tr-TR"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tr-TR" altLang="tr-TR"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tr-T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LTE </a:t>
            </a:r>
            <a:r>
              <a:rPr kumimoji="0" lang="en-US" altLang="tr-TR"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teknolojisi</a:t>
            </a:r>
            <a:r>
              <a:rPr kumimoji="0" lang="en-US" altLang="tr-T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tr-TR"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gecikme</a:t>
            </a:r>
            <a:r>
              <a:rPr kumimoji="0" lang="en-US" altLang="tr-T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tr-TR"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konusunda</a:t>
            </a:r>
            <a:r>
              <a:rPr kumimoji="0" lang="en-US" altLang="tr-T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da 3G </a:t>
            </a:r>
            <a:r>
              <a:rPr kumimoji="0" lang="en-US" altLang="tr-TR"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teknolojilerine</a:t>
            </a:r>
            <a:r>
              <a:rPr kumimoji="0" lang="en-US" altLang="tr-T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tr-TR"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büyük</a:t>
            </a:r>
            <a:r>
              <a:rPr kumimoji="0" lang="en-US" altLang="tr-T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tr-TR"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bir</a:t>
            </a:r>
            <a:r>
              <a:rPr kumimoji="0" lang="en-US" altLang="tr-T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tr-TR"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gelişme</a:t>
            </a:r>
            <a:r>
              <a:rPr kumimoji="0" lang="en-US" altLang="tr-T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r>
              <a:rPr kumimoji="0" lang="en-US" altLang="tr-TR"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sunar</a:t>
            </a:r>
            <a:r>
              <a:rPr kumimoji="0" lang="en-US" altLang="tr-TR"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lang="en-US" sz="2400" dirty="0"/>
          </a:p>
          <a:p>
            <a:pPr marL="0" indent="0" algn="just">
              <a:buNone/>
            </a:pPr>
            <a:r>
              <a:rPr lang="en-US" sz="2400" dirty="0" err="1">
                <a:effectLst/>
                <a:latin typeface="Calibri" panose="020F0502020204030204" pitchFamily="34" charset="0"/>
                <a:ea typeface="Calibri" panose="020F0502020204030204" pitchFamily="34" charset="0"/>
                <a:cs typeface="Arial" panose="020B0604020202020204" pitchFamily="34" charset="0"/>
              </a:rPr>
              <a:t>Yukarıdaki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grafik</a:t>
            </a:r>
            <a:r>
              <a:rPr lang="en-US" sz="2400" dirty="0">
                <a:effectLst/>
                <a:latin typeface="Calibri" panose="020F0502020204030204" pitchFamily="34" charset="0"/>
                <a:ea typeface="Calibri" panose="020F0502020204030204" pitchFamily="34" charset="0"/>
                <a:cs typeface="Arial" panose="020B0604020202020204" pitchFamily="34" charset="0"/>
              </a:rPr>
              <a:t> LTE </a:t>
            </a:r>
            <a:r>
              <a:rPr lang="en-US" sz="2400" dirty="0" err="1">
                <a:effectLst/>
                <a:latin typeface="Calibri" panose="020F0502020204030204" pitchFamily="34" charset="0"/>
                <a:ea typeface="Calibri" panose="020F0502020204030204" pitchFamily="34" charset="0"/>
                <a:cs typeface="Arial" panose="020B0604020202020204" pitchFamily="34" charset="0"/>
              </a:rPr>
              <a:t>ve</a:t>
            </a:r>
            <a:r>
              <a:rPr lang="en-US" sz="2400" dirty="0">
                <a:effectLst/>
                <a:latin typeface="Calibri" panose="020F0502020204030204" pitchFamily="34" charset="0"/>
                <a:ea typeface="Calibri" panose="020F0502020204030204" pitchFamily="34" charset="0"/>
                <a:cs typeface="Arial" panose="020B0604020202020204" pitchFamily="34" charset="0"/>
              </a:rPr>
              <a:t> 3G </a:t>
            </a:r>
            <a:r>
              <a:rPr lang="en-US" sz="2400" dirty="0" err="1">
                <a:effectLst/>
                <a:latin typeface="Calibri" panose="020F0502020204030204" pitchFamily="34" charset="0"/>
                <a:ea typeface="Calibri" panose="020F0502020204030204" pitchFamily="34" charset="0"/>
                <a:cs typeface="Arial" panose="020B0604020202020204" pitchFamily="34" charset="0"/>
              </a:rPr>
              <a:t>arasındaki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gecikme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farkınız</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açıkça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gösterir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Yapılan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testte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ortalama</a:t>
            </a:r>
            <a:r>
              <a:rPr lang="en-US" sz="2400" dirty="0">
                <a:effectLst/>
                <a:latin typeface="Calibri" panose="020F0502020204030204" pitchFamily="34" charset="0"/>
                <a:ea typeface="Calibri" panose="020F0502020204030204" pitchFamily="34" charset="0"/>
                <a:cs typeface="Arial" panose="020B0604020202020204" pitchFamily="34" charset="0"/>
              </a:rPr>
              <a:t> 44 </a:t>
            </a:r>
            <a:r>
              <a:rPr lang="en-US" sz="2400" dirty="0" err="1">
                <a:effectLst/>
                <a:latin typeface="Calibri" panose="020F0502020204030204" pitchFamily="34" charset="0"/>
                <a:ea typeface="Calibri" panose="020F0502020204030204" pitchFamily="34" charset="0"/>
                <a:cs typeface="Arial" panose="020B0604020202020204" pitchFamily="34" charset="0"/>
              </a:rPr>
              <a:t>ms</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gecikme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gösteren</a:t>
            </a:r>
            <a:r>
              <a:rPr lang="en-US" sz="2400" dirty="0">
                <a:effectLst/>
                <a:latin typeface="Calibri" panose="020F0502020204030204" pitchFamily="34" charset="0"/>
                <a:ea typeface="Calibri" panose="020F0502020204030204" pitchFamily="34" charset="0"/>
                <a:cs typeface="Arial" panose="020B0604020202020204" pitchFamily="34" charset="0"/>
              </a:rPr>
              <a:t> LTE, 3G </a:t>
            </a:r>
            <a:r>
              <a:rPr lang="en-US" sz="2400" dirty="0" err="1">
                <a:effectLst/>
                <a:latin typeface="Calibri" panose="020F0502020204030204" pitchFamily="34" charset="0"/>
                <a:ea typeface="Calibri" panose="020F0502020204030204" pitchFamily="34" charset="0"/>
                <a:cs typeface="Arial" panose="020B0604020202020204" pitchFamily="34" charset="0"/>
              </a:rPr>
              <a:t>teknolojisi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ile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kıyaslandığında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yaklaşık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olarak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yarı</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yarıya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bir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gecikme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iyileştirmesi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gösteridiği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görülebilir</a:t>
            </a:r>
            <a:r>
              <a:rPr lang="en-US" sz="2400" dirty="0">
                <a:effectLst/>
                <a:latin typeface="Calibri" panose="020F0502020204030204" pitchFamily="34" charset="0"/>
                <a:ea typeface="Calibri" panose="020F0502020204030204" pitchFamily="34" charset="0"/>
                <a:cs typeface="Arial" panose="020B0604020202020204" pitchFamily="34" charset="0"/>
              </a:rPr>
              <a:t>. Bu fark video </a:t>
            </a:r>
            <a:r>
              <a:rPr lang="en-US" sz="2400" dirty="0" err="1">
                <a:effectLst/>
                <a:latin typeface="Calibri" panose="020F0502020204030204" pitchFamily="34" charset="0"/>
                <a:ea typeface="Calibri" panose="020F0502020204030204" pitchFamily="34" charset="0"/>
                <a:cs typeface="Arial" panose="020B0604020202020204" pitchFamily="34" charset="0"/>
              </a:rPr>
              <a:t>oyunları</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borsa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canlı</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görüşme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gibi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alanlarda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oldukça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hissedilir</a:t>
            </a:r>
            <a:r>
              <a:rPr lang="en-US" sz="2400" dirty="0">
                <a:effectLst/>
                <a:latin typeface="Calibri" panose="020F0502020204030204" pitchFamily="34" charset="0"/>
                <a:ea typeface="Calibri" panose="020F0502020204030204" pitchFamily="34" charset="0"/>
                <a:cs typeface="Arial" panose="020B0604020202020204" pitchFamily="34" charset="0"/>
              </a:rPr>
              <a:t>.</a:t>
            </a:r>
            <a:endParaRPr lang="tr-TR" sz="2400" dirty="0">
              <a:effectLst/>
              <a:latin typeface="Calibri" panose="020F0502020204030204" pitchFamily="34" charset="0"/>
              <a:ea typeface="Calibri" panose="020F0502020204030204" pitchFamily="34" charset="0"/>
              <a:cs typeface="Arial" panose="020B0604020202020204" pitchFamily="34" charset="0"/>
            </a:endParaRPr>
          </a:p>
          <a:p>
            <a:endParaRPr lang="tr-TR" dirty="0"/>
          </a:p>
        </p:txBody>
      </p:sp>
      <p:pic>
        <p:nvPicPr>
          <p:cNvPr id="2053" name="Resim 2">
            <a:extLst>
              <a:ext uri="{FF2B5EF4-FFF2-40B4-BE49-F238E27FC236}">
                <a16:creationId xmlns:a16="http://schemas.microsoft.com/office/drawing/2014/main" id="{9AEFBCD4-4B74-52A3-FB9A-DA2868B039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7015" y="3718915"/>
            <a:ext cx="3746396" cy="223153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8">
            <a:extLst>
              <a:ext uri="{FF2B5EF4-FFF2-40B4-BE49-F238E27FC236}">
                <a16:creationId xmlns:a16="http://schemas.microsoft.com/office/drawing/2014/main" id="{C153B1D9-F5FD-1A0C-031D-AB773C2FF2D8}"/>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060450" algn="l"/>
              </a:tabLst>
              <a:defRPr>
                <a:solidFill>
                  <a:schemeClr val="tx1"/>
                </a:solidFill>
                <a:latin typeface="Arial" panose="020B0604020202020204" pitchFamily="34" charset="0"/>
              </a:defRPr>
            </a:lvl1pPr>
            <a:lvl2pPr eaLnBrk="0" fontAlgn="base" hangingPunct="0">
              <a:spcBef>
                <a:spcPct val="0"/>
              </a:spcBef>
              <a:spcAft>
                <a:spcPct val="0"/>
              </a:spcAft>
              <a:tabLst>
                <a:tab pos="1060450" algn="l"/>
              </a:tabLst>
              <a:defRPr>
                <a:solidFill>
                  <a:schemeClr val="tx1"/>
                </a:solidFill>
                <a:latin typeface="Arial" panose="020B0604020202020204" pitchFamily="34" charset="0"/>
              </a:defRPr>
            </a:lvl2pPr>
            <a:lvl3pPr eaLnBrk="0" fontAlgn="base" hangingPunct="0">
              <a:spcBef>
                <a:spcPct val="0"/>
              </a:spcBef>
              <a:spcAft>
                <a:spcPct val="0"/>
              </a:spcAft>
              <a:tabLst>
                <a:tab pos="1060450" algn="l"/>
              </a:tabLst>
              <a:defRPr>
                <a:solidFill>
                  <a:schemeClr val="tx1"/>
                </a:solidFill>
                <a:latin typeface="Arial" panose="020B0604020202020204" pitchFamily="34" charset="0"/>
              </a:defRPr>
            </a:lvl3pPr>
            <a:lvl4pPr eaLnBrk="0" fontAlgn="base" hangingPunct="0">
              <a:spcBef>
                <a:spcPct val="0"/>
              </a:spcBef>
              <a:spcAft>
                <a:spcPct val="0"/>
              </a:spcAft>
              <a:tabLst>
                <a:tab pos="1060450" algn="l"/>
              </a:tabLst>
              <a:defRPr>
                <a:solidFill>
                  <a:schemeClr val="tx1"/>
                </a:solidFill>
                <a:latin typeface="Arial" panose="020B0604020202020204" pitchFamily="34" charset="0"/>
              </a:defRPr>
            </a:lvl4pPr>
            <a:lvl5pPr eaLnBrk="0" fontAlgn="base" hangingPunct="0">
              <a:spcBef>
                <a:spcPct val="0"/>
              </a:spcBef>
              <a:spcAft>
                <a:spcPct val="0"/>
              </a:spcAft>
              <a:tabLst>
                <a:tab pos="1060450" algn="l"/>
              </a:tabLst>
              <a:defRPr>
                <a:solidFill>
                  <a:schemeClr val="tx1"/>
                </a:solidFill>
                <a:latin typeface="Arial" panose="020B0604020202020204" pitchFamily="34" charset="0"/>
              </a:defRPr>
            </a:lvl5pPr>
            <a:lvl6pPr eaLnBrk="0" fontAlgn="base" hangingPunct="0">
              <a:spcBef>
                <a:spcPct val="0"/>
              </a:spcBef>
              <a:spcAft>
                <a:spcPct val="0"/>
              </a:spcAft>
              <a:tabLst>
                <a:tab pos="1060450" algn="l"/>
              </a:tabLst>
              <a:defRPr>
                <a:solidFill>
                  <a:schemeClr val="tx1"/>
                </a:solidFill>
                <a:latin typeface="Arial" panose="020B0604020202020204" pitchFamily="34" charset="0"/>
              </a:defRPr>
            </a:lvl6pPr>
            <a:lvl7pPr eaLnBrk="0" fontAlgn="base" hangingPunct="0">
              <a:spcBef>
                <a:spcPct val="0"/>
              </a:spcBef>
              <a:spcAft>
                <a:spcPct val="0"/>
              </a:spcAft>
              <a:tabLst>
                <a:tab pos="1060450" algn="l"/>
              </a:tabLst>
              <a:defRPr>
                <a:solidFill>
                  <a:schemeClr val="tx1"/>
                </a:solidFill>
                <a:latin typeface="Arial" panose="020B0604020202020204" pitchFamily="34" charset="0"/>
              </a:defRPr>
            </a:lvl7pPr>
            <a:lvl8pPr eaLnBrk="0" fontAlgn="base" hangingPunct="0">
              <a:spcBef>
                <a:spcPct val="0"/>
              </a:spcBef>
              <a:spcAft>
                <a:spcPct val="0"/>
              </a:spcAft>
              <a:tabLst>
                <a:tab pos="1060450" algn="l"/>
              </a:tabLst>
              <a:defRPr>
                <a:solidFill>
                  <a:schemeClr val="tx1"/>
                </a:solidFill>
                <a:latin typeface="Arial" panose="020B0604020202020204" pitchFamily="34" charset="0"/>
              </a:defRPr>
            </a:lvl8pPr>
            <a:lvl9pPr eaLnBrk="0" fontAlgn="base" hangingPunct="0">
              <a:spcBef>
                <a:spcPct val="0"/>
              </a:spcBef>
              <a:spcAft>
                <a:spcPct val="0"/>
              </a:spcAft>
              <a:tabLst>
                <a:tab pos="106045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1060450" algn="l"/>
              </a:tabLst>
            </a:pPr>
            <a:r>
              <a:rPr kumimoji="0" lang="en-US" altLang="tr-TR" sz="1100" b="0" i="0" u="none" strike="noStrike" cap="none" normalizeH="0" baseline="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	</a:t>
            </a:r>
            <a:endParaRPr kumimoji="0" lang="en-US" altLang="tr-TR" sz="1800" b="0" i="0" u="none" strike="noStrike" cap="none" normalizeH="0" baseline="0">
              <a:ln>
                <a:noFill/>
              </a:ln>
              <a:solidFill>
                <a:schemeClr val="tx1"/>
              </a:solidFill>
              <a:effectLst/>
              <a:latin typeface="Arial" panose="020B0604020202020204" pitchFamily="34" charset="0"/>
            </a:endParaRPr>
          </a:p>
        </p:txBody>
      </p:sp>
      <p:pic>
        <p:nvPicPr>
          <p:cNvPr id="11" name="Resim 10">
            <a:extLst>
              <a:ext uri="{FF2B5EF4-FFF2-40B4-BE49-F238E27FC236}">
                <a16:creationId xmlns:a16="http://schemas.microsoft.com/office/drawing/2014/main" id="{8A28A856-1F4F-A08B-78C4-7A09EE4BF3C2}"/>
              </a:ext>
            </a:extLst>
          </p:cNvPr>
          <p:cNvPicPr>
            <a:picLocks noChangeAspect="1"/>
          </p:cNvPicPr>
          <p:nvPr/>
        </p:nvPicPr>
        <p:blipFill>
          <a:blip r:embed="rId3"/>
          <a:stretch>
            <a:fillRect/>
          </a:stretch>
        </p:blipFill>
        <p:spPr>
          <a:xfrm>
            <a:off x="6595216" y="1782763"/>
            <a:ext cx="4020295" cy="1691343"/>
          </a:xfrm>
          <a:prstGeom prst="rect">
            <a:avLst/>
          </a:prstGeom>
        </p:spPr>
      </p:pic>
    </p:spTree>
    <p:extLst>
      <p:ext uri="{BB962C8B-B14F-4D97-AF65-F5344CB8AC3E}">
        <p14:creationId xmlns:p14="http://schemas.microsoft.com/office/powerpoint/2010/main" val="42932514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EDFEA9-4B0D-73DC-3310-3AD157631B5D}"/>
              </a:ext>
            </a:extLst>
          </p:cNvPr>
          <p:cNvSpPr>
            <a:spLocks noGrp="1"/>
          </p:cNvSpPr>
          <p:nvPr>
            <p:ph type="title"/>
          </p:nvPr>
        </p:nvSpPr>
        <p:spPr/>
        <p:txBody>
          <a:bodyPr>
            <a:normAutofit/>
          </a:bodyPr>
          <a:lstStyle/>
          <a:p>
            <a:r>
              <a:rPr lang="en-US" sz="3600" dirty="0"/>
              <a:t>LTE </a:t>
            </a:r>
            <a:r>
              <a:rPr lang="en-US" sz="3600" dirty="0" err="1"/>
              <a:t>ve</a:t>
            </a:r>
            <a:r>
              <a:rPr lang="en-US" sz="3600" dirty="0"/>
              <a:t> GSM</a:t>
            </a:r>
            <a:endParaRPr lang="tr-TR" sz="3600" dirty="0"/>
          </a:p>
        </p:txBody>
      </p:sp>
      <p:pic>
        <p:nvPicPr>
          <p:cNvPr id="5" name="Resim 4">
            <a:extLst>
              <a:ext uri="{FF2B5EF4-FFF2-40B4-BE49-F238E27FC236}">
                <a16:creationId xmlns:a16="http://schemas.microsoft.com/office/drawing/2014/main" id="{745CA3C5-B444-2424-C061-3A9BFD04A551}"/>
              </a:ext>
            </a:extLst>
          </p:cNvPr>
          <p:cNvPicPr>
            <a:picLocks noChangeAspect="1"/>
          </p:cNvPicPr>
          <p:nvPr/>
        </p:nvPicPr>
        <p:blipFill>
          <a:blip r:embed="rId2"/>
          <a:stretch>
            <a:fillRect/>
          </a:stretch>
        </p:blipFill>
        <p:spPr>
          <a:xfrm>
            <a:off x="3331802" y="1610116"/>
            <a:ext cx="5834500" cy="4192197"/>
          </a:xfrm>
          <a:prstGeom prst="rect">
            <a:avLst/>
          </a:prstGeom>
        </p:spPr>
      </p:pic>
    </p:spTree>
    <p:extLst>
      <p:ext uri="{BB962C8B-B14F-4D97-AF65-F5344CB8AC3E}">
        <p14:creationId xmlns:p14="http://schemas.microsoft.com/office/powerpoint/2010/main" val="3929983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7E2F36-0189-2493-CB21-608993828ADE}"/>
              </a:ext>
            </a:extLst>
          </p:cNvPr>
          <p:cNvSpPr>
            <a:spLocks noGrp="1"/>
          </p:cNvSpPr>
          <p:nvPr>
            <p:ph type="title"/>
          </p:nvPr>
        </p:nvSpPr>
        <p:spPr/>
        <p:txBody>
          <a:bodyPr>
            <a:normAutofit/>
          </a:bodyPr>
          <a:lstStyle/>
          <a:p>
            <a:r>
              <a:rPr lang="tr-TR" sz="3600" dirty="0"/>
              <a:t>SONUÇ</a:t>
            </a:r>
          </a:p>
        </p:txBody>
      </p:sp>
      <p:sp>
        <p:nvSpPr>
          <p:cNvPr id="3" name="İçerik Yer Tutucusu 2">
            <a:extLst>
              <a:ext uri="{FF2B5EF4-FFF2-40B4-BE49-F238E27FC236}">
                <a16:creationId xmlns:a16="http://schemas.microsoft.com/office/drawing/2014/main" id="{0AA07AB8-A946-91E7-63DA-172BD45DCB17}"/>
              </a:ext>
            </a:extLst>
          </p:cNvPr>
          <p:cNvSpPr>
            <a:spLocks noGrp="1"/>
          </p:cNvSpPr>
          <p:nvPr>
            <p:ph idx="1"/>
          </p:nvPr>
        </p:nvSpPr>
        <p:spPr/>
        <p:txBody>
          <a:bodyPr>
            <a:normAutofit/>
          </a:bodyPr>
          <a:lstStyle/>
          <a:p>
            <a:pPr algn="just"/>
            <a:r>
              <a:rPr lang="en-US" sz="2400" dirty="0">
                <a:effectLst/>
                <a:latin typeface="Calibri" panose="020F0502020204030204" pitchFamily="34" charset="0"/>
                <a:ea typeface="Calibri" panose="020F0502020204030204" pitchFamily="34" charset="0"/>
                <a:cs typeface="Arial" panose="020B0604020202020204" pitchFamily="34" charset="0"/>
              </a:rPr>
              <a:t>LTE, </a:t>
            </a:r>
            <a:r>
              <a:rPr lang="en-US" sz="2400" dirty="0" err="1">
                <a:effectLst/>
                <a:latin typeface="Calibri" panose="020F0502020204030204" pitchFamily="34" charset="0"/>
                <a:ea typeface="Calibri" panose="020F0502020204030204" pitchFamily="34" charset="0"/>
                <a:cs typeface="Arial" panose="020B0604020202020204" pitchFamily="34" charset="0"/>
              </a:rPr>
              <a:t>kendinden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önce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gelmiş</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standartlara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kıyasla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teknoloji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hız</a:t>
            </a:r>
            <a:r>
              <a:rPr lang="en-US" sz="2400" dirty="0">
                <a:effectLst/>
                <a:latin typeface="Calibri" panose="020F0502020204030204" pitchFamily="34" charset="0"/>
                <a:ea typeface="Calibri" panose="020F0502020204030204" pitchFamily="34" charset="0"/>
                <a:cs typeface="Arial" panose="020B0604020202020204" pitchFamily="34" charset="0"/>
              </a:rPr>
              <a:t>, bant </a:t>
            </a:r>
            <a:r>
              <a:rPr lang="en-US" sz="2400" dirty="0" err="1">
                <a:effectLst/>
                <a:latin typeface="Calibri" panose="020F0502020204030204" pitchFamily="34" charset="0"/>
                <a:ea typeface="Calibri" panose="020F0502020204030204" pitchFamily="34" charset="0"/>
                <a:cs typeface="Arial" panose="020B0604020202020204" pitchFamily="34" charset="0"/>
              </a:rPr>
              <a:t>genişliği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gecikme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kapasite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veölçeklenebilirlik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açısından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avantajlıdır</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Ancak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artık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günümüzdeki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en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gelişmiş</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standart</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özelliğini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taşımamaktadır</a:t>
            </a:r>
            <a:r>
              <a:rPr lang="en-US" sz="2400" dirty="0">
                <a:effectLst/>
                <a:latin typeface="Calibri" panose="020F0502020204030204" pitchFamily="34" charset="0"/>
                <a:ea typeface="Calibri" panose="020F0502020204030204" pitchFamily="34" charset="0"/>
                <a:cs typeface="Arial" panose="020B0604020202020204" pitchFamily="34" charset="0"/>
              </a:rPr>
              <a:t>. 4G’nin </a:t>
            </a:r>
            <a:r>
              <a:rPr lang="en-US" sz="2400" dirty="0" err="1">
                <a:effectLst/>
                <a:latin typeface="Calibri" panose="020F0502020204030204" pitchFamily="34" charset="0"/>
                <a:ea typeface="Calibri" panose="020F0502020204030204" pitchFamily="34" charset="0"/>
                <a:cs typeface="Arial" panose="020B0604020202020204" pitchFamily="34" charset="0"/>
              </a:rPr>
              <a:t>varisi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olarak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tanımlayabileceğimiz</a:t>
            </a:r>
            <a:r>
              <a:rPr lang="en-US" sz="2400" dirty="0">
                <a:effectLst/>
                <a:latin typeface="Calibri" panose="020F0502020204030204" pitchFamily="34" charset="0"/>
                <a:ea typeface="Calibri" panose="020F0502020204030204" pitchFamily="34" charset="0"/>
                <a:cs typeface="Arial" panose="020B0604020202020204" pitchFamily="34" charset="0"/>
              </a:rPr>
              <a:t> 5G, 2019 </a:t>
            </a:r>
            <a:r>
              <a:rPr lang="en-US" sz="2400" dirty="0" err="1">
                <a:effectLst/>
                <a:latin typeface="Calibri" panose="020F0502020204030204" pitchFamily="34" charset="0"/>
                <a:ea typeface="Calibri" panose="020F0502020204030204" pitchFamily="34" charset="0"/>
                <a:cs typeface="Arial" panose="020B0604020202020204" pitchFamily="34" charset="0"/>
              </a:rPr>
              <a:t>yılında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kullanıma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açılmıştır</a:t>
            </a:r>
            <a:r>
              <a:rPr lang="en-US" sz="2400" dirty="0">
                <a:effectLst/>
                <a:latin typeface="Calibri" panose="020F0502020204030204" pitchFamily="34" charset="0"/>
                <a:ea typeface="Calibri" panose="020F0502020204030204" pitchFamily="34" charset="0"/>
                <a:cs typeface="Arial" panose="020B0604020202020204" pitchFamily="34" charset="0"/>
              </a:rPr>
              <a:t>. </a:t>
            </a:r>
          </a:p>
          <a:p>
            <a:pPr algn="just"/>
            <a:r>
              <a:rPr lang="en-US" sz="2400" dirty="0" err="1">
                <a:effectLst/>
                <a:latin typeface="Calibri" panose="020F0502020204030204" pitchFamily="34" charset="0"/>
                <a:ea typeface="Calibri" panose="020F0502020204030204" pitchFamily="34" charset="0"/>
                <a:cs typeface="Arial" panose="020B0604020202020204" pitchFamily="34" charset="0"/>
              </a:rPr>
              <a:t>Önceki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jenerasyon</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geçişlerinde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olduğu</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gibi</a:t>
            </a:r>
            <a:r>
              <a:rPr lang="en-US" sz="2400" dirty="0">
                <a:effectLst/>
                <a:latin typeface="Calibri" panose="020F0502020204030204" pitchFamily="34" charset="0"/>
                <a:ea typeface="Calibri" panose="020F0502020204030204" pitchFamily="34" charset="0"/>
                <a:cs typeface="Arial" panose="020B0604020202020204" pitchFamily="34" charset="0"/>
              </a:rPr>
              <a:t> 5G </a:t>
            </a:r>
            <a:r>
              <a:rPr lang="en-US" sz="2400" dirty="0" err="1">
                <a:effectLst/>
                <a:latin typeface="Calibri" panose="020F0502020204030204" pitchFamily="34" charset="0"/>
                <a:ea typeface="Calibri" panose="020F0502020204030204" pitchFamily="34" charset="0"/>
                <a:cs typeface="Arial" panose="020B0604020202020204" pitchFamily="34" charset="0"/>
              </a:rPr>
              <a:t>standartı</a:t>
            </a:r>
            <a:r>
              <a:rPr lang="en-US" sz="2400" dirty="0">
                <a:effectLst/>
                <a:latin typeface="Calibri" panose="020F0502020204030204" pitchFamily="34" charset="0"/>
                <a:ea typeface="Calibri" panose="020F0502020204030204" pitchFamily="34" charset="0"/>
                <a:cs typeface="Arial" panose="020B0604020202020204" pitchFamily="34" charset="0"/>
              </a:rPr>
              <a:t> da bant </a:t>
            </a:r>
            <a:r>
              <a:rPr lang="en-US" sz="2400" dirty="0" err="1">
                <a:effectLst/>
                <a:latin typeface="Calibri" panose="020F0502020204030204" pitchFamily="34" charset="0"/>
                <a:ea typeface="Calibri" panose="020F0502020204030204" pitchFamily="34" charset="0"/>
                <a:cs typeface="Arial" panose="020B0604020202020204" pitchFamily="34" charset="0"/>
              </a:rPr>
              <a:t>genişliği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ve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gecikme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gibi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alanlarda</a:t>
            </a:r>
            <a:r>
              <a:rPr lang="en-US" sz="2400" dirty="0">
                <a:effectLst/>
                <a:latin typeface="Calibri" panose="020F0502020204030204" pitchFamily="34" charset="0"/>
                <a:ea typeface="Calibri" panose="020F0502020204030204" pitchFamily="34" charset="0"/>
                <a:cs typeface="Arial" panose="020B0604020202020204" pitchFamily="34" charset="0"/>
              </a:rPr>
              <a:t> 4G </a:t>
            </a:r>
            <a:r>
              <a:rPr lang="en-US" sz="2400" dirty="0" err="1">
                <a:effectLst/>
                <a:latin typeface="Calibri" panose="020F0502020204030204" pitchFamily="34" charset="0"/>
                <a:ea typeface="Calibri" panose="020F0502020204030204" pitchFamily="34" charset="0"/>
                <a:cs typeface="Arial" panose="020B0604020202020204" pitchFamily="34" charset="0"/>
              </a:rPr>
              <a:t>ve</a:t>
            </a:r>
            <a:r>
              <a:rPr lang="en-US" sz="2400" dirty="0">
                <a:effectLst/>
                <a:latin typeface="Calibri" panose="020F0502020204030204" pitchFamily="34" charset="0"/>
                <a:ea typeface="Calibri" panose="020F0502020204030204" pitchFamily="34" charset="0"/>
                <a:cs typeface="Arial" panose="020B0604020202020204" pitchFamily="34" charset="0"/>
              </a:rPr>
              <a:t> LTE </a:t>
            </a:r>
            <a:r>
              <a:rPr lang="en-US" sz="2400" dirty="0" err="1">
                <a:effectLst/>
                <a:latin typeface="Calibri" panose="020F0502020204030204" pitchFamily="34" charset="0"/>
                <a:ea typeface="Calibri" panose="020F0502020204030204" pitchFamily="34" charset="0"/>
                <a:cs typeface="Arial" panose="020B0604020202020204" pitchFamily="34" charset="0"/>
              </a:rPr>
              <a:t>teknolojileri</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dahil</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olmak</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üzere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seleflerine</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kıyasla</a:t>
            </a:r>
            <a:r>
              <a:rPr lang="en-US" sz="2400" dirty="0">
                <a:effectLst/>
                <a:latin typeface="Calibri" panose="020F0502020204030204" pitchFamily="34" charset="0"/>
                <a:ea typeface="Calibri" panose="020F0502020204030204" pitchFamily="34" charset="0"/>
                <a:cs typeface="Arial" panose="020B0604020202020204" pitchFamily="34" charset="0"/>
              </a:rPr>
              <a:t> </a:t>
            </a:r>
            <a:r>
              <a:rPr lang="en-US" sz="2400" dirty="0" err="1">
                <a:effectLst/>
                <a:latin typeface="Calibri" panose="020F0502020204030204" pitchFamily="34" charset="0"/>
                <a:ea typeface="Calibri" panose="020F0502020204030204" pitchFamily="34" charset="0"/>
                <a:cs typeface="Arial" panose="020B0604020202020204" pitchFamily="34" charset="0"/>
              </a:rPr>
              <a:t>üstündür</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err="1">
                <a:latin typeface="Calibri" panose="020F0502020204030204" pitchFamily="34" charset="0"/>
                <a:ea typeface="Calibri" panose="020F0502020204030204" pitchFamily="34" charset="0"/>
                <a:cs typeface="Arial" panose="020B0604020202020204" pitchFamily="34" charset="0"/>
              </a:rPr>
              <a:t>ve</a:t>
            </a:r>
            <a:r>
              <a:rPr lang="en-US" sz="2400" dirty="0">
                <a:latin typeface="Calibri" panose="020F0502020204030204" pitchFamily="34" charset="0"/>
                <a:ea typeface="Calibri" panose="020F0502020204030204" pitchFamily="34" charset="0"/>
                <a:cs typeface="Arial" panose="020B0604020202020204" pitchFamily="34" charset="0"/>
              </a:rPr>
              <a:t> 4G </a:t>
            </a:r>
            <a:r>
              <a:rPr lang="en-US" sz="2400" dirty="0" err="1">
                <a:latin typeface="Calibri" panose="020F0502020204030204" pitchFamily="34" charset="0"/>
                <a:ea typeface="Calibri" panose="020F0502020204030204" pitchFamily="34" charset="0"/>
                <a:cs typeface="Arial" panose="020B0604020202020204" pitchFamily="34" charset="0"/>
              </a:rPr>
              <a:t>teknolojileri</a:t>
            </a:r>
            <a:r>
              <a:rPr lang="en-US" sz="2400" dirty="0">
                <a:latin typeface="Calibri" panose="020F0502020204030204" pitchFamily="34" charset="0"/>
                <a:ea typeface="Calibri" panose="020F0502020204030204" pitchFamily="34" charset="0"/>
                <a:cs typeface="Arial" panose="020B0604020202020204" pitchFamily="34" charset="0"/>
              </a:rPr>
              <a:t> </a:t>
            </a:r>
            <a:r>
              <a:rPr lang="en-US" sz="2400" dirty="0" err="1">
                <a:latin typeface="Calibri" panose="020F0502020204030204" pitchFamily="34" charset="0"/>
                <a:ea typeface="Calibri" panose="020F0502020204030204" pitchFamily="34" charset="0"/>
                <a:cs typeface="Arial" panose="020B0604020202020204" pitchFamily="34" charset="0"/>
              </a:rPr>
              <a:t>yerini</a:t>
            </a:r>
            <a:r>
              <a:rPr lang="en-US" sz="2400" dirty="0">
                <a:latin typeface="Calibri" panose="020F0502020204030204" pitchFamily="34" charset="0"/>
                <a:ea typeface="Calibri" panose="020F0502020204030204" pitchFamily="34" charset="0"/>
                <a:cs typeface="Arial" panose="020B0604020202020204" pitchFamily="34" charset="0"/>
              </a:rPr>
              <a:t> 5G'ye </a:t>
            </a:r>
            <a:r>
              <a:rPr lang="en-US" sz="2400" dirty="0" err="1">
                <a:latin typeface="Calibri" panose="020F0502020204030204" pitchFamily="34" charset="0"/>
                <a:ea typeface="Calibri" panose="020F0502020204030204" pitchFamily="34" charset="0"/>
                <a:cs typeface="Arial" panose="020B0604020202020204" pitchFamily="34" charset="0"/>
              </a:rPr>
              <a:t>bırakmaktadır</a:t>
            </a:r>
            <a:r>
              <a:rPr lang="en-US" sz="2400" dirty="0">
                <a:latin typeface="Calibri" panose="020F0502020204030204" pitchFamily="34" charset="0"/>
                <a:ea typeface="Calibri" panose="020F0502020204030204" pitchFamily="34" charset="0"/>
                <a:cs typeface="Arial" panose="020B0604020202020204" pitchFamily="34" charset="0"/>
              </a:rPr>
              <a:t>.</a:t>
            </a:r>
            <a:endParaRPr lang="tr-TR" sz="3600" dirty="0"/>
          </a:p>
        </p:txBody>
      </p:sp>
    </p:spTree>
    <p:extLst>
      <p:ext uri="{BB962C8B-B14F-4D97-AF65-F5344CB8AC3E}">
        <p14:creationId xmlns:p14="http://schemas.microsoft.com/office/powerpoint/2010/main" val="2840398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413D2-A421-CC42-5A5C-E3E2648493E5}"/>
              </a:ext>
            </a:extLst>
          </p:cNvPr>
          <p:cNvSpPr>
            <a:spLocks noGrp="1"/>
          </p:cNvSpPr>
          <p:nvPr>
            <p:ph type="title"/>
          </p:nvPr>
        </p:nvSpPr>
        <p:spPr>
          <a:xfrm>
            <a:off x="838200" y="365125"/>
            <a:ext cx="10515600" cy="1325563"/>
          </a:xfrm>
        </p:spPr>
        <p:txBody>
          <a:bodyPr anchor="ctr">
            <a:normAutofit/>
          </a:bodyPr>
          <a:lstStyle/>
          <a:p>
            <a:r>
              <a:rPr lang="en-TR" sz="3200" dirty="0"/>
              <a:t>GSM ve 2G</a:t>
            </a:r>
          </a:p>
        </p:txBody>
      </p:sp>
      <p:sp>
        <p:nvSpPr>
          <p:cNvPr id="3" name="Content Placeholder 2">
            <a:extLst>
              <a:ext uri="{FF2B5EF4-FFF2-40B4-BE49-F238E27FC236}">
                <a16:creationId xmlns:a16="http://schemas.microsoft.com/office/drawing/2014/main" id="{4D0C7D6B-AB85-F5CF-E632-5196085CC5E0}"/>
              </a:ext>
            </a:extLst>
          </p:cNvPr>
          <p:cNvSpPr>
            <a:spLocks noGrp="1"/>
          </p:cNvSpPr>
          <p:nvPr>
            <p:ph sz="half" idx="1"/>
          </p:nvPr>
        </p:nvSpPr>
        <p:spPr>
          <a:xfrm>
            <a:off x="838200" y="1825625"/>
            <a:ext cx="5181600" cy="4351338"/>
          </a:xfrm>
        </p:spPr>
        <p:txBody>
          <a:bodyPr>
            <a:normAutofit/>
          </a:bodyPr>
          <a:lstStyle/>
          <a:p>
            <a:r>
              <a:rPr lang="en-TR" sz="2400" dirty="0"/>
              <a:t>GSM (General Standart Mobile) </a:t>
            </a:r>
            <a:r>
              <a:rPr lang="en-TR" sz="2400"/>
              <a:t>standartı </a:t>
            </a:r>
            <a:r>
              <a:rPr lang="tr-TR" sz="2400" dirty="0"/>
              <a:t>g</a:t>
            </a:r>
            <a:r>
              <a:rPr lang="en-TR" sz="2400"/>
              <a:t>eliştir</a:t>
            </a:r>
            <a:r>
              <a:rPr lang="tr-TR" sz="2400" dirty="0"/>
              <a:t>il</a:t>
            </a:r>
            <a:r>
              <a:rPr lang="en-TR" sz="2400"/>
              <a:t>di</a:t>
            </a:r>
            <a:endParaRPr lang="en-TR" sz="2400" dirty="0"/>
          </a:p>
          <a:p>
            <a:r>
              <a:rPr lang="en-TR" sz="2400" dirty="0"/>
              <a:t>Analog sinyalden dijital </a:t>
            </a:r>
            <a:r>
              <a:rPr lang="en-TR" sz="2400"/>
              <a:t>sinyale ge</a:t>
            </a:r>
            <a:r>
              <a:rPr lang="tr-TR" sz="2400" dirty="0"/>
              <a:t>ç</a:t>
            </a:r>
            <a:r>
              <a:rPr lang="en-TR" sz="2400"/>
              <a:t>iş</a:t>
            </a:r>
            <a:endParaRPr lang="en-TR" sz="2400" dirty="0"/>
          </a:p>
          <a:p>
            <a:r>
              <a:rPr lang="en-TR" sz="2400"/>
              <a:t>40</a:t>
            </a:r>
            <a:r>
              <a:rPr lang="tr-TR" sz="2400" dirty="0"/>
              <a:t>k</a:t>
            </a:r>
            <a:r>
              <a:rPr lang="en-TR" sz="2400"/>
              <a:t>bps</a:t>
            </a:r>
            <a:r>
              <a:rPr lang="tr-TR" sz="2400" dirty="0"/>
              <a:t>’e</a:t>
            </a:r>
            <a:r>
              <a:rPr lang="en-TR" sz="2400"/>
              <a:t> </a:t>
            </a:r>
            <a:r>
              <a:rPr lang="en-TR" sz="2400" dirty="0"/>
              <a:t>kadar veri </a:t>
            </a:r>
            <a:r>
              <a:rPr lang="en-TR" sz="2400"/>
              <a:t>aktarım hız</a:t>
            </a:r>
            <a:r>
              <a:rPr lang="tr-TR" sz="2400" dirty="0"/>
              <a:t>ı </a:t>
            </a:r>
            <a:endParaRPr lang="en-TR" sz="2400" dirty="0"/>
          </a:p>
          <a:p>
            <a:r>
              <a:rPr lang="en-TR" sz="2400" dirty="0"/>
              <a:t>Veriler şifreli bi </a:t>
            </a:r>
            <a:r>
              <a:rPr lang="en-TR" sz="2400"/>
              <a:t>şekilde aktarılıyor</a:t>
            </a:r>
            <a:endParaRPr lang="en-TR" sz="2400" dirty="0"/>
          </a:p>
          <a:p>
            <a:r>
              <a:rPr lang="tr-TR" sz="2400" dirty="0"/>
              <a:t>Sadece ses değil başka tür veri aktarımı da söz konusu</a:t>
            </a:r>
            <a:endParaRPr lang="en-TR" sz="2400" dirty="0"/>
          </a:p>
        </p:txBody>
      </p:sp>
      <p:pic>
        <p:nvPicPr>
          <p:cNvPr id="5" name="Picture 4" descr="A picture containing electronics, cellphone&#10;&#10;Description automatically generated">
            <a:extLst>
              <a:ext uri="{FF2B5EF4-FFF2-40B4-BE49-F238E27FC236}">
                <a16:creationId xmlns:a16="http://schemas.microsoft.com/office/drawing/2014/main" id="{3ECF5C31-0B66-3FFA-2A8F-CC0A6F773ED5}"/>
              </a:ext>
            </a:extLst>
          </p:cNvPr>
          <p:cNvPicPr>
            <a:picLocks noChangeAspect="1"/>
          </p:cNvPicPr>
          <p:nvPr/>
        </p:nvPicPr>
        <p:blipFill>
          <a:blip r:embed="rId2"/>
          <a:stretch>
            <a:fillRect/>
          </a:stretch>
        </p:blipFill>
        <p:spPr>
          <a:xfrm>
            <a:off x="7301862" y="1253331"/>
            <a:ext cx="2833065" cy="4351338"/>
          </a:xfrm>
          <a:prstGeom prst="rect">
            <a:avLst/>
          </a:prstGeom>
          <a:noFill/>
        </p:spPr>
      </p:pic>
    </p:spTree>
    <p:extLst>
      <p:ext uri="{BB962C8B-B14F-4D97-AF65-F5344CB8AC3E}">
        <p14:creationId xmlns:p14="http://schemas.microsoft.com/office/powerpoint/2010/main" val="205386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D66C-1152-F775-C40A-30057B854386}"/>
              </a:ext>
            </a:extLst>
          </p:cNvPr>
          <p:cNvSpPr>
            <a:spLocks noGrp="1"/>
          </p:cNvSpPr>
          <p:nvPr>
            <p:ph type="title"/>
          </p:nvPr>
        </p:nvSpPr>
        <p:spPr>
          <a:xfrm>
            <a:off x="838200" y="365125"/>
            <a:ext cx="10515600" cy="1325563"/>
          </a:xfrm>
        </p:spPr>
        <p:txBody>
          <a:bodyPr anchor="ctr">
            <a:normAutofit/>
          </a:bodyPr>
          <a:lstStyle/>
          <a:p>
            <a:r>
              <a:rPr lang="en-TR" sz="3600" dirty="0"/>
              <a:t>3G</a:t>
            </a:r>
            <a:endParaRPr lang="en-TR" sz="4800" dirty="0"/>
          </a:p>
        </p:txBody>
      </p:sp>
      <p:sp>
        <p:nvSpPr>
          <p:cNvPr id="3" name="Content Placeholder 2">
            <a:extLst>
              <a:ext uri="{FF2B5EF4-FFF2-40B4-BE49-F238E27FC236}">
                <a16:creationId xmlns:a16="http://schemas.microsoft.com/office/drawing/2014/main" id="{4C428366-578E-3EF1-59A0-B04C4F1112F0}"/>
              </a:ext>
            </a:extLst>
          </p:cNvPr>
          <p:cNvSpPr>
            <a:spLocks noGrp="1"/>
          </p:cNvSpPr>
          <p:nvPr>
            <p:ph sz="half" idx="1"/>
          </p:nvPr>
        </p:nvSpPr>
        <p:spPr>
          <a:xfrm>
            <a:off x="838200" y="1825625"/>
            <a:ext cx="5181600" cy="4351338"/>
          </a:xfrm>
        </p:spPr>
        <p:txBody>
          <a:bodyPr>
            <a:normAutofit/>
          </a:bodyPr>
          <a:lstStyle/>
          <a:p>
            <a:r>
              <a:rPr lang="en-TR" sz="2400" dirty="0"/>
              <a:t>ITU (International Telecommunication Union) 2001</a:t>
            </a:r>
          </a:p>
          <a:p>
            <a:r>
              <a:rPr lang="en-TR" sz="2400" dirty="0"/>
              <a:t>Packet Switching</a:t>
            </a:r>
          </a:p>
          <a:p>
            <a:r>
              <a:rPr lang="tr-TR" sz="2400" dirty="0"/>
              <a:t>D</a:t>
            </a:r>
            <a:r>
              <a:rPr lang="en-TR" sz="2400"/>
              <a:t>aha </a:t>
            </a:r>
            <a:r>
              <a:rPr lang="en-TR" sz="2400" dirty="0"/>
              <a:t>hızlı ve büyük </a:t>
            </a:r>
            <a:r>
              <a:rPr lang="en-TR" sz="2400"/>
              <a:t>veri alışverişi </a:t>
            </a:r>
            <a:endParaRPr lang="tr-TR" sz="2400" dirty="0"/>
          </a:p>
          <a:p>
            <a:r>
              <a:rPr lang="en-TR" sz="2400"/>
              <a:t>VoIP, </a:t>
            </a:r>
            <a:r>
              <a:rPr lang="tr-TR" sz="2400" dirty="0"/>
              <a:t>g</a:t>
            </a:r>
            <a:r>
              <a:rPr lang="en-TR" sz="2400"/>
              <a:t>örüntülü </a:t>
            </a:r>
            <a:r>
              <a:rPr lang="tr-TR" sz="2400" dirty="0"/>
              <a:t>k</a:t>
            </a:r>
            <a:r>
              <a:rPr lang="en-TR" sz="2400"/>
              <a:t>onuşma ve GPS</a:t>
            </a:r>
            <a:endParaRPr lang="en-TR" dirty="0"/>
          </a:p>
        </p:txBody>
      </p:sp>
      <p:pic>
        <p:nvPicPr>
          <p:cNvPr id="6" name="Content Placeholder 5" descr="A picture containing text, electronics&#10;&#10;Description automatically generated">
            <a:extLst>
              <a:ext uri="{FF2B5EF4-FFF2-40B4-BE49-F238E27FC236}">
                <a16:creationId xmlns:a16="http://schemas.microsoft.com/office/drawing/2014/main" id="{2004FE40-5860-5893-4DB8-9E197E9AC919}"/>
              </a:ext>
            </a:extLst>
          </p:cNvPr>
          <p:cNvPicPr>
            <a:picLocks noGrp="1" noChangeAspect="1"/>
          </p:cNvPicPr>
          <p:nvPr>
            <p:ph sz="half" idx="2"/>
          </p:nvPr>
        </p:nvPicPr>
        <p:blipFill>
          <a:blip r:embed="rId2"/>
          <a:stretch>
            <a:fillRect/>
          </a:stretch>
        </p:blipFill>
        <p:spPr>
          <a:xfrm>
            <a:off x="6172200" y="2060695"/>
            <a:ext cx="5181600" cy="3881198"/>
          </a:xfrm>
          <a:noFill/>
        </p:spPr>
      </p:pic>
    </p:spTree>
    <p:extLst>
      <p:ext uri="{BB962C8B-B14F-4D97-AF65-F5344CB8AC3E}">
        <p14:creationId xmlns:p14="http://schemas.microsoft.com/office/powerpoint/2010/main" val="1711231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A57D8-2953-05E3-2B7C-F4B23DF23AEB}"/>
              </a:ext>
            </a:extLst>
          </p:cNvPr>
          <p:cNvSpPr>
            <a:spLocks noGrp="1"/>
          </p:cNvSpPr>
          <p:nvPr>
            <p:ph type="title"/>
          </p:nvPr>
        </p:nvSpPr>
        <p:spPr/>
        <p:txBody>
          <a:bodyPr>
            <a:normAutofit/>
          </a:bodyPr>
          <a:lstStyle/>
          <a:p>
            <a:r>
              <a:rPr lang="en-TR" sz="3600" dirty="0"/>
              <a:t>LTE ve 4G</a:t>
            </a:r>
          </a:p>
        </p:txBody>
      </p:sp>
      <p:sp>
        <p:nvSpPr>
          <p:cNvPr id="3" name="Content Placeholder 2">
            <a:extLst>
              <a:ext uri="{FF2B5EF4-FFF2-40B4-BE49-F238E27FC236}">
                <a16:creationId xmlns:a16="http://schemas.microsoft.com/office/drawing/2014/main" id="{55C2F2F4-2A81-3773-D520-4E76E7B06B04}"/>
              </a:ext>
            </a:extLst>
          </p:cNvPr>
          <p:cNvSpPr>
            <a:spLocks noGrp="1"/>
          </p:cNvSpPr>
          <p:nvPr>
            <p:ph sz="half" idx="1"/>
          </p:nvPr>
        </p:nvSpPr>
        <p:spPr>
          <a:xfrm>
            <a:off x="838200" y="1825625"/>
            <a:ext cx="5181600" cy="3181090"/>
          </a:xfrm>
        </p:spPr>
        <p:txBody>
          <a:bodyPr>
            <a:normAutofit/>
          </a:bodyPr>
          <a:lstStyle/>
          <a:p>
            <a:pPr marL="0" indent="0">
              <a:buNone/>
            </a:pPr>
            <a:r>
              <a:rPr lang="en-TR" sz="2400" dirty="0"/>
              <a:t>-LTE</a:t>
            </a:r>
          </a:p>
          <a:p>
            <a:pPr lvl="1"/>
            <a:r>
              <a:rPr lang="en-TR" dirty="0"/>
              <a:t>100Mbps</a:t>
            </a:r>
          </a:p>
          <a:p>
            <a:pPr lvl="1"/>
            <a:r>
              <a:rPr lang="en-TR"/>
              <a:t>Devamlı </a:t>
            </a:r>
            <a:r>
              <a:rPr lang="tr-TR" dirty="0"/>
              <a:t>v</a:t>
            </a:r>
            <a:r>
              <a:rPr lang="en-TR"/>
              <a:t>eri </a:t>
            </a:r>
            <a:r>
              <a:rPr lang="en-TR" dirty="0"/>
              <a:t>aktarımı</a:t>
            </a:r>
          </a:p>
          <a:p>
            <a:pPr lvl="1"/>
            <a:r>
              <a:rPr lang="en-TR"/>
              <a:t>Büyük </a:t>
            </a:r>
            <a:r>
              <a:rPr lang="tr-TR" dirty="0"/>
              <a:t>k</a:t>
            </a:r>
            <a:r>
              <a:rPr lang="en-TR"/>
              <a:t>apsama </a:t>
            </a:r>
            <a:r>
              <a:rPr lang="en-TR" dirty="0"/>
              <a:t>Alanı</a:t>
            </a:r>
          </a:p>
        </p:txBody>
      </p:sp>
      <p:sp>
        <p:nvSpPr>
          <p:cNvPr id="4" name="Content Placeholder 3">
            <a:extLst>
              <a:ext uri="{FF2B5EF4-FFF2-40B4-BE49-F238E27FC236}">
                <a16:creationId xmlns:a16="http://schemas.microsoft.com/office/drawing/2014/main" id="{A1F9E5C2-70EF-E36C-7CEA-2C28B57E82D7}"/>
              </a:ext>
            </a:extLst>
          </p:cNvPr>
          <p:cNvSpPr>
            <a:spLocks noGrp="1"/>
          </p:cNvSpPr>
          <p:nvPr>
            <p:ph sz="half" idx="2"/>
          </p:nvPr>
        </p:nvSpPr>
        <p:spPr>
          <a:xfrm>
            <a:off x="6172200" y="1825625"/>
            <a:ext cx="5181600" cy="2596473"/>
          </a:xfrm>
        </p:spPr>
        <p:txBody>
          <a:bodyPr/>
          <a:lstStyle/>
          <a:p>
            <a:pPr marL="0" indent="0">
              <a:buNone/>
            </a:pPr>
            <a:r>
              <a:rPr lang="en-TR" sz="2400" dirty="0"/>
              <a:t>-4G</a:t>
            </a:r>
          </a:p>
          <a:p>
            <a:pPr lvl="1"/>
            <a:r>
              <a:rPr lang="en-TR" dirty="0"/>
              <a:t>1000Mbps</a:t>
            </a:r>
          </a:p>
          <a:p>
            <a:pPr lvl="1"/>
            <a:r>
              <a:rPr lang="en-TR" dirty="0"/>
              <a:t>Devamlı veri aktarımı</a:t>
            </a:r>
          </a:p>
          <a:p>
            <a:pPr lvl="1"/>
            <a:r>
              <a:rPr lang="en-TR"/>
              <a:t>Büyük </a:t>
            </a:r>
            <a:r>
              <a:rPr lang="tr-TR" dirty="0"/>
              <a:t>k</a:t>
            </a:r>
            <a:r>
              <a:rPr lang="en-TR"/>
              <a:t>apsama </a:t>
            </a:r>
            <a:r>
              <a:rPr lang="en-TR" dirty="0"/>
              <a:t>Alanı</a:t>
            </a:r>
          </a:p>
          <a:p>
            <a:pPr marL="0" indent="0">
              <a:buNone/>
            </a:pPr>
            <a:endParaRPr lang="en-TR" dirty="0"/>
          </a:p>
          <a:p>
            <a:pPr marL="0" indent="0">
              <a:buNone/>
            </a:pPr>
            <a:endParaRPr lang="en-TR" dirty="0"/>
          </a:p>
        </p:txBody>
      </p:sp>
      <p:sp>
        <p:nvSpPr>
          <p:cNvPr id="7" name="TextBox 6">
            <a:extLst>
              <a:ext uri="{FF2B5EF4-FFF2-40B4-BE49-F238E27FC236}">
                <a16:creationId xmlns:a16="http://schemas.microsoft.com/office/drawing/2014/main" id="{5EE16DBA-1D86-3D7B-2EF6-35FB6CFA888F}"/>
              </a:ext>
            </a:extLst>
          </p:cNvPr>
          <p:cNvSpPr txBox="1"/>
          <p:nvPr/>
        </p:nvSpPr>
        <p:spPr>
          <a:xfrm>
            <a:off x="283564" y="4826859"/>
            <a:ext cx="5292777" cy="830997"/>
          </a:xfrm>
          <a:prstGeom prst="rect">
            <a:avLst/>
          </a:prstGeom>
          <a:noFill/>
        </p:spPr>
        <p:txBody>
          <a:bodyPr wrap="square" rtlCol="0">
            <a:spAutoFit/>
          </a:bodyPr>
          <a:lstStyle/>
          <a:p>
            <a:pPr marL="457200" indent="-457200">
              <a:buFont typeface="Arial" panose="020B0604020202020204" pitchFamily="34" charset="0"/>
              <a:buChar char="•"/>
            </a:pPr>
            <a:r>
              <a:rPr lang="en-TR" sz="2400" dirty="0"/>
              <a:t>İki Teknolojiye </a:t>
            </a:r>
            <a:r>
              <a:rPr lang="en-TR" sz="2400"/>
              <a:t>geçmek için</a:t>
            </a:r>
            <a:r>
              <a:rPr lang="tr-TR" sz="2400" dirty="0"/>
              <a:t> de</a:t>
            </a:r>
            <a:r>
              <a:rPr lang="en-TR" sz="2400"/>
              <a:t> </a:t>
            </a:r>
            <a:r>
              <a:rPr lang="tr-TR" sz="2400" dirty="0"/>
              <a:t>d</a:t>
            </a:r>
            <a:r>
              <a:rPr lang="en-TR" sz="2400"/>
              <a:t>onanımın </a:t>
            </a:r>
            <a:r>
              <a:rPr lang="tr-TR" sz="2400" dirty="0"/>
              <a:t>d</a:t>
            </a:r>
            <a:r>
              <a:rPr lang="en-TR" sz="2400"/>
              <a:t>esteklemesi </a:t>
            </a:r>
            <a:r>
              <a:rPr lang="tr-TR" sz="2400" dirty="0"/>
              <a:t>l</a:t>
            </a:r>
            <a:r>
              <a:rPr lang="en-TR" sz="2400"/>
              <a:t>azım</a:t>
            </a:r>
            <a:r>
              <a:rPr lang="en-TR" sz="2400" dirty="0"/>
              <a:t>.</a:t>
            </a:r>
          </a:p>
        </p:txBody>
      </p:sp>
      <p:pic>
        <p:nvPicPr>
          <p:cNvPr id="9" name="Picture 8" descr="A close-up of a cell phone&#10;&#10;Description automatically generated with medium confidence">
            <a:extLst>
              <a:ext uri="{FF2B5EF4-FFF2-40B4-BE49-F238E27FC236}">
                <a16:creationId xmlns:a16="http://schemas.microsoft.com/office/drawing/2014/main" id="{E2641F4A-1F69-2DCC-3C34-38AA2F5CBA95}"/>
              </a:ext>
            </a:extLst>
          </p:cNvPr>
          <p:cNvPicPr>
            <a:picLocks noChangeAspect="1"/>
          </p:cNvPicPr>
          <p:nvPr/>
        </p:nvPicPr>
        <p:blipFill>
          <a:blip r:embed="rId2"/>
          <a:stretch>
            <a:fillRect/>
          </a:stretch>
        </p:blipFill>
        <p:spPr>
          <a:xfrm>
            <a:off x="6452225" y="3806797"/>
            <a:ext cx="2555001" cy="2803864"/>
          </a:xfrm>
          <a:prstGeom prst="rect">
            <a:avLst/>
          </a:prstGeom>
        </p:spPr>
      </p:pic>
    </p:spTree>
    <p:extLst>
      <p:ext uri="{BB962C8B-B14F-4D97-AF65-F5344CB8AC3E}">
        <p14:creationId xmlns:p14="http://schemas.microsoft.com/office/powerpoint/2010/main" val="3115950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60A29-45A2-B87E-3594-A74F00C6FC84}"/>
              </a:ext>
            </a:extLst>
          </p:cNvPr>
          <p:cNvSpPr>
            <a:spLocks noGrp="1"/>
          </p:cNvSpPr>
          <p:nvPr>
            <p:ph type="title"/>
          </p:nvPr>
        </p:nvSpPr>
        <p:spPr>
          <a:xfrm>
            <a:off x="838200" y="365125"/>
            <a:ext cx="10515600" cy="1325563"/>
          </a:xfrm>
        </p:spPr>
        <p:txBody>
          <a:bodyPr anchor="ctr">
            <a:normAutofit/>
          </a:bodyPr>
          <a:lstStyle/>
          <a:p>
            <a:r>
              <a:rPr lang="en-TR" sz="3600" dirty="0"/>
              <a:t>5G</a:t>
            </a:r>
            <a:endParaRPr lang="en-TR" dirty="0"/>
          </a:p>
        </p:txBody>
      </p:sp>
      <p:sp>
        <p:nvSpPr>
          <p:cNvPr id="3" name="Content Placeholder 2">
            <a:extLst>
              <a:ext uri="{FF2B5EF4-FFF2-40B4-BE49-F238E27FC236}">
                <a16:creationId xmlns:a16="http://schemas.microsoft.com/office/drawing/2014/main" id="{BEB0C541-56A9-B2C2-53EE-BEFEC6783548}"/>
              </a:ext>
            </a:extLst>
          </p:cNvPr>
          <p:cNvSpPr>
            <a:spLocks noGrp="1"/>
          </p:cNvSpPr>
          <p:nvPr>
            <p:ph sz="half" idx="1"/>
          </p:nvPr>
        </p:nvSpPr>
        <p:spPr>
          <a:xfrm>
            <a:off x="838200" y="1825625"/>
            <a:ext cx="5181600" cy="4351338"/>
          </a:xfrm>
        </p:spPr>
        <p:txBody>
          <a:bodyPr>
            <a:normAutofit/>
          </a:bodyPr>
          <a:lstStyle/>
          <a:p>
            <a:r>
              <a:rPr lang="en-TR"/>
              <a:t>Internete </a:t>
            </a:r>
            <a:r>
              <a:rPr lang="tr-TR" dirty="0"/>
              <a:t>b</a:t>
            </a:r>
            <a:r>
              <a:rPr lang="en-TR"/>
              <a:t>ağlanan </a:t>
            </a:r>
            <a:r>
              <a:rPr lang="tr-TR" dirty="0"/>
              <a:t>c</a:t>
            </a:r>
            <a:r>
              <a:rPr lang="en-TR"/>
              <a:t>ihaz sayısının </a:t>
            </a:r>
            <a:r>
              <a:rPr lang="tr-TR" dirty="0"/>
              <a:t>e</a:t>
            </a:r>
            <a:r>
              <a:rPr lang="en-TR"/>
              <a:t>ksponansiyel artı</a:t>
            </a:r>
            <a:r>
              <a:rPr lang="tr-TR" dirty="0"/>
              <a:t>ş</a:t>
            </a:r>
            <a:r>
              <a:rPr lang="en-TR"/>
              <a:t>ı</a:t>
            </a:r>
            <a:r>
              <a:rPr lang="tr-TR" dirty="0"/>
              <a:t> </a:t>
            </a:r>
            <a:r>
              <a:rPr lang="en-TR"/>
              <a:t>(IoT)</a:t>
            </a:r>
            <a:endParaRPr lang="en-TR" dirty="0"/>
          </a:p>
          <a:p>
            <a:r>
              <a:rPr lang="en-TR"/>
              <a:t>Alt </a:t>
            </a:r>
            <a:r>
              <a:rPr lang="tr-TR" dirty="0"/>
              <a:t>y</a:t>
            </a:r>
            <a:r>
              <a:rPr lang="en-TR"/>
              <a:t>apı</a:t>
            </a:r>
            <a:r>
              <a:rPr lang="tr-TR" dirty="0"/>
              <a:t>y</a:t>
            </a:r>
            <a:r>
              <a:rPr lang="en-TR"/>
              <a:t>ı </a:t>
            </a:r>
            <a:r>
              <a:rPr lang="en-TR" dirty="0"/>
              <a:t>gerçekleştirme problemleri.</a:t>
            </a:r>
          </a:p>
          <a:p>
            <a:r>
              <a:rPr lang="en-US" dirty="0"/>
              <a:t>S</a:t>
            </a:r>
            <a:r>
              <a:rPr lang="en-TR"/>
              <a:t>ağlığa zararları</a:t>
            </a:r>
            <a:endParaRPr lang="en-TR" dirty="0"/>
          </a:p>
          <a:p>
            <a:r>
              <a:rPr lang="en-TR"/>
              <a:t>5G</a:t>
            </a:r>
            <a:r>
              <a:rPr lang="tr-TR" dirty="0"/>
              <a:t>’y</a:t>
            </a:r>
            <a:r>
              <a:rPr lang="en-TR"/>
              <a:t>e ihtiyacımız var</a:t>
            </a:r>
            <a:r>
              <a:rPr lang="tr-TR" dirty="0"/>
              <a:t> </a:t>
            </a:r>
            <a:r>
              <a:rPr lang="en-TR"/>
              <a:t>mı</a:t>
            </a:r>
            <a:r>
              <a:rPr lang="en-TR" dirty="0"/>
              <a:t>?</a:t>
            </a:r>
          </a:p>
          <a:p>
            <a:endParaRPr lang="en-TR" dirty="0"/>
          </a:p>
        </p:txBody>
      </p:sp>
      <p:pic>
        <p:nvPicPr>
          <p:cNvPr id="6" name="Picture 5" descr="Diagram&#10;&#10;Description automatically generated">
            <a:extLst>
              <a:ext uri="{FF2B5EF4-FFF2-40B4-BE49-F238E27FC236}">
                <a16:creationId xmlns:a16="http://schemas.microsoft.com/office/drawing/2014/main" id="{C3487695-5558-A172-2F9B-0FD5F0C6AE26}"/>
              </a:ext>
            </a:extLst>
          </p:cNvPr>
          <p:cNvPicPr>
            <a:picLocks noChangeAspect="1"/>
          </p:cNvPicPr>
          <p:nvPr/>
        </p:nvPicPr>
        <p:blipFill>
          <a:blip r:embed="rId2"/>
          <a:stretch>
            <a:fillRect/>
          </a:stretch>
        </p:blipFill>
        <p:spPr>
          <a:xfrm>
            <a:off x="6172200" y="2230914"/>
            <a:ext cx="5181600" cy="3540760"/>
          </a:xfrm>
          <a:prstGeom prst="rect">
            <a:avLst/>
          </a:prstGeom>
          <a:noFill/>
        </p:spPr>
      </p:pic>
    </p:spTree>
    <p:extLst>
      <p:ext uri="{BB962C8B-B14F-4D97-AF65-F5344CB8AC3E}">
        <p14:creationId xmlns:p14="http://schemas.microsoft.com/office/powerpoint/2010/main" val="205980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CE8ED3-5C3A-454A-C6D3-489847ADFF86}"/>
              </a:ext>
            </a:extLst>
          </p:cNvPr>
          <p:cNvSpPr>
            <a:spLocks noGrp="1"/>
          </p:cNvSpPr>
          <p:nvPr>
            <p:ph type="title"/>
          </p:nvPr>
        </p:nvSpPr>
        <p:spPr>
          <a:xfrm>
            <a:off x="838200" y="365125"/>
            <a:ext cx="10515600" cy="1325563"/>
          </a:xfrm>
        </p:spPr>
        <p:txBody>
          <a:bodyPr anchor="ctr">
            <a:normAutofit/>
          </a:bodyPr>
          <a:lstStyle/>
          <a:p>
            <a:r>
              <a:rPr lang="tr-TR" sz="3600" dirty="0"/>
              <a:t>		</a:t>
            </a:r>
            <a:r>
              <a:rPr lang="tr-TR" sz="3600" dirty="0">
                <a:effectLst/>
              </a:rPr>
              <a:t>GSM   (Mobile </a:t>
            </a:r>
            <a:r>
              <a:rPr lang="tr-TR" sz="3600" dirty="0"/>
              <a:t>İ</a:t>
            </a:r>
            <a:r>
              <a:rPr lang="tr-TR" sz="3600" dirty="0">
                <a:effectLst/>
              </a:rPr>
              <a:t>letişim İçin </a:t>
            </a:r>
            <a:r>
              <a:rPr lang="tr-TR" sz="3600" dirty="0"/>
              <a:t>K</a:t>
            </a:r>
            <a:r>
              <a:rPr lang="tr-TR" sz="3600" dirty="0">
                <a:effectLst/>
              </a:rPr>
              <a:t>üresel Sistem) </a:t>
            </a:r>
            <a:endParaRPr lang="tr-TR" sz="3600" dirty="0"/>
          </a:p>
        </p:txBody>
      </p:sp>
      <p:pic>
        <p:nvPicPr>
          <p:cNvPr id="1026" name="Picture 2" descr="GSM World Coverage Map- GSM Country List by frequency bands">
            <a:extLst>
              <a:ext uri="{FF2B5EF4-FFF2-40B4-BE49-F238E27FC236}">
                <a16:creationId xmlns:a16="http://schemas.microsoft.com/office/drawing/2014/main" id="{E5163B0C-06C6-36E5-7F1D-45FB094B1E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45122" y="1825625"/>
            <a:ext cx="8901756" cy="4351338"/>
          </a:xfrm>
          <a:prstGeom prst="rect">
            <a:avLst/>
          </a:prstGeom>
          <a:solidFill>
            <a:srgbClr val="FFFFFF"/>
          </a:solidFill>
        </p:spPr>
      </p:pic>
    </p:spTree>
    <p:extLst>
      <p:ext uri="{BB962C8B-B14F-4D97-AF65-F5344CB8AC3E}">
        <p14:creationId xmlns:p14="http://schemas.microsoft.com/office/powerpoint/2010/main" val="354052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1BF4E99-271E-39A4-8D30-11B61D2F9C90}"/>
              </a:ext>
            </a:extLst>
          </p:cNvPr>
          <p:cNvSpPr>
            <a:spLocks noGrp="1"/>
          </p:cNvSpPr>
          <p:nvPr>
            <p:ph type="title"/>
          </p:nvPr>
        </p:nvSpPr>
        <p:spPr/>
        <p:txBody>
          <a:bodyPr>
            <a:normAutofit/>
          </a:bodyPr>
          <a:lstStyle/>
          <a:p>
            <a:pPr marL="514350" indent="-514350">
              <a:buFont typeface="+mj-lt"/>
              <a:buAutoNum type="arabicPeriod"/>
            </a:pPr>
            <a:r>
              <a:rPr lang="tr-TR" sz="3600" dirty="0"/>
              <a:t>Temel Özellikleri</a:t>
            </a:r>
          </a:p>
        </p:txBody>
      </p:sp>
      <p:sp>
        <p:nvSpPr>
          <p:cNvPr id="3" name="İçerik Yer Tutucusu 2">
            <a:extLst>
              <a:ext uri="{FF2B5EF4-FFF2-40B4-BE49-F238E27FC236}">
                <a16:creationId xmlns:a16="http://schemas.microsoft.com/office/drawing/2014/main" id="{93F3292C-22DD-D351-B564-159D070FBDA6}"/>
              </a:ext>
            </a:extLst>
          </p:cNvPr>
          <p:cNvSpPr>
            <a:spLocks noGrp="1"/>
          </p:cNvSpPr>
          <p:nvPr>
            <p:ph idx="1"/>
          </p:nvPr>
        </p:nvSpPr>
        <p:spPr>
          <a:xfrm>
            <a:off x="838200" y="1600200"/>
            <a:ext cx="9599762" cy="4576763"/>
          </a:xfrm>
        </p:spPr>
        <p:txBody>
          <a:bodyPr>
            <a:normAutofit/>
          </a:bodyPr>
          <a:lstStyle/>
          <a:p>
            <a:pPr marL="0" indent="0">
              <a:buNone/>
            </a:pPr>
            <a:endParaRPr lang="tr-TR" sz="2000" dirty="0">
              <a:latin typeface="+mj-lt"/>
            </a:endParaRPr>
          </a:p>
          <a:p>
            <a:pPr marL="0" indent="0">
              <a:buNone/>
            </a:pPr>
            <a:r>
              <a:rPr lang="tr-TR" sz="2400" dirty="0">
                <a:latin typeface="+mj-lt"/>
              </a:rPr>
              <a:t>	</a:t>
            </a:r>
          </a:p>
          <a:p>
            <a:r>
              <a:rPr lang="tr-TR" sz="2400" dirty="0"/>
              <a:t>900 MHz ve 1800MHz</a:t>
            </a:r>
          </a:p>
          <a:p>
            <a:pPr marL="0" indent="0">
              <a:buNone/>
            </a:pPr>
            <a:endParaRPr lang="tr-TR" sz="2400" dirty="0"/>
          </a:p>
          <a:p>
            <a:r>
              <a:rPr lang="tr-TR" sz="2400" dirty="0"/>
              <a:t>Zaman Bölmeli çoklu erişim(TDMA) </a:t>
            </a:r>
          </a:p>
          <a:p>
            <a:pPr marL="0" indent="0">
              <a:buNone/>
            </a:pPr>
            <a:endParaRPr lang="tr-TR" sz="2400" dirty="0"/>
          </a:p>
          <a:p>
            <a:r>
              <a:rPr lang="tr-TR" sz="2400" dirty="0"/>
              <a:t>Gelişmiş versiyonları</a:t>
            </a:r>
          </a:p>
          <a:p>
            <a:pPr lvl="1">
              <a:buFont typeface="Courier New" panose="02070309020205020404" pitchFamily="49" charset="0"/>
              <a:buChar char="o"/>
            </a:pPr>
            <a:r>
              <a:rPr lang="tr-TR" dirty="0" err="1"/>
              <a:t>Gprs</a:t>
            </a:r>
            <a:r>
              <a:rPr lang="tr-TR" dirty="0"/>
              <a:t> =&gt; paket</a:t>
            </a:r>
          </a:p>
          <a:p>
            <a:pPr lvl="1">
              <a:buFont typeface="Courier New" panose="02070309020205020404" pitchFamily="49" charset="0"/>
              <a:buChar char="o"/>
            </a:pPr>
            <a:r>
              <a:rPr lang="tr-TR" dirty="0" err="1"/>
              <a:t>Edge</a:t>
            </a:r>
            <a:r>
              <a:rPr lang="tr-TR" dirty="0"/>
              <a:t> =&gt; veri iletimi</a:t>
            </a:r>
          </a:p>
          <a:p>
            <a:pPr marL="457200" lvl="1" indent="0">
              <a:buNone/>
            </a:pPr>
            <a:r>
              <a:rPr lang="tr-TR" sz="1800" dirty="0"/>
              <a:t> </a:t>
            </a:r>
          </a:p>
          <a:p>
            <a:pPr lvl="1">
              <a:buFont typeface="Courier New" panose="02070309020205020404" pitchFamily="49" charset="0"/>
              <a:buChar char="o"/>
            </a:pPr>
            <a:endParaRPr lang="tr-TR" sz="1800" dirty="0"/>
          </a:p>
        </p:txBody>
      </p:sp>
    </p:spTree>
    <p:extLst>
      <p:ext uri="{BB962C8B-B14F-4D97-AF65-F5344CB8AC3E}">
        <p14:creationId xmlns:p14="http://schemas.microsoft.com/office/powerpoint/2010/main" val="3473821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819F307-E38E-17BF-C3FD-B8FE228AC78D}"/>
              </a:ext>
            </a:extLst>
          </p:cNvPr>
          <p:cNvSpPr>
            <a:spLocks noGrp="1"/>
          </p:cNvSpPr>
          <p:nvPr>
            <p:ph type="title"/>
          </p:nvPr>
        </p:nvSpPr>
        <p:spPr>
          <a:xfrm>
            <a:off x="838200" y="365125"/>
            <a:ext cx="10515600" cy="1025793"/>
          </a:xfrm>
        </p:spPr>
        <p:txBody>
          <a:bodyPr anchor="ctr">
            <a:normAutofit/>
          </a:bodyPr>
          <a:lstStyle/>
          <a:p>
            <a:pPr marL="742950" indent="-742950">
              <a:buFont typeface="+mj-lt"/>
              <a:buAutoNum type="arabicPeriod" startAt="2"/>
            </a:pPr>
            <a:r>
              <a:rPr lang="tr-TR" sz="3600" dirty="0"/>
              <a:t>Yapısı</a:t>
            </a:r>
            <a:r>
              <a:rPr lang="tr-TR" dirty="0"/>
              <a:t>	</a:t>
            </a:r>
          </a:p>
        </p:txBody>
      </p:sp>
      <p:sp>
        <p:nvSpPr>
          <p:cNvPr id="3" name="İçerik Yer Tutucusu 2">
            <a:extLst>
              <a:ext uri="{FF2B5EF4-FFF2-40B4-BE49-F238E27FC236}">
                <a16:creationId xmlns:a16="http://schemas.microsoft.com/office/drawing/2014/main" id="{3ED4203B-00C6-E668-2109-2024D7724E19}"/>
              </a:ext>
            </a:extLst>
          </p:cNvPr>
          <p:cNvSpPr>
            <a:spLocks noGrp="1"/>
          </p:cNvSpPr>
          <p:nvPr>
            <p:ph sz="half" idx="1"/>
          </p:nvPr>
        </p:nvSpPr>
        <p:spPr>
          <a:xfrm>
            <a:off x="838199" y="1262130"/>
            <a:ext cx="4944415" cy="5138670"/>
          </a:xfrm>
        </p:spPr>
        <p:txBody>
          <a:bodyPr>
            <a:normAutofit/>
          </a:bodyPr>
          <a:lstStyle/>
          <a:p>
            <a:pPr marL="0" indent="0">
              <a:buNone/>
            </a:pPr>
            <a:endParaRPr lang="tr-TR" sz="2000" dirty="0"/>
          </a:p>
          <a:p>
            <a:pPr lvl="1"/>
            <a:r>
              <a:rPr lang="tr-TR" sz="2000" dirty="0"/>
              <a:t>Mobil İstasyon</a:t>
            </a:r>
          </a:p>
          <a:p>
            <a:pPr lvl="2">
              <a:buFont typeface="Courier New" panose="02070309020205020404" pitchFamily="49" charset="0"/>
              <a:buChar char="o"/>
            </a:pPr>
            <a:r>
              <a:rPr lang="tr-TR" dirty="0"/>
              <a:t>Mobil Ekipman</a:t>
            </a:r>
          </a:p>
          <a:p>
            <a:pPr marL="1371600" lvl="3" indent="0">
              <a:buNone/>
            </a:pPr>
            <a:r>
              <a:rPr lang="tr-TR" sz="2000" dirty="0"/>
              <a:t>-IMEI</a:t>
            </a:r>
          </a:p>
          <a:p>
            <a:pPr lvl="2">
              <a:buFont typeface="Courier New" panose="02070309020205020404" pitchFamily="49" charset="0"/>
              <a:buChar char="o"/>
            </a:pPr>
            <a:r>
              <a:rPr lang="tr-TR" dirty="0"/>
              <a:t>SIM</a:t>
            </a:r>
          </a:p>
          <a:p>
            <a:pPr marL="1371600" lvl="3" indent="0">
              <a:buNone/>
            </a:pPr>
            <a:r>
              <a:rPr lang="tr-TR" sz="2000" dirty="0"/>
              <a:t>-</a:t>
            </a:r>
            <a:r>
              <a:rPr lang="tr-TR" sz="2000" dirty="0">
                <a:effectLst/>
                <a:latin typeface="Calibri" panose="020F0502020204030204" pitchFamily="34" charset="0"/>
                <a:ea typeface="Calibri" panose="020F0502020204030204" pitchFamily="34" charset="0"/>
                <a:cs typeface="Times New Roman" panose="02020603050405020304" pitchFamily="18" charset="0"/>
              </a:rPr>
              <a:t>IMSI</a:t>
            </a:r>
            <a:endParaRPr lang="tr-TR" sz="2000" dirty="0"/>
          </a:p>
          <a:p>
            <a:pPr lvl="1"/>
            <a:r>
              <a:rPr lang="tr-TR" sz="2000" dirty="0"/>
              <a:t>BSS (Baz istasyon alt sistemi)  </a:t>
            </a:r>
          </a:p>
          <a:p>
            <a:pPr lvl="2">
              <a:buFont typeface="Courier New" panose="02070309020205020404" pitchFamily="49" charset="0"/>
              <a:buChar char="o"/>
            </a:pPr>
            <a:r>
              <a:rPr lang="tr-TR" dirty="0"/>
              <a:t>BTS</a:t>
            </a:r>
          </a:p>
          <a:p>
            <a:pPr lvl="2">
              <a:buFont typeface="Courier New" panose="02070309020205020404" pitchFamily="49" charset="0"/>
              <a:buChar char="o"/>
            </a:pPr>
            <a:r>
              <a:rPr lang="tr-TR" dirty="0"/>
              <a:t>BSC</a:t>
            </a:r>
          </a:p>
          <a:p>
            <a:pPr lvl="1"/>
            <a:r>
              <a:rPr lang="tr-TR" sz="2000" dirty="0"/>
              <a:t>NSS (ağ istasyon alt sistemi)</a:t>
            </a:r>
          </a:p>
          <a:p>
            <a:pPr lvl="2">
              <a:buFont typeface="Courier New" panose="02070309020205020404" pitchFamily="49" charset="0"/>
              <a:buChar char="o"/>
            </a:pPr>
            <a:r>
              <a:rPr lang="tr-TR" dirty="0"/>
              <a:t>MSC (Mobil Anahtarlama Merkezi)</a:t>
            </a:r>
          </a:p>
          <a:p>
            <a:pPr lvl="2">
              <a:buFont typeface="Courier New" panose="02070309020205020404" pitchFamily="49" charset="0"/>
              <a:buChar char="o"/>
            </a:pPr>
            <a:r>
              <a:rPr lang="tr-TR" dirty="0"/>
              <a:t>VLR ve HLR</a:t>
            </a:r>
          </a:p>
          <a:p>
            <a:pPr lvl="2">
              <a:buFont typeface="Courier New" panose="02070309020205020404" pitchFamily="49" charset="0"/>
              <a:buChar char="o"/>
            </a:pPr>
            <a:r>
              <a:rPr lang="tr-TR" dirty="0" err="1"/>
              <a:t>Auc</a:t>
            </a:r>
            <a:endParaRPr lang="tr-TR" dirty="0"/>
          </a:p>
          <a:p>
            <a:pPr lvl="1"/>
            <a:r>
              <a:rPr lang="tr-TR" sz="2000" dirty="0"/>
              <a:t>OSS</a:t>
            </a:r>
          </a:p>
          <a:p>
            <a:pPr marL="914400" lvl="2" indent="0">
              <a:buNone/>
            </a:pPr>
            <a:endParaRPr lang="tr-TR" sz="1600" dirty="0"/>
          </a:p>
        </p:txBody>
      </p:sp>
      <p:pic>
        <p:nvPicPr>
          <p:cNvPr id="4" name="Resim 3">
            <a:extLst>
              <a:ext uri="{FF2B5EF4-FFF2-40B4-BE49-F238E27FC236}">
                <a16:creationId xmlns:a16="http://schemas.microsoft.com/office/drawing/2014/main" id="{A3E9356E-B066-F51A-7CA5-9A31CC0DEB93}"/>
              </a:ext>
            </a:extLst>
          </p:cNvPr>
          <p:cNvPicPr>
            <a:picLocks noChangeAspect="1"/>
          </p:cNvPicPr>
          <p:nvPr/>
        </p:nvPicPr>
        <p:blipFill>
          <a:blip r:embed="rId2"/>
          <a:stretch>
            <a:fillRect/>
          </a:stretch>
        </p:blipFill>
        <p:spPr>
          <a:xfrm>
            <a:off x="5692461" y="1990524"/>
            <a:ext cx="5661339" cy="3944449"/>
          </a:xfrm>
          <a:prstGeom prst="rect">
            <a:avLst/>
          </a:prstGeom>
        </p:spPr>
      </p:pic>
    </p:spTree>
    <p:extLst>
      <p:ext uri="{BB962C8B-B14F-4D97-AF65-F5344CB8AC3E}">
        <p14:creationId xmlns:p14="http://schemas.microsoft.com/office/powerpoint/2010/main" val="495401760"/>
      </p:ext>
    </p:extLst>
  </p:cSld>
  <p:clrMapOvr>
    <a:masterClrMapping/>
  </p:clrMapOvr>
</p:sld>
</file>

<file path=ppt/theme/theme1.xml><?xml version="1.0" encoding="utf-8"?>
<a:theme xmlns:a="http://schemas.openxmlformats.org/drawingml/2006/main" name="DC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Ctema" id="{A287AE11-9FA2-9A4B-90FE-230CC6DA6360}" vid="{2E58D769-E1A8-1044-902F-448CC8413E34}"/>
    </a:ext>
  </a:extLst>
</a:theme>
</file>

<file path=docProps/app.xml><?xml version="1.0" encoding="utf-8"?>
<Properties xmlns="http://schemas.openxmlformats.org/officeDocument/2006/extended-properties" xmlns:vt="http://schemas.openxmlformats.org/officeDocument/2006/docPropsVTypes">
  <Template>DCtema</Template>
  <TotalTime>542</TotalTime>
  <Words>1160</Words>
  <Application>Microsoft Macintosh PowerPoint</Application>
  <PresentationFormat>Geniş ekran</PresentationFormat>
  <Paragraphs>144</Paragraphs>
  <Slides>25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25</vt:i4>
      </vt:variant>
    </vt:vector>
  </HeadingPairs>
  <TitlesOfParts>
    <vt:vector size="31" baseType="lpstr">
      <vt:lpstr>Arial</vt:lpstr>
      <vt:lpstr>Calibri</vt:lpstr>
      <vt:lpstr>Calibri Light</vt:lpstr>
      <vt:lpstr>Courier New</vt:lpstr>
      <vt:lpstr>Wingdings</vt:lpstr>
      <vt:lpstr>DCtema</vt:lpstr>
      <vt:lpstr>GSM LTE</vt:lpstr>
      <vt:lpstr>GSM Öncesi</vt:lpstr>
      <vt:lpstr>GSM ve 2G</vt:lpstr>
      <vt:lpstr>3G</vt:lpstr>
      <vt:lpstr>LTE ve 4G</vt:lpstr>
      <vt:lpstr>5G</vt:lpstr>
      <vt:lpstr>  GSM   (Mobile İletişim İçin Küresel Sistem) </vt:lpstr>
      <vt:lpstr>Temel Özellikleri</vt:lpstr>
      <vt:lpstr>Yapısı </vt:lpstr>
      <vt:lpstr>Bağlantı alanları </vt:lpstr>
      <vt:lpstr>LTE nedir?</vt:lpstr>
      <vt:lpstr>Neden LTE?</vt:lpstr>
      <vt:lpstr>Özellikleri</vt:lpstr>
      <vt:lpstr>PowerPoint Sunusu</vt:lpstr>
      <vt:lpstr>Radyo Kaynak Denetleyicisi (RRC)</vt:lpstr>
      <vt:lpstr>PowerPoint Sunusu</vt:lpstr>
      <vt:lpstr>PowerPoint Sunusu</vt:lpstr>
      <vt:lpstr>LTE Taşıyıcı Mimarisi</vt:lpstr>
      <vt:lpstr>E-UTRAN</vt:lpstr>
      <vt:lpstr>EPC</vt:lpstr>
      <vt:lpstr>LTE’nin Kazandırdıkları</vt:lpstr>
      <vt:lpstr>LTE’nin Kazandırdıkları</vt:lpstr>
      <vt:lpstr>LTE’nin Kazandırdıkları</vt:lpstr>
      <vt:lpstr>LTE ve GSM</vt:lpstr>
      <vt:lpstr>SONUÇ</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GSM LTE</dc:title>
  <dc:creator>ASUDE MERVE EKİZ</dc:creator>
  <cp:lastModifiedBy>ASUDE MERVE EKİZ</cp:lastModifiedBy>
  <cp:revision>31</cp:revision>
  <dcterms:created xsi:type="dcterms:W3CDTF">2022-12-24T19:36:06Z</dcterms:created>
  <dcterms:modified xsi:type="dcterms:W3CDTF">2022-12-26T18:32:53Z</dcterms:modified>
</cp:coreProperties>
</file>