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y="5143500" cx="9144000"/>
  <p:notesSz cx="6858000" cy="9144000"/>
  <p:embeddedFontLst>
    <p:embeddedFont>
      <p:font typeface="Roboto"/>
      <p:regular r:id="rId27"/>
      <p:bold r:id="rId28"/>
      <p:italic r:id="rId29"/>
      <p:boldItalic r:id="rId30"/>
    </p:embeddedFont>
    <p:embeddedFont>
      <p:font typeface="Nuni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D38CB80-9C94-4DB1-9E88-36015CF53857}">
  <a:tblStyle styleId="{CD38CB80-9C94-4DB1-9E88-36015CF5385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oboto-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Nunito-regular.fntdata"/><Relationship Id="rId30" Type="http://schemas.openxmlformats.org/officeDocument/2006/relationships/font" Target="fonts/Roboto-boldItalic.fntdata"/><Relationship Id="rId11" Type="http://schemas.openxmlformats.org/officeDocument/2006/relationships/slide" Target="slides/slide4.xml"/><Relationship Id="rId33" Type="http://schemas.openxmlformats.org/officeDocument/2006/relationships/font" Target="fonts/Nunito-italic.fntdata"/><Relationship Id="rId10" Type="http://schemas.openxmlformats.org/officeDocument/2006/relationships/slide" Target="slides/slide3.xml"/><Relationship Id="rId32" Type="http://schemas.openxmlformats.org/officeDocument/2006/relationships/font" Target="fonts/Nunito-bold.fntdata"/><Relationship Id="rId13" Type="http://schemas.openxmlformats.org/officeDocument/2006/relationships/slide" Target="slides/slide6.xml"/><Relationship Id="rId12" Type="http://schemas.openxmlformats.org/officeDocument/2006/relationships/slide" Target="slides/slide5.xml"/><Relationship Id="rId34" Type="http://schemas.openxmlformats.org/officeDocument/2006/relationships/font" Target="fonts/Nunito-bold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c07da94f4c_14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1c07da94f4c_14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c10ba9a8c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g1c10ba9a8c7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c10ba9a8c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g1c10ba9a8c7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c10ba9a8c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g1c10ba9a8c7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c07da94f4c_2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g1c07da94f4c_2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c118e06ebc_6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g1c118e06ebc_6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1c118e06ebc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g1c118e06ebc_6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1c118e06ebc_6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g1c118e06ebc_6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1c118e06ebc_6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g1c118e06ebc_6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1c1507d86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g1c1507d867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1c1507d867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g1c1507d8676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c10d97b01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1c10d97b018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c10d97b018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1c10d97b018_1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c10d97b018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1c10d97b018_1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c118e06eb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1c118e06ebc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c07da94f4c_2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1c07da94f4c_20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c0d72b24c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1c0d72b24cb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c07da94f4c_2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1c07da94f4c_20_1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c118e06ebc_8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g1c118e06ebc_8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hyperlink" Target="https://en.wikipedia.org/wiki/Digital_subscriber_line" TargetMode="External"/><Relationship Id="rId4" Type="http://schemas.openxmlformats.org/officeDocument/2006/relationships/hyperlink" Target="https://en.wikipedia.org/wiki/Last_mile_(telecommunications)" TargetMode="External"/><Relationship Id="rId5" Type="http://schemas.openxmlformats.org/officeDocument/2006/relationships/hyperlink" Target="https://en.wikipedia.org/wiki/Business_continuity"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sp>
        <p:nvSpPr>
          <p:cNvPr id="129" name="Google Shape;129;p25"/>
          <p:cNvSpPr/>
          <p:nvPr/>
        </p:nvSpPr>
        <p:spPr>
          <a:xfrm>
            <a:off x="0" y="-1"/>
            <a:ext cx="9143771" cy="5139019"/>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30" name="Google Shape;130;p25"/>
          <p:cNvSpPr/>
          <p:nvPr/>
        </p:nvSpPr>
        <p:spPr>
          <a:xfrm>
            <a:off x="229" y="0"/>
            <a:ext cx="9143771"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31" name="Google Shape;131;p25"/>
          <p:cNvSpPr txBox="1"/>
          <p:nvPr>
            <p:ph type="ctrTitle"/>
          </p:nvPr>
        </p:nvSpPr>
        <p:spPr>
          <a:xfrm>
            <a:off x="4889425" y="1598851"/>
            <a:ext cx="3604500" cy="9729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None/>
            </a:pPr>
            <a:r>
              <a:rPr b="1" lang="tr" sz="4000">
                <a:solidFill>
                  <a:srgbClr val="393E40"/>
                </a:solidFill>
                <a:latin typeface="Nunito"/>
                <a:ea typeface="Nunito"/>
                <a:cs typeface="Nunito"/>
                <a:sym typeface="Nunito"/>
              </a:rPr>
              <a:t>WIMAX</a:t>
            </a:r>
            <a:endParaRPr b="1" sz="5500">
              <a:solidFill>
                <a:srgbClr val="393E40"/>
              </a:solidFill>
              <a:latin typeface="Nunito"/>
              <a:ea typeface="Nunito"/>
              <a:cs typeface="Nunito"/>
              <a:sym typeface="Nunito"/>
            </a:endParaRPr>
          </a:p>
        </p:txBody>
      </p:sp>
      <p:sp>
        <p:nvSpPr>
          <p:cNvPr id="132" name="Google Shape;132;p25"/>
          <p:cNvSpPr txBox="1"/>
          <p:nvPr>
            <p:ph idx="1" type="subTitle"/>
          </p:nvPr>
        </p:nvSpPr>
        <p:spPr>
          <a:xfrm>
            <a:off x="4889575" y="3247992"/>
            <a:ext cx="3604200" cy="12198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dk1"/>
              </a:buClr>
              <a:buSzPts val="1500"/>
              <a:buNone/>
            </a:pPr>
            <a:r>
              <a:rPr b="1" lang="tr" sz="2000">
                <a:solidFill>
                  <a:srgbClr val="393E40"/>
                </a:solidFill>
                <a:latin typeface="Nunito"/>
                <a:ea typeface="Nunito"/>
                <a:cs typeface="Nunito"/>
                <a:sym typeface="Nunito"/>
              </a:rPr>
              <a:t>Hazırlayan:</a:t>
            </a:r>
            <a:endParaRPr b="1" sz="2000">
              <a:solidFill>
                <a:srgbClr val="393E40"/>
              </a:solidFill>
              <a:latin typeface="Nunito"/>
              <a:ea typeface="Nunito"/>
              <a:cs typeface="Nunito"/>
              <a:sym typeface="Nunito"/>
            </a:endParaRPr>
          </a:p>
          <a:p>
            <a:pPr indent="0" lvl="0" marL="0" rtl="0" algn="l">
              <a:lnSpc>
                <a:spcPct val="90000"/>
              </a:lnSpc>
              <a:spcBef>
                <a:spcPts val="0"/>
              </a:spcBef>
              <a:spcAft>
                <a:spcPts val="0"/>
              </a:spcAft>
              <a:buClr>
                <a:schemeClr val="dk1"/>
              </a:buClr>
              <a:buSzPts val="1500"/>
              <a:buNone/>
            </a:pPr>
            <a:r>
              <a:rPr lang="tr" sz="1450">
                <a:solidFill>
                  <a:schemeClr val="dk2"/>
                </a:solidFill>
                <a:latin typeface="Nunito"/>
                <a:ea typeface="Nunito"/>
                <a:cs typeface="Nunito"/>
                <a:sym typeface="Nunito"/>
              </a:rPr>
              <a:t>19011502 - Gülsüm İrem Baş</a:t>
            </a:r>
            <a:endParaRPr sz="1450">
              <a:solidFill>
                <a:schemeClr val="dk2"/>
              </a:solidFill>
              <a:latin typeface="Nunito"/>
              <a:ea typeface="Nunito"/>
              <a:cs typeface="Nunito"/>
              <a:sym typeface="Nunito"/>
            </a:endParaRPr>
          </a:p>
          <a:p>
            <a:pPr indent="0" lvl="0" marL="0" rtl="0" algn="l">
              <a:lnSpc>
                <a:spcPct val="90000"/>
              </a:lnSpc>
              <a:spcBef>
                <a:spcPts val="0"/>
              </a:spcBef>
              <a:spcAft>
                <a:spcPts val="0"/>
              </a:spcAft>
              <a:buClr>
                <a:schemeClr val="dk1"/>
              </a:buClr>
              <a:buSzPts val="1500"/>
              <a:buNone/>
            </a:pPr>
            <a:r>
              <a:rPr lang="tr" sz="1450">
                <a:solidFill>
                  <a:schemeClr val="dk2"/>
                </a:solidFill>
                <a:latin typeface="Nunito"/>
                <a:ea typeface="Nunito"/>
                <a:cs typeface="Nunito"/>
                <a:sym typeface="Nunito"/>
              </a:rPr>
              <a:t>20011021 - Furkan Salman</a:t>
            </a:r>
            <a:endParaRPr sz="1450">
              <a:solidFill>
                <a:schemeClr val="dk2"/>
              </a:solidFill>
              <a:latin typeface="Nunito"/>
              <a:ea typeface="Nunito"/>
              <a:cs typeface="Nunito"/>
              <a:sym typeface="Nunito"/>
            </a:endParaRPr>
          </a:p>
          <a:p>
            <a:pPr indent="0" lvl="0" marL="0" rtl="0" algn="l">
              <a:spcBef>
                <a:spcPts val="0"/>
              </a:spcBef>
              <a:spcAft>
                <a:spcPts val="0"/>
              </a:spcAft>
              <a:buClr>
                <a:schemeClr val="dk1"/>
              </a:buClr>
              <a:buSzPts val="1500"/>
              <a:buNone/>
            </a:pPr>
            <a:r>
              <a:rPr lang="tr" sz="1450">
                <a:solidFill>
                  <a:schemeClr val="dk2"/>
                </a:solidFill>
                <a:latin typeface="Nunito"/>
                <a:ea typeface="Nunito"/>
                <a:cs typeface="Nunito"/>
                <a:sym typeface="Nunito"/>
              </a:rPr>
              <a:t>20011028 - Onur Eray Bölük</a:t>
            </a:r>
            <a:endParaRPr sz="1450">
              <a:solidFill>
                <a:schemeClr val="dk2"/>
              </a:solidFill>
              <a:latin typeface="Nunito"/>
              <a:ea typeface="Nunito"/>
              <a:cs typeface="Nunito"/>
              <a:sym typeface="Nunito"/>
            </a:endParaRPr>
          </a:p>
          <a:p>
            <a:pPr indent="0" lvl="0" marL="0" rtl="0" algn="l">
              <a:lnSpc>
                <a:spcPct val="90000"/>
              </a:lnSpc>
              <a:spcBef>
                <a:spcPts val="0"/>
              </a:spcBef>
              <a:spcAft>
                <a:spcPts val="0"/>
              </a:spcAft>
              <a:buClr>
                <a:schemeClr val="dk1"/>
              </a:buClr>
              <a:buSzPts val="1500"/>
              <a:buNone/>
            </a:pPr>
            <a:r>
              <a:rPr lang="tr" sz="1450">
                <a:solidFill>
                  <a:schemeClr val="dk2"/>
                </a:solidFill>
                <a:latin typeface="Nunito"/>
                <a:ea typeface="Nunito"/>
                <a:cs typeface="Nunito"/>
                <a:sym typeface="Nunito"/>
              </a:rPr>
              <a:t>20011029 - Alperen Oğuz Demir</a:t>
            </a:r>
            <a:endParaRPr sz="1450">
              <a:solidFill>
                <a:schemeClr val="dk2"/>
              </a:solidFill>
              <a:latin typeface="Nunito"/>
              <a:ea typeface="Nunito"/>
              <a:cs typeface="Nunito"/>
              <a:sym typeface="Nunito"/>
            </a:endParaRPr>
          </a:p>
          <a:p>
            <a:pPr indent="0" lvl="0" marL="0" rtl="0" algn="l">
              <a:lnSpc>
                <a:spcPct val="90000"/>
              </a:lnSpc>
              <a:spcBef>
                <a:spcPts val="0"/>
              </a:spcBef>
              <a:spcAft>
                <a:spcPts val="0"/>
              </a:spcAft>
              <a:buClr>
                <a:schemeClr val="dk1"/>
              </a:buClr>
              <a:buSzPts val="1500"/>
              <a:buNone/>
            </a:pPr>
            <a:r>
              <a:rPr lang="tr" sz="1450">
                <a:solidFill>
                  <a:schemeClr val="dk2"/>
                </a:solidFill>
                <a:latin typeface="Nunito"/>
                <a:ea typeface="Nunito"/>
                <a:cs typeface="Nunito"/>
                <a:sym typeface="Nunito"/>
              </a:rPr>
              <a:t>20011619 - Onat Duman</a:t>
            </a:r>
            <a:endParaRPr sz="1450">
              <a:solidFill>
                <a:schemeClr val="dk2"/>
              </a:solidFill>
              <a:latin typeface="Nunito"/>
              <a:ea typeface="Nunito"/>
              <a:cs typeface="Nunito"/>
              <a:sym typeface="Nunito"/>
            </a:endParaRPr>
          </a:p>
          <a:p>
            <a:pPr indent="0" lvl="0" marL="0" rtl="0" algn="l">
              <a:lnSpc>
                <a:spcPct val="90000"/>
              </a:lnSpc>
              <a:spcBef>
                <a:spcPts val="0"/>
              </a:spcBef>
              <a:spcAft>
                <a:spcPts val="0"/>
              </a:spcAft>
              <a:buClr>
                <a:schemeClr val="dk1"/>
              </a:buClr>
              <a:buSzPts val="1500"/>
              <a:buNone/>
            </a:pPr>
            <a:r>
              <a:t/>
            </a:r>
            <a:endParaRPr sz="1450">
              <a:solidFill>
                <a:schemeClr val="dk2"/>
              </a:solidFill>
              <a:latin typeface="Nunito"/>
              <a:ea typeface="Nunito"/>
              <a:cs typeface="Nunito"/>
              <a:sym typeface="Nunito"/>
            </a:endParaRPr>
          </a:p>
        </p:txBody>
      </p:sp>
      <p:pic>
        <p:nvPicPr>
          <p:cNvPr descr="Cell Tower" id="133" name="Google Shape;133;p25"/>
          <p:cNvPicPr preferRelativeResize="0"/>
          <p:nvPr/>
        </p:nvPicPr>
        <p:blipFill rotWithShape="1">
          <a:blip r:embed="rId3">
            <a:alphaModFix/>
          </a:blip>
          <a:srcRect b="0" l="0" r="0" t="0"/>
          <a:stretch/>
        </p:blipFill>
        <p:spPr>
          <a:xfrm>
            <a:off x="255353" y="1361490"/>
            <a:ext cx="3106320" cy="3106320"/>
          </a:xfrm>
          <a:custGeom>
            <a:rect b="b" l="l" r="r" t="t"/>
            <a:pathLst>
              <a:path extrusionOk="0" h="4377846" w="4141760">
                <a:moveTo>
                  <a:pt x="0" y="0"/>
                </a:moveTo>
                <a:lnTo>
                  <a:pt x="4141760" y="0"/>
                </a:lnTo>
                <a:lnTo>
                  <a:pt x="4141760" y="4377846"/>
                </a:lnTo>
                <a:lnTo>
                  <a:pt x="0" y="4377846"/>
                </a:lnTo>
                <a:close/>
              </a:path>
            </a:pathLst>
          </a:custGeom>
          <a:noFill/>
          <a:ln>
            <a:noFill/>
          </a:ln>
        </p:spPr>
      </p:pic>
      <p:grpSp>
        <p:nvGrpSpPr>
          <p:cNvPr id="134" name="Google Shape;134;p25"/>
          <p:cNvGrpSpPr/>
          <p:nvPr/>
        </p:nvGrpSpPr>
        <p:grpSpPr>
          <a:xfrm>
            <a:off x="-3190" y="-4483"/>
            <a:ext cx="4679006" cy="5147984"/>
            <a:chOff x="305" y="-5977"/>
            <a:chExt cx="6238675" cy="6863979"/>
          </a:xfrm>
        </p:grpSpPr>
        <p:sp>
          <p:nvSpPr>
            <p:cNvPr id="135" name="Google Shape;135;p25"/>
            <p:cNvSpPr/>
            <p:nvPr/>
          </p:nvSpPr>
          <p:spPr>
            <a:xfrm flipH="1">
              <a:off x="305" y="34854"/>
              <a:ext cx="6028697" cy="6817170"/>
            </a:xfrm>
            <a:custGeom>
              <a:rect b="b" l="l" r="r" t="t"/>
              <a:pathLst>
                <a:path extrusionOk="0" h="6817170" w="6028697">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36" name="Google Shape;136;p25"/>
            <p:cNvSpPr/>
            <p:nvPr/>
          </p:nvSpPr>
          <p:spPr>
            <a:xfrm flipH="1">
              <a:off x="305" y="1"/>
              <a:ext cx="6165116" cy="6858001"/>
            </a:xfrm>
            <a:custGeom>
              <a:rect b="b" l="l" r="r" t="t"/>
              <a:pathLst>
                <a:path extrusionOk="0" h="6858001" w="6264586">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37" name="Google Shape;137;p25"/>
            <p:cNvSpPr/>
            <p:nvPr/>
          </p:nvSpPr>
          <p:spPr>
            <a:xfrm flipH="1">
              <a:off x="305" y="-5977"/>
              <a:ext cx="6238675" cy="6858001"/>
            </a:xfrm>
            <a:custGeom>
              <a:rect b="b" l="l" r="r" t="t"/>
              <a:pathLst>
                <a:path extrusionOk="0" h="6858001" w="6264586">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0" name="Shape 380"/>
        <p:cNvGrpSpPr/>
        <p:nvPr/>
      </p:nvGrpSpPr>
      <p:grpSpPr>
        <a:xfrm>
          <a:off x="0" y="0"/>
          <a:ext cx="0" cy="0"/>
          <a:chOff x="0" y="0"/>
          <a:chExt cx="0" cy="0"/>
        </a:xfrm>
      </p:grpSpPr>
      <p:sp>
        <p:nvSpPr>
          <p:cNvPr id="381" name="Google Shape;381;p34"/>
          <p:cNvSpPr/>
          <p:nvPr/>
        </p:nvSpPr>
        <p:spPr>
          <a:xfrm>
            <a:off x="0" y="1"/>
            <a:ext cx="91437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82" name="Google Shape;382;p34"/>
          <p:cNvSpPr/>
          <p:nvPr/>
        </p:nvSpPr>
        <p:spPr>
          <a:xfrm>
            <a:off x="229" y="0"/>
            <a:ext cx="91437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383" name="Google Shape;383;p34"/>
          <p:cNvSpPr/>
          <p:nvPr/>
        </p:nvSpPr>
        <p:spPr>
          <a:xfrm>
            <a:off x="1122700" y="2988"/>
            <a:ext cx="7032474" cy="5143500"/>
          </a:xfrm>
          <a:custGeom>
            <a:rect b="b" l="l" r="r" t="t"/>
            <a:pathLst>
              <a:path extrusionOk="0" h="6858000" w="9376632">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a:gsLst>
              <a:gs pos="0">
                <a:srgbClr val="70AD47">
                  <a:alpha val="20000"/>
                </a:srgbClr>
              </a:gs>
              <a:gs pos="16000">
                <a:srgbClr val="70AD47">
                  <a:alpha val="20000"/>
                </a:srgbClr>
              </a:gs>
              <a:gs pos="85000">
                <a:srgbClr val="4472C4">
                  <a:alpha val="40000"/>
                </a:srgbClr>
              </a:gs>
              <a:gs pos="100000">
                <a:srgbClr val="4472C4">
                  <a:alpha val="40000"/>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nvGrpSpPr>
          <p:cNvPr id="384" name="Google Shape;384;p34"/>
          <p:cNvGrpSpPr/>
          <p:nvPr/>
        </p:nvGrpSpPr>
        <p:grpSpPr>
          <a:xfrm>
            <a:off x="977552" y="2989"/>
            <a:ext cx="7329574" cy="5143500"/>
            <a:chOff x="1303402" y="36937"/>
            <a:chExt cx="9772765" cy="6858000"/>
          </a:xfrm>
        </p:grpSpPr>
        <p:sp>
          <p:nvSpPr>
            <p:cNvPr id="385" name="Google Shape;385;p34"/>
            <p:cNvSpPr/>
            <p:nvPr/>
          </p:nvSpPr>
          <p:spPr>
            <a:xfrm>
              <a:off x="1560551" y="36937"/>
              <a:ext cx="9313016" cy="6858000"/>
            </a:xfrm>
            <a:custGeom>
              <a:rect b="b" l="l" r="r" t="t"/>
              <a:pathLst>
                <a:path extrusionOk="0" h="6858000" w="9313016">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86" name="Google Shape;386;p34"/>
            <p:cNvSpPr/>
            <p:nvPr/>
          </p:nvSpPr>
          <p:spPr>
            <a:xfrm>
              <a:off x="1659468" y="36937"/>
              <a:ext cx="9065550" cy="6858000"/>
            </a:xfrm>
            <a:custGeom>
              <a:rect b="b" l="l" r="r" t="t"/>
              <a:pathLst>
                <a:path extrusionOk="0" h="6858000" w="906555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87" name="Google Shape;387;p34"/>
            <p:cNvSpPr/>
            <p:nvPr/>
          </p:nvSpPr>
          <p:spPr>
            <a:xfrm>
              <a:off x="1648217" y="36937"/>
              <a:ext cx="9088051" cy="6858000"/>
            </a:xfrm>
            <a:custGeom>
              <a:rect b="b" l="l" r="r" t="t"/>
              <a:pathLst>
                <a:path extrusionOk="0" h="6858000" w="9088051">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88" name="Google Shape;388;p34"/>
            <p:cNvSpPr/>
            <p:nvPr/>
          </p:nvSpPr>
          <p:spPr>
            <a:xfrm>
              <a:off x="1629061" y="36937"/>
              <a:ext cx="9107210" cy="6858000"/>
            </a:xfrm>
            <a:custGeom>
              <a:rect b="b" l="l" r="r" t="t"/>
              <a:pathLst>
                <a:path extrusionOk="0" h="6858000" w="910721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89" name="Google Shape;389;p34"/>
            <p:cNvSpPr/>
            <p:nvPr/>
          </p:nvSpPr>
          <p:spPr>
            <a:xfrm>
              <a:off x="1318434" y="36937"/>
              <a:ext cx="9747620" cy="6858000"/>
            </a:xfrm>
            <a:custGeom>
              <a:rect b="b" l="l" r="r" t="t"/>
              <a:pathLst>
                <a:path extrusionOk="0" h="6858000" w="974762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90" name="Google Shape;390;p34"/>
            <p:cNvSpPr/>
            <p:nvPr/>
          </p:nvSpPr>
          <p:spPr>
            <a:xfrm>
              <a:off x="1308320" y="36937"/>
              <a:ext cx="9767847" cy="6858000"/>
            </a:xfrm>
            <a:custGeom>
              <a:rect b="b" l="l" r="r" t="t"/>
              <a:pathLst>
                <a:path extrusionOk="0" h="6858000" w="9767847">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91" name="Google Shape;391;p34"/>
            <p:cNvSpPr/>
            <p:nvPr/>
          </p:nvSpPr>
          <p:spPr>
            <a:xfrm>
              <a:off x="1303402" y="36937"/>
              <a:ext cx="9767847" cy="6858000"/>
            </a:xfrm>
            <a:custGeom>
              <a:rect b="b" l="l" r="r" t="t"/>
              <a:pathLst>
                <a:path extrusionOk="0" h="6858000" w="9767847">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sp>
        <p:nvSpPr>
          <p:cNvPr id="392" name="Google Shape;392;p34"/>
          <p:cNvSpPr txBox="1"/>
          <p:nvPr>
            <p:ph type="title"/>
          </p:nvPr>
        </p:nvSpPr>
        <p:spPr>
          <a:xfrm>
            <a:off x="2626950" y="457802"/>
            <a:ext cx="3890100" cy="7089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2"/>
              </a:buClr>
              <a:buSzPts val="3900"/>
              <a:buFont typeface="Calibri"/>
              <a:buNone/>
            </a:pPr>
            <a:r>
              <a:rPr b="1" lang="tr" sz="4000">
                <a:solidFill>
                  <a:srgbClr val="393E40"/>
                </a:solidFill>
                <a:latin typeface="Nunito"/>
                <a:ea typeface="Nunito"/>
                <a:cs typeface="Nunito"/>
                <a:sym typeface="Nunito"/>
              </a:rPr>
              <a:t>Comparison</a:t>
            </a:r>
            <a:endParaRPr b="1" sz="4000">
              <a:solidFill>
                <a:srgbClr val="393E40"/>
              </a:solidFill>
              <a:latin typeface="Nunito"/>
              <a:ea typeface="Nunito"/>
              <a:cs typeface="Nunito"/>
              <a:sym typeface="Nunito"/>
            </a:endParaRPr>
          </a:p>
        </p:txBody>
      </p:sp>
      <p:grpSp>
        <p:nvGrpSpPr>
          <p:cNvPr id="393" name="Google Shape;393;p34"/>
          <p:cNvGrpSpPr/>
          <p:nvPr/>
        </p:nvGrpSpPr>
        <p:grpSpPr>
          <a:xfrm>
            <a:off x="-229" y="-3116"/>
            <a:ext cx="1886211" cy="1630750"/>
            <a:chOff x="-305" y="-4155"/>
            <a:chExt cx="2514948" cy="2174333"/>
          </a:xfrm>
        </p:grpSpPr>
        <p:sp>
          <p:nvSpPr>
            <p:cNvPr id="394" name="Google Shape;394;p34"/>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95" name="Google Shape;395;p34"/>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96" name="Google Shape;396;p34"/>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397" name="Google Shape;397;p34"/>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grpSp>
        <p:nvGrpSpPr>
          <p:cNvPr id="398" name="Google Shape;398;p34"/>
          <p:cNvGrpSpPr/>
          <p:nvPr/>
        </p:nvGrpSpPr>
        <p:grpSpPr>
          <a:xfrm rot="10800000">
            <a:off x="7264295" y="3512750"/>
            <a:ext cx="1886211" cy="1630750"/>
            <a:chOff x="-305" y="-4155"/>
            <a:chExt cx="2514948" cy="2174333"/>
          </a:xfrm>
        </p:grpSpPr>
        <p:sp>
          <p:nvSpPr>
            <p:cNvPr id="399" name="Google Shape;399;p34"/>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00" name="Google Shape;400;p34"/>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01" name="Google Shape;401;p34"/>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402" name="Google Shape;402;p34"/>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sp>
        <p:nvSpPr>
          <p:cNvPr id="403" name="Google Shape;403;p34"/>
          <p:cNvSpPr txBox="1"/>
          <p:nvPr/>
        </p:nvSpPr>
        <p:spPr>
          <a:xfrm>
            <a:off x="878675" y="1703775"/>
            <a:ext cx="7629600" cy="184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1800">
                <a:solidFill>
                  <a:srgbClr val="393E40"/>
                </a:solidFill>
                <a:latin typeface="Nunito"/>
                <a:ea typeface="Nunito"/>
                <a:cs typeface="Nunito"/>
                <a:sym typeface="Nunito"/>
              </a:rPr>
              <a:t>WiMAX and LTE:  </a:t>
            </a:r>
            <a:r>
              <a:rPr b="1" lang="tr" sz="1800">
                <a:solidFill>
                  <a:srgbClr val="666666"/>
                </a:solidFill>
                <a:latin typeface="Nunito"/>
                <a:ea typeface="Nunito"/>
                <a:cs typeface="Nunito"/>
                <a:sym typeface="Nunito"/>
              </a:rPr>
              <a:t>                                          </a:t>
            </a:r>
            <a:endParaRPr b="1" sz="1600">
              <a:solidFill>
                <a:srgbClr val="5D5B5B"/>
              </a:solidFill>
              <a:latin typeface="Nunito"/>
              <a:ea typeface="Nunito"/>
              <a:cs typeface="Nunito"/>
              <a:sym typeface="Nunito"/>
            </a:endParaRPr>
          </a:p>
          <a:p>
            <a:pPr indent="0" lvl="0" marL="0" rtl="0" algn="l">
              <a:lnSpc>
                <a:spcPct val="115000"/>
              </a:lnSpc>
              <a:spcBef>
                <a:spcPts val="0"/>
              </a:spcBef>
              <a:spcAft>
                <a:spcPts val="0"/>
              </a:spcAft>
              <a:buNone/>
            </a:pPr>
            <a:r>
              <a:rPr b="1" lang="tr" sz="1600">
                <a:solidFill>
                  <a:srgbClr val="5D5B5B"/>
                </a:solidFill>
                <a:latin typeface="Nunito"/>
                <a:ea typeface="Nunito"/>
                <a:cs typeface="Nunito"/>
                <a:sym typeface="Nunito"/>
              </a:rPr>
              <a:t>The two technologies, WiMAX and LTE, competed with each other starting their pre-4G versions and continued with their 4G versions while having much in common. It looks like that finally WiMAX gave up the competition and selected to harmonize and integrate with LTE in its future harmonized WiMAX advanced standard supporting multiple access technologies.</a:t>
            </a:r>
            <a:endParaRPr b="1" sz="1600">
              <a:solidFill>
                <a:srgbClr val="5D5B5B"/>
              </a:solidFill>
              <a:latin typeface="Nunito"/>
              <a:ea typeface="Nunito"/>
              <a:cs typeface="Nunito"/>
              <a:sym typeface="Nunito"/>
            </a:endParaRPr>
          </a:p>
        </p:txBody>
      </p:sp>
      <p:sp>
        <p:nvSpPr>
          <p:cNvPr id="404" name="Google Shape;404;p34"/>
          <p:cNvSpPr/>
          <p:nvPr/>
        </p:nvSpPr>
        <p:spPr>
          <a:xfrm flipH="1" rot="10800000">
            <a:off x="638419" y="1828802"/>
            <a:ext cx="208200" cy="212100"/>
          </a:xfrm>
          <a:prstGeom prst="rightArrow">
            <a:avLst>
              <a:gd fmla="val 100000" name="adj1"/>
              <a:gd fmla="val 294800" name="adj2"/>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8" name="Shape 408"/>
        <p:cNvGrpSpPr/>
        <p:nvPr/>
      </p:nvGrpSpPr>
      <p:grpSpPr>
        <a:xfrm>
          <a:off x="0" y="0"/>
          <a:ext cx="0" cy="0"/>
          <a:chOff x="0" y="0"/>
          <a:chExt cx="0" cy="0"/>
        </a:xfrm>
      </p:grpSpPr>
      <p:sp>
        <p:nvSpPr>
          <p:cNvPr id="409" name="Google Shape;409;p35"/>
          <p:cNvSpPr/>
          <p:nvPr/>
        </p:nvSpPr>
        <p:spPr>
          <a:xfrm>
            <a:off x="0" y="1"/>
            <a:ext cx="91437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10" name="Google Shape;410;p35"/>
          <p:cNvSpPr/>
          <p:nvPr/>
        </p:nvSpPr>
        <p:spPr>
          <a:xfrm>
            <a:off x="229" y="0"/>
            <a:ext cx="91437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411" name="Google Shape;411;p35"/>
          <p:cNvSpPr/>
          <p:nvPr/>
        </p:nvSpPr>
        <p:spPr>
          <a:xfrm>
            <a:off x="1122700" y="2988"/>
            <a:ext cx="7032474" cy="5143500"/>
          </a:xfrm>
          <a:custGeom>
            <a:rect b="b" l="l" r="r" t="t"/>
            <a:pathLst>
              <a:path extrusionOk="0" h="6858000" w="9376632">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a:gsLst>
              <a:gs pos="0">
                <a:srgbClr val="70AD47">
                  <a:alpha val="20000"/>
                </a:srgbClr>
              </a:gs>
              <a:gs pos="16000">
                <a:srgbClr val="70AD47">
                  <a:alpha val="20000"/>
                </a:srgbClr>
              </a:gs>
              <a:gs pos="85000">
                <a:srgbClr val="4472C4">
                  <a:alpha val="40000"/>
                </a:srgbClr>
              </a:gs>
              <a:gs pos="100000">
                <a:srgbClr val="4472C4">
                  <a:alpha val="40000"/>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nvGrpSpPr>
          <p:cNvPr id="412" name="Google Shape;412;p35"/>
          <p:cNvGrpSpPr/>
          <p:nvPr/>
        </p:nvGrpSpPr>
        <p:grpSpPr>
          <a:xfrm>
            <a:off x="977552" y="2989"/>
            <a:ext cx="7329574" cy="5143500"/>
            <a:chOff x="1303402" y="36937"/>
            <a:chExt cx="9772765" cy="6858000"/>
          </a:xfrm>
        </p:grpSpPr>
        <p:sp>
          <p:nvSpPr>
            <p:cNvPr id="413" name="Google Shape;413;p35"/>
            <p:cNvSpPr/>
            <p:nvPr/>
          </p:nvSpPr>
          <p:spPr>
            <a:xfrm>
              <a:off x="1560551" y="36937"/>
              <a:ext cx="9313016" cy="6858000"/>
            </a:xfrm>
            <a:custGeom>
              <a:rect b="b" l="l" r="r" t="t"/>
              <a:pathLst>
                <a:path extrusionOk="0" h="6858000" w="9313016">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14" name="Google Shape;414;p35"/>
            <p:cNvSpPr/>
            <p:nvPr/>
          </p:nvSpPr>
          <p:spPr>
            <a:xfrm>
              <a:off x="1659468" y="36937"/>
              <a:ext cx="9065550" cy="6858000"/>
            </a:xfrm>
            <a:custGeom>
              <a:rect b="b" l="l" r="r" t="t"/>
              <a:pathLst>
                <a:path extrusionOk="0" h="6858000" w="906555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15" name="Google Shape;415;p35"/>
            <p:cNvSpPr/>
            <p:nvPr/>
          </p:nvSpPr>
          <p:spPr>
            <a:xfrm>
              <a:off x="1648217" y="36937"/>
              <a:ext cx="9088051" cy="6858000"/>
            </a:xfrm>
            <a:custGeom>
              <a:rect b="b" l="l" r="r" t="t"/>
              <a:pathLst>
                <a:path extrusionOk="0" h="6858000" w="9088051">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16" name="Google Shape;416;p35"/>
            <p:cNvSpPr/>
            <p:nvPr/>
          </p:nvSpPr>
          <p:spPr>
            <a:xfrm>
              <a:off x="1629061" y="36937"/>
              <a:ext cx="9107210" cy="6858000"/>
            </a:xfrm>
            <a:custGeom>
              <a:rect b="b" l="l" r="r" t="t"/>
              <a:pathLst>
                <a:path extrusionOk="0" h="6858000" w="910721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17" name="Google Shape;417;p35"/>
            <p:cNvSpPr/>
            <p:nvPr/>
          </p:nvSpPr>
          <p:spPr>
            <a:xfrm>
              <a:off x="1318434" y="36937"/>
              <a:ext cx="9747620" cy="6858000"/>
            </a:xfrm>
            <a:custGeom>
              <a:rect b="b" l="l" r="r" t="t"/>
              <a:pathLst>
                <a:path extrusionOk="0" h="6858000" w="974762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18" name="Google Shape;418;p35"/>
            <p:cNvSpPr/>
            <p:nvPr/>
          </p:nvSpPr>
          <p:spPr>
            <a:xfrm>
              <a:off x="1308320" y="36937"/>
              <a:ext cx="9767847" cy="6858000"/>
            </a:xfrm>
            <a:custGeom>
              <a:rect b="b" l="l" r="r" t="t"/>
              <a:pathLst>
                <a:path extrusionOk="0" h="6858000" w="9767847">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19" name="Google Shape;419;p35"/>
            <p:cNvSpPr/>
            <p:nvPr/>
          </p:nvSpPr>
          <p:spPr>
            <a:xfrm>
              <a:off x="1303402" y="36937"/>
              <a:ext cx="9767847" cy="6858000"/>
            </a:xfrm>
            <a:custGeom>
              <a:rect b="b" l="l" r="r" t="t"/>
              <a:pathLst>
                <a:path extrusionOk="0" h="6858000" w="9767847">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sp>
        <p:nvSpPr>
          <p:cNvPr id="420" name="Google Shape;420;p35"/>
          <p:cNvSpPr txBox="1"/>
          <p:nvPr>
            <p:ph type="title"/>
          </p:nvPr>
        </p:nvSpPr>
        <p:spPr>
          <a:xfrm>
            <a:off x="2626950" y="457802"/>
            <a:ext cx="3890100" cy="7089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2"/>
              </a:buClr>
              <a:buSzPts val="3900"/>
              <a:buFont typeface="Calibri"/>
              <a:buNone/>
            </a:pPr>
            <a:r>
              <a:rPr b="1" lang="tr" sz="4000">
                <a:solidFill>
                  <a:srgbClr val="393E40"/>
                </a:solidFill>
                <a:latin typeface="Nunito"/>
                <a:ea typeface="Nunito"/>
                <a:cs typeface="Nunito"/>
                <a:sym typeface="Nunito"/>
              </a:rPr>
              <a:t>Comparison</a:t>
            </a:r>
            <a:endParaRPr b="1" sz="4000">
              <a:solidFill>
                <a:srgbClr val="393E40"/>
              </a:solidFill>
              <a:latin typeface="Nunito"/>
              <a:ea typeface="Nunito"/>
              <a:cs typeface="Nunito"/>
              <a:sym typeface="Nunito"/>
            </a:endParaRPr>
          </a:p>
        </p:txBody>
      </p:sp>
      <p:grpSp>
        <p:nvGrpSpPr>
          <p:cNvPr id="421" name="Google Shape;421;p35"/>
          <p:cNvGrpSpPr/>
          <p:nvPr/>
        </p:nvGrpSpPr>
        <p:grpSpPr>
          <a:xfrm>
            <a:off x="-229" y="-3116"/>
            <a:ext cx="1886211" cy="1630750"/>
            <a:chOff x="-305" y="-4155"/>
            <a:chExt cx="2514948" cy="2174333"/>
          </a:xfrm>
        </p:grpSpPr>
        <p:sp>
          <p:nvSpPr>
            <p:cNvPr id="422" name="Google Shape;422;p35"/>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23" name="Google Shape;423;p35"/>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24" name="Google Shape;424;p35"/>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425" name="Google Shape;425;p35"/>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grpSp>
        <p:nvGrpSpPr>
          <p:cNvPr id="426" name="Google Shape;426;p35"/>
          <p:cNvGrpSpPr/>
          <p:nvPr/>
        </p:nvGrpSpPr>
        <p:grpSpPr>
          <a:xfrm rot="10800000">
            <a:off x="7264295" y="3512750"/>
            <a:ext cx="1886211" cy="1630750"/>
            <a:chOff x="-305" y="-4155"/>
            <a:chExt cx="2514948" cy="2174333"/>
          </a:xfrm>
        </p:grpSpPr>
        <p:sp>
          <p:nvSpPr>
            <p:cNvPr id="427" name="Google Shape;427;p35"/>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28" name="Google Shape;428;p35"/>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29" name="Google Shape;429;p35"/>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430" name="Google Shape;430;p35"/>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sp>
        <p:nvSpPr>
          <p:cNvPr id="431" name="Google Shape;431;p35"/>
          <p:cNvSpPr txBox="1"/>
          <p:nvPr/>
        </p:nvSpPr>
        <p:spPr>
          <a:xfrm>
            <a:off x="878675" y="1336175"/>
            <a:ext cx="7629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1800">
                <a:solidFill>
                  <a:srgbClr val="393E40"/>
                </a:solidFill>
                <a:latin typeface="Nunito"/>
                <a:ea typeface="Nunito"/>
                <a:cs typeface="Nunito"/>
                <a:sym typeface="Nunito"/>
              </a:rPr>
              <a:t>WiMAX and Wi-Fi: </a:t>
            </a:r>
            <a:endParaRPr b="1" sz="1800">
              <a:solidFill>
                <a:srgbClr val="393E40"/>
              </a:solidFill>
              <a:latin typeface="Nunito"/>
              <a:ea typeface="Nunito"/>
              <a:cs typeface="Nunito"/>
              <a:sym typeface="Nunito"/>
            </a:endParaRPr>
          </a:p>
        </p:txBody>
      </p:sp>
      <p:pic>
        <p:nvPicPr>
          <p:cNvPr id="432" name="Google Shape;432;p35"/>
          <p:cNvPicPr preferRelativeResize="0"/>
          <p:nvPr/>
        </p:nvPicPr>
        <p:blipFill>
          <a:blip r:embed="rId3">
            <a:alphaModFix/>
          </a:blip>
          <a:stretch>
            <a:fillRect/>
          </a:stretch>
        </p:blipFill>
        <p:spPr>
          <a:xfrm>
            <a:off x="963238" y="1967350"/>
            <a:ext cx="7460475" cy="2604501"/>
          </a:xfrm>
          <a:prstGeom prst="rect">
            <a:avLst/>
          </a:prstGeom>
          <a:noFill/>
          <a:ln>
            <a:noFill/>
          </a:ln>
        </p:spPr>
      </p:pic>
      <p:sp>
        <p:nvSpPr>
          <p:cNvPr id="433" name="Google Shape;433;p35"/>
          <p:cNvSpPr/>
          <p:nvPr/>
        </p:nvSpPr>
        <p:spPr>
          <a:xfrm flipH="1" rot="10800000">
            <a:off x="670469" y="1460977"/>
            <a:ext cx="208200" cy="212100"/>
          </a:xfrm>
          <a:prstGeom prst="rightArrow">
            <a:avLst>
              <a:gd fmla="val 100000" name="adj1"/>
              <a:gd fmla="val 294800" name="adj2"/>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7" name="Shape 437"/>
        <p:cNvGrpSpPr/>
        <p:nvPr/>
      </p:nvGrpSpPr>
      <p:grpSpPr>
        <a:xfrm>
          <a:off x="0" y="0"/>
          <a:ext cx="0" cy="0"/>
          <a:chOff x="0" y="0"/>
          <a:chExt cx="0" cy="0"/>
        </a:xfrm>
      </p:grpSpPr>
      <p:sp>
        <p:nvSpPr>
          <p:cNvPr id="438" name="Google Shape;438;p36"/>
          <p:cNvSpPr/>
          <p:nvPr/>
        </p:nvSpPr>
        <p:spPr>
          <a:xfrm>
            <a:off x="0" y="1"/>
            <a:ext cx="91437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39" name="Google Shape;439;p36"/>
          <p:cNvSpPr/>
          <p:nvPr/>
        </p:nvSpPr>
        <p:spPr>
          <a:xfrm>
            <a:off x="229" y="0"/>
            <a:ext cx="91437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440" name="Google Shape;440;p36"/>
          <p:cNvSpPr/>
          <p:nvPr/>
        </p:nvSpPr>
        <p:spPr>
          <a:xfrm>
            <a:off x="1122700" y="2988"/>
            <a:ext cx="7032474" cy="5143500"/>
          </a:xfrm>
          <a:custGeom>
            <a:rect b="b" l="l" r="r" t="t"/>
            <a:pathLst>
              <a:path extrusionOk="0" h="6858000" w="9376632">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a:gsLst>
              <a:gs pos="0">
                <a:srgbClr val="70AD47">
                  <a:alpha val="20000"/>
                </a:srgbClr>
              </a:gs>
              <a:gs pos="16000">
                <a:srgbClr val="70AD47">
                  <a:alpha val="20000"/>
                </a:srgbClr>
              </a:gs>
              <a:gs pos="85000">
                <a:srgbClr val="4472C4">
                  <a:alpha val="40000"/>
                </a:srgbClr>
              </a:gs>
              <a:gs pos="100000">
                <a:srgbClr val="4472C4">
                  <a:alpha val="40000"/>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nvGrpSpPr>
          <p:cNvPr id="441" name="Google Shape;441;p36"/>
          <p:cNvGrpSpPr/>
          <p:nvPr/>
        </p:nvGrpSpPr>
        <p:grpSpPr>
          <a:xfrm>
            <a:off x="977552" y="2989"/>
            <a:ext cx="7329574" cy="5143500"/>
            <a:chOff x="1303402" y="36937"/>
            <a:chExt cx="9772765" cy="6858000"/>
          </a:xfrm>
        </p:grpSpPr>
        <p:sp>
          <p:nvSpPr>
            <p:cNvPr id="442" name="Google Shape;442;p36"/>
            <p:cNvSpPr/>
            <p:nvPr/>
          </p:nvSpPr>
          <p:spPr>
            <a:xfrm>
              <a:off x="1560551" y="36937"/>
              <a:ext cx="9313016" cy="6858000"/>
            </a:xfrm>
            <a:custGeom>
              <a:rect b="b" l="l" r="r" t="t"/>
              <a:pathLst>
                <a:path extrusionOk="0" h="6858000" w="9313016">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43" name="Google Shape;443;p36"/>
            <p:cNvSpPr/>
            <p:nvPr/>
          </p:nvSpPr>
          <p:spPr>
            <a:xfrm>
              <a:off x="1659468" y="36937"/>
              <a:ext cx="9065550" cy="6858000"/>
            </a:xfrm>
            <a:custGeom>
              <a:rect b="b" l="l" r="r" t="t"/>
              <a:pathLst>
                <a:path extrusionOk="0" h="6858000" w="906555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44" name="Google Shape;444;p36"/>
            <p:cNvSpPr/>
            <p:nvPr/>
          </p:nvSpPr>
          <p:spPr>
            <a:xfrm>
              <a:off x="1648217" y="36937"/>
              <a:ext cx="9088051" cy="6858000"/>
            </a:xfrm>
            <a:custGeom>
              <a:rect b="b" l="l" r="r" t="t"/>
              <a:pathLst>
                <a:path extrusionOk="0" h="6858000" w="9088051">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45" name="Google Shape;445;p36"/>
            <p:cNvSpPr/>
            <p:nvPr/>
          </p:nvSpPr>
          <p:spPr>
            <a:xfrm>
              <a:off x="1629061" y="36937"/>
              <a:ext cx="9107210" cy="6858000"/>
            </a:xfrm>
            <a:custGeom>
              <a:rect b="b" l="l" r="r" t="t"/>
              <a:pathLst>
                <a:path extrusionOk="0" h="6858000" w="910721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46" name="Google Shape;446;p36"/>
            <p:cNvSpPr/>
            <p:nvPr/>
          </p:nvSpPr>
          <p:spPr>
            <a:xfrm>
              <a:off x="1318434" y="36937"/>
              <a:ext cx="9747620" cy="6858000"/>
            </a:xfrm>
            <a:custGeom>
              <a:rect b="b" l="l" r="r" t="t"/>
              <a:pathLst>
                <a:path extrusionOk="0" h="6858000" w="974762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47" name="Google Shape;447;p36"/>
            <p:cNvSpPr/>
            <p:nvPr/>
          </p:nvSpPr>
          <p:spPr>
            <a:xfrm>
              <a:off x="1308320" y="36937"/>
              <a:ext cx="9767847" cy="6858000"/>
            </a:xfrm>
            <a:custGeom>
              <a:rect b="b" l="l" r="r" t="t"/>
              <a:pathLst>
                <a:path extrusionOk="0" h="6858000" w="9767847">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48" name="Google Shape;448;p36"/>
            <p:cNvSpPr/>
            <p:nvPr/>
          </p:nvSpPr>
          <p:spPr>
            <a:xfrm>
              <a:off x="1303402" y="36937"/>
              <a:ext cx="9767847" cy="6858000"/>
            </a:xfrm>
            <a:custGeom>
              <a:rect b="b" l="l" r="r" t="t"/>
              <a:pathLst>
                <a:path extrusionOk="0" h="6858000" w="9767847">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sp>
        <p:nvSpPr>
          <p:cNvPr id="449" name="Google Shape;449;p36"/>
          <p:cNvSpPr txBox="1"/>
          <p:nvPr>
            <p:ph type="title"/>
          </p:nvPr>
        </p:nvSpPr>
        <p:spPr>
          <a:xfrm>
            <a:off x="2626950" y="457802"/>
            <a:ext cx="3890100" cy="7089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2"/>
              </a:buClr>
              <a:buSzPts val="3900"/>
              <a:buFont typeface="Calibri"/>
              <a:buNone/>
            </a:pPr>
            <a:r>
              <a:rPr b="1" lang="tr" sz="4000">
                <a:solidFill>
                  <a:srgbClr val="393E40"/>
                </a:solidFill>
                <a:latin typeface="Nunito"/>
                <a:ea typeface="Nunito"/>
                <a:cs typeface="Nunito"/>
                <a:sym typeface="Nunito"/>
              </a:rPr>
              <a:t>Comparison</a:t>
            </a:r>
            <a:endParaRPr b="1" sz="4000">
              <a:solidFill>
                <a:srgbClr val="393E40"/>
              </a:solidFill>
              <a:latin typeface="Nunito"/>
              <a:ea typeface="Nunito"/>
              <a:cs typeface="Nunito"/>
              <a:sym typeface="Nunito"/>
            </a:endParaRPr>
          </a:p>
        </p:txBody>
      </p:sp>
      <p:grpSp>
        <p:nvGrpSpPr>
          <p:cNvPr id="450" name="Google Shape;450;p36"/>
          <p:cNvGrpSpPr/>
          <p:nvPr/>
        </p:nvGrpSpPr>
        <p:grpSpPr>
          <a:xfrm>
            <a:off x="-229" y="-3116"/>
            <a:ext cx="1886211" cy="1630750"/>
            <a:chOff x="-305" y="-4155"/>
            <a:chExt cx="2514948" cy="2174333"/>
          </a:xfrm>
        </p:grpSpPr>
        <p:sp>
          <p:nvSpPr>
            <p:cNvPr id="451" name="Google Shape;451;p36"/>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52" name="Google Shape;452;p36"/>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53" name="Google Shape;453;p36"/>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454" name="Google Shape;454;p36"/>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grpSp>
        <p:nvGrpSpPr>
          <p:cNvPr id="455" name="Google Shape;455;p36"/>
          <p:cNvGrpSpPr/>
          <p:nvPr/>
        </p:nvGrpSpPr>
        <p:grpSpPr>
          <a:xfrm rot="10800000">
            <a:off x="7264295" y="3512750"/>
            <a:ext cx="1886211" cy="1630750"/>
            <a:chOff x="-305" y="-4155"/>
            <a:chExt cx="2514948" cy="2174333"/>
          </a:xfrm>
        </p:grpSpPr>
        <p:sp>
          <p:nvSpPr>
            <p:cNvPr id="456" name="Google Shape;456;p36"/>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57" name="Google Shape;457;p36"/>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58" name="Google Shape;458;p36"/>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459" name="Google Shape;459;p36"/>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sp>
        <p:nvSpPr>
          <p:cNvPr id="460" name="Google Shape;460;p36"/>
          <p:cNvSpPr txBox="1"/>
          <p:nvPr/>
        </p:nvSpPr>
        <p:spPr>
          <a:xfrm>
            <a:off x="827525" y="1828800"/>
            <a:ext cx="7629600" cy="184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1800">
                <a:solidFill>
                  <a:srgbClr val="393E40"/>
                </a:solidFill>
                <a:latin typeface="Nunito"/>
                <a:ea typeface="Nunito"/>
                <a:cs typeface="Nunito"/>
                <a:sym typeface="Nunito"/>
              </a:rPr>
              <a:t>WiMAX and Bluetooth: </a:t>
            </a:r>
            <a:endParaRPr b="1" sz="1800">
              <a:solidFill>
                <a:srgbClr val="393E40"/>
              </a:solidFill>
              <a:latin typeface="Nunito"/>
              <a:ea typeface="Nunito"/>
              <a:cs typeface="Nunito"/>
              <a:sym typeface="Nunito"/>
            </a:endParaRPr>
          </a:p>
          <a:p>
            <a:pPr indent="0" lvl="0" marL="0" rtl="0" algn="just">
              <a:lnSpc>
                <a:spcPct val="115000"/>
              </a:lnSpc>
              <a:spcBef>
                <a:spcPts val="0"/>
              </a:spcBef>
              <a:spcAft>
                <a:spcPts val="0"/>
              </a:spcAft>
              <a:buNone/>
            </a:pPr>
            <a:r>
              <a:rPr b="1" lang="tr" sz="1600">
                <a:solidFill>
                  <a:srgbClr val="5D5B5B"/>
                </a:solidFill>
                <a:latin typeface="Nunito"/>
                <a:ea typeface="Nunito"/>
                <a:cs typeface="Nunito"/>
                <a:sym typeface="Nunito"/>
              </a:rPr>
              <a:t>These two protocols are wireless communication modules that can communicate with one another. The basic difference between them is that Bluetooth is used to make connections among the devices through the use of wireless while WiMax is used for microwave access.</a:t>
            </a:r>
            <a:endParaRPr b="1" sz="1600">
              <a:solidFill>
                <a:srgbClr val="5D5B5B"/>
              </a:solidFill>
              <a:latin typeface="Nunito"/>
              <a:ea typeface="Nunito"/>
              <a:cs typeface="Nunito"/>
              <a:sym typeface="Nunito"/>
            </a:endParaRPr>
          </a:p>
          <a:p>
            <a:pPr indent="0" lvl="0" marL="0" rtl="0" algn="l">
              <a:spcBef>
                <a:spcPts val="0"/>
              </a:spcBef>
              <a:spcAft>
                <a:spcPts val="0"/>
              </a:spcAft>
              <a:buNone/>
            </a:pPr>
            <a:r>
              <a:t/>
            </a:r>
            <a:endParaRPr b="1" sz="1600">
              <a:solidFill>
                <a:srgbClr val="5D5B5B"/>
              </a:solidFill>
              <a:latin typeface="Nunito"/>
              <a:ea typeface="Nunito"/>
              <a:cs typeface="Nunito"/>
              <a:sym typeface="Nunito"/>
            </a:endParaRPr>
          </a:p>
        </p:txBody>
      </p:sp>
      <p:sp>
        <p:nvSpPr>
          <p:cNvPr id="461" name="Google Shape;461;p36"/>
          <p:cNvSpPr/>
          <p:nvPr/>
        </p:nvSpPr>
        <p:spPr>
          <a:xfrm flipH="1" rot="10800000">
            <a:off x="619319" y="1946652"/>
            <a:ext cx="208200" cy="212100"/>
          </a:xfrm>
          <a:prstGeom prst="rightArrow">
            <a:avLst>
              <a:gd fmla="val 100000" name="adj1"/>
              <a:gd fmla="val 294800" name="adj2"/>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5" name="Shape 465"/>
        <p:cNvGrpSpPr/>
        <p:nvPr/>
      </p:nvGrpSpPr>
      <p:grpSpPr>
        <a:xfrm>
          <a:off x="0" y="0"/>
          <a:ext cx="0" cy="0"/>
          <a:chOff x="0" y="0"/>
          <a:chExt cx="0" cy="0"/>
        </a:xfrm>
      </p:grpSpPr>
      <p:sp>
        <p:nvSpPr>
          <p:cNvPr id="466" name="Google Shape;466;p37"/>
          <p:cNvSpPr/>
          <p:nvPr/>
        </p:nvSpPr>
        <p:spPr>
          <a:xfrm>
            <a:off x="0" y="1"/>
            <a:ext cx="91437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67" name="Google Shape;467;p37"/>
          <p:cNvSpPr/>
          <p:nvPr/>
        </p:nvSpPr>
        <p:spPr>
          <a:xfrm>
            <a:off x="229" y="0"/>
            <a:ext cx="91437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468" name="Google Shape;468;p37"/>
          <p:cNvSpPr/>
          <p:nvPr/>
        </p:nvSpPr>
        <p:spPr>
          <a:xfrm>
            <a:off x="1122700" y="2988"/>
            <a:ext cx="7032474" cy="5143500"/>
          </a:xfrm>
          <a:custGeom>
            <a:rect b="b" l="l" r="r" t="t"/>
            <a:pathLst>
              <a:path extrusionOk="0" h="6858000" w="9376632">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a:gsLst>
              <a:gs pos="0">
                <a:srgbClr val="70AD47">
                  <a:alpha val="20000"/>
                </a:srgbClr>
              </a:gs>
              <a:gs pos="16000">
                <a:srgbClr val="70AD47">
                  <a:alpha val="20000"/>
                </a:srgbClr>
              </a:gs>
              <a:gs pos="85000">
                <a:srgbClr val="4472C4">
                  <a:alpha val="40000"/>
                </a:srgbClr>
              </a:gs>
              <a:gs pos="100000">
                <a:srgbClr val="4472C4">
                  <a:alpha val="40000"/>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nvGrpSpPr>
          <p:cNvPr id="469" name="Google Shape;469;p37"/>
          <p:cNvGrpSpPr/>
          <p:nvPr/>
        </p:nvGrpSpPr>
        <p:grpSpPr>
          <a:xfrm>
            <a:off x="977552" y="2989"/>
            <a:ext cx="7329574" cy="5143500"/>
            <a:chOff x="1303402" y="36937"/>
            <a:chExt cx="9772765" cy="6858000"/>
          </a:xfrm>
        </p:grpSpPr>
        <p:sp>
          <p:nvSpPr>
            <p:cNvPr id="470" name="Google Shape;470;p37"/>
            <p:cNvSpPr/>
            <p:nvPr/>
          </p:nvSpPr>
          <p:spPr>
            <a:xfrm>
              <a:off x="1560551" y="36937"/>
              <a:ext cx="9313016" cy="6858000"/>
            </a:xfrm>
            <a:custGeom>
              <a:rect b="b" l="l" r="r" t="t"/>
              <a:pathLst>
                <a:path extrusionOk="0" h="6858000" w="9313016">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71" name="Google Shape;471;p37"/>
            <p:cNvSpPr/>
            <p:nvPr/>
          </p:nvSpPr>
          <p:spPr>
            <a:xfrm>
              <a:off x="1659468" y="36937"/>
              <a:ext cx="9065550" cy="6858000"/>
            </a:xfrm>
            <a:custGeom>
              <a:rect b="b" l="l" r="r" t="t"/>
              <a:pathLst>
                <a:path extrusionOk="0" h="6858000" w="906555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72" name="Google Shape;472;p37"/>
            <p:cNvSpPr/>
            <p:nvPr/>
          </p:nvSpPr>
          <p:spPr>
            <a:xfrm>
              <a:off x="1648217" y="36937"/>
              <a:ext cx="9088051" cy="6858000"/>
            </a:xfrm>
            <a:custGeom>
              <a:rect b="b" l="l" r="r" t="t"/>
              <a:pathLst>
                <a:path extrusionOk="0" h="6858000" w="9088051">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73" name="Google Shape;473;p37"/>
            <p:cNvSpPr/>
            <p:nvPr/>
          </p:nvSpPr>
          <p:spPr>
            <a:xfrm>
              <a:off x="1629061" y="36937"/>
              <a:ext cx="9107210" cy="6858000"/>
            </a:xfrm>
            <a:custGeom>
              <a:rect b="b" l="l" r="r" t="t"/>
              <a:pathLst>
                <a:path extrusionOk="0" h="6858000" w="910721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74" name="Google Shape;474;p37"/>
            <p:cNvSpPr/>
            <p:nvPr/>
          </p:nvSpPr>
          <p:spPr>
            <a:xfrm>
              <a:off x="1318434" y="36937"/>
              <a:ext cx="9747620" cy="6858000"/>
            </a:xfrm>
            <a:custGeom>
              <a:rect b="b" l="l" r="r" t="t"/>
              <a:pathLst>
                <a:path extrusionOk="0" h="6858000" w="974762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75" name="Google Shape;475;p37"/>
            <p:cNvSpPr/>
            <p:nvPr/>
          </p:nvSpPr>
          <p:spPr>
            <a:xfrm>
              <a:off x="1308320" y="36937"/>
              <a:ext cx="9767847" cy="6858000"/>
            </a:xfrm>
            <a:custGeom>
              <a:rect b="b" l="l" r="r" t="t"/>
              <a:pathLst>
                <a:path extrusionOk="0" h="6858000" w="9767847">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76" name="Google Shape;476;p37"/>
            <p:cNvSpPr/>
            <p:nvPr/>
          </p:nvSpPr>
          <p:spPr>
            <a:xfrm>
              <a:off x="1303402" y="36937"/>
              <a:ext cx="9767847" cy="6858000"/>
            </a:xfrm>
            <a:custGeom>
              <a:rect b="b" l="l" r="r" t="t"/>
              <a:pathLst>
                <a:path extrusionOk="0" h="6858000" w="9767847">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sp>
        <p:nvSpPr>
          <p:cNvPr id="477" name="Google Shape;477;p37"/>
          <p:cNvSpPr txBox="1"/>
          <p:nvPr>
            <p:ph type="title"/>
          </p:nvPr>
        </p:nvSpPr>
        <p:spPr>
          <a:xfrm>
            <a:off x="2626950" y="457802"/>
            <a:ext cx="3890100" cy="7089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2"/>
              </a:buClr>
              <a:buSzPts val="3900"/>
              <a:buFont typeface="Calibri"/>
              <a:buNone/>
            </a:pPr>
            <a:r>
              <a:rPr b="1" lang="tr" sz="4000">
                <a:solidFill>
                  <a:srgbClr val="393E40"/>
                </a:solidFill>
                <a:latin typeface="Nunito"/>
                <a:ea typeface="Nunito"/>
                <a:cs typeface="Nunito"/>
                <a:sym typeface="Nunito"/>
              </a:rPr>
              <a:t>Areas of Usage</a:t>
            </a:r>
            <a:endParaRPr b="1" sz="4000">
              <a:solidFill>
                <a:srgbClr val="393E40"/>
              </a:solidFill>
              <a:latin typeface="Nunito"/>
              <a:ea typeface="Nunito"/>
              <a:cs typeface="Nunito"/>
              <a:sym typeface="Nunito"/>
            </a:endParaRPr>
          </a:p>
        </p:txBody>
      </p:sp>
      <p:grpSp>
        <p:nvGrpSpPr>
          <p:cNvPr id="478" name="Google Shape;478;p37"/>
          <p:cNvGrpSpPr/>
          <p:nvPr/>
        </p:nvGrpSpPr>
        <p:grpSpPr>
          <a:xfrm>
            <a:off x="-229" y="-3116"/>
            <a:ext cx="1886211" cy="1630750"/>
            <a:chOff x="-305" y="-4155"/>
            <a:chExt cx="2514948" cy="2174333"/>
          </a:xfrm>
        </p:grpSpPr>
        <p:sp>
          <p:nvSpPr>
            <p:cNvPr id="479" name="Google Shape;479;p37"/>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80" name="Google Shape;480;p37"/>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81" name="Google Shape;481;p37"/>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482" name="Google Shape;482;p37"/>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grpSp>
        <p:nvGrpSpPr>
          <p:cNvPr id="483" name="Google Shape;483;p37"/>
          <p:cNvGrpSpPr/>
          <p:nvPr/>
        </p:nvGrpSpPr>
        <p:grpSpPr>
          <a:xfrm rot="10800000">
            <a:off x="7264295" y="3512750"/>
            <a:ext cx="1886211" cy="1630750"/>
            <a:chOff x="-305" y="-4155"/>
            <a:chExt cx="2514948" cy="2174333"/>
          </a:xfrm>
        </p:grpSpPr>
        <p:sp>
          <p:nvSpPr>
            <p:cNvPr id="484" name="Google Shape;484;p37"/>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85" name="Google Shape;485;p37"/>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86" name="Google Shape;486;p37"/>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487" name="Google Shape;487;p37"/>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pic>
        <p:nvPicPr>
          <p:cNvPr id="488" name="Google Shape;488;p37"/>
          <p:cNvPicPr preferRelativeResize="0"/>
          <p:nvPr/>
        </p:nvPicPr>
        <p:blipFill>
          <a:blip r:embed="rId3">
            <a:alphaModFix/>
          </a:blip>
          <a:stretch>
            <a:fillRect/>
          </a:stretch>
        </p:blipFill>
        <p:spPr>
          <a:xfrm>
            <a:off x="2367000" y="1627625"/>
            <a:ext cx="4409700" cy="3065825"/>
          </a:xfrm>
          <a:prstGeom prst="rect">
            <a:avLst/>
          </a:prstGeom>
          <a:noFill/>
          <a:ln cap="flat" cmpd="sng" w="38100">
            <a:solidFill>
              <a:srgbClr val="C9DAF8"/>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2" name="Shape 492"/>
        <p:cNvGrpSpPr/>
        <p:nvPr/>
      </p:nvGrpSpPr>
      <p:grpSpPr>
        <a:xfrm>
          <a:off x="0" y="0"/>
          <a:ext cx="0" cy="0"/>
          <a:chOff x="0" y="0"/>
          <a:chExt cx="0" cy="0"/>
        </a:xfrm>
      </p:grpSpPr>
      <p:sp>
        <p:nvSpPr>
          <p:cNvPr id="493" name="Google Shape;493;p38"/>
          <p:cNvSpPr/>
          <p:nvPr/>
        </p:nvSpPr>
        <p:spPr>
          <a:xfrm>
            <a:off x="0" y="1"/>
            <a:ext cx="91437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94" name="Google Shape;494;p38"/>
          <p:cNvSpPr/>
          <p:nvPr/>
        </p:nvSpPr>
        <p:spPr>
          <a:xfrm>
            <a:off x="154" y="3000"/>
            <a:ext cx="91437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495" name="Google Shape;495;p38"/>
          <p:cNvSpPr/>
          <p:nvPr/>
        </p:nvSpPr>
        <p:spPr>
          <a:xfrm>
            <a:off x="1122700" y="2988"/>
            <a:ext cx="7032474" cy="5143500"/>
          </a:xfrm>
          <a:custGeom>
            <a:rect b="b" l="l" r="r" t="t"/>
            <a:pathLst>
              <a:path extrusionOk="0" h="6858000" w="9376632">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a:gsLst>
              <a:gs pos="0">
                <a:srgbClr val="70AD47">
                  <a:alpha val="20000"/>
                </a:srgbClr>
              </a:gs>
              <a:gs pos="16000">
                <a:srgbClr val="70AD47">
                  <a:alpha val="20000"/>
                </a:srgbClr>
              </a:gs>
              <a:gs pos="85000">
                <a:srgbClr val="4472C4">
                  <a:alpha val="40000"/>
                </a:srgbClr>
              </a:gs>
              <a:gs pos="100000">
                <a:srgbClr val="4472C4">
                  <a:alpha val="40000"/>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nvGrpSpPr>
          <p:cNvPr id="496" name="Google Shape;496;p38"/>
          <p:cNvGrpSpPr/>
          <p:nvPr/>
        </p:nvGrpSpPr>
        <p:grpSpPr>
          <a:xfrm>
            <a:off x="974152" y="2989"/>
            <a:ext cx="7329574" cy="5143500"/>
            <a:chOff x="1303402" y="36937"/>
            <a:chExt cx="9772765" cy="6858000"/>
          </a:xfrm>
        </p:grpSpPr>
        <p:sp>
          <p:nvSpPr>
            <p:cNvPr id="497" name="Google Shape;497;p38"/>
            <p:cNvSpPr/>
            <p:nvPr/>
          </p:nvSpPr>
          <p:spPr>
            <a:xfrm>
              <a:off x="1560551" y="36937"/>
              <a:ext cx="9313016" cy="6858000"/>
            </a:xfrm>
            <a:custGeom>
              <a:rect b="b" l="l" r="r" t="t"/>
              <a:pathLst>
                <a:path extrusionOk="0" h="6858000" w="9313016">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98" name="Google Shape;498;p38"/>
            <p:cNvSpPr/>
            <p:nvPr/>
          </p:nvSpPr>
          <p:spPr>
            <a:xfrm>
              <a:off x="1659468" y="36937"/>
              <a:ext cx="9065550" cy="6858000"/>
            </a:xfrm>
            <a:custGeom>
              <a:rect b="b" l="l" r="r" t="t"/>
              <a:pathLst>
                <a:path extrusionOk="0" h="6858000" w="906555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99" name="Google Shape;499;p38"/>
            <p:cNvSpPr/>
            <p:nvPr/>
          </p:nvSpPr>
          <p:spPr>
            <a:xfrm>
              <a:off x="1648217" y="36937"/>
              <a:ext cx="9088051" cy="6858000"/>
            </a:xfrm>
            <a:custGeom>
              <a:rect b="b" l="l" r="r" t="t"/>
              <a:pathLst>
                <a:path extrusionOk="0" h="6858000" w="9088051">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00" name="Google Shape;500;p38"/>
            <p:cNvSpPr/>
            <p:nvPr/>
          </p:nvSpPr>
          <p:spPr>
            <a:xfrm>
              <a:off x="1629061" y="36937"/>
              <a:ext cx="9107210" cy="6858000"/>
            </a:xfrm>
            <a:custGeom>
              <a:rect b="b" l="l" r="r" t="t"/>
              <a:pathLst>
                <a:path extrusionOk="0" h="6858000" w="910721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01" name="Google Shape;501;p38"/>
            <p:cNvSpPr/>
            <p:nvPr/>
          </p:nvSpPr>
          <p:spPr>
            <a:xfrm>
              <a:off x="1318434" y="36937"/>
              <a:ext cx="9747620" cy="6858000"/>
            </a:xfrm>
            <a:custGeom>
              <a:rect b="b" l="l" r="r" t="t"/>
              <a:pathLst>
                <a:path extrusionOk="0" h="6858000" w="974762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02" name="Google Shape;502;p38"/>
            <p:cNvSpPr/>
            <p:nvPr/>
          </p:nvSpPr>
          <p:spPr>
            <a:xfrm>
              <a:off x="1308320" y="36937"/>
              <a:ext cx="9767847" cy="6858000"/>
            </a:xfrm>
            <a:custGeom>
              <a:rect b="b" l="l" r="r" t="t"/>
              <a:pathLst>
                <a:path extrusionOk="0" h="6858000" w="9767847">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03" name="Google Shape;503;p38"/>
            <p:cNvSpPr/>
            <p:nvPr/>
          </p:nvSpPr>
          <p:spPr>
            <a:xfrm>
              <a:off x="1303402" y="36937"/>
              <a:ext cx="9767847" cy="6858000"/>
            </a:xfrm>
            <a:custGeom>
              <a:rect b="b" l="l" r="r" t="t"/>
              <a:pathLst>
                <a:path extrusionOk="0" h="6858000" w="9767847">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sp>
        <p:nvSpPr>
          <p:cNvPr id="504" name="Google Shape;504;p38"/>
          <p:cNvSpPr txBox="1"/>
          <p:nvPr>
            <p:ph type="title"/>
          </p:nvPr>
        </p:nvSpPr>
        <p:spPr>
          <a:xfrm>
            <a:off x="2626950" y="457802"/>
            <a:ext cx="3890100" cy="7089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2"/>
              </a:buClr>
              <a:buSzPts val="3900"/>
              <a:buFont typeface="Calibri"/>
              <a:buNone/>
            </a:pPr>
            <a:r>
              <a:rPr b="1" lang="tr" sz="4000">
                <a:solidFill>
                  <a:srgbClr val="393E40"/>
                </a:solidFill>
                <a:latin typeface="Nunito"/>
                <a:ea typeface="Nunito"/>
                <a:cs typeface="Nunito"/>
                <a:sym typeface="Nunito"/>
              </a:rPr>
              <a:t>Areas of Usage</a:t>
            </a:r>
            <a:endParaRPr b="1" sz="4000">
              <a:solidFill>
                <a:srgbClr val="393E40"/>
              </a:solidFill>
              <a:latin typeface="Nunito"/>
              <a:ea typeface="Nunito"/>
              <a:cs typeface="Nunito"/>
              <a:sym typeface="Nunito"/>
            </a:endParaRPr>
          </a:p>
        </p:txBody>
      </p:sp>
      <p:grpSp>
        <p:nvGrpSpPr>
          <p:cNvPr id="505" name="Google Shape;505;p38"/>
          <p:cNvGrpSpPr/>
          <p:nvPr/>
        </p:nvGrpSpPr>
        <p:grpSpPr>
          <a:xfrm>
            <a:off x="-229" y="-3116"/>
            <a:ext cx="1886211" cy="1630750"/>
            <a:chOff x="-305" y="-4155"/>
            <a:chExt cx="2514948" cy="2174333"/>
          </a:xfrm>
        </p:grpSpPr>
        <p:sp>
          <p:nvSpPr>
            <p:cNvPr id="506" name="Google Shape;506;p38"/>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07" name="Google Shape;507;p38"/>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08" name="Google Shape;508;p38"/>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509" name="Google Shape;509;p38"/>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grpSp>
        <p:nvGrpSpPr>
          <p:cNvPr id="510" name="Google Shape;510;p38"/>
          <p:cNvGrpSpPr/>
          <p:nvPr/>
        </p:nvGrpSpPr>
        <p:grpSpPr>
          <a:xfrm rot="10800000">
            <a:off x="7264295" y="3512750"/>
            <a:ext cx="1886211" cy="1630750"/>
            <a:chOff x="-305" y="-4155"/>
            <a:chExt cx="2514948" cy="2174333"/>
          </a:xfrm>
        </p:grpSpPr>
        <p:sp>
          <p:nvSpPr>
            <p:cNvPr id="511" name="Google Shape;511;p38"/>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12" name="Google Shape;512;p38"/>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13" name="Google Shape;513;p38"/>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514" name="Google Shape;514;p38"/>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sp>
        <p:nvSpPr>
          <p:cNvPr id="515" name="Google Shape;515;p38"/>
          <p:cNvSpPr/>
          <p:nvPr/>
        </p:nvSpPr>
        <p:spPr>
          <a:xfrm flipH="1" rot="10800000">
            <a:off x="663244" y="1489527"/>
            <a:ext cx="208200" cy="212100"/>
          </a:xfrm>
          <a:prstGeom prst="rightArrow">
            <a:avLst>
              <a:gd fmla="val 100000" name="adj1"/>
              <a:gd fmla="val 294800" name="adj2"/>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8"/>
          <p:cNvSpPr/>
          <p:nvPr/>
        </p:nvSpPr>
        <p:spPr>
          <a:xfrm flipH="1" rot="10800000">
            <a:off x="663244" y="2511864"/>
            <a:ext cx="208200" cy="212100"/>
          </a:xfrm>
          <a:prstGeom prst="rightArrow">
            <a:avLst>
              <a:gd fmla="val 100000" name="adj1"/>
              <a:gd fmla="val 294800" name="adj2"/>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8"/>
          <p:cNvSpPr txBox="1"/>
          <p:nvPr/>
        </p:nvSpPr>
        <p:spPr>
          <a:xfrm>
            <a:off x="923250" y="1393325"/>
            <a:ext cx="7297200" cy="447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tr" sz="1600">
                <a:solidFill>
                  <a:srgbClr val="5D5B5B"/>
                </a:solidFill>
                <a:latin typeface="Nunito"/>
                <a:ea typeface="Nunito"/>
                <a:cs typeface="Nunito"/>
                <a:sym typeface="Nunito"/>
              </a:rPr>
              <a:t>Providing portable mobile broadband connectivity across cities and countries through various devices.</a:t>
            </a:r>
            <a:endParaRPr b="1" sz="1600">
              <a:solidFill>
                <a:srgbClr val="5D5B5B"/>
              </a:solidFill>
              <a:latin typeface="Nunito"/>
              <a:ea typeface="Nunito"/>
              <a:cs typeface="Nunito"/>
              <a:sym typeface="Nunito"/>
            </a:endParaRPr>
          </a:p>
          <a:p>
            <a:pPr indent="0" lvl="0" marL="0" rtl="0" algn="l">
              <a:lnSpc>
                <a:spcPct val="115000"/>
              </a:lnSpc>
              <a:spcBef>
                <a:spcPts val="600"/>
              </a:spcBef>
              <a:spcAft>
                <a:spcPts val="0"/>
              </a:spcAft>
              <a:buNone/>
            </a:pPr>
            <a:r>
              <a:t/>
            </a:r>
            <a:endParaRPr sz="1600">
              <a:solidFill>
                <a:srgbClr val="5D5B5B"/>
              </a:solidFill>
              <a:latin typeface="Nunito"/>
              <a:ea typeface="Nunito"/>
              <a:cs typeface="Nunito"/>
              <a:sym typeface="Nunito"/>
            </a:endParaRPr>
          </a:p>
          <a:p>
            <a:pPr indent="0" lvl="0" marL="0" rtl="0" algn="l">
              <a:lnSpc>
                <a:spcPct val="115000"/>
              </a:lnSpc>
              <a:spcBef>
                <a:spcPts val="600"/>
              </a:spcBef>
              <a:spcAft>
                <a:spcPts val="0"/>
              </a:spcAft>
              <a:buNone/>
            </a:pPr>
            <a:r>
              <a:rPr b="1" lang="tr" sz="1600">
                <a:solidFill>
                  <a:srgbClr val="5D5B5B"/>
                </a:solidFill>
                <a:latin typeface="Nunito"/>
                <a:ea typeface="Nunito"/>
                <a:cs typeface="Nunito"/>
                <a:sym typeface="Nunito"/>
              </a:rPr>
              <a:t>Providing a wireless alternative to cable and </a:t>
            </a:r>
            <a:r>
              <a:rPr b="1" lang="tr" sz="1600">
                <a:solidFill>
                  <a:srgbClr val="5D5B5B"/>
                </a:solidFill>
                <a:uFill>
                  <a:noFill/>
                </a:uFill>
                <a:latin typeface="Nunito"/>
                <a:ea typeface="Nunito"/>
                <a:cs typeface="Nunito"/>
                <a:sym typeface="Nunito"/>
                <a:hlinkClick r:id="rId3">
                  <a:extLst>
                    <a:ext uri="{A12FA001-AC4F-418D-AE19-62706E023703}">
                      <ahyp:hlinkClr val="tx"/>
                    </a:ext>
                  </a:extLst>
                </a:hlinkClick>
              </a:rPr>
              <a:t>digital subscriber line</a:t>
            </a:r>
            <a:r>
              <a:rPr b="1" lang="tr" sz="1600">
                <a:solidFill>
                  <a:srgbClr val="5D5B5B"/>
                </a:solidFill>
                <a:latin typeface="Nunito"/>
                <a:ea typeface="Nunito"/>
                <a:cs typeface="Nunito"/>
                <a:sym typeface="Nunito"/>
              </a:rPr>
              <a:t> (DSL) for "</a:t>
            </a:r>
            <a:r>
              <a:rPr b="1" lang="tr" sz="1600">
                <a:solidFill>
                  <a:srgbClr val="5D5B5B"/>
                </a:solidFill>
                <a:uFill>
                  <a:noFill/>
                </a:uFill>
                <a:latin typeface="Nunito"/>
                <a:ea typeface="Nunito"/>
                <a:cs typeface="Nunito"/>
                <a:sym typeface="Nunito"/>
                <a:hlinkClick r:id="rId4">
                  <a:extLst>
                    <a:ext uri="{A12FA001-AC4F-418D-AE19-62706E023703}">
                      <ahyp:hlinkClr val="tx"/>
                    </a:ext>
                  </a:extLst>
                </a:hlinkClick>
              </a:rPr>
              <a:t>last mile</a:t>
            </a:r>
            <a:r>
              <a:rPr b="1" lang="tr" sz="1600">
                <a:solidFill>
                  <a:srgbClr val="5D5B5B"/>
                </a:solidFill>
                <a:latin typeface="Nunito"/>
                <a:ea typeface="Nunito"/>
                <a:cs typeface="Nunito"/>
                <a:sym typeface="Nunito"/>
              </a:rPr>
              <a:t>" broadband access.</a:t>
            </a:r>
            <a:endParaRPr b="1" sz="1600">
              <a:solidFill>
                <a:srgbClr val="5D5B5B"/>
              </a:solidFill>
              <a:latin typeface="Nunito"/>
              <a:ea typeface="Nunito"/>
              <a:cs typeface="Nunito"/>
              <a:sym typeface="Nunito"/>
            </a:endParaRPr>
          </a:p>
          <a:p>
            <a:pPr indent="0" lvl="0" marL="0" rtl="0" algn="l">
              <a:lnSpc>
                <a:spcPct val="115000"/>
              </a:lnSpc>
              <a:spcBef>
                <a:spcPts val="600"/>
              </a:spcBef>
              <a:spcAft>
                <a:spcPts val="0"/>
              </a:spcAft>
              <a:buNone/>
            </a:pPr>
            <a:r>
              <a:t/>
            </a:r>
            <a:endParaRPr sz="1600">
              <a:solidFill>
                <a:srgbClr val="5D5B5B"/>
              </a:solidFill>
              <a:latin typeface="Nunito"/>
              <a:ea typeface="Nunito"/>
              <a:cs typeface="Nunito"/>
              <a:sym typeface="Nunito"/>
            </a:endParaRPr>
          </a:p>
          <a:p>
            <a:pPr indent="0" lvl="0" marL="0" rtl="0" algn="l">
              <a:lnSpc>
                <a:spcPct val="115000"/>
              </a:lnSpc>
              <a:spcBef>
                <a:spcPts val="600"/>
              </a:spcBef>
              <a:spcAft>
                <a:spcPts val="0"/>
              </a:spcAft>
              <a:buNone/>
            </a:pPr>
            <a:r>
              <a:rPr b="1" lang="tr" sz="1600">
                <a:solidFill>
                  <a:srgbClr val="5D5B5B"/>
                </a:solidFill>
                <a:latin typeface="Nunito"/>
                <a:ea typeface="Nunito"/>
                <a:cs typeface="Nunito"/>
                <a:sym typeface="Nunito"/>
              </a:rPr>
              <a:t>Providing Internet connectivity as part of a </a:t>
            </a:r>
            <a:r>
              <a:rPr b="1" lang="tr" sz="1600">
                <a:solidFill>
                  <a:srgbClr val="5D5B5B"/>
                </a:solidFill>
                <a:uFill>
                  <a:noFill/>
                </a:uFill>
                <a:latin typeface="Nunito"/>
                <a:ea typeface="Nunito"/>
                <a:cs typeface="Nunito"/>
                <a:sym typeface="Nunito"/>
                <a:hlinkClick r:id="rId5">
                  <a:extLst>
                    <a:ext uri="{A12FA001-AC4F-418D-AE19-62706E023703}">
                      <ahyp:hlinkClr val="tx"/>
                    </a:ext>
                  </a:extLst>
                </a:hlinkClick>
              </a:rPr>
              <a:t>business continuity</a:t>
            </a:r>
            <a:r>
              <a:rPr b="1" lang="tr" sz="1600">
                <a:solidFill>
                  <a:srgbClr val="5D5B5B"/>
                </a:solidFill>
                <a:latin typeface="Nunito"/>
                <a:ea typeface="Nunito"/>
                <a:cs typeface="Nunito"/>
                <a:sym typeface="Nunito"/>
              </a:rPr>
              <a:t> plan.</a:t>
            </a:r>
            <a:endParaRPr b="1" sz="1600">
              <a:solidFill>
                <a:srgbClr val="5D5B5B"/>
              </a:solidFill>
              <a:latin typeface="Nunito"/>
              <a:ea typeface="Nunito"/>
              <a:cs typeface="Nunito"/>
              <a:sym typeface="Nunito"/>
            </a:endParaRPr>
          </a:p>
          <a:p>
            <a:pPr indent="0" lvl="0" marL="0" rtl="0" algn="l">
              <a:lnSpc>
                <a:spcPct val="115000"/>
              </a:lnSpc>
              <a:spcBef>
                <a:spcPts val="600"/>
              </a:spcBef>
              <a:spcAft>
                <a:spcPts val="0"/>
              </a:spcAft>
              <a:buNone/>
            </a:pPr>
            <a:r>
              <a:t/>
            </a:r>
            <a:endParaRPr sz="1600">
              <a:solidFill>
                <a:srgbClr val="5D5B5B"/>
              </a:solidFill>
              <a:latin typeface="Nunito"/>
              <a:ea typeface="Nunito"/>
              <a:cs typeface="Nunito"/>
              <a:sym typeface="Nunito"/>
            </a:endParaRPr>
          </a:p>
          <a:p>
            <a:pPr indent="0" lvl="0" marL="0" rtl="0" algn="l">
              <a:lnSpc>
                <a:spcPct val="115000"/>
              </a:lnSpc>
              <a:spcBef>
                <a:spcPts val="600"/>
              </a:spcBef>
              <a:spcAft>
                <a:spcPts val="0"/>
              </a:spcAft>
              <a:buNone/>
            </a:pPr>
            <a:r>
              <a:rPr b="1" lang="tr" sz="1600">
                <a:solidFill>
                  <a:srgbClr val="5D5B5B"/>
                </a:solidFill>
                <a:latin typeface="Nunito"/>
                <a:ea typeface="Nunito"/>
                <a:cs typeface="Nunito"/>
                <a:sym typeface="Nunito"/>
              </a:rPr>
              <a:t>S</a:t>
            </a:r>
            <a:r>
              <a:rPr b="1" lang="tr" sz="1600">
                <a:solidFill>
                  <a:srgbClr val="5D5B5B"/>
                </a:solidFill>
                <a:latin typeface="Nunito"/>
                <a:ea typeface="Nunito"/>
                <a:cs typeface="Nunito"/>
                <a:sym typeface="Nunito"/>
              </a:rPr>
              <a:t>mart grids and metering.</a:t>
            </a:r>
            <a:endParaRPr b="1" sz="1050">
              <a:solidFill>
                <a:srgbClr val="D3CFCA"/>
              </a:solidFill>
              <a:highlight>
                <a:srgbClr val="181A1B"/>
              </a:highlight>
            </a:endParaRPr>
          </a:p>
          <a:p>
            <a:pPr indent="0" lvl="0" marL="0" rtl="0" algn="l">
              <a:lnSpc>
                <a:spcPct val="115000"/>
              </a:lnSpc>
              <a:spcBef>
                <a:spcPts val="2900"/>
              </a:spcBef>
              <a:spcAft>
                <a:spcPts val="0"/>
              </a:spcAft>
              <a:buNone/>
            </a:pPr>
            <a:r>
              <a:t/>
            </a:r>
            <a:endParaRPr b="1" sz="1800">
              <a:solidFill>
                <a:srgbClr val="5D5B5B"/>
              </a:solidFill>
              <a:latin typeface="Nunito"/>
              <a:ea typeface="Nunito"/>
              <a:cs typeface="Nunito"/>
              <a:sym typeface="Nunito"/>
            </a:endParaRPr>
          </a:p>
          <a:p>
            <a:pPr indent="0" lvl="0" marL="0" rtl="0" algn="l">
              <a:spcBef>
                <a:spcPts val="2900"/>
              </a:spcBef>
              <a:spcAft>
                <a:spcPts val="0"/>
              </a:spcAft>
              <a:buNone/>
            </a:pPr>
            <a:r>
              <a:t/>
            </a:r>
            <a:endParaRPr>
              <a:latin typeface="Calibri"/>
              <a:ea typeface="Calibri"/>
              <a:cs typeface="Calibri"/>
              <a:sym typeface="Calibri"/>
            </a:endParaRPr>
          </a:p>
        </p:txBody>
      </p:sp>
      <p:sp>
        <p:nvSpPr>
          <p:cNvPr id="518" name="Google Shape;518;p38"/>
          <p:cNvSpPr/>
          <p:nvPr/>
        </p:nvSpPr>
        <p:spPr>
          <a:xfrm flipH="1" rot="10800000">
            <a:off x="663244" y="3491927"/>
            <a:ext cx="208200" cy="212100"/>
          </a:xfrm>
          <a:prstGeom prst="rightArrow">
            <a:avLst>
              <a:gd fmla="val 100000" name="adj1"/>
              <a:gd fmla="val 294800" name="adj2"/>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8"/>
          <p:cNvSpPr/>
          <p:nvPr/>
        </p:nvSpPr>
        <p:spPr>
          <a:xfrm flipH="1" rot="10800000">
            <a:off x="663244" y="4205002"/>
            <a:ext cx="208200" cy="212100"/>
          </a:xfrm>
          <a:prstGeom prst="rightArrow">
            <a:avLst>
              <a:gd fmla="val 100000" name="adj1"/>
              <a:gd fmla="val 294800" name="adj2"/>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3" name="Shape 523"/>
        <p:cNvGrpSpPr/>
        <p:nvPr/>
      </p:nvGrpSpPr>
      <p:grpSpPr>
        <a:xfrm>
          <a:off x="0" y="0"/>
          <a:ext cx="0" cy="0"/>
          <a:chOff x="0" y="0"/>
          <a:chExt cx="0" cy="0"/>
        </a:xfrm>
      </p:grpSpPr>
      <p:sp>
        <p:nvSpPr>
          <p:cNvPr id="524" name="Google Shape;524;p39"/>
          <p:cNvSpPr/>
          <p:nvPr/>
        </p:nvSpPr>
        <p:spPr>
          <a:xfrm>
            <a:off x="0" y="1"/>
            <a:ext cx="91437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25" name="Google Shape;525;p39"/>
          <p:cNvSpPr/>
          <p:nvPr/>
        </p:nvSpPr>
        <p:spPr>
          <a:xfrm>
            <a:off x="229" y="0"/>
            <a:ext cx="91437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526" name="Google Shape;526;p39"/>
          <p:cNvSpPr/>
          <p:nvPr/>
        </p:nvSpPr>
        <p:spPr>
          <a:xfrm>
            <a:off x="1122700" y="2988"/>
            <a:ext cx="7032474" cy="5143500"/>
          </a:xfrm>
          <a:custGeom>
            <a:rect b="b" l="l" r="r" t="t"/>
            <a:pathLst>
              <a:path extrusionOk="0" h="6858000" w="9376632">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a:gsLst>
              <a:gs pos="0">
                <a:srgbClr val="70AD47">
                  <a:alpha val="20000"/>
                </a:srgbClr>
              </a:gs>
              <a:gs pos="16000">
                <a:srgbClr val="70AD47">
                  <a:alpha val="20000"/>
                </a:srgbClr>
              </a:gs>
              <a:gs pos="85000">
                <a:srgbClr val="4472C4">
                  <a:alpha val="40000"/>
                </a:srgbClr>
              </a:gs>
              <a:gs pos="100000">
                <a:srgbClr val="4472C4">
                  <a:alpha val="40000"/>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nvGrpSpPr>
          <p:cNvPr id="527" name="Google Shape;527;p39"/>
          <p:cNvGrpSpPr/>
          <p:nvPr/>
        </p:nvGrpSpPr>
        <p:grpSpPr>
          <a:xfrm>
            <a:off x="977552" y="2989"/>
            <a:ext cx="7329574" cy="5143500"/>
            <a:chOff x="1303402" y="36937"/>
            <a:chExt cx="9772765" cy="6858000"/>
          </a:xfrm>
        </p:grpSpPr>
        <p:sp>
          <p:nvSpPr>
            <p:cNvPr id="528" name="Google Shape;528;p39"/>
            <p:cNvSpPr/>
            <p:nvPr/>
          </p:nvSpPr>
          <p:spPr>
            <a:xfrm>
              <a:off x="1560551" y="36937"/>
              <a:ext cx="9313016" cy="6858000"/>
            </a:xfrm>
            <a:custGeom>
              <a:rect b="b" l="l" r="r" t="t"/>
              <a:pathLst>
                <a:path extrusionOk="0" h="6858000" w="9313016">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29" name="Google Shape;529;p39"/>
            <p:cNvSpPr/>
            <p:nvPr/>
          </p:nvSpPr>
          <p:spPr>
            <a:xfrm>
              <a:off x="1659468" y="36937"/>
              <a:ext cx="9065550" cy="6858000"/>
            </a:xfrm>
            <a:custGeom>
              <a:rect b="b" l="l" r="r" t="t"/>
              <a:pathLst>
                <a:path extrusionOk="0" h="6858000" w="906555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30" name="Google Shape;530;p39"/>
            <p:cNvSpPr/>
            <p:nvPr/>
          </p:nvSpPr>
          <p:spPr>
            <a:xfrm>
              <a:off x="1648217" y="36937"/>
              <a:ext cx="9088051" cy="6858000"/>
            </a:xfrm>
            <a:custGeom>
              <a:rect b="b" l="l" r="r" t="t"/>
              <a:pathLst>
                <a:path extrusionOk="0" h="6858000" w="9088051">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31" name="Google Shape;531;p39"/>
            <p:cNvSpPr/>
            <p:nvPr/>
          </p:nvSpPr>
          <p:spPr>
            <a:xfrm>
              <a:off x="1629061" y="36937"/>
              <a:ext cx="9107210" cy="6858000"/>
            </a:xfrm>
            <a:custGeom>
              <a:rect b="b" l="l" r="r" t="t"/>
              <a:pathLst>
                <a:path extrusionOk="0" h="6858000" w="910721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32" name="Google Shape;532;p39"/>
            <p:cNvSpPr/>
            <p:nvPr/>
          </p:nvSpPr>
          <p:spPr>
            <a:xfrm>
              <a:off x="1318434" y="36937"/>
              <a:ext cx="9747620" cy="6858000"/>
            </a:xfrm>
            <a:custGeom>
              <a:rect b="b" l="l" r="r" t="t"/>
              <a:pathLst>
                <a:path extrusionOk="0" h="6858000" w="974762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33" name="Google Shape;533;p39"/>
            <p:cNvSpPr/>
            <p:nvPr/>
          </p:nvSpPr>
          <p:spPr>
            <a:xfrm>
              <a:off x="1308320" y="36937"/>
              <a:ext cx="9767847" cy="6858000"/>
            </a:xfrm>
            <a:custGeom>
              <a:rect b="b" l="l" r="r" t="t"/>
              <a:pathLst>
                <a:path extrusionOk="0" h="6858000" w="9767847">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34" name="Google Shape;534;p39"/>
            <p:cNvSpPr/>
            <p:nvPr/>
          </p:nvSpPr>
          <p:spPr>
            <a:xfrm>
              <a:off x="1303402" y="36937"/>
              <a:ext cx="9767847" cy="6858000"/>
            </a:xfrm>
            <a:custGeom>
              <a:rect b="b" l="l" r="r" t="t"/>
              <a:pathLst>
                <a:path extrusionOk="0" h="6858000" w="9767847">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sp>
        <p:nvSpPr>
          <p:cNvPr id="535" name="Google Shape;535;p39"/>
          <p:cNvSpPr txBox="1"/>
          <p:nvPr>
            <p:ph type="title"/>
          </p:nvPr>
        </p:nvSpPr>
        <p:spPr>
          <a:xfrm>
            <a:off x="2626950" y="457802"/>
            <a:ext cx="3890100" cy="7089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2"/>
              </a:buClr>
              <a:buSzPts val="3900"/>
              <a:buFont typeface="Calibri"/>
              <a:buNone/>
            </a:pPr>
            <a:r>
              <a:rPr b="1" lang="tr" sz="4000">
                <a:solidFill>
                  <a:srgbClr val="393E40"/>
                </a:solidFill>
                <a:latin typeface="Nunito"/>
                <a:ea typeface="Nunito"/>
                <a:cs typeface="Nunito"/>
                <a:sym typeface="Nunito"/>
              </a:rPr>
              <a:t>Areas of Usage</a:t>
            </a:r>
            <a:endParaRPr b="1" sz="4000">
              <a:solidFill>
                <a:srgbClr val="393E40"/>
              </a:solidFill>
              <a:latin typeface="Nunito"/>
              <a:ea typeface="Nunito"/>
              <a:cs typeface="Nunito"/>
              <a:sym typeface="Nunito"/>
            </a:endParaRPr>
          </a:p>
        </p:txBody>
      </p:sp>
      <p:grpSp>
        <p:nvGrpSpPr>
          <p:cNvPr id="536" name="Google Shape;536;p39"/>
          <p:cNvGrpSpPr/>
          <p:nvPr/>
        </p:nvGrpSpPr>
        <p:grpSpPr>
          <a:xfrm>
            <a:off x="-229" y="-3116"/>
            <a:ext cx="1886211" cy="1630750"/>
            <a:chOff x="-305" y="-4155"/>
            <a:chExt cx="2514948" cy="2174333"/>
          </a:xfrm>
        </p:grpSpPr>
        <p:sp>
          <p:nvSpPr>
            <p:cNvPr id="537" name="Google Shape;537;p39"/>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38" name="Google Shape;538;p39"/>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39" name="Google Shape;539;p39"/>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540" name="Google Shape;540;p39"/>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grpSp>
        <p:nvGrpSpPr>
          <p:cNvPr id="541" name="Google Shape;541;p39"/>
          <p:cNvGrpSpPr/>
          <p:nvPr/>
        </p:nvGrpSpPr>
        <p:grpSpPr>
          <a:xfrm rot="10800000">
            <a:off x="7264295" y="3512750"/>
            <a:ext cx="1886211" cy="1630750"/>
            <a:chOff x="-305" y="-4155"/>
            <a:chExt cx="2514948" cy="2174333"/>
          </a:xfrm>
        </p:grpSpPr>
        <p:sp>
          <p:nvSpPr>
            <p:cNvPr id="542" name="Google Shape;542;p39"/>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43" name="Google Shape;543;p39"/>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44" name="Google Shape;544;p39"/>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545" name="Google Shape;545;p39"/>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sp>
        <p:nvSpPr>
          <p:cNvPr id="546" name="Google Shape;546;p39"/>
          <p:cNvSpPr/>
          <p:nvPr/>
        </p:nvSpPr>
        <p:spPr>
          <a:xfrm flipH="1" rot="10800000">
            <a:off x="638419" y="1828802"/>
            <a:ext cx="208200" cy="212100"/>
          </a:xfrm>
          <a:prstGeom prst="rightArrow">
            <a:avLst>
              <a:gd fmla="val 100000" name="adj1"/>
              <a:gd fmla="val 294800" name="adj2"/>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9"/>
          <p:cNvSpPr/>
          <p:nvPr/>
        </p:nvSpPr>
        <p:spPr>
          <a:xfrm flipH="1" rot="10800000">
            <a:off x="638419" y="3334027"/>
            <a:ext cx="208200" cy="212100"/>
          </a:xfrm>
          <a:prstGeom prst="rightArrow">
            <a:avLst>
              <a:gd fmla="val 100000" name="adj1"/>
              <a:gd fmla="val 294800" name="adj2"/>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9"/>
          <p:cNvSpPr txBox="1"/>
          <p:nvPr/>
        </p:nvSpPr>
        <p:spPr>
          <a:xfrm>
            <a:off x="876625" y="1676825"/>
            <a:ext cx="7297200" cy="165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900"/>
              </a:spcBef>
              <a:spcAft>
                <a:spcPts val="0"/>
              </a:spcAft>
              <a:buNone/>
            </a:pPr>
            <a:r>
              <a:rPr b="1" lang="tr" sz="1800">
                <a:solidFill>
                  <a:srgbClr val="393E40"/>
                </a:solidFill>
                <a:latin typeface="Nunito"/>
                <a:ea typeface="Nunito"/>
                <a:cs typeface="Nunito"/>
                <a:sym typeface="Nunito"/>
              </a:rPr>
              <a:t>Internet service in rural or underserved areas:</a:t>
            </a:r>
            <a:r>
              <a:rPr b="1" lang="tr" sz="1600">
                <a:solidFill>
                  <a:srgbClr val="5D5B5B"/>
                </a:solidFill>
                <a:latin typeface="Nunito"/>
                <a:ea typeface="Nunito"/>
                <a:cs typeface="Nunito"/>
                <a:sym typeface="Nunito"/>
              </a:rPr>
              <a:t> WiMAX can be used to provide Internet access in areas where traditional broadband infrastructure is not available or is not cost-effective to deploy.</a:t>
            </a:r>
            <a:endParaRPr b="1" sz="1600">
              <a:solidFill>
                <a:srgbClr val="5D5B5B"/>
              </a:solidFill>
              <a:latin typeface="Nunito"/>
              <a:ea typeface="Nunito"/>
              <a:cs typeface="Nunito"/>
              <a:sym typeface="Nunito"/>
            </a:endParaRPr>
          </a:p>
          <a:p>
            <a:pPr indent="0" lvl="0" marL="0" rtl="0" algn="l">
              <a:spcBef>
                <a:spcPts val="2900"/>
              </a:spcBef>
              <a:spcAft>
                <a:spcPts val="0"/>
              </a:spcAft>
              <a:buNone/>
            </a:pPr>
            <a:r>
              <a:t/>
            </a:r>
            <a:endParaRPr>
              <a:latin typeface="Calibri"/>
              <a:ea typeface="Calibri"/>
              <a:cs typeface="Calibri"/>
              <a:sym typeface="Calibri"/>
            </a:endParaRPr>
          </a:p>
        </p:txBody>
      </p:sp>
      <p:sp>
        <p:nvSpPr>
          <p:cNvPr id="549" name="Google Shape;549;p39"/>
          <p:cNvSpPr txBox="1"/>
          <p:nvPr/>
        </p:nvSpPr>
        <p:spPr>
          <a:xfrm>
            <a:off x="876625" y="3223575"/>
            <a:ext cx="7237200" cy="165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900"/>
              </a:spcBef>
              <a:spcAft>
                <a:spcPts val="0"/>
              </a:spcAft>
              <a:buNone/>
            </a:pPr>
            <a:r>
              <a:rPr b="1" lang="tr" sz="1800">
                <a:solidFill>
                  <a:srgbClr val="393E40"/>
                </a:solidFill>
                <a:latin typeface="Nunito"/>
                <a:ea typeface="Nunito"/>
                <a:cs typeface="Nunito"/>
                <a:sym typeface="Nunito"/>
              </a:rPr>
              <a:t>Wireless backhaul:</a:t>
            </a:r>
            <a:r>
              <a:rPr lang="tr" sz="1600">
                <a:solidFill>
                  <a:srgbClr val="5D5B5B"/>
                </a:solidFill>
                <a:latin typeface="Nunito"/>
                <a:ea typeface="Nunito"/>
                <a:cs typeface="Nunito"/>
                <a:sym typeface="Nunito"/>
              </a:rPr>
              <a:t> </a:t>
            </a:r>
            <a:r>
              <a:rPr b="1" lang="tr" sz="1600">
                <a:solidFill>
                  <a:srgbClr val="5D5B5B"/>
                </a:solidFill>
                <a:latin typeface="Nunito"/>
                <a:ea typeface="Nunito"/>
                <a:cs typeface="Nunito"/>
                <a:sym typeface="Nunito"/>
              </a:rPr>
              <a:t>WiMAX can be used to provide wireless connectivity between two or more locations, such as between a cell tower and a base station.</a:t>
            </a:r>
            <a:endParaRPr b="1" sz="1200">
              <a:solidFill>
                <a:srgbClr val="CECAC3"/>
              </a:solidFill>
              <a:highlight>
                <a:srgbClr val="393E40"/>
              </a:highlight>
              <a:latin typeface="Roboto"/>
              <a:ea typeface="Roboto"/>
              <a:cs typeface="Roboto"/>
              <a:sym typeface="Roboto"/>
            </a:endParaRPr>
          </a:p>
          <a:p>
            <a:pPr indent="0" lvl="0" marL="0" rtl="0" algn="l">
              <a:spcBef>
                <a:spcPts val="2900"/>
              </a:spcBef>
              <a:spcAft>
                <a:spcPts val="0"/>
              </a:spcAft>
              <a:buNone/>
            </a:pPr>
            <a:r>
              <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3" name="Shape 553"/>
        <p:cNvGrpSpPr/>
        <p:nvPr/>
      </p:nvGrpSpPr>
      <p:grpSpPr>
        <a:xfrm>
          <a:off x="0" y="0"/>
          <a:ext cx="0" cy="0"/>
          <a:chOff x="0" y="0"/>
          <a:chExt cx="0" cy="0"/>
        </a:xfrm>
      </p:grpSpPr>
      <p:sp>
        <p:nvSpPr>
          <p:cNvPr id="554" name="Google Shape;554;p40"/>
          <p:cNvSpPr/>
          <p:nvPr/>
        </p:nvSpPr>
        <p:spPr>
          <a:xfrm>
            <a:off x="0" y="1"/>
            <a:ext cx="91437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55" name="Google Shape;555;p40"/>
          <p:cNvSpPr/>
          <p:nvPr/>
        </p:nvSpPr>
        <p:spPr>
          <a:xfrm>
            <a:off x="229" y="0"/>
            <a:ext cx="91437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556" name="Google Shape;556;p40"/>
          <p:cNvSpPr/>
          <p:nvPr/>
        </p:nvSpPr>
        <p:spPr>
          <a:xfrm>
            <a:off x="1122700" y="2988"/>
            <a:ext cx="7032474" cy="5143500"/>
          </a:xfrm>
          <a:custGeom>
            <a:rect b="b" l="l" r="r" t="t"/>
            <a:pathLst>
              <a:path extrusionOk="0" h="6858000" w="9376632">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a:gsLst>
              <a:gs pos="0">
                <a:srgbClr val="70AD47">
                  <a:alpha val="20000"/>
                </a:srgbClr>
              </a:gs>
              <a:gs pos="16000">
                <a:srgbClr val="70AD47">
                  <a:alpha val="20000"/>
                </a:srgbClr>
              </a:gs>
              <a:gs pos="85000">
                <a:srgbClr val="4472C4">
                  <a:alpha val="40000"/>
                </a:srgbClr>
              </a:gs>
              <a:gs pos="100000">
                <a:srgbClr val="4472C4">
                  <a:alpha val="40000"/>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nvGrpSpPr>
          <p:cNvPr id="557" name="Google Shape;557;p40"/>
          <p:cNvGrpSpPr/>
          <p:nvPr/>
        </p:nvGrpSpPr>
        <p:grpSpPr>
          <a:xfrm>
            <a:off x="977552" y="2989"/>
            <a:ext cx="7329574" cy="5143500"/>
            <a:chOff x="1303402" y="36937"/>
            <a:chExt cx="9772765" cy="6858000"/>
          </a:xfrm>
        </p:grpSpPr>
        <p:sp>
          <p:nvSpPr>
            <p:cNvPr id="558" name="Google Shape;558;p40"/>
            <p:cNvSpPr/>
            <p:nvPr/>
          </p:nvSpPr>
          <p:spPr>
            <a:xfrm>
              <a:off x="1560551" y="36937"/>
              <a:ext cx="9313016" cy="6858000"/>
            </a:xfrm>
            <a:custGeom>
              <a:rect b="b" l="l" r="r" t="t"/>
              <a:pathLst>
                <a:path extrusionOk="0" h="6858000" w="9313016">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59" name="Google Shape;559;p40"/>
            <p:cNvSpPr/>
            <p:nvPr/>
          </p:nvSpPr>
          <p:spPr>
            <a:xfrm>
              <a:off x="1659468" y="36937"/>
              <a:ext cx="9065550" cy="6858000"/>
            </a:xfrm>
            <a:custGeom>
              <a:rect b="b" l="l" r="r" t="t"/>
              <a:pathLst>
                <a:path extrusionOk="0" h="6858000" w="906555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60" name="Google Shape;560;p40"/>
            <p:cNvSpPr/>
            <p:nvPr/>
          </p:nvSpPr>
          <p:spPr>
            <a:xfrm>
              <a:off x="1648217" y="36937"/>
              <a:ext cx="9088051" cy="6858000"/>
            </a:xfrm>
            <a:custGeom>
              <a:rect b="b" l="l" r="r" t="t"/>
              <a:pathLst>
                <a:path extrusionOk="0" h="6858000" w="9088051">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61" name="Google Shape;561;p40"/>
            <p:cNvSpPr/>
            <p:nvPr/>
          </p:nvSpPr>
          <p:spPr>
            <a:xfrm>
              <a:off x="1629061" y="36937"/>
              <a:ext cx="9107210" cy="6858000"/>
            </a:xfrm>
            <a:custGeom>
              <a:rect b="b" l="l" r="r" t="t"/>
              <a:pathLst>
                <a:path extrusionOk="0" h="6858000" w="910721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62" name="Google Shape;562;p40"/>
            <p:cNvSpPr/>
            <p:nvPr/>
          </p:nvSpPr>
          <p:spPr>
            <a:xfrm>
              <a:off x="1318434" y="36937"/>
              <a:ext cx="9747620" cy="6858000"/>
            </a:xfrm>
            <a:custGeom>
              <a:rect b="b" l="l" r="r" t="t"/>
              <a:pathLst>
                <a:path extrusionOk="0" h="6858000" w="974762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63" name="Google Shape;563;p40"/>
            <p:cNvSpPr/>
            <p:nvPr/>
          </p:nvSpPr>
          <p:spPr>
            <a:xfrm>
              <a:off x="1308320" y="36937"/>
              <a:ext cx="9767847" cy="6858000"/>
            </a:xfrm>
            <a:custGeom>
              <a:rect b="b" l="l" r="r" t="t"/>
              <a:pathLst>
                <a:path extrusionOk="0" h="6858000" w="9767847">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64" name="Google Shape;564;p40"/>
            <p:cNvSpPr/>
            <p:nvPr/>
          </p:nvSpPr>
          <p:spPr>
            <a:xfrm>
              <a:off x="1303402" y="36937"/>
              <a:ext cx="9767847" cy="6858000"/>
            </a:xfrm>
            <a:custGeom>
              <a:rect b="b" l="l" r="r" t="t"/>
              <a:pathLst>
                <a:path extrusionOk="0" h="6858000" w="9767847">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sp>
        <p:nvSpPr>
          <p:cNvPr id="565" name="Google Shape;565;p40"/>
          <p:cNvSpPr txBox="1"/>
          <p:nvPr>
            <p:ph type="title"/>
          </p:nvPr>
        </p:nvSpPr>
        <p:spPr>
          <a:xfrm>
            <a:off x="2626950" y="457802"/>
            <a:ext cx="3890100" cy="7089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2"/>
              </a:buClr>
              <a:buSzPts val="3900"/>
              <a:buFont typeface="Calibri"/>
              <a:buNone/>
            </a:pPr>
            <a:r>
              <a:rPr b="1" lang="tr" sz="4000">
                <a:solidFill>
                  <a:srgbClr val="393E40"/>
                </a:solidFill>
                <a:latin typeface="Nunito"/>
                <a:ea typeface="Nunito"/>
                <a:cs typeface="Nunito"/>
                <a:sym typeface="Nunito"/>
              </a:rPr>
              <a:t>Areas of Usage</a:t>
            </a:r>
            <a:endParaRPr b="1" sz="4000">
              <a:solidFill>
                <a:srgbClr val="393E40"/>
              </a:solidFill>
              <a:latin typeface="Nunito"/>
              <a:ea typeface="Nunito"/>
              <a:cs typeface="Nunito"/>
              <a:sym typeface="Nunito"/>
            </a:endParaRPr>
          </a:p>
        </p:txBody>
      </p:sp>
      <p:grpSp>
        <p:nvGrpSpPr>
          <p:cNvPr id="566" name="Google Shape;566;p40"/>
          <p:cNvGrpSpPr/>
          <p:nvPr/>
        </p:nvGrpSpPr>
        <p:grpSpPr>
          <a:xfrm>
            <a:off x="-229" y="-3116"/>
            <a:ext cx="1886211" cy="1630750"/>
            <a:chOff x="-305" y="-4155"/>
            <a:chExt cx="2514948" cy="2174333"/>
          </a:xfrm>
        </p:grpSpPr>
        <p:sp>
          <p:nvSpPr>
            <p:cNvPr id="567" name="Google Shape;567;p40"/>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68" name="Google Shape;568;p40"/>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69" name="Google Shape;569;p40"/>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570" name="Google Shape;570;p40"/>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grpSp>
        <p:nvGrpSpPr>
          <p:cNvPr id="571" name="Google Shape;571;p40"/>
          <p:cNvGrpSpPr/>
          <p:nvPr/>
        </p:nvGrpSpPr>
        <p:grpSpPr>
          <a:xfrm rot="10800000">
            <a:off x="7264295" y="3512750"/>
            <a:ext cx="1886211" cy="1630750"/>
            <a:chOff x="-305" y="-4155"/>
            <a:chExt cx="2514948" cy="2174333"/>
          </a:xfrm>
        </p:grpSpPr>
        <p:sp>
          <p:nvSpPr>
            <p:cNvPr id="572" name="Google Shape;572;p40"/>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73" name="Google Shape;573;p40"/>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74" name="Google Shape;574;p40"/>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575" name="Google Shape;575;p40"/>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sp>
        <p:nvSpPr>
          <p:cNvPr id="576" name="Google Shape;576;p40"/>
          <p:cNvSpPr/>
          <p:nvPr/>
        </p:nvSpPr>
        <p:spPr>
          <a:xfrm flipH="1" rot="10800000">
            <a:off x="638419" y="1764502"/>
            <a:ext cx="208200" cy="212100"/>
          </a:xfrm>
          <a:prstGeom prst="rightArrow">
            <a:avLst>
              <a:gd fmla="val 100000" name="adj1"/>
              <a:gd fmla="val 294800" name="adj2"/>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0"/>
          <p:cNvSpPr/>
          <p:nvPr/>
        </p:nvSpPr>
        <p:spPr>
          <a:xfrm flipH="1" rot="10800000">
            <a:off x="638419" y="3300652"/>
            <a:ext cx="208200" cy="212100"/>
          </a:xfrm>
          <a:prstGeom prst="rightArrow">
            <a:avLst>
              <a:gd fmla="val 100000" name="adj1"/>
              <a:gd fmla="val 294800" name="adj2"/>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0"/>
          <p:cNvSpPr txBox="1"/>
          <p:nvPr/>
        </p:nvSpPr>
        <p:spPr>
          <a:xfrm>
            <a:off x="876625" y="1627625"/>
            <a:ext cx="7297200" cy="143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900"/>
              </a:spcBef>
              <a:spcAft>
                <a:spcPts val="0"/>
              </a:spcAft>
              <a:buNone/>
            </a:pPr>
            <a:r>
              <a:rPr b="1" lang="tr" sz="1800">
                <a:solidFill>
                  <a:srgbClr val="393E40"/>
                </a:solidFill>
                <a:latin typeface="Nunito"/>
                <a:ea typeface="Nunito"/>
                <a:cs typeface="Nunito"/>
                <a:sym typeface="Nunito"/>
              </a:rPr>
              <a:t>Mobile broadband:</a:t>
            </a:r>
            <a:r>
              <a:rPr b="1" lang="tr" sz="1600">
                <a:solidFill>
                  <a:srgbClr val="5D5B5B"/>
                </a:solidFill>
                <a:latin typeface="Nunito"/>
                <a:ea typeface="Nunito"/>
                <a:cs typeface="Nunito"/>
                <a:sym typeface="Nunito"/>
              </a:rPr>
              <a:t> WIMAX can be used to provide high-speed Internet access to mobile devices, such as laptops, tablets, and smartphones.</a:t>
            </a:r>
            <a:endParaRPr b="1" sz="1200">
              <a:solidFill>
                <a:srgbClr val="CECAC3"/>
              </a:solidFill>
              <a:highlight>
                <a:srgbClr val="393E40"/>
              </a:highlight>
              <a:latin typeface="Roboto"/>
              <a:ea typeface="Roboto"/>
              <a:cs typeface="Roboto"/>
              <a:sym typeface="Roboto"/>
            </a:endParaRPr>
          </a:p>
          <a:p>
            <a:pPr indent="0" lvl="0" marL="0" rtl="0" algn="l">
              <a:spcBef>
                <a:spcPts val="2900"/>
              </a:spcBef>
              <a:spcAft>
                <a:spcPts val="0"/>
              </a:spcAft>
              <a:buNone/>
            </a:pPr>
            <a:r>
              <a:t/>
            </a:r>
            <a:endParaRPr b="1" sz="1800">
              <a:solidFill>
                <a:srgbClr val="5D5B5B"/>
              </a:solidFill>
              <a:latin typeface="Nunito"/>
              <a:ea typeface="Nunito"/>
              <a:cs typeface="Nunito"/>
              <a:sym typeface="Nunito"/>
            </a:endParaRPr>
          </a:p>
        </p:txBody>
      </p:sp>
      <p:sp>
        <p:nvSpPr>
          <p:cNvPr id="579" name="Google Shape;579;p40"/>
          <p:cNvSpPr txBox="1"/>
          <p:nvPr/>
        </p:nvSpPr>
        <p:spPr>
          <a:xfrm>
            <a:off x="876625" y="3223575"/>
            <a:ext cx="7237200" cy="143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900"/>
              </a:spcBef>
              <a:spcAft>
                <a:spcPts val="0"/>
              </a:spcAft>
              <a:buNone/>
            </a:pPr>
            <a:r>
              <a:rPr b="1" lang="tr" sz="1800">
                <a:solidFill>
                  <a:srgbClr val="393E40"/>
                </a:solidFill>
                <a:latin typeface="Nunito"/>
                <a:ea typeface="Nunito"/>
                <a:cs typeface="Nunito"/>
                <a:sym typeface="Nunito"/>
              </a:rPr>
              <a:t>Public Wi-Fi:</a:t>
            </a:r>
            <a:r>
              <a:rPr b="1" lang="tr" sz="1800">
                <a:solidFill>
                  <a:srgbClr val="5D5B5B"/>
                </a:solidFill>
                <a:latin typeface="Nunito"/>
                <a:ea typeface="Nunito"/>
                <a:cs typeface="Nunito"/>
                <a:sym typeface="Nunito"/>
              </a:rPr>
              <a:t> </a:t>
            </a:r>
            <a:r>
              <a:rPr b="1" lang="tr" sz="1600">
                <a:solidFill>
                  <a:srgbClr val="5D5B5B"/>
                </a:solidFill>
                <a:latin typeface="Nunito"/>
                <a:ea typeface="Nunito"/>
                <a:cs typeface="Nunito"/>
                <a:sym typeface="Nunito"/>
              </a:rPr>
              <a:t>WIMAX can be used to provide public Wi-Fi access in areas such as airports, hotels, and public parks.</a:t>
            </a:r>
            <a:endParaRPr b="1" sz="1200">
              <a:solidFill>
                <a:srgbClr val="CECAC3"/>
              </a:solidFill>
              <a:highlight>
                <a:srgbClr val="393E40"/>
              </a:highlight>
              <a:latin typeface="Roboto"/>
              <a:ea typeface="Roboto"/>
              <a:cs typeface="Roboto"/>
              <a:sym typeface="Roboto"/>
            </a:endParaRPr>
          </a:p>
          <a:p>
            <a:pPr indent="0" lvl="0" marL="0" rtl="0" algn="l">
              <a:spcBef>
                <a:spcPts val="2900"/>
              </a:spcBef>
              <a:spcAft>
                <a:spcPts val="0"/>
              </a:spcAft>
              <a:buNone/>
            </a:pPr>
            <a:r>
              <a:t/>
            </a:r>
            <a:endParaRPr b="1" sz="1800">
              <a:solidFill>
                <a:srgbClr val="5D5B5B"/>
              </a:solidFill>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3" name="Shape 583"/>
        <p:cNvGrpSpPr/>
        <p:nvPr/>
      </p:nvGrpSpPr>
      <p:grpSpPr>
        <a:xfrm>
          <a:off x="0" y="0"/>
          <a:ext cx="0" cy="0"/>
          <a:chOff x="0" y="0"/>
          <a:chExt cx="0" cy="0"/>
        </a:xfrm>
      </p:grpSpPr>
      <p:sp>
        <p:nvSpPr>
          <p:cNvPr id="584" name="Google Shape;584;p41"/>
          <p:cNvSpPr/>
          <p:nvPr/>
        </p:nvSpPr>
        <p:spPr>
          <a:xfrm>
            <a:off x="0" y="1"/>
            <a:ext cx="91437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85" name="Google Shape;585;p41"/>
          <p:cNvSpPr/>
          <p:nvPr/>
        </p:nvSpPr>
        <p:spPr>
          <a:xfrm>
            <a:off x="229" y="0"/>
            <a:ext cx="91437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586" name="Google Shape;586;p41"/>
          <p:cNvSpPr/>
          <p:nvPr/>
        </p:nvSpPr>
        <p:spPr>
          <a:xfrm>
            <a:off x="1122700" y="2988"/>
            <a:ext cx="7032474" cy="5143500"/>
          </a:xfrm>
          <a:custGeom>
            <a:rect b="b" l="l" r="r" t="t"/>
            <a:pathLst>
              <a:path extrusionOk="0" h="6858000" w="9376632">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a:gsLst>
              <a:gs pos="0">
                <a:srgbClr val="70AD47">
                  <a:alpha val="20000"/>
                </a:srgbClr>
              </a:gs>
              <a:gs pos="16000">
                <a:srgbClr val="70AD47">
                  <a:alpha val="20000"/>
                </a:srgbClr>
              </a:gs>
              <a:gs pos="85000">
                <a:srgbClr val="4472C4">
                  <a:alpha val="40000"/>
                </a:srgbClr>
              </a:gs>
              <a:gs pos="100000">
                <a:srgbClr val="4472C4">
                  <a:alpha val="40000"/>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nvGrpSpPr>
          <p:cNvPr id="587" name="Google Shape;587;p41"/>
          <p:cNvGrpSpPr/>
          <p:nvPr/>
        </p:nvGrpSpPr>
        <p:grpSpPr>
          <a:xfrm>
            <a:off x="977552" y="2989"/>
            <a:ext cx="7329574" cy="5143500"/>
            <a:chOff x="1303402" y="36937"/>
            <a:chExt cx="9772765" cy="6858000"/>
          </a:xfrm>
        </p:grpSpPr>
        <p:sp>
          <p:nvSpPr>
            <p:cNvPr id="588" name="Google Shape;588;p41"/>
            <p:cNvSpPr/>
            <p:nvPr/>
          </p:nvSpPr>
          <p:spPr>
            <a:xfrm>
              <a:off x="1560551" y="36937"/>
              <a:ext cx="9313016" cy="6858000"/>
            </a:xfrm>
            <a:custGeom>
              <a:rect b="b" l="l" r="r" t="t"/>
              <a:pathLst>
                <a:path extrusionOk="0" h="6858000" w="9313016">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89" name="Google Shape;589;p41"/>
            <p:cNvSpPr/>
            <p:nvPr/>
          </p:nvSpPr>
          <p:spPr>
            <a:xfrm>
              <a:off x="1659468" y="36937"/>
              <a:ext cx="9065550" cy="6858000"/>
            </a:xfrm>
            <a:custGeom>
              <a:rect b="b" l="l" r="r" t="t"/>
              <a:pathLst>
                <a:path extrusionOk="0" h="6858000" w="906555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90" name="Google Shape;590;p41"/>
            <p:cNvSpPr/>
            <p:nvPr/>
          </p:nvSpPr>
          <p:spPr>
            <a:xfrm>
              <a:off x="1648217" y="36937"/>
              <a:ext cx="9088051" cy="6858000"/>
            </a:xfrm>
            <a:custGeom>
              <a:rect b="b" l="l" r="r" t="t"/>
              <a:pathLst>
                <a:path extrusionOk="0" h="6858000" w="9088051">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91" name="Google Shape;591;p41"/>
            <p:cNvSpPr/>
            <p:nvPr/>
          </p:nvSpPr>
          <p:spPr>
            <a:xfrm>
              <a:off x="1629061" y="36937"/>
              <a:ext cx="9107210" cy="6858000"/>
            </a:xfrm>
            <a:custGeom>
              <a:rect b="b" l="l" r="r" t="t"/>
              <a:pathLst>
                <a:path extrusionOk="0" h="6858000" w="910721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92" name="Google Shape;592;p41"/>
            <p:cNvSpPr/>
            <p:nvPr/>
          </p:nvSpPr>
          <p:spPr>
            <a:xfrm>
              <a:off x="1318434" y="36937"/>
              <a:ext cx="9747620" cy="6858000"/>
            </a:xfrm>
            <a:custGeom>
              <a:rect b="b" l="l" r="r" t="t"/>
              <a:pathLst>
                <a:path extrusionOk="0" h="6858000" w="974762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93" name="Google Shape;593;p41"/>
            <p:cNvSpPr/>
            <p:nvPr/>
          </p:nvSpPr>
          <p:spPr>
            <a:xfrm>
              <a:off x="1308320" y="36937"/>
              <a:ext cx="9767847" cy="6858000"/>
            </a:xfrm>
            <a:custGeom>
              <a:rect b="b" l="l" r="r" t="t"/>
              <a:pathLst>
                <a:path extrusionOk="0" h="6858000" w="9767847">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94" name="Google Shape;594;p41"/>
            <p:cNvSpPr/>
            <p:nvPr/>
          </p:nvSpPr>
          <p:spPr>
            <a:xfrm>
              <a:off x="1303402" y="36937"/>
              <a:ext cx="9767847" cy="6858000"/>
            </a:xfrm>
            <a:custGeom>
              <a:rect b="b" l="l" r="r" t="t"/>
              <a:pathLst>
                <a:path extrusionOk="0" h="6858000" w="9767847">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sp>
        <p:nvSpPr>
          <p:cNvPr id="595" name="Google Shape;595;p41"/>
          <p:cNvSpPr txBox="1"/>
          <p:nvPr>
            <p:ph type="title"/>
          </p:nvPr>
        </p:nvSpPr>
        <p:spPr>
          <a:xfrm>
            <a:off x="2626950" y="457802"/>
            <a:ext cx="3890100" cy="7089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2"/>
              </a:buClr>
              <a:buSzPts val="3900"/>
              <a:buFont typeface="Calibri"/>
              <a:buNone/>
            </a:pPr>
            <a:r>
              <a:rPr b="1" lang="tr" sz="4000">
                <a:solidFill>
                  <a:srgbClr val="393E40"/>
                </a:solidFill>
                <a:latin typeface="Nunito"/>
                <a:ea typeface="Nunito"/>
                <a:cs typeface="Nunito"/>
                <a:sym typeface="Nunito"/>
              </a:rPr>
              <a:t>Areas of Usage</a:t>
            </a:r>
            <a:endParaRPr b="1" sz="4000">
              <a:solidFill>
                <a:srgbClr val="393E40"/>
              </a:solidFill>
              <a:latin typeface="Nunito"/>
              <a:ea typeface="Nunito"/>
              <a:cs typeface="Nunito"/>
              <a:sym typeface="Nunito"/>
            </a:endParaRPr>
          </a:p>
        </p:txBody>
      </p:sp>
      <p:grpSp>
        <p:nvGrpSpPr>
          <p:cNvPr id="596" name="Google Shape;596;p41"/>
          <p:cNvGrpSpPr/>
          <p:nvPr/>
        </p:nvGrpSpPr>
        <p:grpSpPr>
          <a:xfrm>
            <a:off x="-229" y="-3116"/>
            <a:ext cx="1886211" cy="1630750"/>
            <a:chOff x="-305" y="-4155"/>
            <a:chExt cx="2514948" cy="2174333"/>
          </a:xfrm>
        </p:grpSpPr>
        <p:sp>
          <p:nvSpPr>
            <p:cNvPr id="597" name="Google Shape;597;p41"/>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98" name="Google Shape;598;p41"/>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99" name="Google Shape;599;p41"/>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600" name="Google Shape;600;p41"/>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grpSp>
        <p:nvGrpSpPr>
          <p:cNvPr id="601" name="Google Shape;601;p41"/>
          <p:cNvGrpSpPr/>
          <p:nvPr/>
        </p:nvGrpSpPr>
        <p:grpSpPr>
          <a:xfrm rot="10800000">
            <a:off x="7264295" y="3512750"/>
            <a:ext cx="1886211" cy="1630750"/>
            <a:chOff x="-305" y="-4155"/>
            <a:chExt cx="2514948" cy="2174333"/>
          </a:xfrm>
        </p:grpSpPr>
        <p:sp>
          <p:nvSpPr>
            <p:cNvPr id="602" name="Google Shape;602;p41"/>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03" name="Google Shape;603;p41"/>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04" name="Google Shape;604;p41"/>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605" name="Google Shape;605;p41"/>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sp>
        <p:nvSpPr>
          <p:cNvPr id="606" name="Google Shape;606;p41"/>
          <p:cNvSpPr/>
          <p:nvPr/>
        </p:nvSpPr>
        <p:spPr>
          <a:xfrm flipH="1" rot="10800000">
            <a:off x="638419" y="1627627"/>
            <a:ext cx="208200" cy="212100"/>
          </a:xfrm>
          <a:prstGeom prst="rightArrow">
            <a:avLst>
              <a:gd fmla="val 100000" name="adj1"/>
              <a:gd fmla="val 294800" name="adj2"/>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1"/>
          <p:cNvSpPr/>
          <p:nvPr/>
        </p:nvSpPr>
        <p:spPr>
          <a:xfrm flipH="1" rot="10800000">
            <a:off x="638419" y="2512939"/>
            <a:ext cx="208200" cy="212100"/>
          </a:xfrm>
          <a:prstGeom prst="rightArrow">
            <a:avLst>
              <a:gd fmla="val 100000" name="adj1"/>
              <a:gd fmla="val 294800" name="adj2"/>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1"/>
          <p:cNvSpPr txBox="1"/>
          <p:nvPr/>
        </p:nvSpPr>
        <p:spPr>
          <a:xfrm>
            <a:off x="876625" y="1510550"/>
            <a:ext cx="7297200" cy="143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900"/>
              </a:spcBef>
              <a:spcAft>
                <a:spcPts val="0"/>
              </a:spcAft>
              <a:buNone/>
            </a:pPr>
            <a:r>
              <a:rPr b="1" lang="tr" sz="1800">
                <a:solidFill>
                  <a:srgbClr val="393E40"/>
                </a:solidFill>
                <a:latin typeface="Nunito"/>
                <a:ea typeface="Nunito"/>
                <a:cs typeface="Nunito"/>
                <a:sym typeface="Nunito"/>
              </a:rPr>
              <a:t>Private networks:</a:t>
            </a:r>
            <a:r>
              <a:rPr lang="tr" sz="1600">
                <a:solidFill>
                  <a:srgbClr val="5D5B5B"/>
                </a:solidFill>
                <a:latin typeface="Nunito"/>
                <a:ea typeface="Nunito"/>
                <a:cs typeface="Nunito"/>
                <a:sym typeface="Nunito"/>
              </a:rPr>
              <a:t> </a:t>
            </a:r>
            <a:r>
              <a:rPr b="1" lang="tr" sz="1600">
                <a:solidFill>
                  <a:srgbClr val="5D5B5B"/>
                </a:solidFill>
                <a:latin typeface="Nunito"/>
                <a:ea typeface="Nunito"/>
                <a:cs typeface="Nunito"/>
                <a:sym typeface="Nunito"/>
              </a:rPr>
              <a:t>WIMAX can be used to create a private wireless network for businesses or organizations.</a:t>
            </a:r>
            <a:endParaRPr sz="1600">
              <a:solidFill>
                <a:srgbClr val="CECAC3"/>
              </a:solidFill>
              <a:highlight>
                <a:srgbClr val="393E40"/>
              </a:highlight>
              <a:latin typeface="Roboto"/>
              <a:ea typeface="Roboto"/>
              <a:cs typeface="Roboto"/>
              <a:sym typeface="Roboto"/>
            </a:endParaRPr>
          </a:p>
          <a:p>
            <a:pPr indent="0" lvl="0" marL="0" rtl="0" algn="l">
              <a:spcBef>
                <a:spcPts val="2900"/>
              </a:spcBef>
              <a:spcAft>
                <a:spcPts val="0"/>
              </a:spcAft>
              <a:buNone/>
            </a:pPr>
            <a:r>
              <a:t/>
            </a:r>
            <a:endParaRPr b="1" sz="1800">
              <a:solidFill>
                <a:srgbClr val="5D5B5B"/>
              </a:solidFill>
              <a:latin typeface="Nunito"/>
              <a:ea typeface="Nunito"/>
              <a:cs typeface="Nunito"/>
              <a:sym typeface="Nunito"/>
            </a:endParaRPr>
          </a:p>
        </p:txBody>
      </p:sp>
      <p:sp>
        <p:nvSpPr>
          <p:cNvPr id="609" name="Google Shape;609;p41"/>
          <p:cNvSpPr txBox="1"/>
          <p:nvPr/>
        </p:nvSpPr>
        <p:spPr>
          <a:xfrm>
            <a:off x="876625" y="2406500"/>
            <a:ext cx="7237200" cy="171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900"/>
              </a:spcBef>
              <a:spcAft>
                <a:spcPts val="0"/>
              </a:spcAft>
              <a:buNone/>
            </a:pPr>
            <a:r>
              <a:rPr b="1" lang="tr" sz="1800">
                <a:solidFill>
                  <a:srgbClr val="393E40"/>
                </a:solidFill>
                <a:latin typeface="Nunito"/>
                <a:ea typeface="Nunito"/>
                <a:cs typeface="Nunito"/>
                <a:sym typeface="Nunito"/>
              </a:rPr>
              <a:t>Emergency communications:</a:t>
            </a:r>
            <a:r>
              <a:rPr lang="tr" sz="1600">
                <a:solidFill>
                  <a:srgbClr val="5D5B5B"/>
                </a:solidFill>
                <a:latin typeface="Nunito"/>
                <a:ea typeface="Nunito"/>
                <a:cs typeface="Nunito"/>
                <a:sym typeface="Nunito"/>
              </a:rPr>
              <a:t> </a:t>
            </a:r>
            <a:r>
              <a:rPr b="1" lang="tr" sz="1600">
                <a:solidFill>
                  <a:srgbClr val="5D5B5B"/>
                </a:solidFill>
                <a:latin typeface="Nunito"/>
                <a:ea typeface="Nunito"/>
                <a:cs typeface="Nunito"/>
                <a:sym typeface="Nunito"/>
              </a:rPr>
              <a:t>WIMAX can be used to provide emergency communications in disaster situations where traditional communication infrastructure has been damaged or is unavailable.</a:t>
            </a:r>
            <a:endParaRPr b="1" sz="1200">
              <a:solidFill>
                <a:srgbClr val="CECAC3"/>
              </a:solidFill>
              <a:highlight>
                <a:srgbClr val="393E40"/>
              </a:highlight>
              <a:latin typeface="Roboto"/>
              <a:ea typeface="Roboto"/>
              <a:cs typeface="Roboto"/>
              <a:sym typeface="Roboto"/>
            </a:endParaRPr>
          </a:p>
          <a:p>
            <a:pPr indent="0" lvl="0" marL="0" rtl="0" algn="l">
              <a:spcBef>
                <a:spcPts val="2900"/>
              </a:spcBef>
              <a:spcAft>
                <a:spcPts val="0"/>
              </a:spcAft>
              <a:buNone/>
            </a:pPr>
            <a:r>
              <a:t/>
            </a:r>
            <a:endParaRPr b="1" sz="1800">
              <a:solidFill>
                <a:srgbClr val="5D5B5B"/>
              </a:solidFill>
              <a:latin typeface="Nunito"/>
              <a:ea typeface="Nunito"/>
              <a:cs typeface="Nunito"/>
              <a:sym typeface="Nunito"/>
            </a:endParaRPr>
          </a:p>
        </p:txBody>
      </p:sp>
      <p:sp>
        <p:nvSpPr>
          <p:cNvPr id="610" name="Google Shape;610;p41"/>
          <p:cNvSpPr txBox="1"/>
          <p:nvPr/>
        </p:nvSpPr>
        <p:spPr>
          <a:xfrm>
            <a:off x="876613" y="3610375"/>
            <a:ext cx="7237200" cy="143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900"/>
              </a:spcBef>
              <a:spcAft>
                <a:spcPts val="0"/>
              </a:spcAft>
              <a:buNone/>
            </a:pPr>
            <a:r>
              <a:rPr b="1" lang="tr" sz="1800">
                <a:solidFill>
                  <a:srgbClr val="393E40"/>
                </a:solidFill>
                <a:latin typeface="Nunito"/>
                <a:ea typeface="Nunito"/>
                <a:cs typeface="Nunito"/>
                <a:sym typeface="Nunito"/>
              </a:rPr>
              <a:t>Video surveillance: </a:t>
            </a:r>
            <a:r>
              <a:rPr b="1" lang="tr" sz="1600">
                <a:solidFill>
                  <a:srgbClr val="5D5B5B"/>
                </a:solidFill>
                <a:latin typeface="Nunito"/>
                <a:ea typeface="Nunito"/>
                <a:cs typeface="Nunito"/>
                <a:sym typeface="Nunito"/>
              </a:rPr>
              <a:t>WIMAX can be used to transmit video from surveillance cameras to a central location in real-time.</a:t>
            </a:r>
            <a:endParaRPr b="1" sz="1200">
              <a:solidFill>
                <a:srgbClr val="CECAC3"/>
              </a:solidFill>
              <a:highlight>
                <a:srgbClr val="393E40"/>
              </a:highlight>
              <a:latin typeface="Roboto"/>
              <a:ea typeface="Roboto"/>
              <a:cs typeface="Roboto"/>
              <a:sym typeface="Roboto"/>
            </a:endParaRPr>
          </a:p>
          <a:p>
            <a:pPr indent="0" lvl="0" marL="0" rtl="0" algn="l">
              <a:spcBef>
                <a:spcPts val="2900"/>
              </a:spcBef>
              <a:spcAft>
                <a:spcPts val="0"/>
              </a:spcAft>
              <a:buNone/>
            </a:pPr>
            <a:r>
              <a:t/>
            </a:r>
            <a:endParaRPr b="1" sz="1800">
              <a:solidFill>
                <a:srgbClr val="5D5B5B"/>
              </a:solidFill>
              <a:latin typeface="Nunito"/>
              <a:ea typeface="Nunito"/>
              <a:cs typeface="Nunito"/>
              <a:sym typeface="Nunito"/>
            </a:endParaRPr>
          </a:p>
        </p:txBody>
      </p:sp>
      <p:sp>
        <p:nvSpPr>
          <p:cNvPr id="611" name="Google Shape;611;p41"/>
          <p:cNvSpPr/>
          <p:nvPr/>
        </p:nvSpPr>
        <p:spPr>
          <a:xfrm flipH="1" rot="10800000">
            <a:off x="638419" y="3730502"/>
            <a:ext cx="208200" cy="212100"/>
          </a:xfrm>
          <a:prstGeom prst="rightArrow">
            <a:avLst>
              <a:gd fmla="val 100000" name="adj1"/>
              <a:gd fmla="val 294800" name="adj2"/>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5" name="Shape 615"/>
        <p:cNvGrpSpPr/>
        <p:nvPr/>
      </p:nvGrpSpPr>
      <p:grpSpPr>
        <a:xfrm>
          <a:off x="0" y="0"/>
          <a:ext cx="0" cy="0"/>
          <a:chOff x="0" y="0"/>
          <a:chExt cx="0" cy="0"/>
        </a:xfrm>
      </p:grpSpPr>
      <p:sp>
        <p:nvSpPr>
          <p:cNvPr id="616" name="Google Shape;616;p42"/>
          <p:cNvSpPr/>
          <p:nvPr/>
        </p:nvSpPr>
        <p:spPr>
          <a:xfrm>
            <a:off x="0" y="1"/>
            <a:ext cx="91437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17" name="Google Shape;617;p42"/>
          <p:cNvSpPr/>
          <p:nvPr/>
        </p:nvSpPr>
        <p:spPr>
          <a:xfrm>
            <a:off x="154" y="3000"/>
            <a:ext cx="91437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618" name="Google Shape;618;p42"/>
          <p:cNvSpPr/>
          <p:nvPr/>
        </p:nvSpPr>
        <p:spPr>
          <a:xfrm>
            <a:off x="1122700" y="2988"/>
            <a:ext cx="7032474" cy="5143500"/>
          </a:xfrm>
          <a:custGeom>
            <a:rect b="b" l="l" r="r" t="t"/>
            <a:pathLst>
              <a:path extrusionOk="0" h="6858000" w="9376632">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a:gsLst>
              <a:gs pos="0">
                <a:srgbClr val="70AD47">
                  <a:alpha val="20000"/>
                </a:srgbClr>
              </a:gs>
              <a:gs pos="16000">
                <a:srgbClr val="70AD47">
                  <a:alpha val="20000"/>
                </a:srgbClr>
              </a:gs>
              <a:gs pos="85000">
                <a:srgbClr val="4472C4">
                  <a:alpha val="40000"/>
                </a:srgbClr>
              </a:gs>
              <a:gs pos="100000">
                <a:srgbClr val="4472C4">
                  <a:alpha val="40000"/>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nvGrpSpPr>
          <p:cNvPr id="619" name="Google Shape;619;p42"/>
          <p:cNvGrpSpPr/>
          <p:nvPr/>
        </p:nvGrpSpPr>
        <p:grpSpPr>
          <a:xfrm>
            <a:off x="974152" y="2989"/>
            <a:ext cx="7329574" cy="5143500"/>
            <a:chOff x="1303402" y="36937"/>
            <a:chExt cx="9772765" cy="6858000"/>
          </a:xfrm>
        </p:grpSpPr>
        <p:sp>
          <p:nvSpPr>
            <p:cNvPr id="620" name="Google Shape;620;p42"/>
            <p:cNvSpPr/>
            <p:nvPr/>
          </p:nvSpPr>
          <p:spPr>
            <a:xfrm>
              <a:off x="1560551" y="36937"/>
              <a:ext cx="9313016" cy="6858000"/>
            </a:xfrm>
            <a:custGeom>
              <a:rect b="b" l="l" r="r" t="t"/>
              <a:pathLst>
                <a:path extrusionOk="0" h="6858000" w="9313016">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21" name="Google Shape;621;p42"/>
            <p:cNvSpPr/>
            <p:nvPr/>
          </p:nvSpPr>
          <p:spPr>
            <a:xfrm>
              <a:off x="1659468" y="36937"/>
              <a:ext cx="9065550" cy="6858000"/>
            </a:xfrm>
            <a:custGeom>
              <a:rect b="b" l="l" r="r" t="t"/>
              <a:pathLst>
                <a:path extrusionOk="0" h="6858000" w="906555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22" name="Google Shape;622;p42"/>
            <p:cNvSpPr/>
            <p:nvPr/>
          </p:nvSpPr>
          <p:spPr>
            <a:xfrm>
              <a:off x="1648217" y="36937"/>
              <a:ext cx="9088051" cy="6858000"/>
            </a:xfrm>
            <a:custGeom>
              <a:rect b="b" l="l" r="r" t="t"/>
              <a:pathLst>
                <a:path extrusionOk="0" h="6858000" w="9088051">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23" name="Google Shape;623;p42"/>
            <p:cNvSpPr/>
            <p:nvPr/>
          </p:nvSpPr>
          <p:spPr>
            <a:xfrm>
              <a:off x="1629061" y="36937"/>
              <a:ext cx="9107210" cy="6858000"/>
            </a:xfrm>
            <a:custGeom>
              <a:rect b="b" l="l" r="r" t="t"/>
              <a:pathLst>
                <a:path extrusionOk="0" h="6858000" w="910721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24" name="Google Shape;624;p42"/>
            <p:cNvSpPr/>
            <p:nvPr/>
          </p:nvSpPr>
          <p:spPr>
            <a:xfrm>
              <a:off x="1318434" y="36937"/>
              <a:ext cx="9747620" cy="6858000"/>
            </a:xfrm>
            <a:custGeom>
              <a:rect b="b" l="l" r="r" t="t"/>
              <a:pathLst>
                <a:path extrusionOk="0" h="6858000" w="974762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25" name="Google Shape;625;p42"/>
            <p:cNvSpPr/>
            <p:nvPr/>
          </p:nvSpPr>
          <p:spPr>
            <a:xfrm>
              <a:off x="1308320" y="36937"/>
              <a:ext cx="9767847" cy="6858000"/>
            </a:xfrm>
            <a:custGeom>
              <a:rect b="b" l="l" r="r" t="t"/>
              <a:pathLst>
                <a:path extrusionOk="0" h="6858000" w="9767847">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26" name="Google Shape;626;p42"/>
            <p:cNvSpPr/>
            <p:nvPr/>
          </p:nvSpPr>
          <p:spPr>
            <a:xfrm>
              <a:off x="1303402" y="36937"/>
              <a:ext cx="9767847" cy="6858000"/>
            </a:xfrm>
            <a:custGeom>
              <a:rect b="b" l="l" r="r" t="t"/>
              <a:pathLst>
                <a:path extrusionOk="0" h="6858000" w="9767847">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sp>
        <p:nvSpPr>
          <p:cNvPr id="627" name="Google Shape;627;p42"/>
          <p:cNvSpPr txBox="1"/>
          <p:nvPr>
            <p:ph type="title"/>
          </p:nvPr>
        </p:nvSpPr>
        <p:spPr>
          <a:xfrm>
            <a:off x="2626950" y="457802"/>
            <a:ext cx="3890100" cy="7089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2"/>
              </a:buClr>
              <a:buSzPts val="3900"/>
              <a:buFont typeface="Calibri"/>
              <a:buNone/>
            </a:pPr>
            <a:r>
              <a:rPr b="1" lang="tr" sz="4000">
                <a:solidFill>
                  <a:srgbClr val="393E40"/>
                </a:solidFill>
                <a:latin typeface="Nunito"/>
                <a:ea typeface="Nunito"/>
                <a:cs typeface="Nunito"/>
                <a:sym typeface="Nunito"/>
              </a:rPr>
              <a:t>Conclusion</a:t>
            </a:r>
            <a:endParaRPr b="1" sz="4000">
              <a:solidFill>
                <a:srgbClr val="393E40"/>
              </a:solidFill>
              <a:latin typeface="Nunito"/>
              <a:ea typeface="Nunito"/>
              <a:cs typeface="Nunito"/>
              <a:sym typeface="Nunito"/>
            </a:endParaRPr>
          </a:p>
        </p:txBody>
      </p:sp>
      <p:grpSp>
        <p:nvGrpSpPr>
          <p:cNvPr id="628" name="Google Shape;628;p42"/>
          <p:cNvGrpSpPr/>
          <p:nvPr/>
        </p:nvGrpSpPr>
        <p:grpSpPr>
          <a:xfrm>
            <a:off x="-229" y="-3116"/>
            <a:ext cx="1886211" cy="1630750"/>
            <a:chOff x="-305" y="-4155"/>
            <a:chExt cx="2514948" cy="2174333"/>
          </a:xfrm>
        </p:grpSpPr>
        <p:sp>
          <p:nvSpPr>
            <p:cNvPr id="629" name="Google Shape;629;p42"/>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30" name="Google Shape;630;p42"/>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31" name="Google Shape;631;p42"/>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632" name="Google Shape;632;p42"/>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grpSp>
        <p:nvGrpSpPr>
          <p:cNvPr id="633" name="Google Shape;633;p42"/>
          <p:cNvGrpSpPr/>
          <p:nvPr/>
        </p:nvGrpSpPr>
        <p:grpSpPr>
          <a:xfrm rot="10800000">
            <a:off x="7264295" y="3512750"/>
            <a:ext cx="1886211" cy="1630750"/>
            <a:chOff x="-305" y="-4155"/>
            <a:chExt cx="2514948" cy="2174333"/>
          </a:xfrm>
        </p:grpSpPr>
        <p:sp>
          <p:nvSpPr>
            <p:cNvPr id="634" name="Google Shape;634;p42"/>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35" name="Google Shape;635;p42"/>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36" name="Google Shape;636;p42"/>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637" name="Google Shape;637;p42"/>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sp>
        <p:nvSpPr>
          <p:cNvPr id="638" name="Google Shape;638;p42"/>
          <p:cNvSpPr/>
          <p:nvPr/>
        </p:nvSpPr>
        <p:spPr>
          <a:xfrm flipH="1" rot="10800000">
            <a:off x="663244" y="1627627"/>
            <a:ext cx="208200" cy="212100"/>
          </a:xfrm>
          <a:prstGeom prst="rightArrow">
            <a:avLst>
              <a:gd fmla="val 100000" name="adj1"/>
              <a:gd fmla="val 294800" name="adj2"/>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2"/>
          <p:cNvSpPr txBox="1"/>
          <p:nvPr/>
        </p:nvSpPr>
        <p:spPr>
          <a:xfrm>
            <a:off x="923400" y="1489525"/>
            <a:ext cx="7297200" cy="3728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tr" sz="1600">
                <a:solidFill>
                  <a:srgbClr val="5D5B5B"/>
                </a:solidFill>
                <a:latin typeface="Nunito"/>
                <a:ea typeface="Nunito"/>
                <a:cs typeface="Nunito"/>
                <a:sym typeface="Nunito"/>
              </a:rPr>
              <a:t>WIMAX is currently being supported by the nonprofit WiMAX Forum, which has been formed to promote the adoption of WiMAX-compatible products and services while further developing it as a technological standard. As such, WiMAX is alive and well but is currently living in the shadow of Wi-Fi and modern cellular networks. Even so, it has been able to find its niche market and thrive as it delivers services that are ideal for last-mile, middle-mile, and even time-sensitive network services such as VoIP.</a:t>
            </a:r>
            <a:endParaRPr b="1" sz="1050">
              <a:solidFill>
                <a:srgbClr val="D3CFCA"/>
              </a:solidFill>
              <a:highlight>
                <a:srgbClr val="181A1B"/>
              </a:highlight>
            </a:endParaRPr>
          </a:p>
          <a:p>
            <a:pPr indent="0" lvl="0" marL="0" rtl="0" algn="l">
              <a:lnSpc>
                <a:spcPct val="115000"/>
              </a:lnSpc>
              <a:spcBef>
                <a:spcPts val="2900"/>
              </a:spcBef>
              <a:spcAft>
                <a:spcPts val="0"/>
              </a:spcAft>
              <a:buNone/>
            </a:pPr>
            <a:r>
              <a:t/>
            </a:r>
            <a:endParaRPr b="1" sz="1800">
              <a:solidFill>
                <a:srgbClr val="5D5B5B"/>
              </a:solidFill>
              <a:latin typeface="Nunito"/>
              <a:ea typeface="Nunito"/>
              <a:cs typeface="Nunito"/>
              <a:sym typeface="Nunito"/>
            </a:endParaRPr>
          </a:p>
          <a:p>
            <a:pPr indent="0" lvl="0" marL="0" rtl="0" algn="l">
              <a:spcBef>
                <a:spcPts val="2900"/>
              </a:spcBef>
              <a:spcAft>
                <a:spcPts val="0"/>
              </a:spcAft>
              <a:buNone/>
            </a:pPr>
            <a:r>
              <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3" name="Shape 643"/>
        <p:cNvGrpSpPr/>
        <p:nvPr/>
      </p:nvGrpSpPr>
      <p:grpSpPr>
        <a:xfrm>
          <a:off x="0" y="0"/>
          <a:ext cx="0" cy="0"/>
          <a:chOff x="0" y="0"/>
          <a:chExt cx="0" cy="0"/>
        </a:xfrm>
      </p:grpSpPr>
      <p:sp>
        <p:nvSpPr>
          <p:cNvPr id="644" name="Google Shape;644;p43"/>
          <p:cNvSpPr/>
          <p:nvPr/>
        </p:nvSpPr>
        <p:spPr>
          <a:xfrm>
            <a:off x="0" y="1"/>
            <a:ext cx="91437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45" name="Google Shape;645;p43"/>
          <p:cNvSpPr/>
          <p:nvPr/>
        </p:nvSpPr>
        <p:spPr>
          <a:xfrm>
            <a:off x="154" y="3000"/>
            <a:ext cx="91437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646" name="Google Shape;646;p43"/>
          <p:cNvSpPr/>
          <p:nvPr/>
        </p:nvSpPr>
        <p:spPr>
          <a:xfrm>
            <a:off x="1122700" y="2988"/>
            <a:ext cx="7032474" cy="5143500"/>
          </a:xfrm>
          <a:custGeom>
            <a:rect b="b" l="l" r="r" t="t"/>
            <a:pathLst>
              <a:path extrusionOk="0" h="6858000" w="9376632">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a:gsLst>
              <a:gs pos="0">
                <a:srgbClr val="70AD47">
                  <a:alpha val="20000"/>
                </a:srgbClr>
              </a:gs>
              <a:gs pos="16000">
                <a:srgbClr val="70AD47">
                  <a:alpha val="20000"/>
                </a:srgbClr>
              </a:gs>
              <a:gs pos="85000">
                <a:srgbClr val="4472C4">
                  <a:alpha val="40000"/>
                </a:srgbClr>
              </a:gs>
              <a:gs pos="100000">
                <a:srgbClr val="4472C4">
                  <a:alpha val="40000"/>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nvGrpSpPr>
          <p:cNvPr id="647" name="Google Shape;647;p43"/>
          <p:cNvGrpSpPr/>
          <p:nvPr/>
        </p:nvGrpSpPr>
        <p:grpSpPr>
          <a:xfrm>
            <a:off x="974152" y="2989"/>
            <a:ext cx="7329574" cy="5143500"/>
            <a:chOff x="1303402" y="36937"/>
            <a:chExt cx="9772765" cy="6858000"/>
          </a:xfrm>
        </p:grpSpPr>
        <p:sp>
          <p:nvSpPr>
            <p:cNvPr id="648" name="Google Shape;648;p43"/>
            <p:cNvSpPr/>
            <p:nvPr/>
          </p:nvSpPr>
          <p:spPr>
            <a:xfrm>
              <a:off x="1560551" y="36937"/>
              <a:ext cx="9313016" cy="6858000"/>
            </a:xfrm>
            <a:custGeom>
              <a:rect b="b" l="l" r="r" t="t"/>
              <a:pathLst>
                <a:path extrusionOk="0" h="6858000" w="9313016">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49" name="Google Shape;649;p43"/>
            <p:cNvSpPr/>
            <p:nvPr/>
          </p:nvSpPr>
          <p:spPr>
            <a:xfrm>
              <a:off x="1659468" y="36937"/>
              <a:ext cx="9065550" cy="6858000"/>
            </a:xfrm>
            <a:custGeom>
              <a:rect b="b" l="l" r="r" t="t"/>
              <a:pathLst>
                <a:path extrusionOk="0" h="6858000" w="906555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50" name="Google Shape;650;p43"/>
            <p:cNvSpPr/>
            <p:nvPr/>
          </p:nvSpPr>
          <p:spPr>
            <a:xfrm>
              <a:off x="1648217" y="36937"/>
              <a:ext cx="9088051" cy="6858000"/>
            </a:xfrm>
            <a:custGeom>
              <a:rect b="b" l="l" r="r" t="t"/>
              <a:pathLst>
                <a:path extrusionOk="0" h="6858000" w="9088051">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51" name="Google Shape;651;p43"/>
            <p:cNvSpPr/>
            <p:nvPr/>
          </p:nvSpPr>
          <p:spPr>
            <a:xfrm>
              <a:off x="1629061" y="36937"/>
              <a:ext cx="9107210" cy="6858000"/>
            </a:xfrm>
            <a:custGeom>
              <a:rect b="b" l="l" r="r" t="t"/>
              <a:pathLst>
                <a:path extrusionOk="0" h="6858000" w="910721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52" name="Google Shape;652;p43"/>
            <p:cNvSpPr/>
            <p:nvPr/>
          </p:nvSpPr>
          <p:spPr>
            <a:xfrm>
              <a:off x="1318434" y="36937"/>
              <a:ext cx="9747620" cy="6858000"/>
            </a:xfrm>
            <a:custGeom>
              <a:rect b="b" l="l" r="r" t="t"/>
              <a:pathLst>
                <a:path extrusionOk="0" h="6858000" w="974762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53" name="Google Shape;653;p43"/>
            <p:cNvSpPr/>
            <p:nvPr/>
          </p:nvSpPr>
          <p:spPr>
            <a:xfrm>
              <a:off x="1308320" y="36937"/>
              <a:ext cx="9767847" cy="6858000"/>
            </a:xfrm>
            <a:custGeom>
              <a:rect b="b" l="l" r="r" t="t"/>
              <a:pathLst>
                <a:path extrusionOk="0" h="6858000" w="9767847">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54" name="Google Shape;654;p43"/>
            <p:cNvSpPr/>
            <p:nvPr/>
          </p:nvSpPr>
          <p:spPr>
            <a:xfrm>
              <a:off x="1303402" y="36937"/>
              <a:ext cx="9767847" cy="6858000"/>
            </a:xfrm>
            <a:custGeom>
              <a:rect b="b" l="l" r="r" t="t"/>
              <a:pathLst>
                <a:path extrusionOk="0" h="6858000" w="9767847">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sp>
        <p:nvSpPr>
          <p:cNvPr id="655" name="Google Shape;655;p43"/>
          <p:cNvSpPr txBox="1"/>
          <p:nvPr>
            <p:ph type="title"/>
          </p:nvPr>
        </p:nvSpPr>
        <p:spPr>
          <a:xfrm>
            <a:off x="2626950" y="2217300"/>
            <a:ext cx="3890100" cy="708900"/>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chemeClr val="dk2"/>
              </a:buClr>
              <a:buSzPct val="97500"/>
              <a:buFont typeface="Calibri"/>
              <a:buNone/>
            </a:pPr>
            <a:r>
              <a:rPr b="1" lang="tr" sz="4000">
                <a:solidFill>
                  <a:srgbClr val="393E40"/>
                </a:solidFill>
                <a:latin typeface="Nunito"/>
                <a:ea typeface="Nunito"/>
                <a:cs typeface="Nunito"/>
                <a:sym typeface="Nunito"/>
              </a:rPr>
              <a:t>Thanks For Listening</a:t>
            </a:r>
            <a:endParaRPr b="1" sz="4000">
              <a:solidFill>
                <a:srgbClr val="393E40"/>
              </a:solidFill>
              <a:latin typeface="Nunito"/>
              <a:ea typeface="Nunito"/>
              <a:cs typeface="Nunito"/>
              <a:sym typeface="Nunito"/>
            </a:endParaRPr>
          </a:p>
        </p:txBody>
      </p:sp>
      <p:grpSp>
        <p:nvGrpSpPr>
          <p:cNvPr id="656" name="Google Shape;656;p43"/>
          <p:cNvGrpSpPr/>
          <p:nvPr/>
        </p:nvGrpSpPr>
        <p:grpSpPr>
          <a:xfrm>
            <a:off x="-229" y="-3116"/>
            <a:ext cx="1886211" cy="1630750"/>
            <a:chOff x="-305" y="-4155"/>
            <a:chExt cx="2514948" cy="2174333"/>
          </a:xfrm>
        </p:grpSpPr>
        <p:sp>
          <p:nvSpPr>
            <p:cNvPr id="657" name="Google Shape;657;p43"/>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58" name="Google Shape;658;p43"/>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59" name="Google Shape;659;p43"/>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660" name="Google Shape;660;p43"/>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grpSp>
        <p:nvGrpSpPr>
          <p:cNvPr id="661" name="Google Shape;661;p43"/>
          <p:cNvGrpSpPr/>
          <p:nvPr/>
        </p:nvGrpSpPr>
        <p:grpSpPr>
          <a:xfrm rot="10800000">
            <a:off x="7264295" y="3512750"/>
            <a:ext cx="1886211" cy="1630750"/>
            <a:chOff x="-305" y="-4155"/>
            <a:chExt cx="2514948" cy="2174333"/>
          </a:xfrm>
        </p:grpSpPr>
        <p:sp>
          <p:nvSpPr>
            <p:cNvPr id="662" name="Google Shape;662;p43"/>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63" name="Google Shape;663;p43"/>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64" name="Google Shape;664;p43"/>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665" name="Google Shape;665;p43"/>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sp>
        <p:nvSpPr>
          <p:cNvPr id="142" name="Google Shape;142;p26"/>
          <p:cNvSpPr/>
          <p:nvPr/>
        </p:nvSpPr>
        <p:spPr>
          <a:xfrm>
            <a:off x="0" y="1"/>
            <a:ext cx="91437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43" name="Google Shape;143;p26"/>
          <p:cNvSpPr/>
          <p:nvPr/>
        </p:nvSpPr>
        <p:spPr>
          <a:xfrm>
            <a:off x="229" y="0"/>
            <a:ext cx="91437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144" name="Google Shape;144;p26"/>
          <p:cNvSpPr/>
          <p:nvPr/>
        </p:nvSpPr>
        <p:spPr>
          <a:xfrm>
            <a:off x="1122700" y="2988"/>
            <a:ext cx="7032474" cy="5143500"/>
          </a:xfrm>
          <a:custGeom>
            <a:rect b="b" l="l" r="r" t="t"/>
            <a:pathLst>
              <a:path extrusionOk="0" h="6858000" w="9376632">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a:gsLst>
              <a:gs pos="0">
                <a:srgbClr val="70AD47">
                  <a:alpha val="20000"/>
                </a:srgbClr>
              </a:gs>
              <a:gs pos="16000">
                <a:srgbClr val="70AD47">
                  <a:alpha val="20000"/>
                </a:srgbClr>
              </a:gs>
              <a:gs pos="85000">
                <a:srgbClr val="4472C4">
                  <a:alpha val="40000"/>
                </a:srgbClr>
              </a:gs>
              <a:gs pos="100000">
                <a:srgbClr val="4472C4">
                  <a:alpha val="40000"/>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nvGrpSpPr>
          <p:cNvPr id="145" name="Google Shape;145;p26"/>
          <p:cNvGrpSpPr/>
          <p:nvPr/>
        </p:nvGrpSpPr>
        <p:grpSpPr>
          <a:xfrm>
            <a:off x="977552" y="2989"/>
            <a:ext cx="7329574" cy="5143500"/>
            <a:chOff x="1303402" y="36937"/>
            <a:chExt cx="9772765" cy="6858000"/>
          </a:xfrm>
        </p:grpSpPr>
        <p:sp>
          <p:nvSpPr>
            <p:cNvPr id="146" name="Google Shape;146;p26"/>
            <p:cNvSpPr/>
            <p:nvPr/>
          </p:nvSpPr>
          <p:spPr>
            <a:xfrm>
              <a:off x="1560551" y="36937"/>
              <a:ext cx="9313016" cy="6858000"/>
            </a:xfrm>
            <a:custGeom>
              <a:rect b="b" l="l" r="r" t="t"/>
              <a:pathLst>
                <a:path extrusionOk="0" h="6858000" w="9313016">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47" name="Google Shape;147;p26"/>
            <p:cNvSpPr/>
            <p:nvPr/>
          </p:nvSpPr>
          <p:spPr>
            <a:xfrm>
              <a:off x="1659468" y="36937"/>
              <a:ext cx="9065550" cy="6858000"/>
            </a:xfrm>
            <a:custGeom>
              <a:rect b="b" l="l" r="r" t="t"/>
              <a:pathLst>
                <a:path extrusionOk="0" h="6858000" w="906555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48" name="Google Shape;148;p26"/>
            <p:cNvSpPr/>
            <p:nvPr/>
          </p:nvSpPr>
          <p:spPr>
            <a:xfrm>
              <a:off x="1648217" y="36937"/>
              <a:ext cx="9088051" cy="6858000"/>
            </a:xfrm>
            <a:custGeom>
              <a:rect b="b" l="l" r="r" t="t"/>
              <a:pathLst>
                <a:path extrusionOk="0" h="6858000" w="9088051">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49" name="Google Shape;149;p26"/>
            <p:cNvSpPr/>
            <p:nvPr/>
          </p:nvSpPr>
          <p:spPr>
            <a:xfrm>
              <a:off x="1629061" y="36937"/>
              <a:ext cx="9107210" cy="6858000"/>
            </a:xfrm>
            <a:custGeom>
              <a:rect b="b" l="l" r="r" t="t"/>
              <a:pathLst>
                <a:path extrusionOk="0" h="6858000" w="910721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50" name="Google Shape;150;p26"/>
            <p:cNvSpPr/>
            <p:nvPr/>
          </p:nvSpPr>
          <p:spPr>
            <a:xfrm>
              <a:off x="1318434" y="36937"/>
              <a:ext cx="9747620" cy="6858000"/>
            </a:xfrm>
            <a:custGeom>
              <a:rect b="b" l="l" r="r" t="t"/>
              <a:pathLst>
                <a:path extrusionOk="0" h="6858000" w="974762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51" name="Google Shape;151;p26"/>
            <p:cNvSpPr/>
            <p:nvPr/>
          </p:nvSpPr>
          <p:spPr>
            <a:xfrm>
              <a:off x="1308320" y="36937"/>
              <a:ext cx="9767847" cy="6858000"/>
            </a:xfrm>
            <a:custGeom>
              <a:rect b="b" l="l" r="r" t="t"/>
              <a:pathLst>
                <a:path extrusionOk="0" h="6858000" w="9767847">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52" name="Google Shape;152;p26"/>
            <p:cNvSpPr/>
            <p:nvPr/>
          </p:nvSpPr>
          <p:spPr>
            <a:xfrm>
              <a:off x="1303402" y="36937"/>
              <a:ext cx="9767847" cy="6858000"/>
            </a:xfrm>
            <a:custGeom>
              <a:rect b="b" l="l" r="r" t="t"/>
              <a:pathLst>
                <a:path extrusionOk="0" h="6858000" w="9767847">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sp>
        <p:nvSpPr>
          <p:cNvPr id="153" name="Google Shape;153;p26"/>
          <p:cNvSpPr txBox="1"/>
          <p:nvPr>
            <p:ph type="title"/>
          </p:nvPr>
        </p:nvSpPr>
        <p:spPr>
          <a:xfrm>
            <a:off x="2626950" y="457802"/>
            <a:ext cx="3890100" cy="708900"/>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chemeClr val="dk2"/>
              </a:buClr>
              <a:buSzPct val="97500"/>
              <a:buFont typeface="Calibri"/>
              <a:buNone/>
            </a:pPr>
            <a:r>
              <a:rPr b="1" lang="tr" sz="4000">
                <a:solidFill>
                  <a:srgbClr val="393E40"/>
                </a:solidFill>
                <a:latin typeface="Nunito"/>
                <a:ea typeface="Nunito"/>
                <a:cs typeface="Nunito"/>
                <a:sym typeface="Nunito"/>
              </a:rPr>
              <a:t>WIMAX OVERVIEW</a:t>
            </a:r>
            <a:endParaRPr b="1" sz="4100">
              <a:solidFill>
                <a:srgbClr val="393E40"/>
              </a:solidFill>
              <a:latin typeface="Nunito"/>
              <a:ea typeface="Nunito"/>
              <a:cs typeface="Nunito"/>
              <a:sym typeface="Nunito"/>
            </a:endParaRPr>
          </a:p>
        </p:txBody>
      </p:sp>
      <p:grpSp>
        <p:nvGrpSpPr>
          <p:cNvPr id="154" name="Google Shape;154;p26"/>
          <p:cNvGrpSpPr/>
          <p:nvPr/>
        </p:nvGrpSpPr>
        <p:grpSpPr>
          <a:xfrm>
            <a:off x="-229" y="-3116"/>
            <a:ext cx="1886211" cy="1630750"/>
            <a:chOff x="-305" y="-4155"/>
            <a:chExt cx="2514948" cy="2174333"/>
          </a:xfrm>
        </p:grpSpPr>
        <p:sp>
          <p:nvSpPr>
            <p:cNvPr id="155" name="Google Shape;155;p26"/>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56" name="Google Shape;156;p26"/>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57" name="Google Shape;157;p26"/>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158" name="Google Shape;158;p26"/>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grpSp>
        <p:nvGrpSpPr>
          <p:cNvPr id="159" name="Google Shape;159;p26"/>
          <p:cNvGrpSpPr/>
          <p:nvPr/>
        </p:nvGrpSpPr>
        <p:grpSpPr>
          <a:xfrm rot="10800000">
            <a:off x="7264295" y="3512750"/>
            <a:ext cx="1886211" cy="1630750"/>
            <a:chOff x="-305" y="-4155"/>
            <a:chExt cx="2514948" cy="2174333"/>
          </a:xfrm>
        </p:grpSpPr>
        <p:sp>
          <p:nvSpPr>
            <p:cNvPr id="160" name="Google Shape;160;p26"/>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61" name="Google Shape;161;p26"/>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62" name="Google Shape;162;p26"/>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163" name="Google Shape;163;p26"/>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sp>
        <p:nvSpPr>
          <p:cNvPr id="164" name="Google Shape;164;p26"/>
          <p:cNvSpPr txBox="1"/>
          <p:nvPr/>
        </p:nvSpPr>
        <p:spPr>
          <a:xfrm>
            <a:off x="846625" y="1249925"/>
            <a:ext cx="4469400" cy="270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1800">
                <a:solidFill>
                  <a:srgbClr val="393E40"/>
                </a:solidFill>
                <a:latin typeface="Nunito"/>
                <a:ea typeface="Nunito"/>
                <a:cs typeface="Nunito"/>
                <a:sym typeface="Nunito"/>
              </a:rPr>
              <a:t>What is </a:t>
            </a:r>
            <a:r>
              <a:rPr b="1" lang="tr" sz="1800">
                <a:solidFill>
                  <a:srgbClr val="393E40"/>
                </a:solidFill>
                <a:latin typeface="Nunito"/>
                <a:ea typeface="Nunito"/>
                <a:cs typeface="Nunito"/>
                <a:sym typeface="Nunito"/>
              </a:rPr>
              <a:t>WiMAX:  </a:t>
            </a:r>
            <a:endParaRPr b="1" sz="1800">
              <a:solidFill>
                <a:srgbClr val="393E40"/>
              </a:solidFill>
              <a:latin typeface="Nunito"/>
              <a:ea typeface="Nunito"/>
              <a:cs typeface="Nunito"/>
              <a:sym typeface="Nunito"/>
            </a:endParaRPr>
          </a:p>
          <a:p>
            <a:pPr indent="0" lvl="0" marL="0" rtl="0" algn="l">
              <a:spcBef>
                <a:spcPts val="0"/>
              </a:spcBef>
              <a:spcAft>
                <a:spcPts val="0"/>
              </a:spcAft>
              <a:buNone/>
            </a:pPr>
            <a:r>
              <a:rPr b="1" lang="tr" sz="1600">
                <a:solidFill>
                  <a:srgbClr val="5D5B5B"/>
                </a:solidFill>
                <a:latin typeface="Nunito"/>
                <a:ea typeface="Nunito"/>
                <a:cs typeface="Nunito"/>
                <a:sym typeface="Nunito"/>
              </a:rPr>
              <a:t>WIMAX(Worldwide Interoperability for Microwave Access) is a telecommunications standard that provides wireless high-speed internet and other digital communications services over a wide area. It is a type of wireless broadband technology that uses microwaves to transmit data over long distances.</a:t>
            </a:r>
            <a:endParaRPr b="1" sz="1600">
              <a:solidFill>
                <a:srgbClr val="5D5B5B"/>
              </a:solidFill>
              <a:latin typeface="Nunito"/>
              <a:ea typeface="Nunito"/>
              <a:cs typeface="Nunito"/>
              <a:sym typeface="Nunito"/>
            </a:endParaRPr>
          </a:p>
          <a:p>
            <a:pPr indent="0" lvl="0" marL="0" rtl="0" algn="l">
              <a:spcBef>
                <a:spcPts val="0"/>
              </a:spcBef>
              <a:spcAft>
                <a:spcPts val="0"/>
              </a:spcAft>
              <a:buNone/>
            </a:pPr>
            <a:r>
              <a:rPr b="1" lang="tr" sz="1600">
                <a:solidFill>
                  <a:srgbClr val="666666"/>
                </a:solidFill>
                <a:highlight>
                  <a:schemeClr val="dk1"/>
                </a:highlight>
                <a:latin typeface="Nunito"/>
                <a:ea typeface="Nunito"/>
                <a:cs typeface="Nunito"/>
                <a:sym typeface="Nunito"/>
              </a:rPr>
              <a:t>  </a:t>
            </a:r>
            <a:r>
              <a:rPr b="1" lang="tr" sz="1600">
                <a:solidFill>
                  <a:srgbClr val="666666"/>
                </a:solidFill>
                <a:latin typeface="Nunito"/>
                <a:ea typeface="Nunito"/>
                <a:cs typeface="Nunito"/>
                <a:sym typeface="Nunito"/>
              </a:rPr>
              <a:t>     </a:t>
            </a:r>
            <a:r>
              <a:rPr b="1" lang="tr" sz="1800">
                <a:solidFill>
                  <a:srgbClr val="666666"/>
                </a:solidFill>
                <a:latin typeface="Nunito"/>
                <a:ea typeface="Nunito"/>
                <a:cs typeface="Nunito"/>
                <a:sym typeface="Nunito"/>
              </a:rPr>
              <a:t>                              </a:t>
            </a:r>
            <a:endParaRPr b="1" sz="1600">
              <a:solidFill>
                <a:srgbClr val="5D5B5B"/>
              </a:solidFill>
              <a:latin typeface="Nunito"/>
              <a:ea typeface="Nunito"/>
              <a:cs typeface="Nunito"/>
              <a:sym typeface="Nunito"/>
            </a:endParaRPr>
          </a:p>
        </p:txBody>
      </p:sp>
      <p:sp>
        <p:nvSpPr>
          <p:cNvPr id="165" name="Google Shape;165;p26"/>
          <p:cNvSpPr/>
          <p:nvPr/>
        </p:nvSpPr>
        <p:spPr>
          <a:xfrm flipH="1" rot="10800000">
            <a:off x="638419" y="1371027"/>
            <a:ext cx="208200" cy="212100"/>
          </a:xfrm>
          <a:prstGeom prst="rightArrow">
            <a:avLst>
              <a:gd fmla="val 100000" name="adj1"/>
              <a:gd fmla="val 294800" name="adj2"/>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6" name="Google Shape;166;p26"/>
          <p:cNvPicPr preferRelativeResize="0"/>
          <p:nvPr/>
        </p:nvPicPr>
        <p:blipFill>
          <a:blip r:embed="rId3">
            <a:alphaModFix/>
          </a:blip>
          <a:stretch>
            <a:fillRect/>
          </a:stretch>
        </p:blipFill>
        <p:spPr>
          <a:xfrm>
            <a:off x="5559501" y="1672150"/>
            <a:ext cx="3228474" cy="2190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0" name="Shape 170"/>
        <p:cNvGrpSpPr/>
        <p:nvPr/>
      </p:nvGrpSpPr>
      <p:grpSpPr>
        <a:xfrm>
          <a:off x="0" y="0"/>
          <a:ext cx="0" cy="0"/>
          <a:chOff x="0" y="0"/>
          <a:chExt cx="0" cy="0"/>
        </a:xfrm>
      </p:grpSpPr>
      <p:sp>
        <p:nvSpPr>
          <p:cNvPr id="171" name="Google Shape;171;p27"/>
          <p:cNvSpPr/>
          <p:nvPr/>
        </p:nvSpPr>
        <p:spPr>
          <a:xfrm>
            <a:off x="0" y="1"/>
            <a:ext cx="91437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72" name="Google Shape;172;p27"/>
          <p:cNvSpPr/>
          <p:nvPr/>
        </p:nvSpPr>
        <p:spPr>
          <a:xfrm>
            <a:off x="229" y="0"/>
            <a:ext cx="91437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173" name="Google Shape;173;p27"/>
          <p:cNvSpPr/>
          <p:nvPr/>
        </p:nvSpPr>
        <p:spPr>
          <a:xfrm>
            <a:off x="1122700" y="2988"/>
            <a:ext cx="7032474" cy="5143500"/>
          </a:xfrm>
          <a:custGeom>
            <a:rect b="b" l="l" r="r" t="t"/>
            <a:pathLst>
              <a:path extrusionOk="0" h="6858000" w="9376632">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a:gsLst>
              <a:gs pos="0">
                <a:srgbClr val="70AD47">
                  <a:alpha val="20000"/>
                </a:srgbClr>
              </a:gs>
              <a:gs pos="16000">
                <a:srgbClr val="70AD47">
                  <a:alpha val="20000"/>
                </a:srgbClr>
              </a:gs>
              <a:gs pos="85000">
                <a:srgbClr val="4472C4">
                  <a:alpha val="40000"/>
                </a:srgbClr>
              </a:gs>
              <a:gs pos="100000">
                <a:srgbClr val="4472C4">
                  <a:alpha val="40000"/>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nvGrpSpPr>
          <p:cNvPr id="174" name="Google Shape;174;p27"/>
          <p:cNvGrpSpPr/>
          <p:nvPr/>
        </p:nvGrpSpPr>
        <p:grpSpPr>
          <a:xfrm>
            <a:off x="977552" y="2989"/>
            <a:ext cx="7329574" cy="5143500"/>
            <a:chOff x="1303402" y="36937"/>
            <a:chExt cx="9772765" cy="6858000"/>
          </a:xfrm>
        </p:grpSpPr>
        <p:sp>
          <p:nvSpPr>
            <p:cNvPr id="175" name="Google Shape;175;p27"/>
            <p:cNvSpPr/>
            <p:nvPr/>
          </p:nvSpPr>
          <p:spPr>
            <a:xfrm>
              <a:off x="1560551" y="36937"/>
              <a:ext cx="9313016" cy="6858000"/>
            </a:xfrm>
            <a:custGeom>
              <a:rect b="b" l="l" r="r" t="t"/>
              <a:pathLst>
                <a:path extrusionOk="0" h="6858000" w="9313016">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76" name="Google Shape;176;p27"/>
            <p:cNvSpPr/>
            <p:nvPr/>
          </p:nvSpPr>
          <p:spPr>
            <a:xfrm>
              <a:off x="1659468" y="36937"/>
              <a:ext cx="9065550" cy="6858000"/>
            </a:xfrm>
            <a:custGeom>
              <a:rect b="b" l="l" r="r" t="t"/>
              <a:pathLst>
                <a:path extrusionOk="0" h="6858000" w="906555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77" name="Google Shape;177;p27"/>
            <p:cNvSpPr/>
            <p:nvPr/>
          </p:nvSpPr>
          <p:spPr>
            <a:xfrm>
              <a:off x="1648217" y="36937"/>
              <a:ext cx="9088051" cy="6858000"/>
            </a:xfrm>
            <a:custGeom>
              <a:rect b="b" l="l" r="r" t="t"/>
              <a:pathLst>
                <a:path extrusionOk="0" h="6858000" w="9088051">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78" name="Google Shape;178;p27"/>
            <p:cNvSpPr/>
            <p:nvPr/>
          </p:nvSpPr>
          <p:spPr>
            <a:xfrm>
              <a:off x="1629061" y="36937"/>
              <a:ext cx="9107210" cy="6858000"/>
            </a:xfrm>
            <a:custGeom>
              <a:rect b="b" l="l" r="r" t="t"/>
              <a:pathLst>
                <a:path extrusionOk="0" h="6858000" w="910721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79" name="Google Shape;179;p27"/>
            <p:cNvSpPr/>
            <p:nvPr/>
          </p:nvSpPr>
          <p:spPr>
            <a:xfrm>
              <a:off x="1318434" y="36937"/>
              <a:ext cx="9747620" cy="6858000"/>
            </a:xfrm>
            <a:custGeom>
              <a:rect b="b" l="l" r="r" t="t"/>
              <a:pathLst>
                <a:path extrusionOk="0" h="6858000" w="974762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80" name="Google Shape;180;p27"/>
            <p:cNvSpPr/>
            <p:nvPr/>
          </p:nvSpPr>
          <p:spPr>
            <a:xfrm>
              <a:off x="1308320" y="36937"/>
              <a:ext cx="9767847" cy="6858000"/>
            </a:xfrm>
            <a:custGeom>
              <a:rect b="b" l="l" r="r" t="t"/>
              <a:pathLst>
                <a:path extrusionOk="0" h="6858000" w="9767847">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81" name="Google Shape;181;p27"/>
            <p:cNvSpPr/>
            <p:nvPr/>
          </p:nvSpPr>
          <p:spPr>
            <a:xfrm>
              <a:off x="1303402" y="36937"/>
              <a:ext cx="9767847" cy="6858000"/>
            </a:xfrm>
            <a:custGeom>
              <a:rect b="b" l="l" r="r" t="t"/>
              <a:pathLst>
                <a:path extrusionOk="0" h="6858000" w="9767847">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sp>
        <p:nvSpPr>
          <p:cNvPr id="182" name="Google Shape;182;p27"/>
          <p:cNvSpPr txBox="1"/>
          <p:nvPr>
            <p:ph type="title"/>
          </p:nvPr>
        </p:nvSpPr>
        <p:spPr>
          <a:xfrm>
            <a:off x="2626950" y="457802"/>
            <a:ext cx="3890100" cy="708900"/>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chemeClr val="dk2"/>
              </a:buClr>
              <a:buSzPct val="97500"/>
              <a:buFont typeface="Calibri"/>
              <a:buNone/>
            </a:pPr>
            <a:r>
              <a:rPr b="1" lang="tr" sz="4000">
                <a:solidFill>
                  <a:srgbClr val="393E40"/>
                </a:solidFill>
                <a:latin typeface="Nunito"/>
                <a:ea typeface="Nunito"/>
                <a:cs typeface="Nunito"/>
                <a:sym typeface="Nunito"/>
              </a:rPr>
              <a:t>WIMAX OVERVIEW</a:t>
            </a:r>
            <a:endParaRPr b="1" sz="4100">
              <a:solidFill>
                <a:srgbClr val="393E40"/>
              </a:solidFill>
              <a:latin typeface="Nunito"/>
              <a:ea typeface="Nunito"/>
              <a:cs typeface="Nunito"/>
              <a:sym typeface="Nunito"/>
            </a:endParaRPr>
          </a:p>
        </p:txBody>
      </p:sp>
      <p:grpSp>
        <p:nvGrpSpPr>
          <p:cNvPr id="183" name="Google Shape;183;p27"/>
          <p:cNvGrpSpPr/>
          <p:nvPr/>
        </p:nvGrpSpPr>
        <p:grpSpPr>
          <a:xfrm>
            <a:off x="-229" y="-3116"/>
            <a:ext cx="1886211" cy="1630750"/>
            <a:chOff x="-305" y="-4155"/>
            <a:chExt cx="2514948" cy="2174333"/>
          </a:xfrm>
        </p:grpSpPr>
        <p:sp>
          <p:nvSpPr>
            <p:cNvPr id="184" name="Google Shape;184;p27"/>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85" name="Google Shape;185;p27"/>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86" name="Google Shape;186;p27"/>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187" name="Google Shape;187;p27"/>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grpSp>
        <p:nvGrpSpPr>
          <p:cNvPr id="188" name="Google Shape;188;p27"/>
          <p:cNvGrpSpPr/>
          <p:nvPr/>
        </p:nvGrpSpPr>
        <p:grpSpPr>
          <a:xfrm rot="10800000">
            <a:off x="7264295" y="3512750"/>
            <a:ext cx="1886211" cy="1630750"/>
            <a:chOff x="-305" y="-4155"/>
            <a:chExt cx="2514948" cy="2174333"/>
          </a:xfrm>
        </p:grpSpPr>
        <p:sp>
          <p:nvSpPr>
            <p:cNvPr id="189" name="Google Shape;189;p27"/>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90" name="Google Shape;190;p27"/>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91" name="Google Shape;191;p27"/>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192" name="Google Shape;192;p27"/>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sp>
        <p:nvSpPr>
          <p:cNvPr id="193" name="Google Shape;193;p27"/>
          <p:cNvSpPr txBox="1"/>
          <p:nvPr/>
        </p:nvSpPr>
        <p:spPr>
          <a:xfrm>
            <a:off x="764825" y="1166700"/>
            <a:ext cx="4469400" cy="364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1800">
                <a:solidFill>
                  <a:srgbClr val="393E40"/>
                </a:solidFill>
                <a:latin typeface="Nunito"/>
                <a:ea typeface="Nunito"/>
                <a:cs typeface="Nunito"/>
                <a:sym typeface="Nunito"/>
              </a:rPr>
              <a:t>Purpose of WIMAX</a:t>
            </a:r>
            <a:r>
              <a:rPr b="1" lang="tr" sz="1800">
                <a:solidFill>
                  <a:srgbClr val="393E40"/>
                </a:solidFill>
                <a:latin typeface="Nunito"/>
                <a:ea typeface="Nunito"/>
                <a:cs typeface="Nunito"/>
                <a:sym typeface="Nunito"/>
              </a:rPr>
              <a:t>: </a:t>
            </a:r>
            <a:endParaRPr b="1" sz="1800">
              <a:solidFill>
                <a:srgbClr val="393E40"/>
              </a:solidFill>
              <a:latin typeface="Nunito"/>
              <a:ea typeface="Nunito"/>
              <a:cs typeface="Nunito"/>
              <a:sym typeface="Nunito"/>
            </a:endParaRPr>
          </a:p>
          <a:p>
            <a:pPr indent="0" lvl="0" marL="0" rtl="0" algn="l">
              <a:spcBef>
                <a:spcPts val="0"/>
              </a:spcBef>
              <a:spcAft>
                <a:spcPts val="0"/>
              </a:spcAft>
              <a:buNone/>
            </a:pPr>
            <a:r>
              <a:rPr b="1" lang="tr" sz="1600">
                <a:solidFill>
                  <a:srgbClr val="5D5B5B"/>
                </a:solidFill>
                <a:latin typeface="Nunito"/>
                <a:ea typeface="Nunito"/>
                <a:cs typeface="Nunito"/>
                <a:sym typeface="Nunito"/>
              </a:rPr>
              <a:t>The main purpose of WIMAX is to provide high-speed wireless internet access to a wide area. It is particularly useful in areas where treditional broadband infrastructure , such as cable or DSL, is not available or is not sufficient to meet the demand for high-speed internet access.</a:t>
            </a:r>
            <a:endParaRPr b="1" sz="1600">
              <a:solidFill>
                <a:srgbClr val="5D5B5B"/>
              </a:solidFill>
              <a:latin typeface="Nunito"/>
              <a:ea typeface="Nunito"/>
              <a:cs typeface="Nunito"/>
              <a:sym typeface="Nunito"/>
            </a:endParaRPr>
          </a:p>
          <a:p>
            <a:pPr indent="0" lvl="0" marL="0" rtl="0" algn="l">
              <a:spcBef>
                <a:spcPts val="0"/>
              </a:spcBef>
              <a:spcAft>
                <a:spcPts val="0"/>
              </a:spcAft>
              <a:buNone/>
            </a:pPr>
            <a:r>
              <a:rPr b="1" lang="tr" sz="1700">
                <a:solidFill>
                  <a:srgbClr val="393E40"/>
                </a:solidFill>
                <a:latin typeface="Nunito"/>
                <a:ea typeface="Nunito"/>
                <a:cs typeface="Nunito"/>
                <a:sym typeface="Nunito"/>
              </a:rPr>
              <a:t>Some features: </a:t>
            </a:r>
            <a:endParaRPr b="1" sz="1700">
              <a:solidFill>
                <a:srgbClr val="393E40"/>
              </a:solidFill>
              <a:latin typeface="Nunito"/>
              <a:ea typeface="Nunito"/>
              <a:cs typeface="Nunito"/>
              <a:sym typeface="Nunito"/>
            </a:endParaRPr>
          </a:p>
          <a:p>
            <a:pPr indent="-330200" lvl="0" marL="457200" rtl="0" algn="l">
              <a:spcBef>
                <a:spcPts val="0"/>
              </a:spcBef>
              <a:spcAft>
                <a:spcPts val="0"/>
              </a:spcAft>
              <a:buClr>
                <a:srgbClr val="5D5B5B"/>
              </a:buClr>
              <a:buSzPts val="1600"/>
              <a:buFont typeface="Nunito"/>
              <a:buChar char="-"/>
            </a:pPr>
            <a:r>
              <a:rPr b="1" lang="tr" sz="1600">
                <a:solidFill>
                  <a:srgbClr val="5D5B5B"/>
                </a:solidFill>
                <a:latin typeface="Nunito"/>
                <a:ea typeface="Nunito"/>
                <a:cs typeface="Nunito"/>
                <a:sym typeface="Nunito"/>
              </a:rPr>
              <a:t>High data rates</a:t>
            </a:r>
            <a:endParaRPr b="1" sz="1600">
              <a:solidFill>
                <a:srgbClr val="5D5B5B"/>
              </a:solidFill>
              <a:latin typeface="Nunito"/>
              <a:ea typeface="Nunito"/>
              <a:cs typeface="Nunito"/>
              <a:sym typeface="Nunito"/>
            </a:endParaRPr>
          </a:p>
          <a:p>
            <a:pPr indent="-330200" lvl="0" marL="457200" rtl="0" algn="l">
              <a:spcBef>
                <a:spcPts val="0"/>
              </a:spcBef>
              <a:spcAft>
                <a:spcPts val="0"/>
              </a:spcAft>
              <a:buClr>
                <a:srgbClr val="5D5B5B"/>
              </a:buClr>
              <a:buSzPts val="1600"/>
              <a:buFont typeface="Nunito"/>
              <a:buChar char="-"/>
            </a:pPr>
            <a:r>
              <a:rPr b="1" lang="tr" sz="1600">
                <a:solidFill>
                  <a:srgbClr val="5D5B5B"/>
                </a:solidFill>
                <a:latin typeface="Nunito"/>
                <a:ea typeface="Nunito"/>
                <a:cs typeface="Nunito"/>
                <a:sym typeface="Nunito"/>
              </a:rPr>
              <a:t>LOS/NLOS</a:t>
            </a:r>
            <a:endParaRPr b="1" sz="1600">
              <a:solidFill>
                <a:srgbClr val="5D5B5B"/>
              </a:solidFill>
              <a:latin typeface="Nunito"/>
              <a:ea typeface="Nunito"/>
              <a:cs typeface="Nunito"/>
              <a:sym typeface="Nunito"/>
            </a:endParaRPr>
          </a:p>
          <a:p>
            <a:pPr indent="-330200" lvl="0" marL="457200" rtl="0" algn="l">
              <a:spcBef>
                <a:spcPts val="0"/>
              </a:spcBef>
              <a:spcAft>
                <a:spcPts val="0"/>
              </a:spcAft>
              <a:buClr>
                <a:srgbClr val="5D5B5B"/>
              </a:buClr>
              <a:buSzPts val="1600"/>
              <a:buFont typeface="Nunito"/>
              <a:buChar char="-"/>
            </a:pPr>
            <a:r>
              <a:rPr b="1" lang="tr" sz="1600">
                <a:solidFill>
                  <a:srgbClr val="5D5B5B"/>
                </a:solidFill>
                <a:latin typeface="Nunito"/>
                <a:ea typeface="Nunito"/>
                <a:cs typeface="Nunito"/>
                <a:sym typeface="Nunito"/>
              </a:rPr>
              <a:t>Wide coverage area</a:t>
            </a:r>
            <a:endParaRPr b="1" sz="1600">
              <a:solidFill>
                <a:srgbClr val="5D5B5B"/>
              </a:solidFill>
              <a:latin typeface="Nunito"/>
              <a:ea typeface="Nunito"/>
              <a:cs typeface="Nunito"/>
              <a:sym typeface="Nunito"/>
            </a:endParaRPr>
          </a:p>
          <a:p>
            <a:pPr indent="0" lvl="0" marL="0" rtl="0" algn="l">
              <a:spcBef>
                <a:spcPts val="0"/>
              </a:spcBef>
              <a:spcAft>
                <a:spcPts val="0"/>
              </a:spcAft>
              <a:buNone/>
            </a:pPr>
            <a:r>
              <a:t/>
            </a:r>
            <a:endParaRPr sz="1200">
              <a:solidFill>
                <a:srgbClr val="ECECF1"/>
              </a:solidFill>
              <a:highlight>
                <a:srgbClr val="343541"/>
              </a:highlight>
              <a:latin typeface="Roboto"/>
              <a:ea typeface="Roboto"/>
              <a:cs typeface="Roboto"/>
              <a:sym typeface="Roboto"/>
            </a:endParaRPr>
          </a:p>
          <a:p>
            <a:pPr indent="0" lvl="0" marL="0" rtl="0" algn="l">
              <a:spcBef>
                <a:spcPts val="0"/>
              </a:spcBef>
              <a:spcAft>
                <a:spcPts val="0"/>
              </a:spcAft>
              <a:buNone/>
            </a:pPr>
            <a:r>
              <a:rPr b="1" lang="tr" sz="1600">
                <a:solidFill>
                  <a:srgbClr val="666666"/>
                </a:solidFill>
                <a:highlight>
                  <a:schemeClr val="dk1"/>
                </a:highlight>
                <a:latin typeface="Nunito"/>
                <a:ea typeface="Nunito"/>
                <a:cs typeface="Nunito"/>
                <a:sym typeface="Nunito"/>
              </a:rPr>
              <a:t>  </a:t>
            </a:r>
            <a:r>
              <a:rPr b="1" lang="tr" sz="1600">
                <a:solidFill>
                  <a:srgbClr val="666666"/>
                </a:solidFill>
                <a:latin typeface="Nunito"/>
                <a:ea typeface="Nunito"/>
                <a:cs typeface="Nunito"/>
                <a:sym typeface="Nunito"/>
              </a:rPr>
              <a:t>     </a:t>
            </a:r>
            <a:r>
              <a:rPr b="1" lang="tr" sz="1800">
                <a:solidFill>
                  <a:srgbClr val="666666"/>
                </a:solidFill>
                <a:latin typeface="Nunito"/>
                <a:ea typeface="Nunito"/>
                <a:cs typeface="Nunito"/>
                <a:sym typeface="Nunito"/>
              </a:rPr>
              <a:t>                              </a:t>
            </a:r>
            <a:endParaRPr b="1" sz="1600">
              <a:solidFill>
                <a:srgbClr val="5D5B5B"/>
              </a:solidFill>
              <a:latin typeface="Nunito"/>
              <a:ea typeface="Nunito"/>
              <a:cs typeface="Nunito"/>
              <a:sym typeface="Nunito"/>
            </a:endParaRPr>
          </a:p>
        </p:txBody>
      </p:sp>
      <p:sp>
        <p:nvSpPr>
          <p:cNvPr id="194" name="Google Shape;194;p27"/>
          <p:cNvSpPr/>
          <p:nvPr/>
        </p:nvSpPr>
        <p:spPr>
          <a:xfrm flipH="1" rot="10800000">
            <a:off x="556619" y="1292552"/>
            <a:ext cx="208200" cy="212100"/>
          </a:xfrm>
          <a:prstGeom prst="rightArrow">
            <a:avLst>
              <a:gd fmla="val 100000" name="adj1"/>
              <a:gd fmla="val 294800" name="adj2"/>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7"/>
          <p:cNvSpPr/>
          <p:nvPr/>
        </p:nvSpPr>
        <p:spPr>
          <a:xfrm flipH="1" rot="10800000">
            <a:off x="556619" y="3236352"/>
            <a:ext cx="208200" cy="212100"/>
          </a:xfrm>
          <a:prstGeom prst="rightArrow">
            <a:avLst>
              <a:gd fmla="val 100000" name="adj1"/>
              <a:gd fmla="val 294800" name="adj2"/>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6" name="Google Shape;196;p27"/>
          <p:cNvPicPr preferRelativeResize="0"/>
          <p:nvPr/>
        </p:nvPicPr>
        <p:blipFill>
          <a:blip r:embed="rId3">
            <a:alphaModFix/>
          </a:blip>
          <a:stretch>
            <a:fillRect/>
          </a:stretch>
        </p:blipFill>
        <p:spPr>
          <a:xfrm>
            <a:off x="5312600" y="1371375"/>
            <a:ext cx="3630674" cy="3381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0" name="Shape 200"/>
        <p:cNvGrpSpPr/>
        <p:nvPr/>
      </p:nvGrpSpPr>
      <p:grpSpPr>
        <a:xfrm>
          <a:off x="0" y="0"/>
          <a:ext cx="0" cy="0"/>
          <a:chOff x="0" y="0"/>
          <a:chExt cx="0" cy="0"/>
        </a:xfrm>
      </p:grpSpPr>
      <p:sp>
        <p:nvSpPr>
          <p:cNvPr id="201" name="Google Shape;201;p28"/>
          <p:cNvSpPr/>
          <p:nvPr/>
        </p:nvSpPr>
        <p:spPr>
          <a:xfrm>
            <a:off x="0" y="1"/>
            <a:ext cx="91437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02" name="Google Shape;202;p28"/>
          <p:cNvSpPr/>
          <p:nvPr/>
        </p:nvSpPr>
        <p:spPr>
          <a:xfrm>
            <a:off x="229" y="0"/>
            <a:ext cx="91437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203" name="Google Shape;203;p28"/>
          <p:cNvSpPr/>
          <p:nvPr/>
        </p:nvSpPr>
        <p:spPr>
          <a:xfrm>
            <a:off x="1122700" y="2988"/>
            <a:ext cx="7032474" cy="5143500"/>
          </a:xfrm>
          <a:custGeom>
            <a:rect b="b" l="l" r="r" t="t"/>
            <a:pathLst>
              <a:path extrusionOk="0" h="6858000" w="9376632">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a:gsLst>
              <a:gs pos="0">
                <a:srgbClr val="70AD47">
                  <a:alpha val="20000"/>
                </a:srgbClr>
              </a:gs>
              <a:gs pos="16000">
                <a:srgbClr val="70AD47">
                  <a:alpha val="20000"/>
                </a:srgbClr>
              </a:gs>
              <a:gs pos="85000">
                <a:srgbClr val="4472C4">
                  <a:alpha val="40000"/>
                </a:srgbClr>
              </a:gs>
              <a:gs pos="100000">
                <a:srgbClr val="4472C4">
                  <a:alpha val="40000"/>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nvGrpSpPr>
          <p:cNvPr id="204" name="Google Shape;204;p28"/>
          <p:cNvGrpSpPr/>
          <p:nvPr/>
        </p:nvGrpSpPr>
        <p:grpSpPr>
          <a:xfrm>
            <a:off x="977552" y="2989"/>
            <a:ext cx="7329574" cy="5143500"/>
            <a:chOff x="1303402" y="36937"/>
            <a:chExt cx="9772765" cy="6858000"/>
          </a:xfrm>
        </p:grpSpPr>
        <p:sp>
          <p:nvSpPr>
            <p:cNvPr id="205" name="Google Shape;205;p28"/>
            <p:cNvSpPr/>
            <p:nvPr/>
          </p:nvSpPr>
          <p:spPr>
            <a:xfrm>
              <a:off x="1560551" y="36937"/>
              <a:ext cx="9313016" cy="6858000"/>
            </a:xfrm>
            <a:custGeom>
              <a:rect b="b" l="l" r="r" t="t"/>
              <a:pathLst>
                <a:path extrusionOk="0" h="6858000" w="9313016">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06" name="Google Shape;206;p28"/>
            <p:cNvSpPr/>
            <p:nvPr/>
          </p:nvSpPr>
          <p:spPr>
            <a:xfrm>
              <a:off x="1659468" y="36937"/>
              <a:ext cx="9065550" cy="6858000"/>
            </a:xfrm>
            <a:custGeom>
              <a:rect b="b" l="l" r="r" t="t"/>
              <a:pathLst>
                <a:path extrusionOk="0" h="6858000" w="906555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07" name="Google Shape;207;p28"/>
            <p:cNvSpPr/>
            <p:nvPr/>
          </p:nvSpPr>
          <p:spPr>
            <a:xfrm>
              <a:off x="1648217" y="36937"/>
              <a:ext cx="9088051" cy="6858000"/>
            </a:xfrm>
            <a:custGeom>
              <a:rect b="b" l="l" r="r" t="t"/>
              <a:pathLst>
                <a:path extrusionOk="0" h="6858000" w="9088051">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08" name="Google Shape;208;p28"/>
            <p:cNvSpPr/>
            <p:nvPr/>
          </p:nvSpPr>
          <p:spPr>
            <a:xfrm>
              <a:off x="1629061" y="36937"/>
              <a:ext cx="9107210" cy="6858000"/>
            </a:xfrm>
            <a:custGeom>
              <a:rect b="b" l="l" r="r" t="t"/>
              <a:pathLst>
                <a:path extrusionOk="0" h="6858000" w="910721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09" name="Google Shape;209;p28"/>
            <p:cNvSpPr/>
            <p:nvPr/>
          </p:nvSpPr>
          <p:spPr>
            <a:xfrm>
              <a:off x="1318434" y="36937"/>
              <a:ext cx="9747620" cy="6858000"/>
            </a:xfrm>
            <a:custGeom>
              <a:rect b="b" l="l" r="r" t="t"/>
              <a:pathLst>
                <a:path extrusionOk="0" h="6858000" w="974762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10" name="Google Shape;210;p28"/>
            <p:cNvSpPr/>
            <p:nvPr/>
          </p:nvSpPr>
          <p:spPr>
            <a:xfrm>
              <a:off x="1308320" y="36937"/>
              <a:ext cx="9767847" cy="6858000"/>
            </a:xfrm>
            <a:custGeom>
              <a:rect b="b" l="l" r="r" t="t"/>
              <a:pathLst>
                <a:path extrusionOk="0" h="6858000" w="9767847">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11" name="Google Shape;211;p28"/>
            <p:cNvSpPr/>
            <p:nvPr/>
          </p:nvSpPr>
          <p:spPr>
            <a:xfrm>
              <a:off x="1303402" y="36937"/>
              <a:ext cx="9767847" cy="6858000"/>
            </a:xfrm>
            <a:custGeom>
              <a:rect b="b" l="l" r="r" t="t"/>
              <a:pathLst>
                <a:path extrusionOk="0" h="6858000" w="9767847">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sp>
        <p:nvSpPr>
          <p:cNvPr id="212" name="Google Shape;212;p28"/>
          <p:cNvSpPr txBox="1"/>
          <p:nvPr>
            <p:ph type="title"/>
          </p:nvPr>
        </p:nvSpPr>
        <p:spPr>
          <a:xfrm>
            <a:off x="2626950" y="457802"/>
            <a:ext cx="3890100" cy="708900"/>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chemeClr val="dk2"/>
              </a:buClr>
              <a:buSzPct val="97500"/>
              <a:buFont typeface="Calibri"/>
              <a:buNone/>
            </a:pPr>
            <a:r>
              <a:rPr b="1" lang="tr" sz="4000">
                <a:solidFill>
                  <a:srgbClr val="393E40"/>
                </a:solidFill>
                <a:latin typeface="Nunito"/>
                <a:ea typeface="Nunito"/>
                <a:cs typeface="Nunito"/>
                <a:sym typeface="Nunito"/>
              </a:rPr>
              <a:t>WIMAX OVERVIEW</a:t>
            </a:r>
            <a:endParaRPr b="1" sz="4100">
              <a:solidFill>
                <a:srgbClr val="393E40"/>
              </a:solidFill>
              <a:latin typeface="Nunito"/>
              <a:ea typeface="Nunito"/>
              <a:cs typeface="Nunito"/>
              <a:sym typeface="Nunito"/>
            </a:endParaRPr>
          </a:p>
        </p:txBody>
      </p:sp>
      <p:grpSp>
        <p:nvGrpSpPr>
          <p:cNvPr id="213" name="Google Shape;213;p28"/>
          <p:cNvGrpSpPr/>
          <p:nvPr/>
        </p:nvGrpSpPr>
        <p:grpSpPr>
          <a:xfrm>
            <a:off x="-229" y="-3116"/>
            <a:ext cx="1886211" cy="1630750"/>
            <a:chOff x="-305" y="-4155"/>
            <a:chExt cx="2514948" cy="2174333"/>
          </a:xfrm>
        </p:grpSpPr>
        <p:sp>
          <p:nvSpPr>
            <p:cNvPr id="214" name="Google Shape;214;p28"/>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15" name="Google Shape;215;p28"/>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16" name="Google Shape;216;p28"/>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217" name="Google Shape;217;p28"/>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grpSp>
        <p:nvGrpSpPr>
          <p:cNvPr id="218" name="Google Shape;218;p28"/>
          <p:cNvGrpSpPr/>
          <p:nvPr/>
        </p:nvGrpSpPr>
        <p:grpSpPr>
          <a:xfrm rot="10800000">
            <a:off x="7264295" y="3512750"/>
            <a:ext cx="1886211" cy="1630750"/>
            <a:chOff x="-305" y="-4155"/>
            <a:chExt cx="2514948" cy="2174333"/>
          </a:xfrm>
        </p:grpSpPr>
        <p:sp>
          <p:nvSpPr>
            <p:cNvPr id="219" name="Google Shape;219;p28"/>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20" name="Google Shape;220;p28"/>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21" name="Google Shape;221;p28"/>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222" name="Google Shape;222;p28"/>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sp>
        <p:nvSpPr>
          <p:cNvPr id="223" name="Google Shape;223;p28"/>
          <p:cNvSpPr txBox="1"/>
          <p:nvPr/>
        </p:nvSpPr>
        <p:spPr>
          <a:xfrm>
            <a:off x="846625" y="1249925"/>
            <a:ext cx="4469400" cy="209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1800">
                <a:solidFill>
                  <a:srgbClr val="393E40"/>
                </a:solidFill>
                <a:latin typeface="Nunito"/>
                <a:ea typeface="Nunito"/>
                <a:cs typeface="Nunito"/>
                <a:sym typeface="Nunito"/>
              </a:rPr>
              <a:t>History of WIMAX: </a:t>
            </a:r>
            <a:endParaRPr b="1" sz="1800">
              <a:solidFill>
                <a:srgbClr val="393E40"/>
              </a:solidFill>
              <a:latin typeface="Nunito"/>
              <a:ea typeface="Nunito"/>
              <a:cs typeface="Nunito"/>
              <a:sym typeface="Nunito"/>
            </a:endParaRPr>
          </a:p>
          <a:p>
            <a:pPr indent="-342900" lvl="0" marL="457200" rtl="0" algn="l">
              <a:spcBef>
                <a:spcPts val="0"/>
              </a:spcBef>
              <a:spcAft>
                <a:spcPts val="0"/>
              </a:spcAft>
              <a:buClr>
                <a:srgbClr val="5D5B5B"/>
              </a:buClr>
              <a:buSzPts val="1800"/>
              <a:buFont typeface="Nunito"/>
              <a:buChar char="-"/>
            </a:pPr>
            <a:r>
              <a:rPr b="1" lang="tr" sz="1800">
                <a:solidFill>
                  <a:srgbClr val="5D5B5B"/>
                </a:solidFill>
                <a:latin typeface="Nunito"/>
                <a:ea typeface="Nunito"/>
                <a:cs typeface="Nunito"/>
                <a:sym typeface="Nunito"/>
              </a:rPr>
              <a:t>End of 1990s</a:t>
            </a:r>
            <a:endParaRPr b="1" sz="1800">
              <a:solidFill>
                <a:srgbClr val="5D5B5B"/>
              </a:solidFill>
              <a:latin typeface="Nunito"/>
              <a:ea typeface="Nunito"/>
              <a:cs typeface="Nunito"/>
              <a:sym typeface="Nunito"/>
            </a:endParaRPr>
          </a:p>
          <a:p>
            <a:pPr indent="-342900" lvl="0" marL="457200" rtl="0" algn="l">
              <a:spcBef>
                <a:spcPts val="0"/>
              </a:spcBef>
              <a:spcAft>
                <a:spcPts val="0"/>
              </a:spcAft>
              <a:buClr>
                <a:srgbClr val="5D5B5B"/>
              </a:buClr>
              <a:buSzPts val="1800"/>
              <a:buFont typeface="Nunito"/>
              <a:buChar char="-"/>
            </a:pPr>
            <a:r>
              <a:rPr b="1" lang="tr" sz="1800">
                <a:solidFill>
                  <a:srgbClr val="5D5B5B"/>
                </a:solidFill>
                <a:latin typeface="Nunito"/>
                <a:ea typeface="Nunito"/>
                <a:cs typeface="Nunito"/>
                <a:sym typeface="Nunito"/>
              </a:rPr>
              <a:t>2001- 802.16</a:t>
            </a:r>
            <a:endParaRPr b="1" sz="1800">
              <a:solidFill>
                <a:srgbClr val="5D5B5B"/>
              </a:solidFill>
              <a:latin typeface="Nunito"/>
              <a:ea typeface="Nunito"/>
              <a:cs typeface="Nunito"/>
              <a:sym typeface="Nunito"/>
            </a:endParaRPr>
          </a:p>
          <a:p>
            <a:pPr indent="-342900" lvl="0" marL="457200" rtl="0" algn="l">
              <a:spcBef>
                <a:spcPts val="0"/>
              </a:spcBef>
              <a:spcAft>
                <a:spcPts val="0"/>
              </a:spcAft>
              <a:buClr>
                <a:srgbClr val="5D5B5B"/>
              </a:buClr>
              <a:buSzPts val="1800"/>
              <a:buFont typeface="Nunito"/>
              <a:buChar char="-"/>
            </a:pPr>
            <a:r>
              <a:rPr b="1" lang="tr" sz="1800">
                <a:solidFill>
                  <a:srgbClr val="5D5B5B"/>
                </a:solidFill>
                <a:latin typeface="Nunito"/>
                <a:ea typeface="Nunito"/>
                <a:cs typeface="Nunito"/>
                <a:sym typeface="Nunito"/>
              </a:rPr>
              <a:t>2003-802.16a</a:t>
            </a:r>
            <a:endParaRPr b="1" sz="1800">
              <a:solidFill>
                <a:srgbClr val="5D5B5B"/>
              </a:solidFill>
              <a:latin typeface="Nunito"/>
              <a:ea typeface="Nunito"/>
              <a:cs typeface="Nunito"/>
              <a:sym typeface="Nunito"/>
            </a:endParaRPr>
          </a:p>
          <a:p>
            <a:pPr indent="-342900" lvl="0" marL="457200" rtl="0" algn="l">
              <a:spcBef>
                <a:spcPts val="0"/>
              </a:spcBef>
              <a:spcAft>
                <a:spcPts val="0"/>
              </a:spcAft>
              <a:buClr>
                <a:srgbClr val="5D5B5B"/>
              </a:buClr>
              <a:buSzPts val="1800"/>
              <a:buFont typeface="Nunito"/>
              <a:buChar char="-"/>
            </a:pPr>
            <a:r>
              <a:rPr b="1" lang="tr" sz="1800">
                <a:solidFill>
                  <a:srgbClr val="5D5B5B"/>
                </a:solidFill>
                <a:latin typeface="Nunito"/>
                <a:ea typeface="Nunito"/>
                <a:cs typeface="Nunito"/>
                <a:sym typeface="Nunito"/>
              </a:rPr>
              <a:t>802.16d- 802.16e</a:t>
            </a:r>
            <a:endParaRPr b="1" sz="1800">
              <a:solidFill>
                <a:srgbClr val="5D5B5B"/>
              </a:solidFill>
              <a:latin typeface="Nunito"/>
              <a:ea typeface="Nunito"/>
              <a:cs typeface="Nunito"/>
              <a:sym typeface="Nunito"/>
            </a:endParaRPr>
          </a:p>
          <a:p>
            <a:pPr indent="-342900" lvl="0" marL="457200" rtl="0" algn="l">
              <a:spcBef>
                <a:spcPts val="0"/>
              </a:spcBef>
              <a:spcAft>
                <a:spcPts val="0"/>
              </a:spcAft>
              <a:buClr>
                <a:srgbClr val="5D5B5B"/>
              </a:buClr>
              <a:buSzPts val="1800"/>
              <a:buFont typeface="Nunito"/>
              <a:buChar char="-"/>
            </a:pPr>
            <a:r>
              <a:rPr b="1" lang="tr" sz="1800">
                <a:solidFill>
                  <a:srgbClr val="5D5B5B"/>
                </a:solidFill>
                <a:latin typeface="Nunito"/>
                <a:ea typeface="Nunito"/>
                <a:cs typeface="Nunito"/>
                <a:sym typeface="Nunito"/>
              </a:rPr>
              <a:t>2005</a:t>
            </a:r>
            <a:endParaRPr b="1" sz="1800">
              <a:solidFill>
                <a:srgbClr val="5D5B5B"/>
              </a:solidFill>
              <a:latin typeface="Nunito"/>
              <a:ea typeface="Nunito"/>
              <a:cs typeface="Nunito"/>
              <a:sym typeface="Nunito"/>
            </a:endParaRPr>
          </a:p>
          <a:p>
            <a:pPr indent="0" lvl="0" marL="0" rtl="0" algn="l">
              <a:spcBef>
                <a:spcPts val="0"/>
              </a:spcBef>
              <a:spcAft>
                <a:spcPts val="0"/>
              </a:spcAft>
              <a:buNone/>
            </a:pPr>
            <a:r>
              <a:t/>
            </a:r>
            <a:endParaRPr b="1" sz="1600">
              <a:solidFill>
                <a:srgbClr val="5D5B5B"/>
              </a:solidFill>
              <a:latin typeface="Nunito"/>
              <a:ea typeface="Nunito"/>
              <a:cs typeface="Nunito"/>
              <a:sym typeface="Nunito"/>
            </a:endParaRPr>
          </a:p>
        </p:txBody>
      </p:sp>
      <p:sp>
        <p:nvSpPr>
          <p:cNvPr id="224" name="Google Shape;224;p28"/>
          <p:cNvSpPr/>
          <p:nvPr/>
        </p:nvSpPr>
        <p:spPr>
          <a:xfrm flipH="1" rot="10800000">
            <a:off x="638419" y="1371027"/>
            <a:ext cx="208200" cy="212100"/>
          </a:xfrm>
          <a:prstGeom prst="rightArrow">
            <a:avLst>
              <a:gd fmla="val 100000" name="adj1"/>
              <a:gd fmla="val 294800" name="adj2"/>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5" name="Google Shape;225;p28"/>
          <p:cNvPicPr preferRelativeResize="0"/>
          <p:nvPr/>
        </p:nvPicPr>
        <p:blipFill>
          <a:blip r:embed="rId3">
            <a:alphaModFix/>
          </a:blip>
          <a:stretch>
            <a:fillRect/>
          </a:stretch>
        </p:blipFill>
        <p:spPr>
          <a:xfrm>
            <a:off x="4152608" y="1166700"/>
            <a:ext cx="4747166" cy="3560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9" name="Shape 229"/>
        <p:cNvGrpSpPr/>
        <p:nvPr/>
      </p:nvGrpSpPr>
      <p:grpSpPr>
        <a:xfrm>
          <a:off x="0" y="0"/>
          <a:ext cx="0" cy="0"/>
          <a:chOff x="0" y="0"/>
          <a:chExt cx="0" cy="0"/>
        </a:xfrm>
      </p:grpSpPr>
      <p:sp>
        <p:nvSpPr>
          <p:cNvPr id="230" name="Google Shape;230;p29"/>
          <p:cNvSpPr/>
          <p:nvPr/>
        </p:nvSpPr>
        <p:spPr>
          <a:xfrm>
            <a:off x="0" y="1"/>
            <a:ext cx="91437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31" name="Google Shape;231;p29"/>
          <p:cNvSpPr/>
          <p:nvPr/>
        </p:nvSpPr>
        <p:spPr>
          <a:xfrm>
            <a:off x="67091" y="0"/>
            <a:ext cx="91437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232" name="Google Shape;232;p29"/>
          <p:cNvSpPr/>
          <p:nvPr/>
        </p:nvSpPr>
        <p:spPr>
          <a:xfrm>
            <a:off x="1122700" y="2988"/>
            <a:ext cx="7032474" cy="5143500"/>
          </a:xfrm>
          <a:custGeom>
            <a:rect b="b" l="l" r="r" t="t"/>
            <a:pathLst>
              <a:path extrusionOk="0" h="6858000" w="9376632">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a:gsLst>
              <a:gs pos="0">
                <a:srgbClr val="70AD47">
                  <a:alpha val="20000"/>
                </a:srgbClr>
              </a:gs>
              <a:gs pos="16000">
                <a:srgbClr val="70AD47">
                  <a:alpha val="20000"/>
                </a:srgbClr>
              </a:gs>
              <a:gs pos="85000">
                <a:srgbClr val="4472C4">
                  <a:alpha val="40000"/>
                </a:srgbClr>
              </a:gs>
              <a:gs pos="100000">
                <a:srgbClr val="4472C4">
                  <a:alpha val="40000"/>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nvGrpSpPr>
          <p:cNvPr id="233" name="Google Shape;233;p29"/>
          <p:cNvGrpSpPr/>
          <p:nvPr/>
        </p:nvGrpSpPr>
        <p:grpSpPr>
          <a:xfrm>
            <a:off x="977552" y="2989"/>
            <a:ext cx="7329574" cy="5143500"/>
            <a:chOff x="1303402" y="36937"/>
            <a:chExt cx="9772765" cy="6858000"/>
          </a:xfrm>
        </p:grpSpPr>
        <p:sp>
          <p:nvSpPr>
            <p:cNvPr id="234" name="Google Shape;234;p29"/>
            <p:cNvSpPr/>
            <p:nvPr/>
          </p:nvSpPr>
          <p:spPr>
            <a:xfrm>
              <a:off x="1560551" y="36937"/>
              <a:ext cx="9313016" cy="6858000"/>
            </a:xfrm>
            <a:custGeom>
              <a:rect b="b" l="l" r="r" t="t"/>
              <a:pathLst>
                <a:path extrusionOk="0" h="6858000" w="9313016">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35" name="Google Shape;235;p29"/>
            <p:cNvSpPr/>
            <p:nvPr/>
          </p:nvSpPr>
          <p:spPr>
            <a:xfrm>
              <a:off x="1659468" y="36937"/>
              <a:ext cx="9065550" cy="6858000"/>
            </a:xfrm>
            <a:custGeom>
              <a:rect b="b" l="l" r="r" t="t"/>
              <a:pathLst>
                <a:path extrusionOk="0" h="6858000" w="906555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36" name="Google Shape;236;p29"/>
            <p:cNvSpPr/>
            <p:nvPr/>
          </p:nvSpPr>
          <p:spPr>
            <a:xfrm>
              <a:off x="1648217" y="36937"/>
              <a:ext cx="9088051" cy="6858000"/>
            </a:xfrm>
            <a:custGeom>
              <a:rect b="b" l="l" r="r" t="t"/>
              <a:pathLst>
                <a:path extrusionOk="0" h="6858000" w="9088051">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37" name="Google Shape;237;p29"/>
            <p:cNvSpPr/>
            <p:nvPr/>
          </p:nvSpPr>
          <p:spPr>
            <a:xfrm>
              <a:off x="1629061" y="36937"/>
              <a:ext cx="9107210" cy="6858000"/>
            </a:xfrm>
            <a:custGeom>
              <a:rect b="b" l="l" r="r" t="t"/>
              <a:pathLst>
                <a:path extrusionOk="0" h="6858000" w="910721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38" name="Google Shape;238;p29"/>
            <p:cNvSpPr/>
            <p:nvPr/>
          </p:nvSpPr>
          <p:spPr>
            <a:xfrm>
              <a:off x="1318434" y="36937"/>
              <a:ext cx="9747620" cy="6858000"/>
            </a:xfrm>
            <a:custGeom>
              <a:rect b="b" l="l" r="r" t="t"/>
              <a:pathLst>
                <a:path extrusionOk="0" h="6858000" w="974762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39" name="Google Shape;239;p29"/>
            <p:cNvSpPr/>
            <p:nvPr/>
          </p:nvSpPr>
          <p:spPr>
            <a:xfrm>
              <a:off x="1308320" y="36937"/>
              <a:ext cx="9767847" cy="6858000"/>
            </a:xfrm>
            <a:custGeom>
              <a:rect b="b" l="l" r="r" t="t"/>
              <a:pathLst>
                <a:path extrusionOk="0" h="6858000" w="9767847">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40" name="Google Shape;240;p29"/>
            <p:cNvSpPr/>
            <p:nvPr/>
          </p:nvSpPr>
          <p:spPr>
            <a:xfrm>
              <a:off x="1303402" y="36937"/>
              <a:ext cx="9767847" cy="6858000"/>
            </a:xfrm>
            <a:custGeom>
              <a:rect b="b" l="l" r="r" t="t"/>
              <a:pathLst>
                <a:path extrusionOk="0" h="6858000" w="9767847">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sp>
        <p:nvSpPr>
          <p:cNvPr id="241" name="Google Shape;241;p29"/>
          <p:cNvSpPr txBox="1"/>
          <p:nvPr>
            <p:ph type="title"/>
          </p:nvPr>
        </p:nvSpPr>
        <p:spPr>
          <a:xfrm>
            <a:off x="2626950" y="457802"/>
            <a:ext cx="3890100" cy="7089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2"/>
              </a:buClr>
              <a:buSzPts val="3900"/>
              <a:buFont typeface="Calibri"/>
              <a:buNone/>
            </a:pPr>
            <a:r>
              <a:rPr b="1" lang="tr" sz="4000">
                <a:solidFill>
                  <a:srgbClr val="393E40"/>
                </a:solidFill>
                <a:latin typeface="Nunito"/>
                <a:ea typeface="Nunito"/>
                <a:cs typeface="Nunito"/>
                <a:sym typeface="Nunito"/>
              </a:rPr>
              <a:t>Versions</a:t>
            </a:r>
            <a:endParaRPr b="1" sz="4000">
              <a:solidFill>
                <a:srgbClr val="393E40"/>
              </a:solidFill>
              <a:latin typeface="Nunito"/>
              <a:ea typeface="Nunito"/>
              <a:cs typeface="Nunito"/>
              <a:sym typeface="Nunito"/>
            </a:endParaRPr>
          </a:p>
        </p:txBody>
      </p:sp>
      <p:grpSp>
        <p:nvGrpSpPr>
          <p:cNvPr id="242" name="Google Shape;242;p29"/>
          <p:cNvGrpSpPr/>
          <p:nvPr/>
        </p:nvGrpSpPr>
        <p:grpSpPr>
          <a:xfrm>
            <a:off x="-229" y="-3116"/>
            <a:ext cx="1886211" cy="1630750"/>
            <a:chOff x="-305" y="-4155"/>
            <a:chExt cx="2514948" cy="2174333"/>
          </a:xfrm>
        </p:grpSpPr>
        <p:sp>
          <p:nvSpPr>
            <p:cNvPr id="243" name="Google Shape;243;p29"/>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44" name="Google Shape;244;p29"/>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45" name="Google Shape;245;p29"/>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246" name="Google Shape;246;p29"/>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grpSp>
        <p:nvGrpSpPr>
          <p:cNvPr id="247" name="Google Shape;247;p29"/>
          <p:cNvGrpSpPr/>
          <p:nvPr/>
        </p:nvGrpSpPr>
        <p:grpSpPr>
          <a:xfrm rot="10800000">
            <a:off x="7264295" y="3512750"/>
            <a:ext cx="1886211" cy="1630750"/>
            <a:chOff x="-305" y="-4155"/>
            <a:chExt cx="2514948" cy="2174333"/>
          </a:xfrm>
        </p:grpSpPr>
        <p:sp>
          <p:nvSpPr>
            <p:cNvPr id="248" name="Google Shape;248;p29"/>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49" name="Google Shape;249;p29"/>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50" name="Google Shape;250;p29"/>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251" name="Google Shape;251;p29"/>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sp>
        <p:nvSpPr>
          <p:cNvPr id="252" name="Google Shape;252;p29"/>
          <p:cNvSpPr txBox="1"/>
          <p:nvPr/>
        </p:nvSpPr>
        <p:spPr>
          <a:xfrm>
            <a:off x="878675" y="1703775"/>
            <a:ext cx="7629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600">
              <a:solidFill>
                <a:srgbClr val="5D5B5B"/>
              </a:solidFill>
              <a:latin typeface="Nunito"/>
              <a:ea typeface="Nunito"/>
              <a:cs typeface="Nunito"/>
              <a:sym typeface="Nunito"/>
            </a:endParaRPr>
          </a:p>
        </p:txBody>
      </p:sp>
      <p:graphicFrame>
        <p:nvGraphicFramePr>
          <p:cNvPr id="253" name="Google Shape;253;p29"/>
          <p:cNvGraphicFramePr/>
          <p:nvPr/>
        </p:nvGraphicFramePr>
        <p:xfrm>
          <a:off x="970650" y="1238250"/>
          <a:ext cx="3000000" cy="3000000"/>
        </p:xfrm>
        <a:graphic>
          <a:graphicData uri="http://schemas.openxmlformats.org/drawingml/2006/table">
            <a:tbl>
              <a:tblPr>
                <a:noFill/>
                <a:tableStyleId>{CD38CB80-9C94-4DB1-9E88-36015CF53857}</a:tableStyleId>
              </a:tblPr>
              <a:tblGrid>
                <a:gridCol w="1786675"/>
                <a:gridCol w="1786675"/>
                <a:gridCol w="1786675"/>
                <a:gridCol w="2269575"/>
              </a:tblGrid>
              <a:tr h="317600">
                <a:tc>
                  <a:txBody>
                    <a:bodyPr/>
                    <a:lstStyle/>
                    <a:p>
                      <a:pPr indent="0" lvl="0" marL="0" rtl="0" algn="l">
                        <a:spcBef>
                          <a:spcPts val="0"/>
                        </a:spcBef>
                        <a:spcAft>
                          <a:spcPts val="0"/>
                        </a:spcAft>
                        <a:buNone/>
                      </a:pPr>
                      <a:r>
                        <a:rPr b="1" lang="tr" sz="1000"/>
                        <a:t>WiMAX Version</a:t>
                      </a:r>
                      <a:endParaRPr b="1" sz="1000"/>
                    </a:p>
                  </a:txBody>
                  <a:tcPr marT="91425" marB="91425" marR="91425" marL="91425"/>
                </a:tc>
                <a:tc>
                  <a:txBody>
                    <a:bodyPr/>
                    <a:lstStyle/>
                    <a:p>
                      <a:pPr indent="0" lvl="0" marL="0" rtl="0" algn="l">
                        <a:spcBef>
                          <a:spcPts val="0"/>
                        </a:spcBef>
                        <a:spcAft>
                          <a:spcPts val="0"/>
                        </a:spcAft>
                        <a:buNone/>
                      </a:pPr>
                      <a:r>
                        <a:rPr b="1" lang="tr" sz="1000"/>
                        <a:t>Release Dates</a:t>
                      </a:r>
                      <a:endParaRPr b="1" sz="1000"/>
                    </a:p>
                  </a:txBody>
                  <a:tcPr marT="91425" marB="91425" marR="91425" marL="91425"/>
                </a:tc>
                <a:tc>
                  <a:txBody>
                    <a:bodyPr/>
                    <a:lstStyle/>
                    <a:p>
                      <a:pPr indent="0" lvl="0" marL="0" rtl="0" algn="l">
                        <a:spcBef>
                          <a:spcPts val="0"/>
                        </a:spcBef>
                        <a:spcAft>
                          <a:spcPts val="0"/>
                        </a:spcAft>
                        <a:buNone/>
                      </a:pPr>
                      <a:r>
                        <a:rPr b="1" lang="tr" sz="1000"/>
                        <a:t>Data Rates</a:t>
                      </a:r>
                      <a:endParaRPr b="1" sz="1000"/>
                    </a:p>
                  </a:txBody>
                  <a:tcPr marT="91425" marB="91425" marR="91425" marL="91425"/>
                </a:tc>
                <a:tc>
                  <a:txBody>
                    <a:bodyPr/>
                    <a:lstStyle/>
                    <a:p>
                      <a:pPr indent="0" lvl="0" marL="0" rtl="0" algn="l">
                        <a:spcBef>
                          <a:spcPts val="0"/>
                        </a:spcBef>
                        <a:spcAft>
                          <a:spcPts val="0"/>
                        </a:spcAft>
                        <a:buNone/>
                      </a:pPr>
                      <a:r>
                        <a:rPr b="1" lang="tr" sz="1000"/>
                        <a:t>Key Features</a:t>
                      </a:r>
                      <a:endParaRPr b="1" sz="1000"/>
                    </a:p>
                  </a:txBody>
                  <a:tcPr marT="91425" marB="91425" marR="91425" marL="91425"/>
                </a:tc>
              </a:tr>
              <a:tr h="317600">
                <a:tc>
                  <a:txBody>
                    <a:bodyPr/>
                    <a:lstStyle/>
                    <a:p>
                      <a:pPr indent="0" lvl="0" marL="0" rtl="0" algn="l">
                        <a:spcBef>
                          <a:spcPts val="0"/>
                        </a:spcBef>
                        <a:spcAft>
                          <a:spcPts val="0"/>
                        </a:spcAft>
                        <a:buNone/>
                      </a:pPr>
                      <a:r>
                        <a:rPr lang="tr" sz="1000"/>
                        <a:t>WiMAX 1.0 (IEEE 802.16)</a:t>
                      </a:r>
                      <a:endParaRPr sz="1000"/>
                    </a:p>
                  </a:txBody>
                  <a:tcPr marT="91425" marB="91425" marR="91425" marL="91425"/>
                </a:tc>
                <a:tc>
                  <a:txBody>
                    <a:bodyPr/>
                    <a:lstStyle/>
                    <a:p>
                      <a:pPr indent="0" lvl="0" marL="0" rtl="0" algn="l">
                        <a:spcBef>
                          <a:spcPts val="0"/>
                        </a:spcBef>
                        <a:spcAft>
                          <a:spcPts val="0"/>
                        </a:spcAft>
                        <a:buNone/>
                      </a:pPr>
                      <a:r>
                        <a:rPr lang="tr" sz="1000"/>
                        <a:t>2001</a:t>
                      </a:r>
                      <a:endParaRPr sz="1000"/>
                    </a:p>
                  </a:txBody>
                  <a:tcPr marT="91425" marB="91425" marR="91425" marL="91425"/>
                </a:tc>
                <a:tc>
                  <a:txBody>
                    <a:bodyPr/>
                    <a:lstStyle/>
                    <a:p>
                      <a:pPr indent="0" lvl="0" marL="0" rtl="0" algn="l">
                        <a:spcBef>
                          <a:spcPts val="0"/>
                        </a:spcBef>
                        <a:spcAft>
                          <a:spcPts val="0"/>
                        </a:spcAft>
                        <a:buNone/>
                      </a:pPr>
                      <a:r>
                        <a:rPr lang="tr" sz="1000"/>
                        <a:t>Up to 138 Mbps</a:t>
                      </a:r>
                      <a:endParaRPr sz="1000"/>
                    </a:p>
                  </a:txBody>
                  <a:tcPr marT="91425" marB="91425" marR="91425" marL="91425"/>
                </a:tc>
                <a:tc>
                  <a:txBody>
                    <a:bodyPr/>
                    <a:lstStyle/>
                    <a:p>
                      <a:pPr indent="0" lvl="0" marL="0" rtl="0" algn="l">
                        <a:spcBef>
                          <a:spcPts val="0"/>
                        </a:spcBef>
                        <a:spcAft>
                          <a:spcPts val="0"/>
                        </a:spcAft>
                        <a:buNone/>
                      </a:pPr>
                      <a:r>
                        <a:rPr lang="tr" sz="1000"/>
                        <a:t>Initial release, Line Of Sight </a:t>
                      </a:r>
                      <a:endParaRPr sz="1000"/>
                    </a:p>
                  </a:txBody>
                  <a:tcPr marT="91425" marB="91425" marR="91425" marL="91425"/>
                </a:tc>
              </a:tr>
              <a:tr h="317600">
                <a:tc>
                  <a:txBody>
                    <a:bodyPr/>
                    <a:lstStyle/>
                    <a:p>
                      <a:pPr indent="0" lvl="0" marL="0" rtl="0" algn="l">
                        <a:spcBef>
                          <a:spcPts val="0"/>
                        </a:spcBef>
                        <a:spcAft>
                          <a:spcPts val="0"/>
                        </a:spcAft>
                        <a:buNone/>
                      </a:pPr>
                      <a:r>
                        <a:rPr lang="tr" sz="1000"/>
                        <a:t>WiMAX 1.0 (IEEE 802.16a)</a:t>
                      </a:r>
                      <a:endParaRPr sz="1000"/>
                    </a:p>
                  </a:txBody>
                  <a:tcPr marT="91425" marB="91425" marR="91425" marL="91425"/>
                </a:tc>
                <a:tc>
                  <a:txBody>
                    <a:bodyPr/>
                    <a:lstStyle/>
                    <a:p>
                      <a:pPr indent="0" lvl="0" marL="0" rtl="0" algn="l">
                        <a:spcBef>
                          <a:spcPts val="0"/>
                        </a:spcBef>
                        <a:spcAft>
                          <a:spcPts val="0"/>
                        </a:spcAft>
                        <a:buNone/>
                      </a:pPr>
                      <a:r>
                        <a:rPr lang="tr" sz="1000"/>
                        <a:t>2004</a:t>
                      </a:r>
                      <a:endParaRPr sz="1000"/>
                    </a:p>
                  </a:txBody>
                  <a:tcPr marT="91425" marB="91425" marR="91425" marL="91425"/>
                </a:tc>
                <a:tc>
                  <a:txBody>
                    <a:bodyPr/>
                    <a:lstStyle/>
                    <a:p>
                      <a:pPr indent="0" lvl="0" marL="0" rtl="0" algn="l">
                        <a:spcBef>
                          <a:spcPts val="0"/>
                        </a:spcBef>
                        <a:spcAft>
                          <a:spcPts val="0"/>
                        </a:spcAft>
                        <a:buNone/>
                      </a:pPr>
                      <a:r>
                        <a:rPr lang="tr" sz="1000"/>
                        <a:t>Up to 75 Mbps</a:t>
                      </a:r>
                      <a:endParaRPr sz="1000"/>
                    </a:p>
                  </a:txBody>
                  <a:tcPr marT="91425" marB="91425" marR="91425" marL="91425"/>
                </a:tc>
                <a:tc>
                  <a:txBody>
                    <a:bodyPr/>
                    <a:lstStyle/>
                    <a:p>
                      <a:pPr indent="0" lvl="0" marL="0" rtl="0" algn="l">
                        <a:spcBef>
                          <a:spcPts val="0"/>
                        </a:spcBef>
                        <a:spcAft>
                          <a:spcPts val="0"/>
                        </a:spcAft>
                        <a:buNone/>
                      </a:pPr>
                      <a:r>
                        <a:rPr lang="tr" sz="1000"/>
                        <a:t>Non-Line of Sight support</a:t>
                      </a:r>
                      <a:endParaRPr sz="1000"/>
                    </a:p>
                  </a:txBody>
                  <a:tcPr marT="91425" marB="91425" marR="91425" marL="91425"/>
                </a:tc>
              </a:tr>
              <a:tr h="317600">
                <a:tc>
                  <a:txBody>
                    <a:bodyPr/>
                    <a:lstStyle/>
                    <a:p>
                      <a:pPr indent="0" lvl="0" marL="0" rtl="0" algn="l">
                        <a:spcBef>
                          <a:spcPts val="0"/>
                        </a:spcBef>
                        <a:spcAft>
                          <a:spcPts val="0"/>
                        </a:spcAft>
                        <a:buNone/>
                      </a:pPr>
                      <a:r>
                        <a:rPr lang="tr" sz="1000"/>
                        <a:t>WiMAX 1.5 (IEEE 802.16e)</a:t>
                      </a:r>
                      <a:endParaRPr sz="1000"/>
                    </a:p>
                  </a:txBody>
                  <a:tcPr marT="91425" marB="91425" marR="91425" marL="91425"/>
                </a:tc>
                <a:tc>
                  <a:txBody>
                    <a:bodyPr/>
                    <a:lstStyle/>
                    <a:p>
                      <a:pPr indent="0" lvl="0" marL="0" rtl="0" algn="l">
                        <a:spcBef>
                          <a:spcPts val="0"/>
                        </a:spcBef>
                        <a:spcAft>
                          <a:spcPts val="0"/>
                        </a:spcAft>
                        <a:buNone/>
                      </a:pPr>
                      <a:r>
                        <a:rPr lang="tr" sz="1000"/>
                        <a:t>2005</a:t>
                      </a:r>
                      <a:endParaRPr sz="1000"/>
                    </a:p>
                  </a:txBody>
                  <a:tcPr marT="91425" marB="91425" marR="91425" marL="91425"/>
                </a:tc>
                <a:tc>
                  <a:txBody>
                    <a:bodyPr/>
                    <a:lstStyle/>
                    <a:p>
                      <a:pPr indent="0" lvl="0" marL="0" rtl="0" algn="l">
                        <a:spcBef>
                          <a:spcPts val="0"/>
                        </a:spcBef>
                        <a:spcAft>
                          <a:spcPts val="0"/>
                        </a:spcAft>
                        <a:buNone/>
                      </a:pPr>
                      <a:r>
                        <a:rPr lang="tr" sz="1000"/>
                        <a:t>Up to 75 Mbps</a:t>
                      </a:r>
                      <a:endParaRPr sz="1000"/>
                    </a:p>
                  </a:txBody>
                  <a:tcPr marT="91425" marB="91425" marR="91425" marL="91425"/>
                </a:tc>
                <a:tc>
                  <a:txBody>
                    <a:bodyPr/>
                    <a:lstStyle/>
                    <a:p>
                      <a:pPr indent="0" lvl="0" marL="0" rtl="0" algn="l">
                        <a:spcBef>
                          <a:spcPts val="0"/>
                        </a:spcBef>
                        <a:spcAft>
                          <a:spcPts val="0"/>
                        </a:spcAft>
                        <a:buNone/>
                      </a:pPr>
                      <a:r>
                        <a:rPr lang="tr" sz="1000"/>
                        <a:t>Mobility support</a:t>
                      </a:r>
                      <a:endParaRPr sz="1000"/>
                    </a:p>
                  </a:txBody>
                  <a:tcPr marT="91425" marB="91425" marR="91425" marL="91425"/>
                </a:tc>
              </a:tr>
              <a:tr h="317600">
                <a:tc>
                  <a:txBody>
                    <a:bodyPr/>
                    <a:lstStyle/>
                    <a:p>
                      <a:pPr indent="0" lvl="0" marL="0" rtl="0" algn="l">
                        <a:spcBef>
                          <a:spcPts val="0"/>
                        </a:spcBef>
                        <a:spcAft>
                          <a:spcPts val="0"/>
                        </a:spcAft>
                        <a:buNone/>
                      </a:pPr>
                      <a:r>
                        <a:rPr lang="tr" sz="1000"/>
                        <a:t>WiMAX 2.0 (IEEE 802.16m)</a:t>
                      </a:r>
                      <a:endParaRPr sz="1000"/>
                    </a:p>
                  </a:txBody>
                  <a:tcPr marT="91425" marB="91425" marR="91425" marL="91425"/>
                </a:tc>
                <a:tc>
                  <a:txBody>
                    <a:bodyPr/>
                    <a:lstStyle/>
                    <a:p>
                      <a:pPr indent="0" lvl="0" marL="0" rtl="0" algn="l">
                        <a:spcBef>
                          <a:spcPts val="0"/>
                        </a:spcBef>
                        <a:spcAft>
                          <a:spcPts val="0"/>
                        </a:spcAft>
                        <a:buNone/>
                      </a:pPr>
                      <a:r>
                        <a:rPr lang="tr" sz="1000"/>
                        <a:t>2009</a:t>
                      </a:r>
                      <a:endParaRPr sz="1000"/>
                    </a:p>
                  </a:txBody>
                  <a:tcPr marT="91425" marB="91425" marR="91425" marL="91425"/>
                </a:tc>
                <a:tc>
                  <a:txBody>
                    <a:bodyPr/>
                    <a:lstStyle/>
                    <a:p>
                      <a:pPr indent="0" lvl="0" marL="0" rtl="0" algn="l">
                        <a:spcBef>
                          <a:spcPts val="0"/>
                        </a:spcBef>
                        <a:spcAft>
                          <a:spcPts val="0"/>
                        </a:spcAft>
                        <a:buNone/>
                      </a:pPr>
                      <a:r>
                        <a:rPr lang="tr" sz="1000"/>
                        <a:t>Up to 100 Mbps</a:t>
                      </a:r>
                      <a:endParaRPr sz="1000"/>
                    </a:p>
                  </a:txBody>
                  <a:tcPr marT="91425" marB="91425" marR="91425" marL="91425"/>
                </a:tc>
                <a:tc>
                  <a:txBody>
                    <a:bodyPr/>
                    <a:lstStyle/>
                    <a:p>
                      <a:pPr indent="0" lvl="0" marL="0" rtl="0" algn="l">
                        <a:spcBef>
                          <a:spcPts val="0"/>
                        </a:spcBef>
                        <a:spcAft>
                          <a:spcPts val="0"/>
                        </a:spcAft>
                        <a:buNone/>
                      </a:pPr>
                      <a:r>
                        <a:rPr lang="tr" sz="1000"/>
                        <a:t>MIMO support</a:t>
                      </a:r>
                      <a:endParaRPr sz="1000"/>
                    </a:p>
                  </a:txBody>
                  <a:tcPr marT="91425" marB="91425" marR="91425" marL="91425"/>
                </a:tc>
              </a:tr>
              <a:tr h="694650">
                <a:tc>
                  <a:txBody>
                    <a:bodyPr/>
                    <a:lstStyle/>
                    <a:p>
                      <a:pPr indent="0" lvl="0" marL="0" rtl="0" algn="l">
                        <a:spcBef>
                          <a:spcPts val="0"/>
                        </a:spcBef>
                        <a:spcAft>
                          <a:spcPts val="0"/>
                        </a:spcAft>
                        <a:buNone/>
                      </a:pPr>
                      <a:r>
                        <a:rPr lang="tr" sz="1000"/>
                        <a:t>WiMAX 2.1 (IEEE 802.16m)</a:t>
                      </a:r>
                      <a:endParaRPr sz="1000"/>
                    </a:p>
                  </a:txBody>
                  <a:tcPr marT="91425" marB="91425" marR="91425" marL="91425"/>
                </a:tc>
                <a:tc>
                  <a:txBody>
                    <a:bodyPr/>
                    <a:lstStyle/>
                    <a:p>
                      <a:pPr indent="0" lvl="0" marL="0" rtl="0" algn="l">
                        <a:spcBef>
                          <a:spcPts val="0"/>
                        </a:spcBef>
                        <a:spcAft>
                          <a:spcPts val="0"/>
                        </a:spcAft>
                        <a:buNone/>
                      </a:pPr>
                      <a:r>
                        <a:rPr lang="tr" sz="1000"/>
                        <a:t>2011</a:t>
                      </a:r>
                      <a:endParaRPr sz="1000"/>
                    </a:p>
                  </a:txBody>
                  <a:tcPr marT="91425" marB="91425" marR="91425" marL="91425"/>
                </a:tc>
                <a:tc>
                  <a:txBody>
                    <a:bodyPr/>
                    <a:lstStyle/>
                    <a:p>
                      <a:pPr indent="0" lvl="0" marL="0" rtl="0" algn="l">
                        <a:spcBef>
                          <a:spcPts val="0"/>
                        </a:spcBef>
                        <a:spcAft>
                          <a:spcPts val="0"/>
                        </a:spcAft>
                        <a:buNone/>
                      </a:pPr>
                      <a:r>
                        <a:rPr lang="tr" sz="1000"/>
                        <a:t>Up to 100 Mbps</a:t>
                      </a:r>
                      <a:endParaRPr sz="1000"/>
                    </a:p>
                  </a:txBody>
                  <a:tcPr marT="91425" marB="91425" marR="91425" marL="91425"/>
                </a:tc>
                <a:tc>
                  <a:txBody>
                    <a:bodyPr/>
                    <a:lstStyle/>
                    <a:p>
                      <a:pPr indent="0" lvl="0" marL="0" rtl="0" algn="l">
                        <a:spcBef>
                          <a:spcPts val="0"/>
                        </a:spcBef>
                        <a:spcAft>
                          <a:spcPts val="0"/>
                        </a:spcAft>
                        <a:buNone/>
                      </a:pPr>
                      <a:r>
                        <a:rPr lang="tr" sz="1000"/>
                        <a:t>Carrier aggregation, HD video support, improved MIMO support</a:t>
                      </a:r>
                      <a:endParaRPr sz="1000"/>
                    </a:p>
                  </a:txBody>
                  <a:tcPr marT="91425" marB="91425" marR="91425" marL="91425"/>
                </a:tc>
              </a:tr>
              <a:tr h="606350">
                <a:tc>
                  <a:txBody>
                    <a:bodyPr/>
                    <a:lstStyle/>
                    <a:p>
                      <a:pPr indent="0" lvl="0" marL="0" rtl="0" algn="l">
                        <a:spcBef>
                          <a:spcPts val="0"/>
                        </a:spcBef>
                        <a:spcAft>
                          <a:spcPts val="0"/>
                        </a:spcAft>
                        <a:buNone/>
                      </a:pPr>
                      <a:r>
                        <a:rPr lang="tr" sz="1000"/>
                        <a:t>WiMAX 2.5 (IEEE 802.16m)</a:t>
                      </a:r>
                      <a:endParaRPr sz="1000"/>
                    </a:p>
                  </a:txBody>
                  <a:tcPr marT="91425" marB="91425" marR="91425" marL="91425"/>
                </a:tc>
                <a:tc>
                  <a:txBody>
                    <a:bodyPr/>
                    <a:lstStyle/>
                    <a:p>
                      <a:pPr indent="0" lvl="0" marL="0" rtl="0" algn="l">
                        <a:spcBef>
                          <a:spcPts val="0"/>
                        </a:spcBef>
                        <a:spcAft>
                          <a:spcPts val="0"/>
                        </a:spcAft>
                        <a:buNone/>
                      </a:pPr>
                      <a:r>
                        <a:rPr lang="tr" sz="1000"/>
                        <a:t>2014</a:t>
                      </a:r>
                      <a:endParaRPr sz="1000"/>
                    </a:p>
                  </a:txBody>
                  <a:tcPr marT="91425" marB="91425" marR="91425" marL="91425"/>
                </a:tc>
                <a:tc>
                  <a:txBody>
                    <a:bodyPr/>
                    <a:lstStyle/>
                    <a:p>
                      <a:pPr indent="0" lvl="0" marL="0" rtl="0" algn="l">
                        <a:spcBef>
                          <a:spcPts val="0"/>
                        </a:spcBef>
                        <a:spcAft>
                          <a:spcPts val="0"/>
                        </a:spcAft>
                        <a:buNone/>
                      </a:pPr>
                      <a:r>
                        <a:rPr lang="tr" sz="1000"/>
                        <a:t>Up to 100 Mbps</a:t>
                      </a:r>
                      <a:endParaRPr sz="1000"/>
                    </a:p>
                  </a:txBody>
                  <a:tcPr marT="91425" marB="91425" marR="91425" marL="91425"/>
                </a:tc>
                <a:tc>
                  <a:txBody>
                    <a:bodyPr/>
                    <a:lstStyle/>
                    <a:p>
                      <a:pPr indent="0" lvl="0" marL="0" rtl="0" algn="l">
                        <a:spcBef>
                          <a:spcPts val="0"/>
                        </a:spcBef>
                        <a:spcAft>
                          <a:spcPts val="0"/>
                        </a:spcAft>
                        <a:buNone/>
                      </a:pPr>
                      <a:r>
                        <a:rPr lang="tr" sz="1000"/>
                        <a:t>Higher frequency bands, advanced modulation, improved MIMO support</a:t>
                      </a:r>
                      <a:endParaRPr sz="1000"/>
                    </a:p>
                  </a:txBody>
                  <a:tcPr marT="91425" marB="91425" marR="91425" marL="91425"/>
                </a:tc>
              </a:tr>
              <a:tr h="694650">
                <a:tc>
                  <a:txBody>
                    <a:bodyPr/>
                    <a:lstStyle/>
                    <a:p>
                      <a:pPr indent="0" lvl="0" marL="0" rtl="0" algn="l">
                        <a:spcBef>
                          <a:spcPts val="0"/>
                        </a:spcBef>
                        <a:spcAft>
                          <a:spcPts val="0"/>
                        </a:spcAft>
                        <a:buNone/>
                      </a:pPr>
                      <a:r>
                        <a:rPr lang="tr" sz="1000"/>
                        <a:t>WiMAX 3.0 (IEEE 802.16s)</a:t>
                      </a:r>
                      <a:endParaRPr sz="1000"/>
                    </a:p>
                  </a:txBody>
                  <a:tcPr marT="91425" marB="91425" marR="91425" marL="91425"/>
                </a:tc>
                <a:tc>
                  <a:txBody>
                    <a:bodyPr/>
                    <a:lstStyle/>
                    <a:p>
                      <a:pPr indent="0" lvl="0" marL="0" rtl="0" algn="l">
                        <a:spcBef>
                          <a:spcPts val="0"/>
                        </a:spcBef>
                        <a:spcAft>
                          <a:spcPts val="0"/>
                        </a:spcAft>
                        <a:buNone/>
                      </a:pPr>
                      <a:r>
                        <a:rPr lang="tr" sz="1000"/>
                        <a:t>2020</a:t>
                      </a:r>
                      <a:endParaRPr sz="1000"/>
                    </a:p>
                  </a:txBody>
                  <a:tcPr marT="91425" marB="91425" marR="91425" marL="91425"/>
                </a:tc>
                <a:tc>
                  <a:txBody>
                    <a:bodyPr/>
                    <a:lstStyle/>
                    <a:p>
                      <a:pPr indent="0" lvl="0" marL="0" rtl="0" algn="l">
                        <a:spcBef>
                          <a:spcPts val="0"/>
                        </a:spcBef>
                        <a:spcAft>
                          <a:spcPts val="0"/>
                        </a:spcAft>
                        <a:buNone/>
                      </a:pPr>
                      <a:r>
                        <a:rPr lang="tr" sz="1000"/>
                        <a:t>Up to 100 Mbps</a:t>
                      </a:r>
                      <a:endParaRPr sz="1000"/>
                    </a:p>
                  </a:txBody>
                  <a:tcPr marT="91425" marB="91425" marR="91425" marL="91425"/>
                </a:tc>
                <a:tc>
                  <a:txBody>
                    <a:bodyPr/>
                    <a:lstStyle/>
                    <a:p>
                      <a:pPr indent="0" lvl="0" marL="0" rtl="0" algn="l">
                        <a:spcBef>
                          <a:spcPts val="0"/>
                        </a:spcBef>
                        <a:spcAft>
                          <a:spcPts val="0"/>
                        </a:spcAft>
                        <a:buNone/>
                      </a:pPr>
                      <a:r>
                        <a:rPr lang="tr" sz="1000"/>
                        <a:t>V</a:t>
                      </a:r>
                      <a:r>
                        <a:rPr lang="tr" sz="1000"/>
                        <a:t>ery high frequency bands, advanced MIMO, improved carrier aggregation</a:t>
                      </a:r>
                      <a:endParaRPr sz="10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7" name="Shape 257"/>
        <p:cNvGrpSpPr/>
        <p:nvPr/>
      </p:nvGrpSpPr>
      <p:grpSpPr>
        <a:xfrm>
          <a:off x="0" y="0"/>
          <a:ext cx="0" cy="0"/>
          <a:chOff x="0" y="0"/>
          <a:chExt cx="0" cy="0"/>
        </a:xfrm>
      </p:grpSpPr>
      <p:sp>
        <p:nvSpPr>
          <p:cNvPr id="258" name="Google Shape;258;p30"/>
          <p:cNvSpPr/>
          <p:nvPr/>
        </p:nvSpPr>
        <p:spPr>
          <a:xfrm>
            <a:off x="0" y="1"/>
            <a:ext cx="91437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59" name="Google Shape;259;p30"/>
          <p:cNvSpPr/>
          <p:nvPr/>
        </p:nvSpPr>
        <p:spPr>
          <a:xfrm>
            <a:off x="229" y="0"/>
            <a:ext cx="91437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260" name="Google Shape;260;p30"/>
          <p:cNvSpPr/>
          <p:nvPr/>
        </p:nvSpPr>
        <p:spPr>
          <a:xfrm>
            <a:off x="1122700" y="2988"/>
            <a:ext cx="7032474" cy="5143500"/>
          </a:xfrm>
          <a:custGeom>
            <a:rect b="b" l="l" r="r" t="t"/>
            <a:pathLst>
              <a:path extrusionOk="0" h="6858000" w="9376632">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a:gsLst>
              <a:gs pos="0">
                <a:srgbClr val="70AD47">
                  <a:alpha val="20000"/>
                </a:srgbClr>
              </a:gs>
              <a:gs pos="16000">
                <a:srgbClr val="70AD47">
                  <a:alpha val="20000"/>
                </a:srgbClr>
              </a:gs>
              <a:gs pos="85000">
                <a:srgbClr val="4472C4">
                  <a:alpha val="40000"/>
                </a:srgbClr>
              </a:gs>
              <a:gs pos="100000">
                <a:srgbClr val="4472C4">
                  <a:alpha val="40000"/>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nvGrpSpPr>
          <p:cNvPr id="261" name="Google Shape;261;p30"/>
          <p:cNvGrpSpPr/>
          <p:nvPr/>
        </p:nvGrpSpPr>
        <p:grpSpPr>
          <a:xfrm>
            <a:off x="977552" y="2989"/>
            <a:ext cx="7329574" cy="5143500"/>
            <a:chOff x="1303402" y="36937"/>
            <a:chExt cx="9772765" cy="6858000"/>
          </a:xfrm>
        </p:grpSpPr>
        <p:sp>
          <p:nvSpPr>
            <p:cNvPr id="262" name="Google Shape;262;p30"/>
            <p:cNvSpPr/>
            <p:nvPr/>
          </p:nvSpPr>
          <p:spPr>
            <a:xfrm>
              <a:off x="1560551" y="36937"/>
              <a:ext cx="9313016" cy="6858000"/>
            </a:xfrm>
            <a:custGeom>
              <a:rect b="b" l="l" r="r" t="t"/>
              <a:pathLst>
                <a:path extrusionOk="0" h="6858000" w="9313016">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63" name="Google Shape;263;p30"/>
            <p:cNvSpPr/>
            <p:nvPr/>
          </p:nvSpPr>
          <p:spPr>
            <a:xfrm>
              <a:off x="1659468" y="36937"/>
              <a:ext cx="9065550" cy="6858000"/>
            </a:xfrm>
            <a:custGeom>
              <a:rect b="b" l="l" r="r" t="t"/>
              <a:pathLst>
                <a:path extrusionOk="0" h="6858000" w="906555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64" name="Google Shape;264;p30"/>
            <p:cNvSpPr/>
            <p:nvPr/>
          </p:nvSpPr>
          <p:spPr>
            <a:xfrm>
              <a:off x="1648217" y="36937"/>
              <a:ext cx="9088051" cy="6858000"/>
            </a:xfrm>
            <a:custGeom>
              <a:rect b="b" l="l" r="r" t="t"/>
              <a:pathLst>
                <a:path extrusionOk="0" h="6858000" w="9088051">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65" name="Google Shape;265;p30"/>
            <p:cNvSpPr/>
            <p:nvPr/>
          </p:nvSpPr>
          <p:spPr>
            <a:xfrm>
              <a:off x="1629061" y="36937"/>
              <a:ext cx="9107210" cy="6858000"/>
            </a:xfrm>
            <a:custGeom>
              <a:rect b="b" l="l" r="r" t="t"/>
              <a:pathLst>
                <a:path extrusionOk="0" h="6858000" w="910721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66" name="Google Shape;266;p30"/>
            <p:cNvSpPr/>
            <p:nvPr/>
          </p:nvSpPr>
          <p:spPr>
            <a:xfrm>
              <a:off x="1318434" y="36937"/>
              <a:ext cx="9747620" cy="6858000"/>
            </a:xfrm>
            <a:custGeom>
              <a:rect b="b" l="l" r="r" t="t"/>
              <a:pathLst>
                <a:path extrusionOk="0" h="6858000" w="974762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67" name="Google Shape;267;p30"/>
            <p:cNvSpPr/>
            <p:nvPr/>
          </p:nvSpPr>
          <p:spPr>
            <a:xfrm>
              <a:off x="1308320" y="36937"/>
              <a:ext cx="9767847" cy="6858000"/>
            </a:xfrm>
            <a:custGeom>
              <a:rect b="b" l="l" r="r" t="t"/>
              <a:pathLst>
                <a:path extrusionOk="0" h="6858000" w="9767847">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68" name="Google Shape;268;p30"/>
            <p:cNvSpPr/>
            <p:nvPr/>
          </p:nvSpPr>
          <p:spPr>
            <a:xfrm>
              <a:off x="1303402" y="36937"/>
              <a:ext cx="9767847" cy="6858000"/>
            </a:xfrm>
            <a:custGeom>
              <a:rect b="b" l="l" r="r" t="t"/>
              <a:pathLst>
                <a:path extrusionOk="0" h="6858000" w="9767847">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sp>
        <p:nvSpPr>
          <p:cNvPr id="269" name="Google Shape;269;p30"/>
          <p:cNvSpPr txBox="1"/>
          <p:nvPr>
            <p:ph type="title"/>
          </p:nvPr>
        </p:nvSpPr>
        <p:spPr>
          <a:xfrm>
            <a:off x="2626950" y="457802"/>
            <a:ext cx="3890100" cy="7089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2"/>
              </a:buClr>
              <a:buSzPts val="3900"/>
              <a:buFont typeface="Calibri"/>
              <a:buNone/>
            </a:pPr>
            <a:r>
              <a:rPr b="1" lang="tr" sz="4000">
                <a:solidFill>
                  <a:srgbClr val="393E40"/>
                </a:solidFill>
                <a:latin typeface="Nunito"/>
                <a:ea typeface="Nunito"/>
                <a:cs typeface="Nunito"/>
                <a:sym typeface="Nunito"/>
              </a:rPr>
              <a:t>Features</a:t>
            </a:r>
            <a:endParaRPr b="1" sz="4000">
              <a:solidFill>
                <a:srgbClr val="393E40"/>
              </a:solidFill>
              <a:latin typeface="Nunito"/>
              <a:ea typeface="Nunito"/>
              <a:cs typeface="Nunito"/>
              <a:sym typeface="Nunito"/>
            </a:endParaRPr>
          </a:p>
        </p:txBody>
      </p:sp>
      <p:grpSp>
        <p:nvGrpSpPr>
          <p:cNvPr id="270" name="Google Shape;270;p30"/>
          <p:cNvGrpSpPr/>
          <p:nvPr/>
        </p:nvGrpSpPr>
        <p:grpSpPr>
          <a:xfrm>
            <a:off x="-229" y="-3116"/>
            <a:ext cx="1886211" cy="1630750"/>
            <a:chOff x="-305" y="-4155"/>
            <a:chExt cx="2514948" cy="2174333"/>
          </a:xfrm>
        </p:grpSpPr>
        <p:sp>
          <p:nvSpPr>
            <p:cNvPr id="271" name="Google Shape;271;p30"/>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72" name="Google Shape;272;p30"/>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73" name="Google Shape;273;p30"/>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274" name="Google Shape;274;p30"/>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grpSp>
        <p:nvGrpSpPr>
          <p:cNvPr id="275" name="Google Shape;275;p30"/>
          <p:cNvGrpSpPr/>
          <p:nvPr/>
        </p:nvGrpSpPr>
        <p:grpSpPr>
          <a:xfrm rot="10800000">
            <a:off x="7264295" y="3512750"/>
            <a:ext cx="1886211" cy="1630750"/>
            <a:chOff x="-305" y="-4155"/>
            <a:chExt cx="2514948" cy="2174333"/>
          </a:xfrm>
        </p:grpSpPr>
        <p:sp>
          <p:nvSpPr>
            <p:cNvPr id="276" name="Google Shape;276;p30"/>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77" name="Google Shape;277;p30"/>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78" name="Google Shape;278;p30"/>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279" name="Google Shape;279;p30"/>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sp>
        <p:nvSpPr>
          <p:cNvPr id="280" name="Google Shape;280;p30"/>
          <p:cNvSpPr txBox="1"/>
          <p:nvPr/>
        </p:nvSpPr>
        <p:spPr>
          <a:xfrm>
            <a:off x="878675" y="1322775"/>
            <a:ext cx="7961700" cy="430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tr" sz="1800">
                <a:solidFill>
                  <a:srgbClr val="393E40"/>
                </a:solidFill>
                <a:latin typeface="Nunito"/>
                <a:ea typeface="Nunito"/>
                <a:cs typeface="Nunito"/>
                <a:sym typeface="Nunito"/>
              </a:rPr>
              <a:t>High Speed : </a:t>
            </a:r>
            <a:r>
              <a:rPr b="1" lang="tr" sz="1600">
                <a:solidFill>
                  <a:srgbClr val="5D5B5B"/>
                </a:solidFill>
                <a:latin typeface="Nunito"/>
                <a:ea typeface="Nunito"/>
                <a:cs typeface="Nunito"/>
                <a:sym typeface="Nunito"/>
              </a:rPr>
              <a:t>Wimax can provide broadband speeds of up to 75 Mbps for stationary devices and up to 20Mbps for mobile devices, making it suitable for a wide range of applications: high-definition video streaming, </a:t>
            </a:r>
            <a:r>
              <a:rPr b="1" lang="tr" sz="1600">
                <a:solidFill>
                  <a:srgbClr val="5D5B5B"/>
                </a:solidFill>
                <a:latin typeface="Nunito"/>
                <a:ea typeface="Nunito"/>
                <a:cs typeface="Nunito"/>
                <a:sym typeface="Nunito"/>
              </a:rPr>
              <a:t>voice over IP</a:t>
            </a:r>
            <a:r>
              <a:rPr b="1" lang="tr" sz="1600">
                <a:solidFill>
                  <a:srgbClr val="5D5B5B"/>
                </a:solidFill>
                <a:latin typeface="Nunito"/>
                <a:ea typeface="Nunito"/>
                <a:cs typeface="Nunito"/>
                <a:sym typeface="Nunito"/>
              </a:rPr>
              <a:t> (VoIP) and online gaming.</a:t>
            </a:r>
            <a:endParaRPr b="1" sz="1800">
              <a:solidFill>
                <a:srgbClr val="393E40"/>
              </a:solidFill>
              <a:latin typeface="Nunito"/>
              <a:ea typeface="Nunito"/>
              <a:cs typeface="Nunito"/>
              <a:sym typeface="Nunito"/>
            </a:endParaRPr>
          </a:p>
          <a:p>
            <a:pPr indent="0" lvl="0" marL="0" rtl="0" algn="l">
              <a:spcBef>
                <a:spcPts val="0"/>
              </a:spcBef>
              <a:spcAft>
                <a:spcPts val="0"/>
              </a:spcAft>
              <a:buNone/>
            </a:pPr>
            <a:r>
              <a:t/>
            </a:r>
            <a:endParaRPr b="1" sz="1800">
              <a:solidFill>
                <a:srgbClr val="393E40"/>
              </a:solidFill>
              <a:latin typeface="Nunito"/>
              <a:ea typeface="Nunito"/>
              <a:cs typeface="Nunito"/>
              <a:sym typeface="Nunito"/>
            </a:endParaRPr>
          </a:p>
          <a:p>
            <a:pPr indent="0" lvl="0" marL="0" rtl="0" algn="l">
              <a:spcBef>
                <a:spcPts val="0"/>
              </a:spcBef>
              <a:spcAft>
                <a:spcPts val="0"/>
              </a:spcAft>
              <a:buNone/>
            </a:pPr>
            <a:r>
              <a:rPr b="1" lang="tr" sz="1800">
                <a:solidFill>
                  <a:srgbClr val="393E40"/>
                </a:solidFill>
                <a:latin typeface="Nunito"/>
                <a:ea typeface="Nunito"/>
                <a:cs typeface="Nunito"/>
                <a:sym typeface="Nunito"/>
              </a:rPr>
              <a:t>Long Range : </a:t>
            </a:r>
            <a:r>
              <a:rPr b="1" lang="tr" sz="1600">
                <a:solidFill>
                  <a:srgbClr val="5D5B5B"/>
                </a:solidFill>
                <a:latin typeface="Nunito"/>
                <a:ea typeface="Nunito"/>
                <a:cs typeface="Nunito"/>
                <a:sym typeface="Nunito"/>
              </a:rPr>
              <a:t>Wimax can cover distances of up to </a:t>
            </a:r>
            <a:r>
              <a:rPr b="1" lang="tr" sz="1600">
                <a:solidFill>
                  <a:srgbClr val="5D5B5B"/>
                </a:solidFill>
                <a:latin typeface="Nunito"/>
                <a:ea typeface="Nunito"/>
                <a:cs typeface="Nunito"/>
                <a:sym typeface="Nunito"/>
              </a:rPr>
              <a:t>50 KM in NLOS to 10 KM LOS which makes it suitable for both rural and urban areas.</a:t>
            </a:r>
            <a:endParaRPr b="1" sz="1600">
              <a:solidFill>
                <a:srgbClr val="5D5B5B"/>
              </a:solidFill>
              <a:latin typeface="Nunito"/>
              <a:ea typeface="Nunito"/>
              <a:cs typeface="Nunito"/>
              <a:sym typeface="Nunito"/>
            </a:endParaRPr>
          </a:p>
          <a:p>
            <a:pPr indent="0" lvl="0" marL="0" rtl="0" algn="l">
              <a:spcBef>
                <a:spcPts val="0"/>
              </a:spcBef>
              <a:spcAft>
                <a:spcPts val="0"/>
              </a:spcAft>
              <a:buNone/>
            </a:pPr>
            <a:r>
              <a:t/>
            </a:r>
            <a:endParaRPr b="1" sz="1800">
              <a:solidFill>
                <a:srgbClr val="393E40"/>
              </a:solidFill>
              <a:latin typeface="Nunito"/>
              <a:ea typeface="Nunito"/>
              <a:cs typeface="Nunito"/>
              <a:sym typeface="Nunito"/>
            </a:endParaRPr>
          </a:p>
          <a:p>
            <a:pPr indent="0" lvl="0" marL="0" rtl="0" algn="l">
              <a:spcBef>
                <a:spcPts val="0"/>
              </a:spcBef>
              <a:spcAft>
                <a:spcPts val="0"/>
              </a:spcAft>
              <a:buNone/>
            </a:pPr>
            <a:r>
              <a:rPr b="1" lang="tr" sz="1800">
                <a:solidFill>
                  <a:srgbClr val="393E40"/>
                </a:solidFill>
                <a:latin typeface="Nunito"/>
                <a:ea typeface="Nunito"/>
                <a:cs typeface="Nunito"/>
                <a:sym typeface="Nunito"/>
              </a:rPr>
              <a:t>Frequency Bands : </a:t>
            </a:r>
            <a:r>
              <a:rPr b="1" lang="tr" sz="1600">
                <a:solidFill>
                  <a:srgbClr val="5D5B5B"/>
                </a:solidFill>
                <a:latin typeface="Nunito"/>
                <a:ea typeface="Nunito"/>
                <a:cs typeface="Nunito"/>
                <a:sym typeface="Nunito"/>
              </a:rPr>
              <a:t>Wimax operates various frequency bands including 2.3 GHz , 2.5 GHz and 3.5 GHz.</a:t>
            </a:r>
            <a:endParaRPr b="1" sz="1600">
              <a:solidFill>
                <a:srgbClr val="5D5B5B"/>
              </a:solidFill>
              <a:latin typeface="Nunito"/>
              <a:ea typeface="Nunito"/>
              <a:cs typeface="Nunito"/>
              <a:sym typeface="Nunito"/>
            </a:endParaRPr>
          </a:p>
          <a:p>
            <a:pPr indent="0" lvl="0" marL="0" rtl="0" algn="l">
              <a:spcBef>
                <a:spcPts val="0"/>
              </a:spcBef>
              <a:spcAft>
                <a:spcPts val="0"/>
              </a:spcAft>
              <a:buNone/>
            </a:pPr>
            <a:r>
              <a:t/>
            </a:r>
            <a:endParaRPr b="1" sz="1600">
              <a:solidFill>
                <a:srgbClr val="5D5B5B"/>
              </a:solidFill>
              <a:latin typeface="Nunito"/>
              <a:ea typeface="Nunito"/>
              <a:cs typeface="Nunito"/>
              <a:sym typeface="Nunito"/>
            </a:endParaRPr>
          </a:p>
          <a:p>
            <a:pPr indent="0" lvl="0" marL="0" rtl="0" algn="l">
              <a:spcBef>
                <a:spcPts val="0"/>
              </a:spcBef>
              <a:spcAft>
                <a:spcPts val="0"/>
              </a:spcAft>
              <a:buNone/>
            </a:pPr>
            <a:r>
              <a:rPr b="1" lang="tr" sz="1800">
                <a:solidFill>
                  <a:srgbClr val="393E40"/>
                </a:solidFill>
                <a:latin typeface="Nunito"/>
                <a:ea typeface="Nunito"/>
                <a:cs typeface="Nunito"/>
                <a:sym typeface="Nunito"/>
              </a:rPr>
              <a:t>Multiple Access Methods : </a:t>
            </a:r>
            <a:r>
              <a:rPr b="1" lang="tr" sz="1600">
                <a:solidFill>
                  <a:srgbClr val="5D5B5B"/>
                </a:solidFill>
                <a:latin typeface="Nunito"/>
                <a:ea typeface="Nunito"/>
                <a:cs typeface="Nunito"/>
                <a:sym typeface="Nunito"/>
              </a:rPr>
              <a:t>Wimax supports both TDMA (Time-Division Multiplexing Access) and OFDMA (Orthogonal Frequency-Division Multiplexing Access).</a:t>
            </a:r>
            <a:endParaRPr b="1" sz="1600">
              <a:solidFill>
                <a:srgbClr val="5D5B5B"/>
              </a:solidFill>
              <a:latin typeface="Nunito"/>
              <a:ea typeface="Nunito"/>
              <a:cs typeface="Nunito"/>
              <a:sym typeface="Nunito"/>
            </a:endParaRPr>
          </a:p>
          <a:p>
            <a:pPr indent="0" lvl="0" marL="0" rtl="0" algn="l">
              <a:spcBef>
                <a:spcPts val="0"/>
              </a:spcBef>
              <a:spcAft>
                <a:spcPts val="0"/>
              </a:spcAft>
              <a:buNone/>
            </a:pPr>
            <a:r>
              <a:t/>
            </a:r>
            <a:endParaRPr b="1" sz="1600">
              <a:solidFill>
                <a:srgbClr val="5D5B5B"/>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b="1" sz="1600">
              <a:solidFill>
                <a:srgbClr val="5D5B5B"/>
              </a:solidFill>
              <a:latin typeface="Nunito"/>
              <a:ea typeface="Nunito"/>
              <a:cs typeface="Nunito"/>
              <a:sym typeface="Nunito"/>
            </a:endParaRPr>
          </a:p>
        </p:txBody>
      </p:sp>
      <p:sp>
        <p:nvSpPr>
          <p:cNvPr id="281" name="Google Shape;281;p30"/>
          <p:cNvSpPr/>
          <p:nvPr/>
        </p:nvSpPr>
        <p:spPr>
          <a:xfrm flipH="1" rot="10800000">
            <a:off x="638419" y="1458402"/>
            <a:ext cx="208200" cy="212100"/>
          </a:xfrm>
          <a:prstGeom prst="rightArrow">
            <a:avLst>
              <a:gd fmla="val 100000" name="adj1"/>
              <a:gd fmla="val 294800" name="adj2"/>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0"/>
          <p:cNvSpPr/>
          <p:nvPr/>
        </p:nvSpPr>
        <p:spPr>
          <a:xfrm flipH="1" rot="10800000">
            <a:off x="638419" y="2720302"/>
            <a:ext cx="208200" cy="212100"/>
          </a:xfrm>
          <a:prstGeom prst="rightArrow">
            <a:avLst>
              <a:gd fmla="val 100000" name="adj1"/>
              <a:gd fmla="val 294800" name="adj2"/>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0"/>
          <p:cNvSpPr/>
          <p:nvPr/>
        </p:nvSpPr>
        <p:spPr>
          <a:xfrm flipH="1" rot="10800000">
            <a:off x="638419" y="3512752"/>
            <a:ext cx="208200" cy="212100"/>
          </a:xfrm>
          <a:prstGeom prst="rightArrow">
            <a:avLst>
              <a:gd fmla="val 100000" name="adj1"/>
              <a:gd fmla="val 294800" name="adj2"/>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0"/>
          <p:cNvSpPr/>
          <p:nvPr/>
        </p:nvSpPr>
        <p:spPr>
          <a:xfrm flipH="1" rot="10800000">
            <a:off x="638419" y="4305202"/>
            <a:ext cx="208200" cy="212100"/>
          </a:xfrm>
          <a:prstGeom prst="rightArrow">
            <a:avLst>
              <a:gd fmla="val 100000" name="adj1"/>
              <a:gd fmla="val 294800" name="adj2"/>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8" name="Shape 288"/>
        <p:cNvGrpSpPr/>
        <p:nvPr/>
      </p:nvGrpSpPr>
      <p:grpSpPr>
        <a:xfrm>
          <a:off x="0" y="0"/>
          <a:ext cx="0" cy="0"/>
          <a:chOff x="0" y="0"/>
          <a:chExt cx="0" cy="0"/>
        </a:xfrm>
      </p:grpSpPr>
      <p:sp>
        <p:nvSpPr>
          <p:cNvPr id="289" name="Google Shape;289;p31"/>
          <p:cNvSpPr/>
          <p:nvPr/>
        </p:nvSpPr>
        <p:spPr>
          <a:xfrm>
            <a:off x="0" y="1"/>
            <a:ext cx="91437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90" name="Google Shape;290;p31"/>
          <p:cNvSpPr/>
          <p:nvPr/>
        </p:nvSpPr>
        <p:spPr>
          <a:xfrm>
            <a:off x="229" y="0"/>
            <a:ext cx="91437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291" name="Google Shape;291;p31"/>
          <p:cNvSpPr/>
          <p:nvPr/>
        </p:nvSpPr>
        <p:spPr>
          <a:xfrm>
            <a:off x="1122700" y="2988"/>
            <a:ext cx="7032474" cy="5143500"/>
          </a:xfrm>
          <a:custGeom>
            <a:rect b="b" l="l" r="r" t="t"/>
            <a:pathLst>
              <a:path extrusionOk="0" h="6858000" w="9376632">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a:gsLst>
              <a:gs pos="0">
                <a:srgbClr val="70AD47">
                  <a:alpha val="20000"/>
                </a:srgbClr>
              </a:gs>
              <a:gs pos="16000">
                <a:srgbClr val="70AD47">
                  <a:alpha val="20000"/>
                </a:srgbClr>
              </a:gs>
              <a:gs pos="85000">
                <a:srgbClr val="4472C4">
                  <a:alpha val="40000"/>
                </a:srgbClr>
              </a:gs>
              <a:gs pos="100000">
                <a:srgbClr val="4472C4">
                  <a:alpha val="40000"/>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nvGrpSpPr>
          <p:cNvPr id="292" name="Google Shape;292;p31"/>
          <p:cNvGrpSpPr/>
          <p:nvPr/>
        </p:nvGrpSpPr>
        <p:grpSpPr>
          <a:xfrm>
            <a:off x="977552" y="2989"/>
            <a:ext cx="7329574" cy="5143500"/>
            <a:chOff x="1303402" y="36937"/>
            <a:chExt cx="9772765" cy="6858000"/>
          </a:xfrm>
        </p:grpSpPr>
        <p:sp>
          <p:nvSpPr>
            <p:cNvPr id="293" name="Google Shape;293;p31"/>
            <p:cNvSpPr/>
            <p:nvPr/>
          </p:nvSpPr>
          <p:spPr>
            <a:xfrm>
              <a:off x="1560551" y="36937"/>
              <a:ext cx="9313016" cy="6858000"/>
            </a:xfrm>
            <a:custGeom>
              <a:rect b="b" l="l" r="r" t="t"/>
              <a:pathLst>
                <a:path extrusionOk="0" h="6858000" w="9313016">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94" name="Google Shape;294;p31"/>
            <p:cNvSpPr/>
            <p:nvPr/>
          </p:nvSpPr>
          <p:spPr>
            <a:xfrm>
              <a:off x="1659468" y="36937"/>
              <a:ext cx="9065550" cy="6858000"/>
            </a:xfrm>
            <a:custGeom>
              <a:rect b="b" l="l" r="r" t="t"/>
              <a:pathLst>
                <a:path extrusionOk="0" h="6858000" w="906555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95" name="Google Shape;295;p31"/>
            <p:cNvSpPr/>
            <p:nvPr/>
          </p:nvSpPr>
          <p:spPr>
            <a:xfrm>
              <a:off x="1648217" y="36937"/>
              <a:ext cx="9088051" cy="6858000"/>
            </a:xfrm>
            <a:custGeom>
              <a:rect b="b" l="l" r="r" t="t"/>
              <a:pathLst>
                <a:path extrusionOk="0" h="6858000" w="9088051">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96" name="Google Shape;296;p31"/>
            <p:cNvSpPr/>
            <p:nvPr/>
          </p:nvSpPr>
          <p:spPr>
            <a:xfrm>
              <a:off x="1629061" y="36937"/>
              <a:ext cx="9107210" cy="6858000"/>
            </a:xfrm>
            <a:custGeom>
              <a:rect b="b" l="l" r="r" t="t"/>
              <a:pathLst>
                <a:path extrusionOk="0" h="6858000" w="910721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97" name="Google Shape;297;p31"/>
            <p:cNvSpPr/>
            <p:nvPr/>
          </p:nvSpPr>
          <p:spPr>
            <a:xfrm>
              <a:off x="1318434" y="36937"/>
              <a:ext cx="9747620" cy="6858000"/>
            </a:xfrm>
            <a:custGeom>
              <a:rect b="b" l="l" r="r" t="t"/>
              <a:pathLst>
                <a:path extrusionOk="0" h="6858000" w="974762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98" name="Google Shape;298;p31"/>
            <p:cNvSpPr/>
            <p:nvPr/>
          </p:nvSpPr>
          <p:spPr>
            <a:xfrm>
              <a:off x="1308320" y="36937"/>
              <a:ext cx="9767847" cy="6858000"/>
            </a:xfrm>
            <a:custGeom>
              <a:rect b="b" l="l" r="r" t="t"/>
              <a:pathLst>
                <a:path extrusionOk="0" h="6858000" w="9767847">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99" name="Google Shape;299;p31"/>
            <p:cNvSpPr/>
            <p:nvPr/>
          </p:nvSpPr>
          <p:spPr>
            <a:xfrm>
              <a:off x="1303402" y="36937"/>
              <a:ext cx="9767847" cy="6858000"/>
            </a:xfrm>
            <a:custGeom>
              <a:rect b="b" l="l" r="r" t="t"/>
              <a:pathLst>
                <a:path extrusionOk="0" h="6858000" w="9767847">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sp>
        <p:nvSpPr>
          <p:cNvPr id="300" name="Google Shape;300;p31"/>
          <p:cNvSpPr txBox="1"/>
          <p:nvPr>
            <p:ph type="title"/>
          </p:nvPr>
        </p:nvSpPr>
        <p:spPr>
          <a:xfrm>
            <a:off x="2626950" y="457802"/>
            <a:ext cx="3890100" cy="7089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2"/>
              </a:buClr>
              <a:buSzPts val="3900"/>
              <a:buFont typeface="Calibri"/>
              <a:buNone/>
            </a:pPr>
            <a:r>
              <a:rPr b="1" lang="tr" sz="4000">
                <a:solidFill>
                  <a:srgbClr val="393E40"/>
                </a:solidFill>
                <a:latin typeface="Nunito"/>
                <a:ea typeface="Nunito"/>
                <a:cs typeface="Nunito"/>
                <a:sym typeface="Nunito"/>
              </a:rPr>
              <a:t>Features</a:t>
            </a:r>
            <a:endParaRPr b="1" sz="4000">
              <a:solidFill>
                <a:srgbClr val="393E40"/>
              </a:solidFill>
              <a:latin typeface="Nunito"/>
              <a:ea typeface="Nunito"/>
              <a:cs typeface="Nunito"/>
              <a:sym typeface="Nunito"/>
            </a:endParaRPr>
          </a:p>
        </p:txBody>
      </p:sp>
      <p:grpSp>
        <p:nvGrpSpPr>
          <p:cNvPr id="301" name="Google Shape;301;p31"/>
          <p:cNvGrpSpPr/>
          <p:nvPr/>
        </p:nvGrpSpPr>
        <p:grpSpPr>
          <a:xfrm>
            <a:off x="-229" y="-3116"/>
            <a:ext cx="1886211" cy="1630750"/>
            <a:chOff x="-305" y="-4155"/>
            <a:chExt cx="2514948" cy="2174333"/>
          </a:xfrm>
        </p:grpSpPr>
        <p:sp>
          <p:nvSpPr>
            <p:cNvPr id="302" name="Google Shape;302;p31"/>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03" name="Google Shape;303;p31"/>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04" name="Google Shape;304;p31"/>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305" name="Google Shape;305;p31"/>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grpSp>
        <p:nvGrpSpPr>
          <p:cNvPr id="306" name="Google Shape;306;p31"/>
          <p:cNvGrpSpPr/>
          <p:nvPr/>
        </p:nvGrpSpPr>
        <p:grpSpPr>
          <a:xfrm rot="10800000">
            <a:off x="7264295" y="3512750"/>
            <a:ext cx="1886211" cy="1630750"/>
            <a:chOff x="-305" y="-4155"/>
            <a:chExt cx="2514948" cy="2174333"/>
          </a:xfrm>
        </p:grpSpPr>
        <p:sp>
          <p:nvSpPr>
            <p:cNvPr id="307" name="Google Shape;307;p31"/>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08" name="Google Shape;308;p31"/>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09" name="Google Shape;309;p31"/>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310" name="Google Shape;310;p31"/>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pic>
        <p:nvPicPr>
          <p:cNvPr id="311" name="Google Shape;311;p31"/>
          <p:cNvPicPr preferRelativeResize="0"/>
          <p:nvPr/>
        </p:nvPicPr>
        <p:blipFill>
          <a:blip r:embed="rId3">
            <a:alphaModFix/>
          </a:blip>
          <a:stretch>
            <a:fillRect/>
          </a:stretch>
        </p:blipFill>
        <p:spPr>
          <a:xfrm>
            <a:off x="396450" y="2111000"/>
            <a:ext cx="4592850" cy="2147875"/>
          </a:xfrm>
          <a:prstGeom prst="rect">
            <a:avLst/>
          </a:prstGeom>
          <a:noFill/>
          <a:ln>
            <a:noFill/>
          </a:ln>
          <a:effectLst>
            <a:outerShdw blurRad="57150" rotWithShape="0" algn="bl" dir="5400000" dist="19050">
              <a:srgbClr val="000000">
                <a:alpha val="50000"/>
              </a:srgbClr>
            </a:outerShdw>
          </a:effectLst>
        </p:spPr>
      </p:pic>
      <p:pic>
        <p:nvPicPr>
          <p:cNvPr id="312" name="Google Shape;312;p31"/>
          <p:cNvPicPr preferRelativeResize="0"/>
          <p:nvPr/>
        </p:nvPicPr>
        <p:blipFill>
          <a:blip r:embed="rId4">
            <a:alphaModFix/>
          </a:blip>
          <a:stretch>
            <a:fillRect/>
          </a:stretch>
        </p:blipFill>
        <p:spPr>
          <a:xfrm>
            <a:off x="5230425" y="2110988"/>
            <a:ext cx="3333750" cy="2314575"/>
          </a:xfrm>
          <a:prstGeom prst="rect">
            <a:avLst/>
          </a:prstGeom>
          <a:noFill/>
          <a:ln>
            <a:noFill/>
          </a:ln>
          <a:effectLst>
            <a:outerShdw blurRad="57150" rotWithShape="0" algn="bl" dir="5400000" dist="19050">
              <a:srgbClr val="000000">
                <a:alpha val="50000"/>
              </a:srgbClr>
            </a:outerShdw>
          </a:effectLst>
        </p:spPr>
      </p:pic>
      <p:sp>
        <p:nvSpPr>
          <p:cNvPr id="313" name="Google Shape;313;p31"/>
          <p:cNvSpPr txBox="1"/>
          <p:nvPr/>
        </p:nvSpPr>
        <p:spPr>
          <a:xfrm>
            <a:off x="1615875" y="1543050"/>
            <a:ext cx="2154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tr" sz="2000">
                <a:solidFill>
                  <a:srgbClr val="393E40"/>
                </a:solidFill>
                <a:latin typeface="Nunito"/>
                <a:ea typeface="Nunito"/>
                <a:cs typeface="Nunito"/>
                <a:sym typeface="Nunito"/>
              </a:rPr>
              <a:t>OFDMA</a:t>
            </a:r>
            <a:endParaRPr b="1" sz="2000">
              <a:solidFill>
                <a:srgbClr val="393E40"/>
              </a:solidFill>
              <a:latin typeface="Nunito"/>
              <a:ea typeface="Nunito"/>
              <a:cs typeface="Nunito"/>
              <a:sym typeface="Nunito"/>
            </a:endParaRPr>
          </a:p>
        </p:txBody>
      </p:sp>
      <p:sp>
        <p:nvSpPr>
          <p:cNvPr id="314" name="Google Shape;314;p31"/>
          <p:cNvSpPr txBox="1"/>
          <p:nvPr/>
        </p:nvSpPr>
        <p:spPr>
          <a:xfrm>
            <a:off x="5820300" y="1543050"/>
            <a:ext cx="2154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tr" sz="2000">
                <a:solidFill>
                  <a:srgbClr val="393E40"/>
                </a:solidFill>
                <a:latin typeface="Nunito"/>
                <a:ea typeface="Nunito"/>
                <a:cs typeface="Nunito"/>
                <a:sym typeface="Nunito"/>
              </a:rPr>
              <a:t>TDMA</a:t>
            </a:r>
            <a:endParaRPr b="1" sz="2000">
              <a:solidFill>
                <a:srgbClr val="393E40"/>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8" name="Shape 318"/>
        <p:cNvGrpSpPr/>
        <p:nvPr/>
      </p:nvGrpSpPr>
      <p:grpSpPr>
        <a:xfrm>
          <a:off x="0" y="0"/>
          <a:ext cx="0" cy="0"/>
          <a:chOff x="0" y="0"/>
          <a:chExt cx="0" cy="0"/>
        </a:xfrm>
      </p:grpSpPr>
      <p:sp>
        <p:nvSpPr>
          <p:cNvPr id="319" name="Google Shape;319;p32"/>
          <p:cNvSpPr/>
          <p:nvPr/>
        </p:nvSpPr>
        <p:spPr>
          <a:xfrm>
            <a:off x="0" y="1"/>
            <a:ext cx="91437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20" name="Google Shape;320;p32"/>
          <p:cNvSpPr/>
          <p:nvPr/>
        </p:nvSpPr>
        <p:spPr>
          <a:xfrm>
            <a:off x="229" y="0"/>
            <a:ext cx="91437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321" name="Google Shape;321;p32"/>
          <p:cNvSpPr/>
          <p:nvPr/>
        </p:nvSpPr>
        <p:spPr>
          <a:xfrm>
            <a:off x="1122700" y="2988"/>
            <a:ext cx="7032474" cy="5143500"/>
          </a:xfrm>
          <a:custGeom>
            <a:rect b="b" l="l" r="r" t="t"/>
            <a:pathLst>
              <a:path extrusionOk="0" h="6858000" w="9376632">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a:gsLst>
              <a:gs pos="0">
                <a:srgbClr val="70AD47">
                  <a:alpha val="20000"/>
                </a:srgbClr>
              </a:gs>
              <a:gs pos="16000">
                <a:srgbClr val="70AD47">
                  <a:alpha val="20000"/>
                </a:srgbClr>
              </a:gs>
              <a:gs pos="85000">
                <a:srgbClr val="4472C4">
                  <a:alpha val="40000"/>
                </a:srgbClr>
              </a:gs>
              <a:gs pos="100000">
                <a:srgbClr val="4472C4">
                  <a:alpha val="40000"/>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nvGrpSpPr>
          <p:cNvPr id="322" name="Google Shape;322;p32"/>
          <p:cNvGrpSpPr/>
          <p:nvPr/>
        </p:nvGrpSpPr>
        <p:grpSpPr>
          <a:xfrm>
            <a:off x="977552" y="2989"/>
            <a:ext cx="7329574" cy="5143500"/>
            <a:chOff x="1303402" y="36937"/>
            <a:chExt cx="9772765" cy="6858000"/>
          </a:xfrm>
        </p:grpSpPr>
        <p:sp>
          <p:nvSpPr>
            <p:cNvPr id="323" name="Google Shape;323;p32"/>
            <p:cNvSpPr/>
            <p:nvPr/>
          </p:nvSpPr>
          <p:spPr>
            <a:xfrm>
              <a:off x="1560551" y="36937"/>
              <a:ext cx="9313016" cy="6858000"/>
            </a:xfrm>
            <a:custGeom>
              <a:rect b="b" l="l" r="r" t="t"/>
              <a:pathLst>
                <a:path extrusionOk="0" h="6858000" w="9313016">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24" name="Google Shape;324;p32"/>
            <p:cNvSpPr/>
            <p:nvPr/>
          </p:nvSpPr>
          <p:spPr>
            <a:xfrm>
              <a:off x="1659468" y="36937"/>
              <a:ext cx="9065550" cy="6858000"/>
            </a:xfrm>
            <a:custGeom>
              <a:rect b="b" l="l" r="r" t="t"/>
              <a:pathLst>
                <a:path extrusionOk="0" h="6858000" w="906555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25" name="Google Shape;325;p32"/>
            <p:cNvSpPr/>
            <p:nvPr/>
          </p:nvSpPr>
          <p:spPr>
            <a:xfrm>
              <a:off x="1648217" y="36937"/>
              <a:ext cx="9088051" cy="6858000"/>
            </a:xfrm>
            <a:custGeom>
              <a:rect b="b" l="l" r="r" t="t"/>
              <a:pathLst>
                <a:path extrusionOk="0" h="6858000" w="9088051">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26" name="Google Shape;326;p32"/>
            <p:cNvSpPr/>
            <p:nvPr/>
          </p:nvSpPr>
          <p:spPr>
            <a:xfrm>
              <a:off x="1629061" y="36937"/>
              <a:ext cx="9107210" cy="6858000"/>
            </a:xfrm>
            <a:custGeom>
              <a:rect b="b" l="l" r="r" t="t"/>
              <a:pathLst>
                <a:path extrusionOk="0" h="6858000" w="910721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27" name="Google Shape;327;p32"/>
            <p:cNvSpPr/>
            <p:nvPr/>
          </p:nvSpPr>
          <p:spPr>
            <a:xfrm>
              <a:off x="1318434" y="36937"/>
              <a:ext cx="9747620" cy="6858000"/>
            </a:xfrm>
            <a:custGeom>
              <a:rect b="b" l="l" r="r" t="t"/>
              <a:pathLst>
                <a:path extrusionOk="0" h="6858000" w="974762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28" name="Google Shape;328;p32"/>
            <p:cNvSpPr/>
            <p:nvPr/>
          </p:nvSpPr>
          <p:spPr>
            <a:xfrm>
              <a:off x="1308320" y="36937"/>
              <a:ext cx="9767847" cy="6858000"/>
            </a:xfrm>
            <a:custGeom>
              <a:rect b="b" l="l" r="r" t="t"/>
              <a:pathLst>
                <a:path extrusionOk="0" h="6858000" w="9767847">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29" name="Google Shape;329;p32"/>
            <p:cNvSpPr/>
            <p:nvPr/>
          </p:nvSpPr>
          <p:spPr>
            <a:xfrm>
              <a:off x="1303402" y="36937"/>
              <a:ext cx="9767847" cy="6858000"/>
            </a:xfrm>
            <a:custGeom>
              <a:rect b="b" l="l" r="r" t="t"/>
              <a:pathLst>
                <a:path extrusionOk="0" h="6858000" w="9767847">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sp>
        <p:nvSpPr>
          <p:cNvPr id="330" name="Google Shape;330;p32"/>
          <p:cNvSpPr txBox="1"/>
          <p:nvPr>
            <p:ph type="title"/>
          </p:nvPr>
        </p:nvSpPr>
        <p:spPr>
          <a:xfrm>
            <a:off x="2626950" y="457802"/>
            <a:ext cx="3890100" cy="7089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2"/>
              </a:buClr>
              <a:buSzPts val="3900"/>
              <a:buFont typeface="Calibri"/>
              <a:buNone/>
            </a:pPr>
            <a:r>
              <a:rPr b="1" lang="tr" sz="4000">
                <a:solidFill>
                  <a:srgbClr val="393E40"/>
                </a:solidFill>
                <a:latin typeface="Nunito"/>
                <a:ea typeface="Nunito"/>
                <a:cs typeface="Nunito"/>
                <a:sym typeface="Nunito"/>
              </a:rPr>
              <a:t>Features</a:t>
            </a:r>
            <a:endParaRPr b="1" sz="4000">
              <a:solidFill>
                <a:srgbClr val="393E40"/>
              </a:solidFill>
              <a:latin typeface="Nunito"/>
              <a:ea typeface="Nunito"/>
              <a:cs typeface="Nunito"/>
              <a:sym typeface="Nunito"/>
            </a:endParaRPr>
          </a:p>
        </p:txBody>
      </p:sp>
      <p:grpSp>
        <p:nvGrpSpPr>
          <p:cNvPr id="331" name="Google Shape;331;p32"/>
          <p:cNvGrpSpPr/>
          <p:nvPr/>
        </p:nvGrpSpPr>
        <p:grpSpPr>
          <a:xfrm>
            <a:off x="-229" y="-3116"/>
            <a:ext cx="1886211" cy="1630750"/>
            <a:chOff x="-305" y="-4155"/>
            <a:chExt cx="2514948" cy="2174333"/>
          </a:xfrm>
        </p:grpSpPr>
        <p:sp>
          <p:nvSpPr>
            <p:cNvPr id="332" name="Google Shape;332;p32"/>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33" name="Google Shape;333;p32"/>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34" name="Google Shape;334;p32"/>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335" name="Google Shape;335;p32"/>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grpSp>
        <p:nvGrpSpPr>
          <p:cNvPr id="336" name="Google Shape;336;p32"/>
          <p:cNvGrpSpPr/>
          <p:nvPr/>
        </p:nvGrpSpPr>
        <p:grpSpPr>
          <a:xfrm rot="10800000">
            <a:off x="7264295" y="3512750"/>
            <a:ext cx="1886211" cy="1630750"/>
            <a:chOff x="-305" y="-4155"/>
            <a:chExt cx="2514948" cy="2174333"/>
          </a:xfrm>
        </p:grpSpPr>
        <p:sp>
          <p:nvSpPr>
            <p:cNvPr id="337" name="Google Shape;337;p32"/>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38" name="Google Shape;338;p32"/>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39" name="Google Shape;339;p32"/>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340" name="Google Shape;340;p32"/>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sp>
        <p:nvSpPr>
          <p:cNvPr id="341" name="Google Shape;341;p32"/>
          <p:cNvSpPr txBox="1"/>
          <p:nvPr/>
        </p:nvSpPr>
        <p:spPr>
          <a:xfrm>
            <a:off x="878675" y="1703775"/>
            <a:ext cx="7629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600">
              <a:solidFill>
                <a:srgbClr val="5D5B5B"/>
              </a:solidFill>
              <a:latin typeface="Nunito"/>
              <a:ea typeface="Nunito"/>
              <a:cs typeface="Nunito"/>
              <a:sym typeface="Nunito"/>
            </a:endParaRPr>
          </a:p>
        </p:txBody>
      </p:sp>
      <p:sp>
        <p:nvSpPr>
          <p:cNvPr id="342" name="Google Shape;342;p32"/>
          <p:cNvSpPr txBox="1"/>
          <p:nvPr/>
        </p:nvSpPr>
        <p:spPr>
          <a:xfrm>
            <a:off x="878675" y="1322775"/>
            <a:ext cx="64938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tr" sz="1800">
                <a:solidFill>
                  <a:srgbClr val="393E40"/>
                </a:solidFill>
                <a:latin typeface="Nunito"/>
                <a:ea typeface="Nunito"/>
                <a:cs typeface="Nunito"/>
                <a:sym typeface="Nunito"/>
              </a:rPr>
              <a:t>Security : </a:t>
            </a:r>
            <a:r>
              <a:rPr b="1" lang="tr" sz="1600">
                <a:solidFill>
                  <a:srgbClr val="5D5B5B"/>
                </a:solidFill>
                <a:latin typeface="Nunito"/>
                <a:ea typeface="Nunito"/>
                <a:cs typeface="Nunito"/>
                <a:sym typeface="Nunito"/>
              </a:rPr>
              <a:t>Wimax supports various security protocols such as AES (Advanced Encryption Standard) and TKIP (Temporal Key Integrity Protocol).</a:t>
            </a:r>
            <a:endParaRPr b="1" sz="1800">
              <a:solidFill>
                <a:srgbClr val="393E40"/>
              </a:solidFill>
              <a:latin typeface="Nunito"/>
              <a:ea typeface="Nunito"/>
              <a:cs typeface="Nunito"/>
              <a:sym typeface="Nunito"/>
            </a:endParaRPr>
          </a:p>
          <a:p>
            <a:pPr indent="0" lvl="0" marL="0" rtl="0" algn="l">
              <a:spcBef>
                <a:spcPts val="0"/>
              </a:spcBef>
              <a:spcAft>
                <a:spcPts val="0"/>
              </a:spcAft>
              <a:buNone/>
            </a:pPr>
            <a:r>
              <a:t/>
            </a:r>
            <a:endParaRPr b="1" sz="1800">
              <a:solidFill>
                <a:srgbClr val="393E40"/>
              </a:solidFill>
              <a:latin typeface="Nunito"/>
              <a:ea typeface="Nunito"/>
              <a:cs typeface="Nunito"/>
              <a:sym typeface="Nunito"/>
            </a:endParaRPr>
          </a:p>
          <a:p>
            <a:pPr indent="0" lvl="0" marL="0" rtl="0" algn="l">
              <a:spcBef>
                <a:spcPts val="0"/>
              </a:spcBef>
              <a:spcAft>
                <a:spcPts val="0"/>
              </a:spcAft>
              <a:buNone/>
            </a:pPr>
            <a:r>
              <a:rPr b="1" lang="tr" sz="1800">
                <a:solidFill>
                  <a:srgbClr val="393E40"/>
                </a:solidFill>
                <a:latin typeface="Nunito"/>
                <a:ea typeface="Nunito"/>
                <a:cs typeface="Nunito"/>
                <a:sym typeface="Nunito"/>
              </a:rPr>
              <a:t>Quality of Service (QoS) : </a:t>
            </a:r>
            <a:r>
              <a:rPr b="1" lang="tr" sz="1600">
                <a:solidFill>
                  <a:srgbClr val="5D5B5B"/>
                </a:solidFill>
                <a:latin typeface="Nunito"/>
                <a:ea typeface="Nunito"/>
                <a:cs typeface="Nunito"/>
                <a:sym typeface="Nunito"/>
              </a:rPr>
              <a:t>Wimax supports QoS mechanisms such as prioritization of different types of traffic and resource allocation to ensure that critical applications such as voice and video receive adequate bandwidth.</a:t>
            </a:r>
            <a:endParaRPr b="1" sz="1600">
              <a:solidFill>
                <a:srgbClr val="5D5B5B"/>
              </a:solidFill>
              <a:latin typeface="Nunito"/>
              <a:ea typeface="Nunito"/>
              <a:cs typeface="Nunito"/>
              <a:sym typeface="Nunito"/>
            </a:endParaRPr>
          </a:p>
          <a:p>
            <a:pPr indent="0" lvl="0" marL="0" rtl="0" algn="l">
              <a:spcBef>
                <a:spcPts val="0"/>
              </a:spcBef>
              <a:spcAft>
                <a:spcPts val="0"/>
              </a:spcAft>
              <a:buNone/>
            </a:pPr>
            <a:r>
              <a:t/>
            </a:r>
            <a:endParaRPr b="1" sz="1800">
              <a:solidFill>
                <a:srgbClr val="393E40"/>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b="1" lang="tr" sz="1800">
                <a:solidFill>
                  <a:srgbClr val="393E40"/>
                </a:solidFill>
                <a:latin typeface="Nunito"/>
                <a:ea typeface="Nunito"/>
                <a:cs typeface="Nunito"/>
                <a:sym typeface="Nunito"/>
              </a:rPr>
              <a:t>Interoperability : </a:t>
            </a:r>
            <a:r>
              <a:rPr b="1" lang="tr" sz="1600">
                <a:solidFill>
                  <a:srgbClr val="5D5B5B"/>
                </a:solidFill>
                <a:latin typeface="Nunito"/>
                <a:ea typeface="Nunito"/>
                <a:cs typeface="Nunito"/>
                <a:sym typeface="Nunito"/>
              </a:rPr>
              <a:t>Wimax is an international standard and is interoperable with other wireless communication technologies such as 3G and 4G cellular networks, allowing for seamless integration with existing infrastructure</a:t>
            </a:r>
            <a:endParaRPr b="1" sz="1600">
              <a:solidFill>
                <a:srgbClr val="5D5B5B"/>
              </a:solidFill>
              <a:latin typeface="Nunito"/>
              <a:ea typeface="Nunito"/>
              <a:cs typeface="Nunito"/>
              <a:sym typeface="Nunito"/>
            </a:endParaRPr>
          </a:p>
          <a:p>
            <a:pPr indent="0" lvl="0" marL="0" rtl="0" algn="l">
              <a:spcBef>
                <a:spcPts val="0"/>
              </a:spcBef>
              <a:spcAft>
                <a:spcPts val="0"/>
              </a:spcAft>
              <a:buNone/>
            </a:pPr>
            <a:r>
              <a:t/>
            </a:r>
            <a:endParaRPr b="1" sz="1600">
              <a:solidFill>
                <a:srgbClr val="5D5B5B"/>
              </a:solidFill>
              <a:latin typeface="Nunito"/>
              <a:ea typeface="Nunito"/>
              <a:cs typeface="Nunito"/>
              <a:sym typeface="Nunito"/>
            </a:endParaRPr>
          </a:p>
        </p:txBody>
      </p:sp>
      <p:sp>
        <p:nvSpPr>
          <p:cNvPr id="343" name="Google Shape;343;p32"/>
          <p:cNvSpPr/>
          <p:nvPr/>
        </p:nvSpPr>
        <p:spPr>
          <a:xfrm flipH="1" rot="10800000">
            <a:off x="638419" y="1447802"/>
            <a:ext cx="208200" cy="212100"/>
          </a:xfrm>
          <a:prstGeom prst="rightArrow">
            <a:avLst>
              <a:gd fmla="val 100000" name="adj1"/>
              <a:gd fmla="val 294800" name="adj2"/>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2"/>
          <p:cNvSpPr/>
          <p:nvPr/>
        </p:nvSpPr>
        <p:spPr>
          <a:xfrm flipH="1" rot="10800000">
            <a:off x="638419" y="2468702"/>
            <a:ext cx="208200" cy="212100"/>
          </a:xfrm>
          <a:prstGeom prst="rightArrow">
            <a:avLst>
              <a:gd fmla="val 100000" name="adj1"/>
              <a:gd fmla="val 294800" name="adj2"/>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2"/>
          <p:cNvSpPr/>
          <p:nvPr/>
        </p:nvSpPr>
        <p:spPr>
          <a:xfrm flipH="1" rot="10800000">
            <a:off x="638419" y="3776752"/>
            <a:ext cx="208200" cy="212100"/>
          </a:xfrm>
          <a:prstGeom prst="rightArrow">
            <a:avLst>
              <a:gd fmla="val 100000" name="adj1"/>
              <a:gd fmla="val 294800" name="adj2"/>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9" name="Shape 349"/>
        <p:cNvGrpSpPr/>
        <p:nvPr/>
      </p:nvGrpSpPr>
      <p:grpSpPr>
        <a:xfrm>
          <a:off x="0" y="0"/>
          <a:ext cx="0" cy="0"/>
          <a:chOff x="0" y="0"/>
          <a:chExt cx="0" cy="0"/>
        </a:xfrm>
      </p:grpSpPr>
      <p:sp>
        <p:nvSpPr>
          <p:cNvPr id="350" name="Google Shape;350;p33"/>
          <p:cNvSpPr/>
          <p:nvPr/>
        </p:nvSpPr>
        <p:spPr>
          <a:xfrm>
            <a:off x="0" y="1"/>
            <a:ext cx="91437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51" name="Google Shape;351;p33"/>
          <p:cNvSpPr/>
          <p:nvPr/>
        </p:nvSpPr>
        <p:spPr>
          <a:xfrm>
            <a:off x="229" y="0"/>
            <a:ext cx="91437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352" name="Google Shape;352;p33"/>
          <p:cNvSpPr/>
          <p:nvPr/>
        </p:nvSpPr>
        <p:spPr>
          <a:xfrm>
            <a:off x="1122700" y="2988"/>
            <a:ext cx="7032474" cy="5143500"/>
          </a:xfrm>
          <a:custGeom>
            <a:rect b="b" l="l" r="r" t="t"/>
            <a:pathLst>
              <a:path extrusionOk="0" h="6858000" w="9376632">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a:gsLst>
              <a:gs pos="0">
                <a:srgbClr val="70AD47">
                  <a:alpha val="20000"/>
                </a:srgbClr>
              </a:gs>
              <a:gs pos="16000">
                <a:srgbClr val="70AD47">
                  <a:alpha val="20000"/>
                </a:srgbClr>
              </a:gs>
              <a:gs pos="85000">
                <a:srgbClr val="4472C4">
                  <a:alpha val="40000"/>
                </a:srgbClr>
              </a:gs>
              <a:gs pos="100000">
                <a:srgbClr val="4472C4">
                  <a:alpha val="40000"/>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nvGrpSpPr>
          <p:cNvPr id="353" name="Google Shape;353;p33"/>
          <p:cNvGrpSpPr/>
          <p:nvPr/>
        </p:nvGrpSpPr>
        <p:grpSpPr>
          <a:xfrm>
            <a:off x="977552" y="2989"/>
            <a:ext cx="7329574" cy="5143500"/>
            <a:chOff x="1303402" y="36937"/>
            <a:chExt cx="9772765" cy="6858000"/>
          </a:xfrm>
        </p:grpSpPr>
        <p:sp>
          <p:nvSpPr>
            <p:cNvPr id="354" name="Google Shape;354;p33"/>
            <p:cNvSpPr/>
            <p:nvPr/>
          </p:nvSpPr>
          <p:spPr>
            <a:xfrm>
              <a:off x="1560551" y="36937"/>
              <a:ext cx="9313016" cy="6858000"/>
            </a:xfrm>
            <a:custGeom>
              <a:rect b="b" l="l" r="r" t="t"/>
              <a:pathLst>
                <a:path extrusionOk="0" h="6858000" w="9313016">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55" name="Google Shape;355;p33"/>
            <p:cNvSpPr/>
            <p:nvPr/>
          </p:nvSpPr>
          <p:spPr>
            <a:xfrm>
              <a:off x="1659468" y="36937"/>
              <a:ext cx="9065550" cy="6858000"/>
            </a:xfrm>
            <a:custGeom>
              <a:rect b="b" l="l" r="r" t="t"/>
              <a:pathLst>
                <a:path extrusionOk="0" h="6858000" w="906555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56" name="Google Shape;356;p33"/>
            <p:cNvSpPr/>
            <p:nvPr/>
          </p:nvSpPr>
          <p:spPr>
            <a:xfrm>
              <a:off x="1648217" y="36937"/>
              <a:ext cx="9088051" cy="6858000"/>
            </a:xfrm>
            <a:custGeom>
              <a:rect b="b" l="l" r="r" t="t"/>
              <a:pathLst>
                <a:path extrusionOk="0" h="6858000" w="9088051">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57" name="Google Shape;357;p33"/>
            <p:cNvSpPr/>
            <p:nvPr/>
          </p:nvSpPr>
          <p:spPr>
            <a:xfrm>
              <a:off x="1629061" y="36937"/>
              <a:ext cx="9107210" cy="6858000"/>
            </a:xfrm>
            <a:custGeom>
              <a:rect b="b" l="l" r="r" t="t"/>
              <a:pathLst>
                <a:path extrusionOk="0" h="6858000" w="910721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58" name="Google Shape;358;p33"/>
            <p:cNvSpPr/>
            <p:nvPr/>
          </p:nvSpPr>
          <p:spPr>
            <a:xfrm>
              <a:off x="1318434" y="36937"/>
              <a:ext cx="9747620" cy="6858000"/>
            </a:xfrm>
            <a:custGeom>
              <a:rect b="b" l="l" r="r" t="t"/>
              <a:pathLst>
                <a:path extrusionOk="0" h="6858000" w="974762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lt1">
                <a:alpha val="2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59" name="Google Shape;359;p33"/>
            <p:cNvSpPr/>
            <p:nvPr/>
          </p:nvSpPr>
          <p:spPr>
            <a:xfrm>
              <a:off x="1308320" y="36937"/>
              <a:ext cx="9767847" cy="6858000"/>
            </a:xfrm>
            <a:custGeom>
              <a:rect b="b" l="l" r="r" t="t"/>
              <a:pathLst>
                <a:path extrusionOk="0" h="6858000" w="9767847">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60" name="Google Shape;360;p33"/>
            <p:cNvSpPr/>
            <p:nvPr/>
          </p:nvSpPr>
          <p:spPr>
            <a:xfrm>
              <a:off x="1303402" y="36937"/>
              <a:ext cx="9767847" cy="6858000"/>
            </a:xfrm>
            <a:custGeom>
              <a:rect b="b" l="l" r="r" t="t"/>
              <a:pathLst>
                <a:path extrusionOk="0" h="6858000" w="9767847">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sp>
        <p:nvSpPr>
          <p:cNvPr id="361" name="Google Shape;361;p33"/>
          <p:cNvSpPr txBox="1"/>
          <p:nvPr>
            <p:ph type="title"/>
          </p:nvPr>
        </p:nvSpPr>
        <p:spPr>
          <a:xfrm>
            <a:off x="2626950" y="457802"/>
            <a:ext cx="3890100" cy="7089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2"/>
              </a:buClr>
              <a:buSzPts val="3900"/>
              <a:buFont typeface="Calibri"/>
              <a:buNone/>
            </a:pPr>
            <a:r>
              <a:rPr b="1" lang="tr" sz="4000">
                <a:solidFill>
                  <a:srgbClr val="393E40"/>
                </a:solidFill>
                <a:latin typeface="Nunito"/>
                <a:ea typeface="Nunito"/>
                <a:cs typeface="Nunito"/>
                <a:sym typeface="Nunito"/>
              </a:rPr>
              <a:t>Features</a:t>
            </a:r>
            <a:endParaRPr b="1" sz="4000">
              <a:solidFill>
                <a:srgbClr val="393E40"/>
              </a:solidFill>
              <a:latin typeface="Nunito"/>
              <a:ea typeface="Nunito"/>
              <a:cs typeface="Nunito"/>
              <a:sym typeface="Nunito"/>
            </a:endParaRPr>
          </a:p>
        </p:txBody>
      </p:sp>
      <p:grpSp>
        <p:nvGrpSpPr>
          <p:cNvPr id="362" name="Google Shape;362;p33"/>
          <p:cNvGrpSpPr/>
          <p:nvPr/>
        </p:nvGrpSpPr>
        <p:grpSpPr>
          <a:xfrm>
            <a:off x="-229" y="-3116"/>
            <a:ext cx="1886211" cy="1630750"/>
            <a:chOff x="-305" y="-4155"/>
            <a:chExt cx="2514948" cy="2174333"/>
          </a:xfrm>
        </p:grpSpPr>
        <p:sp>
          <p:nvSpPr>
            <p:cNvPr id="363" name="Google Shape;363;p33"/>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64" name="Google Shape;364;p33"/>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65" name="Google Shape;365;p33"/>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366" name="Google Shape;366;p33"/>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grpSp>
        <p:nvGrpSpPr>
          <p:cNvPr id="367" name="Google Shape;367;p33"/>
          <p:cNvGrpSpPr/>
          <p:nvPr/>
        </p:nvGrpSpPr>
        <p:grpSpPr>
          <a:xfrm rot="10800000">
            <a:off x="7264295" y="3512750"/>
            <a:ext cx="1886211" cy="1630750"/>
            <a:chOff x="-305" y="-4155"/>
            <a:chExt cx="2514948" cy="2174333"/>
          </a:xfrm>
        </p:grpSpPr>
        <p:sp>
          <p:nvSpPr>
            <p:cNvPr id="368" name="Google Shape;368;p33"/>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69" name="Google Shape;369;p33"/>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70" name="Google Shape;370;p33"/>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600" u="none" cap="none" strike="noStrike">
                <a:solidFill>
                  <a:schemeClr val="lt1"/>
                </a:solidFill>
                <a:latin typeface="Calibri"/>
                <a:ea typeface="Calibri"/>
                <a:cs typeface="Calibri"/>
                <a:sym typeface="Calibri"/>
              </a:endParaRPr>
            </a:p>
          </p:txBody>
        </p:sp>
        <p:sp>
          <p:nvSpPr>
            <p:cNvPr id="371" name="Google Shape;371;p33"/>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14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sp>
        <p:nvSpPr>
          <p:cNvPr id="372" name="Google Shape;372;p33"/>
          <p:cNvSpPr txBox="1"/>
          <p:nvPr/>
        </p:nvSpPr>
        <p:spPr>
          <a:xfrm>
            <a:off x="878675" y="1703775"/>
            <a:ext cx="7629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600">
              <a:solidFill>
                <a:srgbClr val="5D5B5B"/>
              </a:solidFill>
              <a:latin typeface="Nunito"/>
              <a:ea typeface="Nunito"/>
              <a:cs typeface="Nunito"/>
              <a:sym typeface="Nunito"/>
            </a:endParaRPr>
          </a:p>
        </p:txBody>
      </p:sp>
      <p:pic>
        <p:nvPicPr>
          <p:cNvPr id="373" name="Google Shape;373;p33"/>
          <p:cNvPicPr preferRelativeResize="0"/>
          <p:nvPr/>
        </p:nvPicPr>
        <p:blipFill>
          <a:blip r:embed="rId3">
            <a:alphaModFix/>
          </a:blip>
          <a:stretch>
            <a:fillRect/>
          </a:stretch>
        </p:blipFill>
        <p:spPr>
          <a:xfrm>
            <a:off x="539346" y="2389575"/>
            <a:ext cx="3489700" cy="1808000"/>
          </a:xfrm>
          <a:prstGeom prst="rect">
            <a:avLst/>
          </a:prstGeom>
          <a:noFill/>
          <a:ln>
            <a:noFill/>
          </a:ln>
        </p:spPr>
      </p:pic>
      <p:pic>
        <p:nvPicPr>
          <p:cNvPr id="374" name="Google Shape;374;p33"/>
          <p:cNvPicPr preferRelativeResize="0"/>
          <p:nvPr/>
        </p:nvPicPr>
        <p:blipFill>
          <a:blip r:embed="rId4">
            <a:alphaModFix/>
          </a:blip>
          <a:stretch>
            <a:fillRect/>
          </a:stretch>
        </p:blipFill>
        <p:spPr>
          <a:xfrm>
            <a:off x="4571998" y="2193137"/>
            <a:ext cx="4354250" cy="2400312"/>
          </a:xfrm>
          <a:prstGeom prst="rect">
            <a:avLst/>
          </a:prstGeom>
          <a:noFill/>
          <a:ln>
            <a:noFill/>
          </a:ln>
          <a:effectLst>
            <a:outerShdw blurRad="57150" rotWithShape="0" algn="bl" dir="5400000" dist="19050">
              <a:srgbClr val="000000">
                <a:alpha val="50000"/>
              </a:srgbClr>
            </a:outerShdw>
          </a:effectLst>
        </p:spPr>
      </p:pic>
      <p:sp>
        <p:nvSpPr>
          <p:cNvPr id="375" name="Google Shape;375;p33"/>
          <p:cNvSpPr txBox="1"/>
          <p:nvPr/>
        </p:nvSpPr>
        <p:spPr>
          <a:xfrm>
            <a:off x="1207200" y="1627625"/>
            <a:ext cx="2154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tr" sz="2000">
                <a:solidFill>
                  <a:srgbClr val="393E40"/>
                </a:solidFill>
                <a:latin typeface="Nunito"/>
                <a:ea typeface="Nunito"/>
                <a:cs typeface="Nunito"/>
                <a:sym typeface="Nunito"/>
              </a:rPr>
              <a:t>AES</a:t>
            </a:r>
            <a:endParaRPr b="1" sz="2000">
              <a:solidFill>
                <a:srgbClr val="393E40"/>
              </a:solidFill>
              <a:latin typeface="Nunito"/>
              <a:ea typeface="Nunito"/>
              <a:cs typeface="Nunito"/>
              <a:sym typeface="Nunito"/>
            </a:endParaRPr>
          </a:p>
        </p:txBody>
      </p:sp>
      <p:sp>
        <p:nvSpPr>
          <p:cNvPr id="376" name="Google Shape;376;p33"/>
          <p:cNvSpPr txBox="1"/>
          <p:nvPr/>
        </p:nvSpPr>
        <p:spPr>
          <a:xfrm>
            <a:off x="5672125" y="1627625"/>
            <a:ext cx="2154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tr" sz="2000">
                <a:solidFill>
                  <a:srgbClr val="393E40"/>
                </a:solidFill>
                <a:latin typeface="Nunito"/>
                <a:ea typeface="Nunito"/>
                <a:cs typeface="Nunito"/>
                <a:sym typeface="Nunito"/>
              </a:rPr>
              <a:t>TKIP</a:t>
            </a:r>
            <a:endParaRPr b="1" sz="2000">
              <a:solidFill>
                <a:srgbClr val="393E40"/>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