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89" r:id="rId3"/>
    <p:sldId id="258" r:id="rId4"/>
    <p:sldId id="287" r:id="rId5"/>
    <p:sldId id="293" r:id="rId6"/>
    <p:sldId id="273" r:id="rId7"/>
    <p:sldId id="290" r:id="rId8"/>
    <p:sldId id="291" r:id="rId9"/>
    <p:sldId id="292" r:id="rId10"/>
    <p:sldId id="274" r:id="rId11"/>
    <p:sldId id="275" r:id="rId12"/>
    <p:sldId id="276" r:id="rId13"/>
    <p:sldId id="278" r:id="rId14"/>
    <p:sldId id="282" r:id="rId15"/>
    <p:sldId id="283" r:id="rId16"/>
    <p:sldId id="284" r:id="rId17"/>
    <p:sldId id="294" r:id="rId18"/>
    <p:sldId id="285" r:id="rId19"/>
    <p:sldId id="28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52" autoAdjust="0"/>
    <p:restoredTop sz="94660"/>
  </p:normalViewPr>
  <p:slideViewPr>
    <p:cSldViewPr snapToGrid="0">
      <p:cViewPr varScale="1">
        <p:scale>
          <a:sx n="108" d="100"/>
          <a:sy n="108" d="100"/>
        </p:scale>
        <p:origin x="103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DAE938-D430-469B-BEA4-ABA7E515124B}" type="datetimeFigureOut">
              <a:rPr lang="en-US" smtClean="0"/>
              <a:t>12/26/2022</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5EECB-4095-41A8-984E-AE951EB6EF4E}" type="slidenum">
              <a:rPr lang="en-US" smtClean="0"/>
              <a:t>‹#›</a:t>
            </a:fld>
            <a:endParaRPr lang="en-US"/>
          </a:p>
        </p:txBody>
      </p:sp>
    </p:spTree>
    <p:extLst>
      <p:ext uri="{BB962C8B-B14F-4D97-AF65-F5344CB8AC3E}">
        <p14:creationId xmlns:p14="http://schemas.microsoft.com/office/powerpoint/2010/main" val="3735771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40D5EECB-4095-41A8-984E-AE951EB6EF4E}" type="slidenum">
              <a:rPr lang="en-US" smtClean="0"/>
              <a:t>7</a:t>
            </a:fld>
            <a:endParaRPr lang="en-US"/>
          </a:p>
        </p:txBody>
      </p:sp>
    </p:spTree>
    <p:extLst>
      <p:ext uri="{BB962C8B-B14F-4D97-AF65-F5344CB8AC3E}">
        <p14:creationId xmlns:p14="http://schemas.microsoft.com/office/powerpoint/2010/main" val="1864764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40D5EECB-4095-41A8-984E-AE951EB6EF4E}" type="slidenum">
              <a:rPr lang="en-US" smtClean="0"/>
              <a:t>13</a:t>
            </a:fld>
            <a:endParaRPr lang="en-US"/>
          </a:p>
        </p:txBody>
      </p:sp>
    </p:spTree>
    <p:extLst>
      <p:ext uri="{BB962C8B-B14F-4D97-AF65-F5344CB8AC3E}">
        <p14:creationId xmlns:p14="http://schemas.microsoft.com/office/powerpoint/2010/main" val="17736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E40633-55E8-AAD9-E5BE-37CCAAAA2687}"/>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36DCCEF6-8AC1-CA93-C389-6661587907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1AF99916-306B-07DC-66A9-40648E6C8AA3}"/>
              </a:ext>
            </a:extLst>
          </p:cNvPr>
          <p:cNvSpPr>
            <a:spLocks noGrp="1"/>
          </p:cNvSpPr>
          <p:nvPr>
            <p:ph type="dt" sz="half" idx="10"/>
          </p:nvPr>
        </p:nvSpPr>
        <p:spPr/>
        <p:txBody>
          <a:bodyPr/>
          <a:lstStyle/>
          <a:p>
            <a:fld id="{1CF11EC4-9D37-463F-B7E3-92739F7484A2}" type="datetimeFigureOut">
              <a:rPr lang="en-US" smtClean="0"/>
              <a:t>12/26/2022</a:t>
            </a:fld>
            <a:endParaRPr lang="en-US"/>
          </a:p>
        </p:txBody>
      </p:sp>
      <p:sp>
        <p:nvSpPr>
          <p:cNvPr id="5" name="Alt Bilgi Yer Tutucusu 4">
            <a:extLst>
              <a:ext uri="{FF2B5EF4-FFF2-40B4-BE49-F238E27FC236}">
                <a16:creationId xmlns:a16="http://schemas.microsoft.com/office/drawing/2014/main" id="{62A26216-FB0A-1848-58D5-142532180BA2}"/>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DB9F5247-F2A3-4837-5878-EED842C01CD5}"/>
              </a:ext>
            </a:extLst>
          </p:cNvPr>
          <p:cNvSpPr>
            <a:spLocks noGrp="1"/>
          </p:cNvSpPr>
          <p:nvPr>
            <p:ph type="sldNum" sz="quarter" idx="12"/>
          </p:nvPr>
        </p:nvSpPr>
        <p:spPr/>
        <p:txBody>
          <a:bodyPr/>
          <a:lstStyle/>
          <a:p>
            <a:fld id="{0719BA12-46E0-48DC-8227-10517FF150C1}" type="slidenum">
              <a:rPr lang="en-US" smtClean="0"/>
              <a:t>‹#›</a:t>
            </a:fld>
            <a:endParaRPr lang="en-US"/>
          </a:p>
        </p:txBody>
      </p:sp>
    </p:spTree>
    <p:extLst>
      <p:ext uri="{BB962C8B-B14F-4D97-AF65-F5344CB8AC3E}">
        <p14:creationId xmlns:p14="http://schemas.microsoft.com/office/powerpoint/2010/main" val="1254337703"/>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BE1F40-8DB1-956D-9BC2-BC976D8844E8}"/>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3D870D1F-F346-544D-675B-00C17C98D8A2}"/>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AAC63FA1-6DEF-9BF1-9DB1-2F8F4B976817}"/>
              </a:ext>
            </a:extLst>
          </p:cNvPr>
          <p:cNvSpPr>
            <a:spLocks noGrp="1"/>
          </p:cNvSpPr>
          <p:nvPr>
            <p:ph type="dt" sz="half" idx="10"/>
          </p:nvPr>
        </p:nvSpPr>
        <p:spPr/>
        <p:txBody>
          <a:bodyPr/>
          <a:lstStyle/>
          <a:p>
            <a:fld id="{1CF11EC4-9D37-463F-B7E3-92739F7484A2}" type="datetimeFigureOut">
              <a:rPr lang="en-US" smtClean="0"/>
              <a:t>12/26/2022</a:t>
            </a:fld>
            <a:endParaRPr lang="en-US"/>
          </a:p>
        </p:txBody>
      </p:sp>
      <p:sp>
        <p:nvSpPr>
          <p:cNvPr id="5" name="Alt Bilgi Yer Tutucusu 4">
            <a:extLst>
              <a:ext uri="{FF2B5EF4-FFF2-40B4-BE49-F238E27FC236}">
                <a16:creationId xmlns:a16="http://schemas.microsoft.com/office/drawing/2014/main" id="{F9C1DABE-10C8-C50D-C590-E0C70921DEE0}"/>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65124C5D-BA4C-39D4-A4A7-48877C2EB343}"/>
              </a:ext>
            </a:extLst>
          </p:cNvPr>
          <p:cNvSpPr>
            <a:spLocks noGrp="1"/>
          </p:cNvSpPr>
          <p:nvPr>
            <p:ph type="sldNum" sz="quarter" idx="12"/>
          </p:nvPr>
        </p:nvSpPr>
        <p:spPr/>
        <p:txBody>
          <a:bodyPr/>
          <a:lstStyle/>
          <a:p>
            <a:fld id="{0719BA12-46E0-48DC-8227-10517FF150C1}" type="slidenum">
              <a:rPr lang="en-US" smtClean="0"/>
              <a:t>‹#›</a:t>
            </a:fld>
            <a:endParaRPr lang="en-US"/>
          </a:p>
        </p:txBody>
      </p:sp>
    </p:spTree>
    <p:extLst>
      <p:ext uri="{BB962C8B-B14F-4D97-AF65-F5344CB8AC3E}">
        <p14:creationId xmlns:p14="http://schemas.microsoft.com/office/powerpoint/2010/main" val="2085281705"/>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5B635D00-D88C-62C9-3E65-31885C81E723}"/>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0FD03FB5-D2F6-E93A-E8CC-49C441332E14}"/>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8FCD313F-0C22-67E3-4AF5-44ED537EDD3D}"/>
              </a:ext>
            </a:extLst>
          </p:cNvPr>
          <p:cNvSpPr>
            <a:spLocks noGrp="1"/>
          </p:cNvSpPr>
          <p:nvPr>
            <p:ph type="dt" sz="half" idx="10"/>
          </p:nvPr>
        </p:nvSpPr>
        <p:spPr/>
        <p:txBody>
          <a:bodyPr/>
          <a:lstStyle/>
          <a:p>
            <a:fld id="{1CF11EC4-9D37-463F-B7E3-92739F7484A2}" type="datetimeFigureOut">
              <a:rPr lang="en-US" smtClean="0"/>
              <a:t>12/26/2022</a:t>
            </a:fld>
            <a:endParaRPr lang="en-US"/>
          </a:p>
        </p:txBody>
      </p:sp>
      <p:sp>
        <p:nvSpPr>
          <p:cNvPr id="5" name="Alt Bilgi Yer Tutucusu 4">
            <a:extLst>
              <a:ext uri="{FF2B5EF4-FFF2-40B4-BE49-F238E27FC236}">
                <a16:creationId xmlns:a16="http://schemas.microsoft.com/office/drawing/2014/main" id="{3E36C61B-5AEA-4327-1056-8EF60C8CD8CE}"/>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47BC0426-677A-4ECF-A111-6DE0870388B0}"/>
              </a:ext>
            </a:extLst>
          </p:cNvPr>
          <p:cNvSpPr>
            <a:spLocks noGrp="1"/>
          </p:cNvSpPr>
          <p:nvPr>
            <p:ph type="sldNum" sz="quarter" idx="12"/>
          </p:nvPr>
        </p:nvSpPr>
        <p:spPr/>
        <p:txBody>
          <a:bodyPr/>
          <a:lstStyle/>
          <a:p>
            <a:fld id="{0719BA12-46E0-48DC-8227-10517FF150C1}" type="slidenum">
              <a:rPr lang="en-US" smtClean="0"/>
              <a:t>‹#›</a:t>
            </a:fld>
            <a:endParaRPr lang="en-US"/>
          </a:p>
        </p:txBody>
      </p:sp>
    </p:spTree>
    <p:extLst>
      <p:ext uri="{BB962C8B-B14F-4D97-AF65-F5344CB8AC3E}">
        <p14:creationId xmlns:p14="http://schemas.microsoft.com/office/powerpoint/2010/main" val="2235132891"/>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896CC8-DC29-285E-2EF0-70E4BDA70239}"/>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C26750D6-C0A4-3B24-3F05-B0A748415C0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2DD68465-B4DC-961C-DCAC-5BDE469EEDEC}"/>
              </a:ext>
            </a:extLst>
          </p:cNvPr>
          <p:cNvSpPr>
            <a:spLocks noGrp="1"/>
          </p:cNvSpPr>
          <p:nvPr>
            <p:ph type="dt" sz="half" idx="10"/>
          </p:nvPr>
        </p:nvSpPr>
        <p:spPr/>
        <p:txBody>
          <a:bodyPr/>
          <a:lstStyle/>
          <a:p>
            <a:fld id="{1CF11EC4-9D37-463F-B7E3-92739F7484A2}" type="datetimeFigureOut">
              <a:rPr lang="en-US" smtClean="0"/>
              <a:t>12/26/2022</a:t>
            </a:fld>
            <a:endParaRPr lang="en-US"/>
          </a:p>
        </p:txBody>
      </p:sp>
      <p:sp>
        <p:nvSpPr>
          <p:cNvPr id="5" name="Alt Bilgi Yer Tutucusu 4">
            <a:extLst>
              <a:ext uri="{FF2B5EF4-FFF2-40B4-BE49-F238E27FC236}">
                <a16:creationId xmlns:a16="http://schemas.microsoft.com/office/drawing/2014/main" id="{C27817AE-ECE3-DE8F-2FCC-9E86EA72B696}"/>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1B652771-0835-2F95-DBB1-C952D0CEB3A8}"/>
              </a:ext>
            </a:extLst>
          </p:cNvPr>
          <p:cNvSpPr>
            <a:spLocks noGrp="1"/>
          </p:cNvSpPr>
          <p:nvPr>
            <p:ph type="sldNum" sz="quarter" idx="12"/>
          </p:nvPr>
        </p:nvSpPr>
        <p:spPr/>
        <p:txBody>
          <a:bodyPr/>
          <a:lstStyle/>
          <a:p>
            <a:fld id="{0719BA12-46E0-48DC-8227-10517FF150C1}" type="slidenum">
              <a:rPr lang="en-US" smtClean="0"/>
              <a:t>‹#›</a:t>
            </a:fld>
            <a:endParaRPr lang="en-US"/>
          </a:p>
        </p:txBody>
      </p:sp>
    </p:spTree>
    <p:extLst>
      <p:ext uri="{BB962C8B-B14F-4D97-AF65-F5344CB8AC3E}">
        <p14:creationId xmlns:p14="http://schemas.microsoft.com/office/powerpoint/2010/main" val="2509143385"/>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070C31-21A3-279F-76FA-A9444C03B937}"/>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053801A6-425F-13DD-E0E4-E9DE4C1F5F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D5FF55C-F5CB-5862-410A-FB9EEB90ACBE}"/>
              </a:ext>
            </a:extLst>
          </p:cNvPr>
          <p:cNvSpPr>
            <a:spLocks noGrp="1"/>
          </p:cNvSpPr>
          <p:nvPr>
            <p:ph type="dt" sz="half" idx="10"/>
          </p:nvPr>
        </p:nvSpPr>
        <p:spPr/>
        <p:txBody>
          <a:bodyPr/>
          <a:lstStyle/>
          <a:p>
            <a:fld id="{1CF11EC4-9D37-463F-B7E3-92739F7484A2}" type="datetimeFigureOut">
              <a:rPr lang="en-US" smtClean="0"/>
              <a:t>12/26/2022</a:t>
            </a:fld>
            <a:endParaRPr lang="en-US"/>
          </a:p>
        </p:txBody>
      </p:sp>
      <p:sp>
        <p:nvSpPr>
          <p:cNvPr id="5" name="Alt Bilgi Yer Tutucusu 4">
            <a:extLst>
              <a:ext uri="{FF2B5EF4-FFF2-40B4-BE49-F238E27FC236}">
                <a16:creationId xmlns:a16="http://schemas.microsoft.com/office/drawing/2014/main" id="{4659767D-1F74-4F22-3708-D043722FDDD5}"/>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9789750A-3EB1-C954-875F-D21D45849AA8}"/>
              </a:ext>
            </a:extLst>
          </p:cNvPr>
          <p:cNvSpPr>
            <a:spLocks noGrp="1"/>
          </p:cNvSpPr>
          <p:nvPr>
            <p:ph type="sldNum" sz="quarter" idx="12"/>
          </p:nvPr>
        </p:nvSpPr>
        <p:spPr/>
        <p:txBody>
          <a:bodyPr/>
          <a:lstStyle/>
          <a:p>
            <a:fld id="{0719BA12-46E0-48DC-8227-10517FF150C1}" type="slidenum">
              <a:rPr lang="en-US" smtClean="0"/>
              <a:t>‹#›</a:t>
            </a:fld>
            <a:endParaRPr lang="en-US"/>
          </a:p>
        </p:txBody>
      </p:sp>
    </p:spTree>
    <p:extLst>
      <p:ext uri="{BB962C8B-B14F-4D97-AF65-F5344CB8AC3E}">
        <p14:creationId xmlns:p14="http://schemas.microsoft.com/office/powerpoint/2010/main" val="1805538985"/>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D3EC10-8C64-941A-118E-03F9701842DA}"/>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2506C68B-1874-82C4-B217-A83AE617DE18}"/>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D941AF14-2F83-FBD2-F52B-92C815E9584C}"/>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4677E062-EE18-0676-638C-212ECC944E6A}"/>
              </a:ext>
            </a:extLst>
          </p:cNvPr>
          <p:cNvSpPr>
            <a:spLocks noGrp="1"/>
          </p:cNvSpPr>
          <p:nvPr>
            <p:ph type="dt" sz="half" idx="10"/>
          </p:nvPr>
        </p:nvSpPr>
        <p:spPr/>
        <p:txBody>
          <a:bodyPr/>
          <a:lstStyle/>
          <a:p>
            <a:fld id="{1CF11EC4-9D37-463F-B7E3-92739F7484A2}" type="datetimeFigureOut">
              <a:rPr lang="en-US" smtClean="0"/>
              <a:t>12/26/2022</a:t>
            </a:fld>
            <a:endParaRPr lang="en-US"/>
          </a:p>
        </p:txBody>
      </p:sp>
      <p:sp>
        <p:nvSpPr>
          <p:cNvPr id="6" name="Alt Bilgi Yer Tutucusu 5">
            <a:extLst>
              <a:ext uri="{FF2B5EF4-FFF2-40B4-BE49-F238E27FC236}">
                <a16:creationId xmlns:a16="http://schemas.microsoft.com/office/drawing/2014/main" id="{EE953DF4-69BD-019F-1F15-8FD6D84B2B5C}"/>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8595F8FF-D8E5-866E-0EF6-13E061D5AFC9}"/>
              </a:ext>
            </a:extLst>
          </p:cNvPr>
          <p:cNvSpPr>
            <a:spLocks noGrp="1"/>
          </p:cNvSpPr>
          <p:nvPr>
            <p:ph type="sldNum" sz="quarter" idx="12"/>
          </p:nvPr>
        </p:nvSpPr>
        <p:spPr/>
        <p:txBody>
          <a:bodyPr/>
          <a:lstStyle/>
          <a:p>
            <a:fld id="{0719BA12-46E0-48DC-8227-10517FF150C1}" type="slidenum">
              <a:rPr lang="en-US" smtClean="0"/>
              <a:t>‹#›</a:t>
            </a:fld>
            <a:endParaRPr lang="en-US"/>
          </a:p>
        </p:txBody>
      </p:sp>
    </p:spTree>
    <p:extLst>
      <p:ext uri="{BB962C8B-B14F-4D97-AF65-F5344CB8AC3E}">
        <p14:creationId xmlns:p14="http://schemas.microsoft.com/office/powerpoint/2010/main" val="1441390721"/>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55B256-1EBF-3163-1A68-C7BC1CD42BA5}"/>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F76B28DF-D1A1-D02F-3334-71C057C246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6372033C-C8EA-E3F6-BED7-E082723D313A}"/>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52C7EE07-1F32-7D1C-3898-F629FCE74F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A6326FA-A607-188F-7FB7-90A1F78837DA}"/>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4330D4CC-CF3E-4D9E-5142-08CD8DBBAA14}"/>
              </a:ext>
            </a:extLst>
          </p:cNvPr>
          <p:cNvSpPr>
            <a:spLocks noGrp="1"/>
          </p:cNvSpPr>
          <p:nvPr>
            <p:ph type="dt" sz="half" idx="10"/>
          </p:nvPr>
        </p:nvSpPr>
        <p:spPr/>
        <p:txBody>
          <a:bodyPr/>
          <a:lstStyle/>
          <a:p>
            <a:fld id="{1CF11EC4-9D37-463F-B7E3-92739F7484A2}" type="datetimeFigureOut">
              <a:rPr lang="en-US" smtClean="0"/>
              <a:t>12/26/2022</a:t>
            </a:fld>
            <a:endParaRPr lang="en-US"/>
          </a:p>
        </p:txBody>
      </p:sp>
      <p:sp>
        <p:nvSpPr>
          <p:cNvPr id="8" name="Alt Bilgi Yer Tutucusu 7">
            <a:extLst>
              <a:ext uri="{FF2B5EF4-FFF2-40B4-BE49-F238E27FC236}">
                <a16:creationId xmlns:a16="http://schemas.microsoft.com/office/drawing/2014/main" id="{DDCDAB5F-7D8C-9874-55BE-62824F7C6EDF}"/>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id="{7179A1E4-64A3-E7F4-A59E-683B2E4E645C}"/>
              </a:ext>
            </a:extLst>
          </p:cNvPr>
          <p:cNvSpPr>
            <a:spLocks noGrp="1"/>
          </p:cNvSpPr>
          <p:nvPr>
            <p:ph type="sldNum" sz="quarter" idx="12"/>
          </p:nvPr>
        </p:nvSpPr>
        <p:spPr/>
        <p:txBody>
          <a:bodyPr/>
          <a:lstStyle/>
          <a:p>
            <a:fld id="{0719BA12-46E0-48DC-8227-10517FF150C1}" type="slidenum">
              <a:rPr lang="en-US" smtClean="0"/>
              <a:t>‹#›</a:t>
            </a:fld>
            <a:endParaRPr lang="en-US"/>
          </a:p>
        </p:txBody>
      </p:sp>
    </p:spTree>
    <p:extLst>
      <p:ext uri="{BB962C8B-B14F-4D97-AF65-F5344CB8AC3E}">
        <p14:creationId xmlns:p14="http://schemas.microsoft.com/office/powerpoint/2010/main" val="4081625224"/>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51C7FC-96EB-1BF7-A80B-80D3F6FEF3E1}"/>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95880B13-5A4A-2EC2-6439-C330BC856D3C}"/>
              </a:ext>
            </a:extLst>
          </p:cNvPr>
          <p:cNvSpPr>
            <a:spLocks noGrp="1"/>
          </p:cNvSpPr>
          <p:nvPr>
            <p:ph type="dt" sz="half" idx="10"/>
          </p:nvPr>
        </p:nvSpPr>
        <p:spPr/>
        <p:txBody>
          <a:bodyPr/>
          <a:lstStyle/>
          <a:p>
            <a:fld id="{1CF11EC4-9D37-463F-B7E3-92739F7484A2}" type="datetimeFigureOut">
              <a:rPr lang="en-US" smtClean="0"/>
              <a:t>12/26/2022</a:t>
            </a:fld>
            <a:endParaRPr lang="en-US"/>
          </a:p>
        </p:txBody>
      </p:sp>
      <p:sp>
        <p:nvSpPr>
          <p:cNvPr id="4" name="Alt Bilgi Yer Tutucusu 3">
            <a:extLst>
              <a:ext uri="{FF2B5EF4-FFF2-40B4-BE49-F238E27FC236}">
                <a16:creationId xmlns:a16="http://schemas.microsoft.com/office/drawing/2014/main" id="{605336F5-6A18-5E65-4A5C-F79841C41A27}"/>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id="{C7C1C738-51F2-299F-3867-039E18AC7263}"/>
              </a:ext>
            </a:extLst>
          </p:cNvPr>
          <p:cNvSpPr>
            <a:spLocks noGrp="1"/>
          </p:cNvSpPr>
          <p:nvPr>
            <p:ph type="sldNum" sz="quarter" idx="12"/>
          </p:nvPr>
        </p:nvSpPr>
        <p:spPr/>
        <p:txBody>
          <a:bodyPr/>
          <a:lstStyle/>
          <a:p>
            <a:fld id="{0719BA12-46E0-48DC-8227-10517FF150C1}" type="slidenum">
              <a:rPr lang="en-US" smtClean="0"/>
              <a:t>‹#›</a:t>
            </a:fld>
            <a:endParaRPr lang="en-US"/>
          </a:p>
        </p:txBody>
      </p:sp>
    </p:spTree>
    <p:extLst>
      <p:ext uri="{BB962C8B-B14F-4D97-AF65-F5344CB8AC3E}">
        <p14:creationId xmlns:p14="http://schemas.microsoft.com/office/powerpoint/2010/main" val="3150550823"/>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4CE61720-F86D-D6DC-85DA-A2C81F707861}"/>
              </a:ext>
            </a:extLst>
          </p:cNvPr>
          <p:cNvSpPr>
            <a:spLocks noGrp="1"/>
          </p:cNvSpPr>
          <p:nvPr>
            <p:ph type="dt" sz="half" idx="10"/>
          </p:nvPr>
        </p:nvSpPr>
        <p:spPr/>
        <p:txBody>
          <a:bodyPr/>
          <a:lstStyle/>
          <a:p>
            <a:fld id="{1CF11EC4-9D37-463F-B7E3-92739F7484A2}" type="datetimeFigureOut">
              <a:rPr lang="en-US" smtClean="0"/>
              <a:t>12/26/2022</a:t>
            </a:fld>
            <a:endParaRPr lang="en-US"/>
          </a:p>
        </p:txBody>
      </p:sp>
      <p:sp>
        <p:nvSpPr>
          <p:cNvPr id="3" name="Alt Bilgi Yer Tutucusu 2">
            <a:extLst>
              <a:ext uri="{FF2B5EF4-FFF2-40B4-BE49-F238E27FC236}">
                <a16:creationId xmlns:a16="http://schemas.microsoft.com/office/drawing/2014/main" id="{1ED53141-366E-E721-E398-F96ACF2CC543}"/>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id="{BADA8B79-9CC0-D528-8497-65E11FD82E2D}"/>
              </a:ext>
            </a:extLst>
          </p:cNvPr>
          <p:cNvSpPr>
            <a:spLocks noGrp="1"/>
          </p:cNvSpPr>
          <p:nvPr>
            <p:ph type="sldNum" sz="quarter" idx="12"/>
          </p:nvPr>
        </p:nvSpPr>
        <p:spPr/>
        <p:txBody>
          <a:bodyPr/>
          <a:lstStyle/>
          <a:p>
            <a:fld id="{0719BA12-46E0-48DC-8227-10517FF150C1}" type="slidenum">
              <a:rPr lang="en-US" smtClean="0"/>
              <a:t>‹#›</a:t>
            </a:fld>
            <a:endParaRPr lang="en-US"/>
          </a:p>
        </p:txBody>
      </p:sp>
    </p:spTree>
    <p:extLst>
      <p:ext uri="{BB962C8B-B14F-4D97-AF65-F5344CB8AC3E}">
        <p14:creationId xmlns:p14="http://schemas.microsoft.com/office/powerpoint/2010/main" val="393021289"/>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ABCE1F-7585-0A6B-27AA-5D7EB7D875E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D91ADE74-DE2F-1F5B-F9F3-80C86E1132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C807EC4A-D45F-891D-99A8-51AC691BD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5765257-A90A-5B83-7867-5F5B8CB383AA}"/>
              </a:ext>
            </a:extLst>
          </p:cNvPr>
          <p:cNvSpPr>
            <a:spLocks noGrp="1"/>
          </p:cNvSpPr>
          <p:nvPr>
            <p:ph type="dt" sz="half" idx="10"/>
          </p:nvPr>
        </p:nvSpPr>
        <p:spPr/>
        <p:txBody>
          <a:bodyPr/>
          <a:lstStyle/>
          <a:p>
            <a:fld id="{1CF11EC4-9D37-463F-B7E3-92739F7484A2}" type="datetimeFigureOut">
              <a:rPr lang="en-US" smtClean="0"/>
              <a:t>12/26/2022</a:t>
            </a:fld>
            <a:endParaRPr lang="en-US"/>
          </a:p>
        </p:txBody>
      </p:sp>
      <p:sp>
        <p:nvSpPr>
          <p:cNvPr id="6" name="Alt Bilgi Yer Tutucusu 5">
            <a:extLst>
              <a:ext uri="{FF2B5EF4-FFF2-40B4-BE49-F238E27FC236}">
                <a16:creationId xmlns:a16="http://schemas.microsoft.com/office/drawing/2014/main" id="{09F878E7-BD50-072A-89F8-4AC5FD6D15FF}"/>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1BA9DDE7-6A0A-DDF1-1036-B8F57B1E4A7A}"/>
              </a:ext>
            </a:extLst>
          </p:cNvPr>
          <p:cNvSpPr>
            <a:spLocks noGrp="1"/>
          </p:cNvSpPr>
          <p:nvPr>
            <p:ph type="sldNum" sz="quarter" idx="12"/>
          </p:nvPr>
        </p:nvSpPr>
        <p:spPr/>
        <p:txBody>
          <a:bodyPr/>
          <a:lstStyle/>
          <a:p>
            <a:fld id="{0719BA12-46E0-48DC-8227-10517FF150C1}" type="slidenum">
              <a:rPr lang="en-US" smtClean="0"/>
              <a:t>‹#›</a:t>
            </a:fld>
            <a:endParaRPr lang="en-US"/>
          </a:p>
        </p:txBody>
      </p:sp>
    </p:spTree>
    <p:extLst>
      <p:ext uri="{BB962C8B-B14F-4D97-AF65-F5344CB8AC3E}">
        <p14:creationId xmlns:p14="http://schemas.microsoft.com/office/powerpoint/2010/main" val="2989664992"/>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F45A98-C15A-D477-DBF2-DEC501160E5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4076EB55-A9D4-EAEF-FB62-5913ED5BEB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a:extLst>
              <a:ext uri="{FF2B5EF4-FFF2-40B4-BE49-F238E27FC236}">
                <a16:creationId xmlns:a16="http://schemas.microsoft.com/office/drawing/2014/main" id="{DA2F1FB5-B4B7-0F69-693D-A88E36B84D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CF69E60-73F2-5212-E41A-B54DB2D004B5}"/>
              </a:ext>
            </a:extLst>
          </p:cNvPr>
          <p:cNvSpPr>
            <a:spLocks noGrp="1"/>
          </p:cNvSpPr>
          <p:nvPr>
            <p:ph type="dt" sz="half" idx="10"/>
          </p:nvPr>
        </p:nvSpPr>
        <p:spPr/>
        <p:txBody>
          <a:bodyPr/>
          <a:lstStyle/>
          <a:p>
            <a:fld id="{1CF11EC4-9D37-463F-B7E3-92739F7484A2}" type="datetimeFigureOut">
              <a:rPr lang="en-US" smtClean="0"/>
              <a:t>12/26/2022</a:t>
            </a:fld>
            <a:endParaRPr lang="en-US"/>
          </a:p>
        </p:txBody>
      </p:sp>
      <p:sp>
        <p:nvSpPr>
          <p:cNvPr id="6" name="Alt Bilgi Yer Tutucusu 5">
            <a:extLst>
              <a:ext uri="{FF2B5EF4-FFF2-40B4-BE49-F238E27FC236}">
                <a16:creationId xmlns:a16="http://schemas.microsoft.com/office/drawing/2014/main" id="{2F6EAB06-7309-8EFD-0572-AE92D93D949C}"/>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C1A4D905-3B12-E78E-5E99-900B3874613D}"/>
              </a:ext>
            </a:extLst>
          </p:cNvPr>
          <p:cNvSpPr>
            <a:spLocks noGrp="1"/>
          </p:cNvSpPr>
          <p:nvPr>
            <p:ph type="sldNum" sz="quarter" idx="12"/>
          </p:nvPr>
        </p:nvSpPr>
        <p:spPr/>
        <p:txBody>
          <a:bodyPr/>
          <a:lstStyle/>
          <a:p>
            <a:fld id="{0719BA12-46E0-48DC-8227-10517FF150C1}" type="slidenum">
              <a:rPr lang="en-US" smtClean="0"/>
              <a:t>‹#›</a:t>
            </a:fld>
            <a:endParaRPr lang="en-US"/>
          </a:p>
        </p:txBody>
      </p:sp>
    </p:spTree>
    <p:extLst>
      <p:ext uri="{BB962C8B-B14F-4D97-AF65-F5344CB8AC3E}">
        <p14:creationId xmlns:p14="http://schemas.microsoft.com/office/powerpoint/2010/main" val="3775760556"/>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501197E9-7B62-4E64-B840-69CF40C935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B67CC0B6-1115-9057-A408-DB1A3CB5F8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4366FC2C-C2B0-7EE7-3576-6AB2C3B040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F11EC4-9D37-463F-B7E3-92739F7484A2}" type="datetimeFigureOut">
              <a:rPr lang="en-US" smtClean="0"/>
              <a:t>12/26/2022</a:t>
            </a:fld>
            <a:endParaRPr lang="en-US"/>
          </a:p>
        </p:txBody>
      </p:sp>
      <p:sp>
        <p:nvSpPr>
          <p:cNvPr id="5" name="Alt Bilgi Yer Tutucusu 4">
            <a:extLst>
              <a:ext uri="{FF2B5EF4-FFF2-40B4-BE49-F238E27FC236}">
                <a16:creationId xmlns:a16="http://schemas.microsoft.com/office/drawing/2014/main" id="{A49AF5F8-41BB-D055-5E82-0916F2A3CC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a:extLst>
              <a:ext uri="{FF2B5EF4-FFF2-40B4-BE49-F238E27FC236}">
                <a16:creationId xmlns:a16="http://schemas.microsoft.com/office/drawing/2014/main" id="{797E6C68-CE35-0260-1DC6-1C11D8D09B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19BA12-46E0-48DC-8227-10517FF150C1}" type="slidenum">
              <a:rPr lang="en-US" smtClean="0"/>
              <a:t>‹#›</a:t>
            </a:fld>
            <a:endParaRPr lang="en-US"/>
          </a:p>
        </p:txBody>
      </p:sp>
    </p:spTree>
    <p:extLst>
      <p:ext uri="{BB962C8B-B14F-4D97-AF65-F5344CB8AC3E}">
        <p14:creationId xmlns:p14="http://schemas.microsoft.com/office/powerpoint/2010/main" val="4018095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06CC166E-CF92-EC40-A888-9EB7BD9094B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5333" b="-1"/>
          <a:stretch/>
        </p:blipFill>
        <p:spPr>
          <a:xfrm>
            <a:off x="930462" y="1209176"/>
            <a:ext cx="10042338" cy="5648824"/>
          </a:xfrm>
          <a:prstGeom prst="rect">
            <a:avLst/>
          </a:prstGeom>
        </p:spPr>
      </p:pic>
      <p:sp>
        <p:nvSpPr>
          <p:cNvPr id="6" name="Metin kutusu 5">
            <a:extLst>
              <a:ext uri="{FF2B5EF4-FFF2-40B4-BE49-F238E27FC236}">
                <a16:creationId xmlns:a16="http://schemas.microsoft.com/office/drawing/2014/main" id="{C3BE429C-14FE-7D84-00F4-FC621A6CACE8}"/>
              </a:ext>
            </a:extLst>
          </p:cNvPr>
          <p:cNvSpPr txBox="1"/>
          <p:nvPr/>
        </p:nvSpPr>
        <p:spPr>
          <a:xfrm>
            <a:off x="3882190" y="160421"/>
            <a:ext cx="4219073" cy="923330"/>
          </a:xfrm>
          <a:prstGeom prst="rect">
            <a:avLst/>
          </a:prstGeom>
          <a:noFill/>
        </p:spPr>
        <p:txBody>
          <a:bodyPr wrap="square" rtlCol="0">
            <a:spAutoFit/>
          </a:bodyPr>
          <a:lstStyle/>
          <a:p>
            <a:r>
              <a:rPr lang="tr-TR" sz="54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DSRC / WAVE</a:t>
            </a:r>
            <a:endParaRPr lang="en-US" sz="54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704521689"/>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vapur içeren bir resim&#10;&#10;Açıklama otomatik olarak oluşturuldu">
            <a:extLst>
              <a:ext uri="{FF2B5EF4-FFF2-40B4-BE49-F238E27FC236}">
                <a16:creationId xmlns:a16="http://schemas.microsoft.com/office/drawing/2014/main" id="{5926E052-532F-4691-AE91-AAE2D7D93167}"/>
              </a:ext>
            </a:extLst>
          </p:cNvPr>
          <p:cNvPicPr>
            <a:picLocks noChangeAspect="1"/>
          </p:cNvPicPr>
          <p:nvPr/>
        </p:nvPicPr>
        <p:blipFill rotWithShape="1">
          <a:blip r:embed="rId2">
            <a:extLst>
              <a:ext uri="{28A0092B-C50C-407E-A947-70E740481C1C}">
                <a14:useLocalDpi xmlns:a14="http://schemas.microsoft.com/office/drawing/2010/main" val="0"/>
              </a:ext>
            </a:extLst>
          </a:blip>
          <a:srcRect l="17457" r="14335"/>
          <a:stretch/>
        </p:blipFill>
        <p:spPr>
          <a:xfrm>
            <a:off x="4883023"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p:nvSpPr>
          <p:cNvPr id="3" name="İçerik Yer Tutucusu 2">
            <a:extLst>
              <a:ext uri="{FF2B5EF4-FFF2-40B4-BE49-F238E27FC236}">
                <a16:creationId xmlns:a16="http://schemas.microsoft.com/office/drawing/2014/main" id="{6479652B-0753-41FE-AE3B-65505F089F58}"/>
              </a:ext>
            </a:extLst>
          </p:cNvPr>
          <p:cNvSpPr>
            <a:spLocks noGrp="1"/>
          </p:cNvSpPr>
          <p:nvPr>
            <p:ph idx="1"/>
          </p:nvPr>
        </p:nvSpPr>
        <p:spPr>
          <a:xfrm>
            <a:off x="321638" y="1727818"/>
            <a:ext cx="5065776" cy="4448130"/>
          </a:xfrm>
        </p:spPr>
        <p:txBody>
          <a:bodyPr anchor="t">
            <a:normAutofit/>
          </a:bodyPr>
          <a:lstStyle/>
          <a:p>
            <a:r>
              <a:rPr lang="tr-TR" sz="2600" b="0" i="0" dirty="0">
                <a:effectLst/>
                <a:latin typeface="Söhne"/>
              </a:rPr>
              <a:t>WAVE protokolünün </a:t>
            </a:r>
            <a:r>
              <a:rPr lang="tr-TR" sz="2600" dirty="0">
                <a:latin typeface="Söhne"/>
              </a:rPr>
              <a:t>hali hazırda kullanıldığı </a:t>
            </a:r>
            <a:r>
              <a:rPr lang="tr-TR" sz="2600" dirty="0" err="1">
                <a:latin typeface="Söhne"/>
              </a:rPr>
              <a:t>sistemleden</a:t>
            </a:r>
            <a:r>
              <a:rPr lang="tr-TR" sz="2600" dirty="0">
                <a:latin typeface="Söhne"/>
              </a:rPr>
              <a:t> </a:t>
            </a:r>
            <a:r>
              <a:rPr lang="tr-TR" sz="2600" b="0" i="0" dirty="0">
                <a:effectLst/>
                <a:latin typeface="Söhne"/>
              </a:rPr>
              <a:t>biri de otomatik takip sistemleridir. </a:t>
            </a:r>
          </a:p>
          <a:p>
            <a:r>
              <a:rPr lang="tr-TR" sz="2600" b="0" i="0" dirty="0">
                <a:effectLst/>
                <a:latin typeface="Söhne"/>
              </a:rPr>
              <a:t>Bir araç ve bir depo arasında haberleşme kurabilir ve bu sayede araç depoda ne zaman olduğunu iletebilir. WAVE ağı, DSRC (</a:t>
            </a:r>
            <a:r>
              <a:rPr lang="tr-TR" sz="2600" b="0" i="0" dirty="0" err="1">
                <a:effectLst/>
                <a:latin typeface="Söhne"/>
              </a:rPr>
              <a:t>Dedicated</a:t>
            </a:r>
            <a:r>
              <a:rPr lang="tr-TR" sz="2600" b="0" i="0" dirty="0">
                <a:effectLst/>
                <a:latin typeface="Söhne"/>
              </a:rPr>
              <a:t> </a:t>
            </a:r>
            <a:r>
              <a:rPr lang="tr-TR" sz="2600" b="0" i="0" dirty="0" err="1">
                <a:effectLst/>
                <a:latin typeface="Söhne"/>
              </a:rPr>
              <a:t>Short-Range</a:t>
            </a:r>
            <a:r>
              <a:rPr lang="tr-TR" sz="2600" b="0" i="0" dirty="0">
                <a:effectLst/>
                <a:latin typeface="Söhne"/>
              </a:rPr>
              <a:t> Communications) </a:t>
            </a:r>
            <a:r>
              <a:rPr lang="tr-TR" sz="2600" dirty="0">
                <a:latin typeface="Söhne"/>
              </a:rPr>
              <a:t>teknolojisini kullanır yani haberleşme için radyo frekansını kullanır.</a:t>
            </a:r>
            <a:r>
              <a:rPr lang="tr-TR" sz="2600" b="0" i="0" dirty="0">
                <a:effectLst/>
                <a:latin typeface="Söhne"/>
              </a:rPr>
              <a:t> </a:t>
            </a:r>
            <a:endParaRPr lang="tr-TR" sz="2600" dirty="0"/>
          </a:p>
          <a:p>
            <a:pPr marL="0" indent="0">
              <a:buNone/>
            </a:pPr>
            <a:endParaRPr lang="tr-TR" sz="2600" dirty="0"/>
          </a:p>
        </p:txBody>
      </p:sp>
      <p:sp>
        <p:nvSpPr>
          <p:cNvPr id="4" name="Başlık 1">
            <a:extLst>
              <a:ext uri="{FF2B5EF4-FFF2-40B4-BE49-F238E27FC236}">
                <a16:creationId xmlns:a16="http://schemas.microsoft.com/office/drawing/2014/main" id="{9E8E9641-EF26-4E4F-8BBC-3C935858A1F6}"/>
              </a:ext>
            </a:extLst>
          </p:cNvPr>
          <p:cNvSpPr>
            <a:spLocks noGrp="1"/>
          </p:cNvSpPr>
          <p:nvPr>
            <p:ph type="title"/>
          </p:nvPr>
        </p:nvSpPr>
        <p:spPr>
          <a:xfrm>
            <a:off x="509666" y="365125"/>
            <a:ext cx="5065776" cy="1325563"/>
          </a:xfrm>
        </p:spPr>
        <p:txBody>
          <a:bodyPr>
            <a:noAutofit/>
          </a:bodyPr>
          <a:lstStyle/>
          <a:p>
            <a:r>
              <a:rPr lang="tr-TR" sz="4600" b="1" dirty="0">
                <a:solidFill>
                  <a:schemeClr val="accent2">
                    <a:lumMod val="75000"/>
                  </a:schemeClr>
                </a:solidFill>
                <a:latin typeface="Söhne"/>
              </a:rPr>
              <a:t>WAVE Kullanım Alanları</a:t>
            </a:r>
            <a:endParaRPr lang="tr-TR" sz="4600" dirty="0">
              <a:solidFill>
                <a:schemeClr val="accent2">
                  <a:lumMod val="75000"/>
                </a:schemeClr>
              </a:solidFill>
            </a:endParaRPr>
          </a:p>
        </p:txBody>
      </p:sp>
    </p:spTree>
    <p:extLst>
      <p:ext uri="{BB962C8B-B14F-4D97-AF65-F5344CB8AC3E}">
        <p14:creationId xmlns:p14="http://schemas.microsoft.com/office/powerpoint/2010/main" val="1956224462"/>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FA04ED-771D-49C8-819D-58048D47BE73}"/>
              </a:ext>
            </a:extLst>
          </p:cNvPr>
          <p:cNvSpPr>
            <a:spLocks noGrp="1"/>
          </p:cNvSpPr>
          <p:nvPr>
            <p:ph type="title"/>
          </p:nvPr>
        </p:nvSpPr>
        <p:spPr>
          <a:xfrm>
            <a:off x="590719" y="865058"/>
            <a:ext cx="3254471" cy="963742"/>
          </a:xfrm>
        </p:spPr>
        <p:txBody>
          <a:bodyPr anchor="ctr">
            <a:normAutofit/>
          </a:bodyPr>
          <a:lstStyle/>
          <a:p>
            <a:r>
              <a:rPr lang="tr-TR" sz="3600" b="1" dirty="0">
                <a:solidFill>
                  <a:schemeClr val="accent2">
                    <a:lumMod val="75000"/>
                  </a:schemeClr>
                </a:solidFill>
                <a:latin typeface="Söhne"/>
              </a:rPr>
              <a:t>IEEE </a:t>
            </a:r>
            <a:r>
              <a:rPr lang="en-US" sz="3600" b="1" dirty="0">
                <a:solidFill>
                  <a:schemeClr val="accent2">
                    <a:lumMod val="75000"/>
                  </a:schemeClr>
                </a:solidFill>
                <a:latin typeface="Söhne"/>
              </a:rPr>
              <a:t>802.11</a:t>
            </a:r>
            <a:r>
              <a:rPr lang="tr-TR" sz="3600" b="1" dirty="0">
                <a:solidFill>
                  <a:schemeClr val="accent2">
                    <a:lumMod val="75000"/>
                  </a:schemeClr>
                </a:solidFill>
                <a:latin typeface="Söhne"/>
              </a:rPr>
              <a:t>p</a:t>
            </a:r>
          </a:p>
        </p:txBody>
      </p:sp>
      <p:sp>
        <p:nvSpPr>
          <p:cNvPr id="3" name="İçerik Yer Tutucusu 2">
            <a:extLst>
              <a:ext uri="{FF2B5EF4-FFF2-40B4-BE49-F238E27FC236}">
                <a16:creationId xmlns:a16="http://schemas.microsoft.com/office/drawing/2014/main" id="{DE4CFBAE-D876-444A-9602-CAE0E2C6710D}"/>
              </a:ext>
            </a:extLst>
          </p:cNvPr>
          <p:cNvSpPr>
            <a:spLocks noGrp="1"/>
          </p:cNvSpPr>
          <p:nvPr>
            <p:ph idx="1"/>
          </p:nvPr>
        </p:nvSpPr>
        <p:spPr>
          <a:xfrm>
            <a:off x="590719" y="1923067"/>
            <a:ext cx="5121924" cy="4135581"/>
          </a:xfrm>
        </p:spPr>
        <p:txBody>
          <a:bodyPr anchor="ctr">
            <a:noAutofit/>
          </a:bodyPr>
          <a:lstStyle/>
          <a:p>
            <a:r>
              <a:rPr lang="tr-TR" sz="2100" i="0" dirty="0">
                <a:effectLst/>
                <a:latin typeface="Arial" panose="020B0604020202020204" pitchFamily="34" charset="0"/>
              </a:rPr>
              <a:t>IEEE 802.11p, bir </a:t>
            </a:r>
            <a:r>
              <a:rPr lang="tr-TR" sz="2100" i="0" strike="noStrike" dirty="0">
                <a:effectLst/>
                <a:latin typeface="Arial" panose="020B0604020202020204" pitchFamily="34" charset="0"/>
              </a:rPr>
              <a:t>araç iletişim sistemi </a:t>
            </a:r>
            <a:r>
              <a:rPr lang="tr-TR" sz="2100" i="0" dirty="0">
                <a:effectLst/>
                <a:latin typeface="Arial" panose="020B0604020202020204" pitchFamily="34" charset="0"/>
              </a:rPr>
              <a:t>olan araç ortamlarında kablosuz erişim (WAVE) eklemek için </a:t>
            </a:r>
            <a:r>
              <a:rPr lang="tr-TR" sz="2100" i="0" strike="noStrike" dirty="0">
                <a:effectLst/>
                <a:latin typeface="Arial" panose="020B0604020202020204" pitchFamily="34" charset="0"/>
              </a:rPr>
              <a:t>IEEE 802.11 standardında</a:t>
            </a:r>
            <a:r>
              <a:rPr lang="tr-TR" sz="2100" i="0" dirty="0">
                <a:effectLst/>
                <a:latin typeface="Arial" panose="020B0604020202020204" pitchFamily="34" charset="0"/>
              </a:rPr>
              <a:t> onaylanmış bir değişikliktir.</a:t>
            </a:r>
          </a:p>
          <a:p>
            <a:r>
              <a:rPr lang="tr-TR" sz="2100" dirty="0">
                <a:latin typeface="Arial" panose="020B0604020202020204" pitchFamily="34" charset="0"/>
              </a:rPr>
              <a:t>Y</a:t>
            </a:r>
            <a:r>
              <a:rPr lang="tr-TR" sz="2100" i="0" dirty="0">
                <a:effectLst/>
                <a:latin typeface="Arial" panose="020B0604020202020204" pitchFamily="34" charset="0"/>
              </a:rPr>
              <a:t>üksek hızlı araçlar arasında ve araçlar ile yol kenarı altyapısı arasında V2X iletişimi olarak adlandırılan veri alışverişini içerir. </a:t>
            </a:r>
          </a:p>
          <a:p>
            <a:r>
              <a:rPr lang="tr-TR" sz="2100" b="1" i="0" dirty="0">
                <a:effectLst/>
                <a:latin typeface="Arial" panose="020B0604020202020204" pitchFamily="34" charset="0"/>
              </a:rPr>
              <a:t>V2X</a:t>
            </a:r>
            <a:r>
              <a:rPr lang="tr-TR" sz="2100" i="0" dirty="0">
                <a:effectLst/>
                <a:latin typeface="Arial" panose="020B0604020202020204" pitchFamily="34" charset="0"/>
              </a:rPr>
              <a:t> : Araçtan her şeye ( V2X ), bir araç ile aracı etkileyebilecek veya araçtan etkilenebilecek herhangi bir varlık arasındaki </a:t>
            </a:r>
            <a:r>
              <a:rPr lang="tr-TR" sz="2100" i="0" strike="noStrike" dirty="0">
                <a:effectLst/>
                <a:latin typeface="Arial" panose="020B0604020202020204" pitchFamily="34" charset="0"/>
              </a:rPr>
              <a:t>iletişimdir.</a:t>
            </a:r>
            <a:endParaRPr lang="tr-TR" sz="2100" dirty="0"/>
          </a:p>
        </p:txBody>
      </p:sp>
      <p:pic>
        <p:nvPicPr>
          <p:cNvPr id="5" name="Resim 4" descr="metin, dişli içeren bir resim&#10;&#10;Açıklama otomatik olarak oluşturuldu">
            <a:extLst>
              <a:ext uri="{FF2B5EF4-FFF2-40B4-BE49-F238E27FC236}">
                <a16:creationId xmlns:a16="http://schemas.microsoft.com/office/drawing/2014/main" id="{AECD0F20-33C0-4056-A450-C85640D8CAAD}"/>
              </a:ext>
            </a:extLst>
          </p:cNvPr>
          <p:cNvPicPr>
            <a:picLocks noChangeAspect="1"/>
          </p:cNvPicPr>
          <p:nvPr/>
        </p:nvPicPr>
        <p:blipFill rotWithShape="1">
          <a:blip r:embed="rId2">
            <a:extLst>
              <a:ext uri="{28A0092B-C50C-407E-A947-70E740481C1C}">
                <a14:useLocalDpi xmlns:a14="http://schemas.microsoft.com/office/drawing/2010/main" val="0"/>
              </a:ext>
            </a:extLst>
          </a:blip>
          <a:srcRect l="123" r="2136" b="2"/>
          <a:stretch/>
        </p:blipFill>
        <p:spPr>
          <a:xfrm>
            <a:off x="5977788" y="799352"/>
            <a:ext cx="5425410" cy="5259296"/>
          </a:xfrm>
          <a:prstGeom prst="rect">
            <a:avLst/>
          </a:prstGeom>
        </p:spPr>
      </p:pic>
    </p:spTree>
    <p:extLst>
      <p:ext uri="{BB962C8B-B14F-4D97-AF65-F5344CB8AC3E}">
        <p14:creationId xmlns:p14="http://schemas.microsoft.com/office/powerpoint/2010/main" val="3783724595"/>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74CCB39-7B5D-4FA3-905F-7ABB4204B391}"/>
              </a:ext>
            </a:extLst>
          </p:cNvPr>
          <p:cNvSpPr>
            <a:spLocks noGrp="1"/>
          </p:cNvSpPr>
          <p:nvPr>
            <p:ph idx="1"/>
          </p:nvPr>
        </p:nvSpPr>
        <p:spPr>
          <a:xfrm>
            <a:off x="594804" y="414075"/>
            <a:ext cx="4062274" cy="526958"/>
          </a:xfrm>
        </p:spPr>
        <p:txBody>
          <a:bodyPr>
            <a:normAutofit fontScale="25000" lnSpcReduction="20000"/>
          </a:bodyPr>
          <a:lstStyle/>
          <a:p>
            <a:pPr marL="0" indent="0">
              <a:buNone/>
            </a:pPr>
            <a:r>
              <a:rPr lang="tr-TR" sz="12800" b="1" i="0" dirty="0">
                <a:solidFill>
                  <a:schemeClr val="accent2">
                    <a:lumMod val="75000"/>
                  </a:schemeClr>
                </a:solidFill>
                <a:effectLst/>
                <a:latin typeface="Arial" panose="020B0604020202020204" pitchFamily="34" charset="0"/>
              </a:rPr>
              <a:t>802.11p Protokolü</a:t>
            </a:r>
          </a:p>
          <a:p>
            <a:pPr marL="0" indent="0">
              <a:buNone/>
            </a:pPr>
            <a:endParaRPr lang="tr-TR" sz="3200" b="1" i="0" dirty="0">
              <a:solidFill>
                <a:schemeClr val="accent2">
                  <a:lumMod val="75000"/>
                </a:schemeClr>
              </a:solidFill>
              <a:effectLst/>
              <a:latin typeface="Arial" panose="020B0604020202020204" pitchFamily="34" charset="0"/>
            </a:endParaRPr>
          </a:p>
          <a:p>
            <a:pPr marL="0" indent="0">
              <a:buNone/>
            </a:pPr>
            <a:r>
              <a:rPr lang="tr-TR" sz="2400" dirty="0">
                <a:solidFill>
                  <a:schemeClr val="accent2">
                    <a:lumMod val="75000"/>
                  </a:schemeClr>
                </a:solidFill>
                <a:latin typeface="Arial" panose="020B0604020202020204" pitchFamily="34" charset="0"/>
              </a:rPr>
              <a:t> </a:t>
            </a:r>
            <a:endParaRPr lang="tr-TR" sz="2400" dirty="0">
              <a:solidFill>
                <a:schemeClr val="accent2">
                  <a:lumMod val="75000"/>
                </a:schemeClr>
              </a:solidFill>
            </a:endParaRPr>
          </a:p>
        </p:txBody>
      </p:sp>
      <p:sp>
        <p:nvSpPr>
          <p:cNvPr id="4" name="Metin kutusu 3">
            <a:extLst>
              <a:ext uri="{FF2B5EF4-FFF2-40B4-BE49-F238E27FC236}">
                <a16:creationId xmlns:a16="http://schemas.microsoft.com/office/drawing/2014/main" id="{1C0303EC-0130-9DF4-6436-96FACFEE7B00}"/>
              </a:ext>
            </a:extLst>
          </p:cNvPr>
          <p:cNvSpPr txBox="1"/>
          <p:nvPr/>
        </p:nvSpPr>
        <p:spPr>
          <a:xfrm>
            <a:off x="594805" y="1305018"/>
            <a:ext cx="6285390" cy="5632311"/>
          </a:xfrm>
          <a:prstGeom prst="rect">
            <a:avLst/>
          </a:prstGeom>
          <a:noFill/>
        </p:spPr>
        <p:txBody>
          <a:bodyPr wrap="square" rtlCol="0">
            <a:spAutoFit/>
          </a:bodyPr>
          <a:lstStyle/>
          <a:p>
            <a:pPr marL="0" indent="0">
              <a:buNone/>
            </a:pPr>
            <a:r>
              <a:rPr lang="tr-TR" sz="2400" dirty="0">
                <a:latin typeface="Arial" panose="020B0604020202020204" pitchFamily="34" charset="0"/>
                <a:cs typeface="Arial" panose="020B0604020202020204" pitchFamily="34" charset="0"/>
              </a:rPr>
              <a:t>I</a:t>
            </a:r>
            <a:r>
              <a:rPr lang="tr-TR" sz="2400" b="0" i="0" dirty="0">
                <a:effectLst/>
                <a:latin typeface="Arial" panose="020B0604020202020204" pitchFamily="34" charset="0"/>
                <a:cs typeface="Arial" panose="020B0604020202020204" pitchFamily="34" charset="0"/>
              </a:rPr>
              <a:t>EEE 802.11p standardı, tipik olarak birçok ülkede akıllı ulaşım sistemlerine ayrılmış olan 5,9 GHz frekans bandında,10 MHz bant genişliğinde çalışır. Bu frekans bandı, binalara ve diğer yapılara iyi bir şekilde nüfuz etmesinin yanı sıra diğer kablosuz sistemlerden düşük parazit sağladığı için seçilmiştir.</a:t>
            </a:r>
          </a:p>
          <a:p>
            <a:pPr marL="0" indent="0">
              <a:buNone/>
            </a:pPr>
            <a:endParaRPr lang="tr-TR" sz="2400" dirty="0">
              <a:latin typeface="Arial" panose="020B0604020202020204" pitchFamily="34" charset="0"/>
            </a:endParaRPr>
          </a:p>
          <a:p>
            <a:pPr marL="0" indent="0">
              <a:buNone/>
            </a:pPr>
            <a:r>
              <a:rPr lang="tr-TR" sz="2400" dirty="0">
                <a:latin typeface="Arial" panose="020B0604020202020204" pitchFamily="34" charset="0"/>
              </a:rPr>
              <a:t>Aynı zamanda</a:t>
            </a:r>
            <a:r>
              <a:rPr lang="tr-TR" sz="2400" b="0" i="0" dirty="0">
                <a:effectLst/>
                <a:latin typeface="Arial" panose="020B0604020202020204" pitchFamily="34" charset="0"/>
              </a:rPr>
              <a:t> araçlar ile yol kenarındaki erişim noktaları arasında iletişimi sağlar. Özellikle geçiş ücreti toplama, araç güvenlik hizmetleri ve arabalarla ticaret işlemleri için kullanılır.</a:t>
            </a:r>
          </a:p>
          <a:p>
            <a:endParaRPr lang="en-US" sz="2400" dirty="0"/>
          </a:p>
        </p:txBody>
      </p:sp>
      <p:pic>
        <p:nvPicPr>
          <p:cNvPr id="10" name="Resim 9" descr="iç mekan içeren bir resim">
            <a:extLst>
              <a:ext uri="{FF2B5EF4-FFF2-40B4-BE49-F238E27FC236}">
                <a16:creationId xmlns:a16="http://schemas.microsoft.com/office/drawing/2014/main" id="{51F5E9FE-D2C9-2012-CAF5-BF46DACD0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2035" y="1305018"/>
            <a:ext cx="4651899" cy="4554244"/>
          </a:xfrm>
          <a:prstGeom prst="rect">
            <a:avLst/>
          </a:prstGeom>
        </p:spPr>
      </p:pic>
    </p:spTree>
    <p:extLst>
      <p:ext uri="{BB962C8B-B14F-4D97-AF65-F5344CB8AC3E}">
        <p14:creationId xmlns:p14="http://schemas.microsoft.com/office/powerpoint/2010/main" val="384932246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28">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27454FE-368F-5DB9-EF8C-FCCC84865897}"/>
              </a:ext>
            </a:extLst>
          </p:cNvPr>
          <p:cNvSpPr>
            <a:spLocks noGrp="1"/>
          </p:cNvSpPr>
          <p:nvPr>
            <p:ph type="title"/>
          </p:nvPr>
        </p:nvSpPr>
        <p:spPr>
          <a:xfrm>
            <a:off x="640080" y="923544"/>
            <a:ext cx="6894576" cy="1783080"/>
          </a:xfrm>
        </p:spPr>
        <p:txBody>
          <a:bodyPr anchor="b">
            <a:normAutofit/>
          </a:bodyPr>
          <a:lstStyle/>
          <a:p>
            <a:pPr>
              <a:spcAft>
                <a:spcPts val="800"/>
              </a:spcAft>
            </a:pPr>
            <a:r>
              <a:rPr lang="tr-TR" sz="5400" b="1" dirty="0">
                <a:solidFill>
                  <a:schemeClr val="accent2">
                    <a:lumMod val="75000"/>
                  </a:schemeClr>
                </a:solidFill>
                <a:effectLst/>
                <a:latin typeface="Calibri" panose="020F0502020204030204" pitchFamily="34" charset="0"/>
                <a:ea typeface="Times New Roman" panose="02020603050405020304" pitchFamily="18" charset="0"/>
                <a:cs typeface="Calibri" panose="020F0502020204030204" pitchFamily="34" charset="0"/>
              </a:rPr>
              <a:t>WAVE STANDARTLARI</a:t>
            </a:r>
            <a:br>
              <a:rPr lang="en-US" sz="54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sz="5400" dirty="0">
              <a:solidFill>
                <a:schemeClr val="accent2">
                  <a:lumMod val="75000"/>
                </a:schemeClr>
              </a:solidFill>
            </a:endParaRPr>
          </a:p>
        </p:txBody>
      </p:sp>
      <p:sp>
        <p:nvSpPr>
          <p:cNvPr id="5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709650AB-6532-3C09-947D-95A07122309A}"/>
              </a:ext>
            </a:extLst>
          </p:cNvPr>
          <p:cNvSpPr>
            <a:spLocks noGrp="1"/>
          </p:cNvSpPr>
          <p:nvPr>
            <p:ph idx="1"/>
          </p:nvPr>
        </p:nvSpPr>
        <p:spPr>
          <a:xfrm>
            <a:off x="640080" y="2706624"/>
            <a:ext cx="6894576" cy="3483864"/>
          </a:xfrm>
        </p:spPr>
        <p:txBody>
          <a:bodyPr>
            <a:normAutofit lnSpcReduction="10000"/>
          </a:bodyPr>
          <a:lstStyle/>
          <a:p>
            <a:pPr marL="0" indent="0">
              <a:buNone/>
            </a:pPr>
            <a:r>
              <a:rPr lang="en-US" sz="2000" dirty="0"/>
              <a:t>IEEE 1609 , IEEE 802.11p'ye </a:t>
            </a:r>
            <a:r>
              <a:rPr lang="en-US" sz="2000" dirty="0" err="1"/>
              <a:t>dayalı</a:t>
            </a:r>
            <a:r>
              <a:rPr lang="en-US" sz="2000" dirty="0"/>
              <a:t> </a:t>
            </a:r>
            <a:r>
              <a:rPr lang="en-US" sz="2000" dirty="0" err="1"/>
              <a:t>daha</a:t>
            </a:r>
            <a:r>
              <a:rPr lang="en-US" sz="2000" dirty="0"/>
              <a:t> </a:t>
            </a:r>
            <a:r>
              <a:rPr lang="en-US" sz="2000" dirty="0" err="1"/>
              <a:t>yüksek</a:t>
            </a:r>
            <a:r>
              <a:rPr lang="en-US" sz="2000" dirty="0"/>
              <a:t> </a:t>
            </a:r>
            <a:r>
              <a:rPr lang="en-US" sz="2000" dirty="0" err="1"/>
              <a:t>bir</a:t>
            </a:r>
            <a:r>
              <a:rPr lang="en-US" sz="2000" dirty="0"/>
              <a:t> </a:t>
            </a:r>
            <a:r>
              <a:rPr lang="en-US" sz="2000" dirty="0" err="1"/>
              <a:t>katman</a:t>
            </a:r>
            <a:r>
              <a:rPr lang="en-US" sz="2000" dirty="0"/>
              <a:t> </a:t>
            </a:r>
            <a:r>
              <a:rPr lang="en-US" sz="2000" dirty="0" err="1"/>
              <a:t>standardıdır</a:t>
            </a:r>
            <a:r>
              <a:rPr lang="tr-TR" sz="2000" dirty="0"/>
              <a:t>.</a:t>
            </a:r>
          </a:p>
          <a:p>
            <a:pPr marL="0" indent="0">
              <a:spcAft>
                <a:spcPts val="800"/>
              </a:spcAft>
              <a:buNone/>
            </a:pPr>
            <a:endParaRPr lang="tr-TR" sz="2000" dirty="0">
              <a:effectLst/>
              <a:latin typeface="Calibri" panose="020F0502020204030204" pitchFamily="34" charset="0"/>
              <a:ea typeface="Times New Roman" panose="02020603050405020304" pitchFamily="18" charset="0"/>
              <a:cs typeface="Calibri" panose="020F0502020204030204" pitchFamily="34" charset="0"/>
            </a:endParaRPr>
          </a:p>
          <a:p>
            <a:pPr marL="0" indent="0">
              <a:spcAft>
                <a:spcPts val="800"/>
              </a:spcAft>
              <a:buNone/>
            </a:pPr>
            <a:r>
              <a:rPr lang="tr-TR" sz="2000" dirty="0">
                <a:effectLst/>
                <a:latin typeface="Calibri" panose="020F0502020204030204" pitchFamily="34" charset="0"/>
                <a:ea typeface="Times New Roman" panose="02020603050405020304" pitchFamily="18" charset="0"/>
                <a:cs typeface="Calibri" panose="020F0502020204030204" pitchFamily="34" charset="0"/>
              </a:rPr>
              <a:t>▪ </a:t>
            </a:r>
            <a:r>
              <a:rPr lang="tr-TR" sz="2000" b="1" dirty="0">
                <a:effectLst/>
                <a:latin typeface="Calibri" panose="020F0502020204030204" pitchFamily="34" charset="0"/>
                <a:ea typeface="Times New Roman" panose="02020603050405020304" pitchFamily="18" charset="0"/>
                <a:cs typeface="Calibri" panose="020F0502020204030204" pitchFamily="34" charset="0"/>
              </a:rPr>
              <a:t>IEEE 1609.1</a:t>
            </a:r>
            <a:r>
              <a:rPr lang="tr-TR" sz="2000" dirty="0">
                <a:effectLst/>
                <a:latin typeface="Calibri" panose="020F0502020204030204" pitchFamily="34" charset="0"/>
                <a:ea typeface="Times New Roman" panose="02020603050405020304" pitchFamily="18" charset="0"/>
                <a:cs typeface="Calibri" panose="020F0502020204030204" pitchFamily="34" charset="0"/>
              </a:rPr>
              <a:t> </a:t>
            </a:r>
            <a:r>
              <a:rPr lang="tr-TR" sz="2000" dirty="0">
                <a:latin typeface="Calibri" panose="020F0502020204030204" pitchFamily="34" charset="0"/>
                <a:ea typeface="Times New Roman" panose="02020603050405020304" pitchFamily="18" charset="0"/>
                <a:cs typeface="Calibri" panose="020F0502020204030204" pitchFamily="34" charset="0"/>
              </a:rPr>
              <a:t>-</a:t>
            </a:r>
            <a:r>
              <a:rPr lang="tr-TR" sz="2000" dirty="0">
                <a:effectLst/>
                <a:latin typeface="Calibri" panose="020F0502020204030204" pitchFamily="34" charset="0"/>
                <a:ea typeface="Times New Roman" panose="02020603050405020304" pitchFamily="18" charset="0"/>
                <a:cs typeface="Calibri" panose="020F0502020204030204" pitchFamily="34" charset="0"/>
              </a:rPr>
              <a:t> Resource Manager (</a:t>
            </a:r>
            <a:r>
              <a:rPr lang="tr-TR" sz="2000" dirty="0"/>
              <a:t>Kaynak yönetimi</a:t>
            </a:r>
            <a:r>
              <a:rPr lang="tr-TR" sz="2000" dirty="0">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r>
              <a:rPr lang="tr-TR" sz="2000" dirty="0">
                <a:effectLst/>
                <a:latin typeface="Calibri" panose="020F0502020204030204" pitchFamily="34" charset="0"/>
                <a:ea typeface="Times New Roman" panose="02020603050405020304" pitchFamily="18" charset="0"/>
                <a:cs typeface="Calibri" panose="020F0502020204030204" pitchFamily="34" charset="0"/>
              </a:rPr>
              <a:t>▪ </a:t>
            </a:r>
            <a:r>
              <a:rPr lang="tr-TR" sz="2000" b="1" dirty="0">
                <a:effectLst/>
                <a:latin typeface="Calibri" panose="020F0502020204030204" pitchFamily="34" charset="0"/>
                <a:ea typeface="Times New Roman" panose="02020603050405020304" pitchFamily="18" charset="0"/>
                <a:cs typeface="Calibri" panose="020F0502020204030204" pitchFamily="34" charset="0"/>
              </a:rPr>
              <a:t>IEEE 1609.2</a:t>
            </a:r>
            <a:r>
              <a:rPr lang="tr-TR" sz="2000" dirty="0">
                <a:effectLst/>
                <a:latin typeface="Calibri" panose="020F0502020204030204" pitchFamily="34" charset="0"/>
                <a:ea typeface="Times New Roman" panose="02020603050405020304" pitchFamily="18" charset="0"/>
                <a:cs typeface="Calibri" panose="020F0502020204030204" pitchFamily="34" charset="0"/>
              </a:rPr>
              <a:t> - Security Services </a:t>
            </a:r>
            <a:r>
              <a:rPr lang="tr-TR" sz="2000" dirty="0" err="1">
                <a:effectLst/>
                <a:latin typeface="Calibri" panose="020F0502020204030204" pitchFamily="34" charset="0"/>
                <a:ea typeface="Times New Roman" panose="02020603050405020304" pitchFamily="18" charset="0"/>
                <a:cs typeface="Calibri" panose="020F0502020204030204" pitchFamily="34" charset="0"/>
              </a:rPr>
              <a:t>for</a:t>
            </a:r>
            <a:r>
              <a:rPr lang="tr-TR" sz="2000" dirty="0">
                <a:effectLst/>
                <a:latin typeface="Calibri" panose="020F0502020204030204" pitchFamily="34" charset="0"/>
                <a:ea typeface="Times New Roman" panose="02020603050405020304" pitchFamily="18" charset="0"/>
                <a:cs typeface="Calibri" panose="020F0502020204030204" pitchFamily="34" charset="0"/>
              </a:rPr>
              <a:t> Applications </a:t>
            </a:r>
            <a:r>
              <a:rPr lang="tr-TR" sz="2000" dirty="0" err="1">
                <a:effectLst/>
                <a:latin typeface="Calibri" panose="020F0502020204030204" pitchFamily="34" charset="0"/>
                <a:ea typeface="Times New Roman" panose="02020603050405020304" pitchFamily="18" charset="0"/>
                <a:cs typeface="Calibri" panose="020F0502020204030204" pitchFamily="34" charset="0"/>
              </a:rPr>
              <a:t>and</a:t>
            </a:r>
            <a:r>
              <a:rPr lang="tr-TR" sz="2000" dirty="0">
                <a:effectLst/>
                <a:latin typeface="Calibri" panose="020F0502020204030204" pitchFamily="34" charset="0"/>
                <a:ea typeface="Times New Roman" panose="02020603050405020304" pitchFamily="18" charset="0"/>
                <a:cs typeface="Calibri" panose="020F0502020204030204" pitchFamily="34" charset="0"/>
              </a:rPr>
              <a:t> Management </a:t>
            </a:r>
            <a:r>
              <a:rPr lang="tr-TR" sz="2000" dirty="0" err="1">
                <a:effectLst/>
                <a:latin typeface="Calibri" panose="020F0502020204030204" pitchFamily="34" charset="0"/>
                <a:ea typeface="Times New Roman" panose="02020603050405020304" pitchFamily="18" charset="0"/>
                <a:cs typeface="Calibri" panose="020F0502020204030204" pitchFamily="34" charset="0"/>
              </a:rPr>
              <a:t>Messages</a:t>
            </a:r>
            <a:r>
              <a:rPr lang="tr-TR" sz="2000" dirty="0">
                <a:effectLst/>
                <a:latin typeface="Calibri" panose="020F0502020204030204" pitchFamily="34" charset="0"/>
                <a:ea typeface="Times New Roman" panose="02020603050405020304" pitchFamily="18" charset="0"/>
                <a:cs typeface="Calibri" panose="020F0502020204030204" pitchFamily="34"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r>
              <a:rPr lang="tr-TR" sz="2000" dirty="0">
                <a:effectLst/>
                <a:latin typeface="Calibri" panose="020F0502020204030204" pitchFamily="34" charset="0"/>
                <a:ea typeface="Times New Roman" panose="02020603050405020304" pitchFamily="18" charset="0"/>
                <a:cs typeface="Calibri" panose="020F0502020204030204" pitchFamily="34" charset="0"/>
              </a:rPr>
              <a:t>▪ </a:t>
            </a:r>
            <a:r>
              <a:rPr lang="tr-TR" sz="2000" b="1" dirty="0">
                <a:effectLst/>
                <a:latin typeface="Calibri" panose="020F0502020204030204" pitchFamily="34" charset="0"/>
                <a:ea typeface="Times New Roman" panose="02020603050405020304" pitchFamily="18" charset="0"/>
                <a:cs typeface="Calibri" panose="020F0502020204030204" pitchFamily="34" charset="0"/>
              </a:rPr>
              <a:t>IEEE 1609.3</a:t>
            </a:r>
            <a:r>
              <a:rPr lang="tr-TR" sz="2000" dirty="0">
                <a:effectLst/>
                <a:latin typeface="Calibri" panose="020F0502020204030204" pitchFamily="34" charset="0"/>
                <a:ea typeface="Times New Roman" panose="02020603050405020304" pitchFamily="18" charset="0"/>
                <a:cs typeface="Calibri" panose="020F0502020204030204" pitchFamily="34" charset="0"/>
              </a:rPr>
              <a:t> - Networking Services (A</a:t>
            </a:r>
            <a:r>
              <a:rPr lang="tr-TR" sz="2000" dirty="0"/>
              <a:t>ğ servisleri</a:t>
            </a:r>
            <a:r>
              <a:rPr lang="tr-TR" sz="2000" dirty="0">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r>
              <a:rPr lang="tr-TR" sz="2000" dirty="0">
                <a:effectLst/>
                <a:latin typeface="Calibri" panose="020F0502020204030204" pitchFamily="34" charset="0"/>
                <a:ea typeface="Times New Roman" panose="02020603050405020304" pitchFamily="18" charset="0"/>
                <a:cs typeface="Calibri" panose="020F0502020204030204" pitchFamily="34" charset="0"/>
              </a:rPr>
              <a:t>▪ </a:t>
            </a:r>
            <a:r>
              <a:rPr lang="tr-TR" sz="2000" b="1" dirty="0">
                <a:effectLst/>
                <a:latin typeface="Calibri" panose="020F0502020204030204" pitchFamily="34" charset="0"/>
                <a:ea typeface="Times New Roman" panose="02020603050405020304" pitchFamily="18" charset="0"/>
                <a:cs typeface="Calibri" panose="020F0502020204030204" pitchFamily="34" charset="0"/>
              </a:rPr>
              <a:t>IEEE 1609.4</a:t>
            </a:r>
            <a:r>
              <a:rPr lang="tr-TR" sz="2000" dirty="0">
                <a:effectLst/>
                <a:latin typeface="Calibri" panose="020F0502020204030204" pitchFamily="34" charset="0"/>
                <a:ea typeface="Times New Roman" panose="02020603050405020304" pitchFamily="18" charset="0"/>
                <a:cs typeface="Calibri" panose="020F0502020204030204" pitchFamily="34" charset="0"/>
              </a:rPr>
              <a:t> - Multi-Channel Operations (</a:t>
            </a:r>
            <a:r>
              <a:rPr lang="tr-TR" sz="2000" dirty="0"/>
              <a:t>taşıtlar arası iletişim ile çok kanallı haberleşme</a:t>
            </a:r>
            <a:r>
              <a:rPr lang="tr-TR" sz="2000" dirty="0">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p:txBody>
      </p:sp>
      <p:pic>
        <p:nvPicPr>
          <p:cNvPr id="7" name="Picture 2">
            <a:extLst>
              <a:ext uri="{FF2B5EF4-FFF2-40B4-BE49-F238E27FC236}">
                <a16:creationId xmlns:a16="http://schemas.microsoft.com/office/drawing/2014/main" id="{2D553C85-CF78-FAF7-D3CC-377D1DA0358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36359" y="77611"/>
            <a:ext cx="3950102" cy="3914419"/>
          </a:xfrm>
          <a:prstGeom prst="rect">
            <a:avLst/>
          </a:prstGeom>
          <a:noFill/>
          <a:extLst>
            <a:ext uri="{909E8E84-426E-40DD-AFC4-6F175D3DCCD1}">
              <a14:hiddenFill xmlns:a14="http://schemas.microsoft.com/office/drawing/2010/main">
                <a:solidFill>
                  <a:srgbClr val="FFFFFF"/>
                </a:solidFill>
              </a14:hiddenFill>
            </a:ext>
          </a:extLst>
        </p:spPr>
      </p:pic>
      <p:pic>
        <p:nvPicPr>
          <p:cNvPr id="4" name="Resim 3">
            <a:extLst>
              <a:ext uri="{FF2B5EF4-FFF2-40B4-BE49-F238E27FC236}">
                <a16:creationId xmlns:a16="http://schemas.microsoft.com/office/drawing/2014/main" id="{6773320D-749C-470D-BED5-1FB101856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7384136" y="3956180"/>
            <a:ext cx="4504029" cy="2860059"/>
          </a:xfrm>
          <a:prstGeom prst="rect">
            <a:avLst/>
          </a:prstGeom>
          <a:noFill/>
        </p:spPr>
      </p:pic>
    </p:spTree>
    <p:extLst>
      <p:ext uri="{BB962C8B-B14F-4D97-AF65-F5344CB8AC3E}">
        <p14:creationId xmlns:p14="http://schemas.microsoft.com/office/powerpoint/2010/main" val="3999707373"/>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2350F475-345E-504E-9B10-68465C238EF1}"/>
              </a:ext>
            </a:extLst>
          </p:cNvPr>
          <p:cNvSpPr>
            <a:spLocks noGrp="1"/>
          </p:cNvSpPr>
          <p:nvPr>
            <p:ph type="title"/>
          </p:nvPr>
        </p:nvSpPr>
        <p:spPr>
          <a:xfrm>
            <a:off x="643469" y="688649"/>
            <a:ext cx="10905066" cy="1135737"/>
          </a:xfrm>
        </p:spPr>
        <p:txBody>
          <a:bodyPr>
            <a:normAutofit/>
          </a:bodyPr>
          <a:lstStyle/>
          <a:p>
            <a:r>
              <a:rPr lang="tr-TR" sz="3600" b="1" dirty="0">
                <a:solidFill>
                  <a:schemeClr val="accent2">
                    <a:lumMod val="75000"/>
                  </a:schemeClr>
                </a:solidFill>
                <a:effectLst/>
                <a:latin typeface="Calibri" panose="020F0502020204030204" pitchFamily="34" charset="0"/>
                <a:ea typeface="Times New Roman" panose="02020603050405020304" pitchFamily="18" charset="0"/>
                <a:cs typeface="Calibri" panose="020F0502020204030204" pitchFamily="34" charset="0"/>
              </a:rPr>
              <a:t>IEEE 1609.1</a:t>
            </a:r>
            <a:br>
              <a:rPr lang="en-US" sz="36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sz="3600" dirty="0">
              <a:solidFill>
                <a:schemeClr val="accent2">
                  <a:lumMod val="75000"/>
                </a:schemeClr>
              </a:solidFill>
            </a:endParaRPr>
          </a:p>
        </p:txBody>
      </p:sp>
      <p:sp>
        <p:nvSpPr>
          <p:cNvPr id="3" name="İçerik Yer Tutucusu 2">
            <a:extLst>
              <a:ext uri="{FF2B5EF4-FFF2-40B4-BE49-F238E27FC236}">
                <a16:creationId xmlns:a16="http://schemas.microsoft.com/office/drawing/2014/main" id="{932813F7-7302-3FC5-B4BF-857132891781}"/>
              </a:ext>
            </a:extLst>
          </p:cNvPr>
          <p:cNvSpPr>
            <a:spLocks noGrp="1"/>
          </p:cNvSpPr>
          <p:nvPr>
            <p:ph idx="1"/>
          </p:nvPr>
        </p:nvSpPr>
        <p:spPr>
          <a:xfrm>
            <a:off x="643469" y="1782981"/>
            <a:ext cx="4008384" cy="4531872"/>
          </a:xfrm>
        </p:spPr>
        <p:txBody>
          <a:bodyPr>
            <a:normAutofit lnSpcReduction="10000"/>
          </a:bodyPr>
          <a:lstStyle/>
          <a:p>
            <a:r>
              <a:rPr lang="en-US" sz="2000" dirty="0"/>
              <a:t>IEEE 1609.1, </a:t>
            </a:r>
            <a:r>
              <a:rPr lang="en-US" sz="2000" dirty="0" err="1"/>
              <a:t>araçlar</a:t>
            </a:r>
            <a:r>
              <a:rPr lang="en-US" sz="2000" dirty="0"/>
              <a:t> </a:t>
            </a:r>
            <a:r>
              <a:rPr lang="en-US" sz="2000" dirty="0" err="1"/>
              <a:t>arası</a:t>
            </a:r>
            <a:r>
              <a:rPr lang="en-US" sz="2000" dirty="0"/>
              <a:t> </a:t>
            </a:r>
            <a:r>
              <a:rPr lang="en-US" sz="2000" dirty="0" err="1"/>
              <a:t>ortamda</a:t>
            </a:r>
            <a:r>
              <a:rPr lang="en-US" sz="2000" dirty="0"/>
              <a:t> (WAVE) </a:t>
            </a:r>
            <a:r>
              <a:rPr lang="en-US" sz="2000" dirty="0" err="1"/>
              <a:t>kablosuz</a:t>
            </a:r>
            <a:r>
              <a:rPr lang="en-US" sz="2000" dirty="0"/>
              <a:t> </a:t>
            </a:r>
            <a:r>
              <a:rPr lang="en-US" sz="2000" dirty="0" err="1"/>
              <a:t>erişimin</a:t>
            </a:r>
            <a:r>
              <a:rPr lang="en-US" sz="2000" dirty="0"/>
              <a:t> </a:t>
            </a:r>
            <a:r>
              <a:rPr lang="en-US" sz="2000" dirty="0" err="1"/>
              <a:t>mimari</a:t>
            </a:r>
            <a:r>
              <a:rPr lang="en-US" sz="2000" dirty="0"/>
              <a:t> </a:t>
            </a:r>
            <a:r>
              <a:rPr lang="en-US" sz="2000" dirty="0" err="1"/>
              <a:t>ve</a:t>
            </a:r>
            <a:r>
              <a:rPr lang="en-US" sz="2000" dirty="0"/>
              <a:t> </a:t>
            </a:r>
            <a:r>
              <a:rPr lang="en-US" sz="2000" dirty="0" err="1"/>
              <a:t>protokollerini</a:t>
            </a:r>
            <a:r>
              <a:rPr lang="en-US" sz="2000" dirty="0"/>
              <a:t> </a:t>
            </a:r>
            <a:r>
              <a:rPr lang="en-US" sz="2000" dirty="0" err="1"/>
              <a:t>belirleyen</a:t>
            </a:r>
            <a:r>
              <a:rPr lang="en-US" sz="2000" dirty="0"/>
              <a:t> </a:t>
            </a:r>
            <a:r>
              <a:rPr lang="en-US" sz="2000" dirty="0" err="1"/>
              <a:t>bir</a:t>
            </a:r>
            <a:r>
              <a:rPr lang="en-US" sz="2000" dirty="0"/>
              <a:t> </a:t>
            </a:r>
            <a:r>
              <a:rPr lang="en-US" sz="2000" dirty="0" err="1"/>
              <a:t>standarttır</a:t>
            </a:r>
            <a:r>
              <a:rPr lang="en-US" sz="2000" dirty="0"/>
              <a:t>. IEEE 1609.1, WAVE </a:t>
            </a:r>
            <a:r>
              <a:rPr lang="en-US" sz="2000" dirty="0" err="1"/>
              <a:t>iletişim</a:t>
            </a:r>
            <a:r>
              <a:rPr lang="en-US" sz="2000" dirty="0"/>
              <a:t> </a:t>
            </a:r>
            <a:r>
              <a:rPr lang="en-US" sz="2000" dirty="0" err="1"/>
              <a:t>için</a:t>
            </a:r>
            <a:r>
              <a:rPr lang="en-US" sz="2000" dirty="0"/>
              <a:t> </a:t>
            </a:r>
            <a:r>
              <a:rPr lang="en-US" sz="2000" dirty="0" err="1"/>
              <a:t>fiziksel</a:t>
            </a:r>
            <a:r>
              <a:rPr lang="en-US" sz="2000" dirty="0"/>
              <a:t> </a:t>
            </a:r>
            <a:r>
              <a:rPr lang="en-US" sz="2000" dirty="0" err="1"/>
              <a:t>katman</a:t>
            </a:r>
            <a:r>
              <a:rPr lang="en-US" sz="2000" dirty="0"/>
              <a:t> </a:t>
            </a:r>
            <a:r>
              <a:rPr lang="en-US" sz="2000" dirty="0" err="1"/>
              <a:t>ve</a:t>
            </a:r>
            <a:r>
              <a:rPr lang="en-US" sz="2000" dirty="0"/>
              <a:t> </a:t>
            </a:r>
            <a:r>
              <a:rPr lang="en-US" sz="2000" dirty="0" err="1"/>
              <a:t>ortam</a:t>
            </a:r>
            <a:r>
              <a:rPr lang="en-US" sz="2000" dirty="0"/>
              <a:t> </a:t>
            </a:r>
            <a:r>
              <a:rPr lang="en-US" sz="2000" dirty="0" err="1"/>
              <a:t>erişim</a:t>
            </a:r>
            <a:r>
              <a:rPr lang="en-US" sz="2000" dirty="0"/>
              <a:t> </a:t>
            </a:r>
            <a:r>
              <a:rPr lang="en-US" sz="2000" dirty="0" err="1"/>
              <a:t>kontrolü</a:t>
            </a:r>
            <a:r>
              <a:rPr lang="en-US" sz="2000" dirty="0"/>
              <a:t> (MAC) </a:t>
            </a:r>
            <a:r>
              <a:rPr lang="en-US" sz="2000" dirty="0" err="1"/>
              <a:t>katman</a:t>
            </a:r>
            <a:r>
              <a:rPr lang="en-US" sz="2000" dirty="0"/>
              <a:t> </a:t>
            </a:r>
            <a:r>
              <a:rPr lang="en-US" sz="2000" dirty="0" err="1"/>
              <a:t>protokollerini</a:t>
            </a:r>
            <a:r>
              <a:rPr lang="en-US" sz="2000" dirty="0"/>
              <a:t> </a:t>
            </a:r>
            <a:r>
              <a:rPr lang="en-US" sz="2000" dirty="0" err="1"/>
              <a:t>tanımlar</a:t>
            </a:r>
            <a:r>
              <a:rPr lang="tr-TR" sz="2000" dirty="0"/>
              <a:t>.</a:t>
            </a:r>
          </a:p>
          <a:p>
            <a:r>
              <a:rPr lang="en-US" sz="2000" dirty="0"/>
              <a:t>IEEE 1609.1, </a:t>
            </a:r>
            <a:r>
              <a:rPr lang="en-US" sz="2000" dirty="0" err="1"/>
              <a:t>çarpışma</a:t>
            </a:r>
            <a:r>
              <a:rPr lang="en-US" sz="2000" dirty="0"/>
              <a:t> </a:t>
            </a:r>
            <a:r>
              <a:rPr lang="en-US" sz="2000" dirty="0" err="1"/>
              <a:t>önleme</a:t>
            </a:r>
            <a:r>
              <a:rPr lang="en-US" sz="2000" dirty="0"/>
              <a:t> </a:t>
            </a:r>
            <a:r>
              <a:rPr lang="en-US" sz="2000" dirty="0" err="1"/>
              <a:t>ve</a:t>
            </a:r>
            <a:r>
              <a:rPr lang="en-US" sz="2000" dirty="0"/>
              <a:t> </a:t>
            </a:r>
            <a:r>
              <a:rPr lang="en-US" sz="2000" dirty="0" err="1"/>
              <a:t>acil</a:t>
            </a:r>
            <a:r>
              <a:rPr lang="en-US" sz="2000" dirty="0"/>
              <a:t> </a:t>
            </a:r>
            <a:r>
              <a:rPr lang="en-US" sz="2000" dirty="0" err="1"/>
              <a:t>uyarı</a:t>
            </a:r>
            <a:r>
              <a:rPr lang="en-US" sz="2000" dirty="0"/>
              <a:t> </a:t>
            </a:r>
            <a:r>
              <a:rPr lang="en-US" sz="2000" dirty="0" err="1"/>
              <a:t>gibi</a:t>
            </a:r>
            <a:r>
              <a:rPr lang="en-US" sz="2000" dirty="0"/>
              <a:t> </a:t>
            </a:r>
            <a:r>
              <a:rPr lang="en-US" sz="2000" dirty="0" err="1"/>
              <a:t>güvenlik</a:t>
            </a:r>
            <a:r>
              <a:rPr lang="en-US" sz="2000" dirty="0"/>
              <a:t> </a:t>
            </a:r>
            <a:r>
              <a:rPr lang="en-US" sz="2000" dirty="0" err="1"/>
              <a:t>kritik</a:t>
            </a:r>
            <a:r>
              <a:rPr lang="en-US" sz="2000" dirty="0"/>
              <a:t> </a:t>
            </a:r>
            <a:r>
              <a:rPr lang="en-US" sz="2000" dirty="0" err="1"/>
              <a:t>uygulamalarını</a:t>
            </a:r>
            <a:r>
              <a:rPr lang="en-US" sz="2000" dirty="0"/>
              <a:t> </a:t>
            </a:r>
            <a:r>
              <a:rPr lang="en-US" sz="2000" dirty="0" err="1"/>
              <a:t>desteklemek</a:t>
            </a:r>
            <a:r>
              <a:rPr lang="en-US" sz="2000" dirty="0"/>
              <a:t> </a:t>
            </a:r>
            <a:r>
              <a:rPr lang="en-US" sz="2000" dirty="0" err="1"/>
              <a:t>amacıyla</a:t>
            </a:r>
            <a:r>
              <a:rPr lang="en-US" sz="2000" dirty="0"/>
              <a:t> </a:t>
            </a:r>
            <a:r>
              <a:rPr lang="en-US" sz="2000" dirty="0" err="1"/>
              <a:t>tasarlanmıştır.Yani</a:t>
            </a:r>
            <a:r>
              <a:rPr lang="en-US" sz="2000" dirty="0"/>
              <a:t> </a:t>
            </a:r>
            <a:r>
              <a:rPr lang="en-US" sz="2000" dirty="0" err="1"/>
              <a:t>genel</a:t>
            </a:r>
            <a:r>
              <a:rPr lang="en-US" sz="2000" dirty="0"/>
              <a:t> </a:t>
            </a:r>
            <a:r>
              <a:rPr lang="en-US" sz="2000" dirty="0" err="1"/>
              <a:t>olarak</a:t>
            </a:r>
            <a:r>
              <a:rPr lang="en-US" sz="2000" dirty="0"/>
              <a:t>, IEEE 1609.1'in </a:t>
            </a:r>
            <a:r>
              <a:rPr lang="en-US" sz="2000" dirty="0" err="1"/>
              <a:t>amacı</a:t>
            </a:r>
            <a:r>
              <a:rPr lang="en-US" sz="2000" dirty="0"/>
              <a:t>, </a:t>
            </a:r>
            <a:r>
              <a:rPr lang="en-US" sz="2000" dirty="0" err="1"/>
              <a:t>araçlar</a:t>
            </a:r>
            <a:r>
              <a:rPr lang="en-US" sz="2000" dirty="0"/>
              <a:t> </a:t>
            </a:r>
            <a:r>
              <a:rPr lang="en-US" sz="2000" dirty="0" err="1"/>
              <a:t>ortamında</a:t>
            </a:r>
            <a:r>
              <a:rPr lang="en-US" sz="2000" dirty="0"/>
              <a:t> </a:t>
            </a:r>
            <a:r>
              <a:rPr lang="en-US" sz="2000" dirty="0" err="1"/>
              <a:t>güvenilir</a:t>
            </a:r>
            <a:r>
              <a:rPr lang="en-US" sz="2000" dirty="0"/>
              <a:t> </a:t>
            </a:r>
            <a:r>
              <a:rPr lang="en-US" sz="2000" dirty="0" err="1"/>
              <a:t>ve</a:t>
            </a:r>
            <a:r>
              <a:rPr lang="en-US" sz="2000" dirty="0"/>
              <a:t> </a:t>
            </a:r>
            <a:r>
              <a:rPr lang="en-US" sz="2000" dirty="0" err="1"/>
              <a:t>verimli</a:t>
            </a:r>
            <a:r>
              <a:rPr lang="en-US" sz="2000" dirty="0"/>
              <a:t> </a:t>
            </a:r>
            <a:r>
              <a:rPr lang="en-US" sz="2000" dirty="0" err="1"/>
              <a:t>kablosuz</a:t>
            </a:r>
            <a:r>
              <a:rPr lang="en-US" sz="2000" dirty="0"/>
              <a:t> </a:t>
            </a:r>
            <a:r>
              <a:rPr lang="en-US" sz="2000" dirty="0" err="1"/>
              <a:t>iletişim</a:t>
            </a:r>
            <a:r>
              <a:rPr lang="en-US" sz="2000" dirty="0"/>
              <a:t> </a:t>
            </a:r>
            <a:r>
              <a:rPr lang="en-US" sz="2000" dirty="0" err="1"/>
              <a:t>sağlamaktır</a:t>
            </a:r>
            <a:r>
              <a:rPr lang="en-US" sz="2000" dirty="0"/>
              <a:t> </a:t>
            </a:r>
            <a:r>
              <a:rPr lang="en-US" sz="2000" dirty="0" err="1"/>
              <a:t>ve</a:t>
            </a:r>
            <a:r>
              <a:rPr lang="en-US" sz="2000" dirty="0"/>
              <a:t> </a:t>
            </a:r>
            <a:r>
              <a:rPr lang="en-US" sz="2000" dirty="0" err="1"/>
              <a:t>taşımacılıkta</a:t>
            </a:r>
            <a:r>
              <a:rPr lang="en-US" sz="2000" dirty="0"/>
              <a:t> </a:t>
            </a:r>
            <a:r>
              <a:rPr lang="en-US" sz="2000" dirty="0" err="1"/>
              <a:t>güvenlik</a:t>
            </a:r>
            <a:r>
              <a:rPr lang="en-US" sz="2000" dirty="0"/>
              <a:t>, </a:t>
            </a:r>
            <a:r>
              <a:rPr lang="en-US" sz="2000" dirty="0" err="1"/>
              <a:t>verimlilik</a:t>
            </a:r>
            <a:r>
              <a:rPr lang="en-US" sz="2000" dirty="0"/>
              <a:t> </a:t>
            </a:r>
            <a:r>
              <a:rPr lang="en-US" sz="2000" dirty="0" err="1"/>
              <a:t>ve</a:t>
            </a:r>
            <a:r>
              <a:rPr lang="en-US" sz="2000" dirty="0"/>
              <a:t> </a:t>
            </a:r>
            <a:r>
              <a:rPr lang="en-US" sz="2000" dirty="0" err="1"/>
              <a:t>konforu</a:t>
            </a:r>
            <a:r>
              <a:rPr lang="en-US" sz="2000" dirty="0"/>
              <a:t> </a:t>
            </a:r>
            <a:r>
              <a:rPr lang="en-US" sz="2000" dirty="0" err="1"/>
              <a:t>iyileştirmeyi</a:t>
            </a:r>
            <a:r>
              <a:rPr lang="en-US" sz="2000" dirty="0"/>
              <a:t> </a:t>
            </a:r>
            <a:r>
              <a:rPr lang="en-US" sz="2000" dirty="0" err="1"/>
              <a:t>hedefler</a:t>
            </a:r>
            <a:r>
              <a:rPr lang="tr-TR" sz="2000" dirty="0"/>
              <a:t>.</a:t>
            </a:r>
            <a:endParaRPr lang="en-US" sz="2000" dirty="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Resim 3">
            <a:extLst>
              <a:ext uri="{FF2B5EF4-FFF2-40B4-BE49-F238E27FC236}">
                <a16:creationId xmlns:a16="http://schemas.microsoft.com/office/drawing/2014/main" id="{AF5BC2B6-F563-F53A-489A-E68D8A63F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295320" y="1978532"/>
            <a:ext cx="6253212" cy="3970790"/>
          </a:xfrm>
          <a:prstGeom prst="rect">
            <a:avLst/>
          </a:prstGeom>
          <a:noFill/>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43799570"/>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40007801-84BD-4761-B85E-A92D995C6F18}"/>
              </a:ext>
            </a:extLst>
          </p:cNvPr>
          <p:cNvSpPr>
            <a:spLocks noGrp="1"/>
          </p:cNvSpPr>
          <p:nvPr>
            <p:ph type="title"/>
          </p:nvPr>
        </p:nvSpPr>
        <p:spPr>
          <a:xfrm>
            <a:off x="643467" y="625632"/>
            <a:ext cx="10905066" cy="1135737"/>
          </a:xfrm>
        </p:spPr>
        <p:txBody>
          <a:bodyPr>
            <a:normAutofit/>
          </a:bodyPr>
          <a:lstStyle/>
          <a:p>
            <a:r>
              <a:rPr lang="tr-TR" sz="3600" b="1" dirty="0">
                <a:solidFill>
                  <a:schemeClr val="accent2">
                    <a:lumMod val="75000"/>
                  </a:schemeClr>
                </a:solidFill>
                <a:effectLst/>
                <a:latin typeface="Calibri" panose="020F0502020204030204" pitchFamily="34" charset="0"/>
                <a:ea typeface="Times New Roman" panose="02020603050405020304" pitchFamily="18" charset="0"/>
                <a:cs typeface="Calibri" panose="020F0502020204030204" pitchFamily="34" charset="0"/>
              </a:rPr>
              <a:t>IEEE 1609.2</a:t>
            </a:r>
            <a:br>
              <a:rPr lang="en-US" sz="36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sz="3600" dirty="0">
              <a:solidFill>
                <a:schemeClr val="accent2">
                  <a:lumMod val="75000"/>
                </a:schemeClr>
              </a:solidFill>
            </a:endParaRPr>
          </a:p>
        </p:txBody>
      </p:sp>
      <p:sp>
        <p:nvSpPr>
          <p:cNvPr id="3" name="İçerik Yer Tutucusu 2">
            <a:extLst>
              <a:ext uri="{FF2B5EF4-FFF2-40B4-BE49-F238E27FC236}">
                <a16:creationId xmlns:a16="http://schemas.microsoft.com/office/drawing/2014/main" id="{824F64AD-DAA2-ADD2-D60B-35E79CA6B8BD}"/>
              </a:ext>
            </a:extLst>
          </p:cNvPr>
          <p:cNvSpPr>
            <a:spLocks noGrp="1"/>
          </p:cNvSpPr>
          <p:nvPr>
            <p:ph idx="1"/>
          </p:nvPr>
        </p:nvSpPr>
        <p:spPr>
          <a:xfrm>
            <a:off x="643469" y="1782981"/>
            <a:ext cx="4008384" cy="4393982"/>
          </a:xfrm>
        </p:spPr>
        <p:txBody>
          <a:bodyPr>
            <a:normAutofit fontScale="92500" lnSpcReduction="20000"/>
          </a:bodyPr>
          <a:lstStyle/>
          <a:p>
            <a:r>
              <a:rPr lang="en-US" sz="1600" dirty="0"/>
              <a:t>IEEE 1609.2, </a:t>
            </a:r>
            <a:r>
              <a:rPr lang="en-US" sz="1600" dirty="0" err="1"/>
              <a:t>araçlar</a:t>
            </a:r>
            <a:r>
              <a:rPr lang="en-US" sz="1600" dirty="0"/>
              <a:t> </a:t>
            </a:r>
            <a:r>
              <a:rPr lang="en-US" sz="1600" dirty="0" err="1"/>
              <a:t>arası</a:t>
            </a:r>
            <a:r>
              <a:rPr lang="en-US" sz="1600" dirty="0"/>
              <a:t> </a:t>
            </a:r>
            <a:r>
              <a:rPr lang="en-US" sz="1600" dirty="0" err="1"/>
              <a:t>ortamda</a:t>
            </a:r>
            <a:r>
              <a:rPr lang="en-US" sz="1600" dirty="0"/>
              <a:t> (WAVE) </a:t>
            </a:r>
            <a:r>
              <a:rPr lang="en-US" sz="1600" dirty="0" err="1"/>
              <a:t>kablosuz</a:t>
            </a:r>
            <a:r>
              <a:rPr lang="en-US" sz="1600" dirty="0"/>
              <a:t> </a:t>
            </a:r>
            <a:r>
              <a:rPr lang="en-US" sz="1600" dirty="0" err="1"/>
              <a:t>erişimin</a:t>
            </a:r>
            <a:r>
              <a:rPr lang="en-US" sz="1600" dirty="0"/>
              <a:t> </a:t>
            </a:r>
            <a:r>
              <a:rPr lang="en-US" sz="1600" dirty="0" err="1"/>
              <a:t>güvenlik</a:t>
            </a:r>
            <a:r>
              <a:rPr lang="en-US" sz="1600" dirty="0"/>
              <a:t> </a:t>
            </a:r>
            <a:r>
              <a:rPr lang="en-US" sz="1600" dirty="0" err="1"/>
              <a:t>ve</a:t>
            </a:r>
            <a:r>
              <a:rPr lang="en-US" sz="1600" dirty="0"/>
              <a:t> </a:t>
            </a:r>
            <a:r>
              <a:rPr lang="en-US" sz="1600" dirty="0" err="1"/>
              <a:t>gizlilik</a:t>
            </a:r>
            <a:r>
              <a:rPr lang="en-US" sz="1600" dirty="0"/>
              <a:t> </a:t>
            </a:r>
            <a:r>
              <a:rPr lang="en-US" sz="1600" dirty="0" err="1"/>
              <a:t>protokollerini</a:t>
            </a:r>
            <a:r>
              <a:rPr lang="en-US" sz="1600" dirty="0"/>
              <a:t> </a:t>
            </a:r>
            <a:r>
              <a:rPr lang="en-US" sz="1600" dirty="0" err="1"/>
              <a:t>belirleyen</a:t>
            </a:r>
            <a:r>
              <a:rPr lang="en-US" sz="1600" dirty="0"/>
              <a:t> </a:t>
            </a:r>
            <a:r>
              <a:rPr lang="en-US" sz="1600" dirty="0" err="1"/>
              <a:t>bir</a:t>
            </a:r>
            <a:r>
              <a:rPr lang="en-US" sz="1600" dirty="0"/>
              <a:t> </a:t>
            </a:r>
            <a:r>
              <a:rPr lang="en-US" sz="1600" dirty="0" err="1"/>
              <a:t>standarttır</a:t>
            </a:r>
            <a:r>
              <a:rPr lang="en-US" sz="1600" dirty="0"/>
              <a:t>.[</a:t>
            </a:r>
            <a:endParaRPr lang="tr-TR" sz="1600" dirty="0"/>
          </a:p>
          <a:p>
            <a:r>
              <a:rPr lang="en-US" sz="1600" dirty="0"/>
              <a:t>EEE 1609.2, WAVE </a:t>
            </a:r>
            <a:r>
              <a:rPr lang="en-US" sz="1600" dirty="0" err="1"/>
              <a:t>iletişiminin</a:t>
            </a:r>
            <a:r>
              <a:rPr lang="en-US" sz="1600" dirty="0"/>
              <a:t> </a:t>
            </a:r>
            <a:r>
              <a:rPr lang="en-US" sz="1600" dirty="0" err="1"/>
              <a:t>gizliliğini</a:t>
            </a:r>
            <a:r>
              <a:rPr lang="en-US" sz="1600" dirty="0"/>
              <a:t>, </a:t>
            </a:r>
            <a:r>
              <a:rPr lang="en-US" sz="1600" dirty="0" err="1"/>
              <a:t>bütünlüğünü</a:t>
            </a:r>
            <a:r>
              <a:rPr lang="en-US" sz="1600" dirty="0"/>
              <a:t> </a:t>
            </a:r>
            <a:r>
              <a:rPr lang="en-US" sz="1600" dirty="0" err="1"/>
              <a:t>ve</a:t>
            </a:r>
            <a:r>
              <a:rPr lang="en-US" sz="1600" dirty="0"/>
              <a:t> </a:t>
            </a:r>
            <a:r>
              <a:rPr lang="en-US" sz="1600" dirty="0" err="1"/>
              <a:t>gerçekliğini</a:t>
            </a:r>
            <a:r>
              <a:rPr lang="en-US" sz="1600" dirty="0"/>
              <a:t> </a:t>
            </a:r>
            <a:r>
              <a:rPr lang="en-US" sz="1600" dirty="0" err="1"/>
              <a:t>garanti</a:t>
            </a:r>
            <a:r>
              <a:rPr lang="en-US" sz="1600" dirty="0"/>
              <a:t> </a:t>
            </a:r>
            <a:r>
              <a:rPr lang="en-US" sz="1600" dirty="0" err="1"/>
              <a:t>etmek</a:t>
            </a:r>
            <a:r>
              <a:rPr lang="en-US" sz="1600" dirty="0"/>
              <a:t>, </a:t>
            </a:r>
            <a:r>
              <a:rPr lang="en-US" sz="1600" dirty="0" err="1"/>
              <a:t>aynı</a:t>
            </a:r>
            <a:r>
              <a:rPr lang="en-US" sz="1600" dirty="0"/>
              <a:t> </a:t>
            </a:r>
            <a:r>
              <a:rPr lang="en-US" sz="1600" dirty="0" err="1"/>
              <a:t>zamanda</a:t>
            </a:r>
            <a:r>
              <a:rPr lang="en-US" sz="1600" dirty="0"/>
              <a:t> </a:t>
            </a:r>
            <a:r>
              <a:rPr lang="en-US" sz="1600" dirty="0" err="1"/>
              <a:t>kullanıcıların</a:t>
            </a:r>
            <a:r>
              <a:rPr lang="en-US" sz="1600" dirty="0"/>
              <a:t> </a:t>
            </a:r>
            <a:r>
              <a:rPr lang="en-US" sz="1600" dirty="0" err="1"/>
              <a:t>gizliliğini</a:t>
            </a:r>
            <a:r>
              <a:rPr lang="en-US" sz="1600" dirty="0"/>
              <a:t> </a:t>
            </a:r>
            <a:r>
              <a:rPr lang="en-US" sz="1600" dirty="0" err="1"/>
              <a:t>koruma</a:t>
            </a:r>
            <a:r>
              <a:rPr lang="en-US" sz="1600" dirty="0"/>
              <a:t> </a:t>
            </a:r>
            <a:r>
              <a:rPr lang="en-US" sz="1600" dirty="0" err="1"/>
              <a:t>amacıyla</a:t>
            </a:r>
            <a:r>
              <a:rPr lang="en-US" sz="1600" dirty="0"/>
              <a:t> </a:t>
            </a:r>
            <a:r>
              <a:rPr lang="en-US" sz="1600" dirty="0" err="1"/>
              <a:t>tasarlandı</a:t>
            </a:r>
            <a:r>
              <a:rPr lang="en-US" sz="1600" dirty="0"/>
              <a:t>. </a:t>
            </a:r>
            <a:r>
              <a:rPr lang="en-US" sz="1600" dirty="0" err="1"/>
              <a:t>Özellikle</a:t>
            </a:r>
            <a:r>
              <a:rPr lang="en-US" sz="1600" dirty="0"/>
              <a:t> </a:t>
            </a:r>
            <a:r>
              <a:rPr lang="en-US" sz="1600" dirty="0" err="1"/>
              <a:t>çarpışma</a:t>
            </a:r>
            <a:r>
              <a:rPr lang="en-US" sz="1600" dirty="0"/>
              <a:t> </a:t>
            </a:r>
            <a:r>
              <a:rPr lang="en-US" sz="1600" dirty="0" err="1"/>
              <a:t>önleme</a:t>
            </a:r>
            <a:r>
              <a:rPr lang="en-US" sz="1600" dirty="0"/>
              <a:t> </a:t>
            </a:r>
            <a:r>
              <a:rPr lang="en-US" sz="1600" dirty="0" err="1"/>
              <a:t>ve</a:t>
            </a:r>
            <a:r>
              <a:rPr lang="en-US" sz="1600" dirty="0"/>
              <a:t> </a:t>
            </a:r>
            <a:r>
              <a:rPr lang="en-US" sz="1600" dirty="0" err="1"/>
              <a:t>acil</a:t>
            </a:r>
            <a:r>
              <a:rPr lang="en-US" sz="1600" dirty="0"/>
              <a:t> </a:t>
            </a:r>
            <a:r>
              <a:rPr lang="en-US" sz="1600" dirty="0" err="1"/>
              <a:t>uyarı</a:t>
            </a:r>
            <a:r>
              <a:rPr lang="en-US" sz="1600" dirty="0"/>
              <a:t> </a:t>
            </a:r>
            <a:r>
              <a:rPr lang="en-US" sz="1600" dirty="0" err="1"/>
              <a:t>gibi</a:t>
            </a:r>
            <a:r>
              <a:rPr lang="en-US" sz="1600" dirty="0"/>
              <a:t> </a:t>
            </a:r>
            <a:r>
              <a:rPr lang="en-US" sz="1600" dirty="0" err="1"/>
              <a:t>güvenlik</a:t>
            </a:r>
            <a:r>
              <a:rPr lang="en-US" sz="1600" dirty="0"/>
              <a:t> </a:t>
            </a:r>
            <a:r>
              <a:rPr lang="en-US" sz="1600" dirty="0" err="1"/>
              <a:t>kritik</a:t>
            </a:r>
            <a:r>
              <a:rPr lang="en-US" sz="1600" dirty="0"/>
              <a:t> ITS </a:t>
            </a:r>
            <a:r>
              <a:rPr lang="en-US" sz="1600" dirty="0" err="1"/>
              <a:t>uygulamaları</a:t>
            </a:r>
            <a:r>
              <a:rPr lang="en-US" sz="1600" dirty="0"/>
              <a:t> </a:t>
            </a:r>
            <a:r>
              <a:rPr lang="en-US" sz="1600" dirty="0" err="1"/>
              <a:t>için</a:t>
            </a:r>
            <a:r>
              <a:rPr lang="en-US" sz="1600" dirty="0"/>
              <a:t> </a:t>
            </a:r>
            <a:r>
              <a:rPr lang="en-US" sz="1600" dirty="0" err="1"/>
              <a:t>önemlidir</a:t>
            </a:r>
            <a:r>
              <a:rPr lang="en-US" sz="1600" dirty="0"/>
              <a:t>, </a:t>
            </a:r>
            <a:r>
              <a:rPr lang="en-US" sz="1600" dirty="0" err="1"/>
              <a:t>çünkü</a:t>
            </a:r>
            <a:r>
              <a:rPr lang="en-US" sz="1600" dirty="0"/>
              <a:t> </a:t>
            </a:r>
            <a:r>
              <a:rPr lang="en-US" sz="1600" dirty="0" err="1"/>
              <a:t>bu</a:t>
            </a:r>
            <a:r>
              <a:rPr lang="en-US" sz="1600" dirty="0"/>
              <a:t> </a:t>
            </a:r>
            <a:r>
              <a:rPr lang="en-US" sz="1600" dirty="0" err="1"/>
              <a:t>uygulamalar</a:t>
            </a:r>
            <a:r>
              <a:rPr lang="en-US" sz="1600" dirty="0"/>
              <a:t> </a:t>
            </a:r>
            <a:r>
              <a:rPr lang="en-US" sz="1600" dirty="0" err="1"/>
              <a:t>düzgün</a:t>
            </a:r>
            <a:r>
              <a:rPr lang="en-US" sz="1600" dirty="0"/>
              <a:t> </a:t>
            </a:r>
            <a:r>
              <a:rPr lang="en-US" sz="1600" dirty="0" err="1"/>
              <a:t>çalışabilmek</a:t>
            </a:r>
            <a:r>
              <a:rPr lang="en-US" sz="1600" dirty="0"/>
              <a:t> </a:t>
            </a:r>
            <a:r>
              <a:rPr lang="en-US" sz="1600" dirty="0" err="1"/>
              <a:t>için</a:t>
            </a:r>
            <a:r>
              <a:rPr lang="en-US" sz="1600" dirty="0"/>
              <a:t> </a:t>
            </a:r>
            <a:r>
              <a:rPr lang="en-US" sz="1600" dirty="0" err="1"/>
              <a:t>güvenli</a:t>
            </a:r>
            <a:r>
              <a:rPr lang="en-US" sz="1600" dirty="0"/>
              <a:t> </a:t>
            </a:r>
            <a:r>
              <a:rPr lang="en-US" sz="1600" dirty="0" err="1"/>
              <a:t>ve</a:t>
            </a:r>
            <a:r>
              <a:rPr lang="en-US" sz="1600" dirty="0"/>
              <a:t> </a:t>
            </a:r>
            <a:r>
              <a:rPr lang="en-US" sz="1600" dirty="0" err="1"/>
              <a:t>güvenilir</a:t>
            </a:r>
            <a:r>
              <a:rPr lang="en-US" sz="1600" dirty="0"/>
              <a:t> </a:t>
            </a:r>
            <a:r>
              <a:rPr lang="en-US" sz="1600" dirty="0" err="1"/>
              <a:t>iletişime</a:t>
            </a:r>
            <a:r>
              <a:rPr lang="en-US" sz="1600" dirty="0"/>
              <a:t> </a:t>
            </a:r>
            <a:r>
              <a:rPr lang="en-US" sz="1600" dirty="0" err="1"/>
              <a:t>ihtiyaç</a:t>
            </a:r>
            <a:r>
              <a:rPr lang="en-US" sz="1600" dirty="0"/>
              <a:t> </a:t>
            </a:r>
            <a:r>
              <a:rPr lang="en-US" sz="1600" dirty="0" err="1"/>
              <a:t>duyar</a:t>
            </a:r>
            <a:r>
              <a:rPr lang="en-US" sz="1600" dirty="0"/>
              <a:t>.</a:t>
            </a:r>
            <a:endParaRPr lang="tr-TR" sz="1600" dirty="0"/>
          </a:p>
          <a:p>
            <a:r>
              <a:rPr lang="en-US" sz="1600" dirty="0"/>
              <a:t>IEEE 1609.2, WAVE </a:t>
            </a:r>
            <a:r>
              <a:rPr lang="en-US" sz="1600" dirty="0" err="1"/>
              <a:t>iletişiminin</a:t>
            </a:r>
            <a:r>
              <a:rPr lang="en-US" sz="1600" dirty="0"/>
              <a:t> </a:t>
            </a:r>
            <a:r>
              <a:rPr lang="en-US" sz="1600" dirty="0" err="1"/>
              <a:t>güvenliğini</a:t>
            </a:r>
            <a:r>
              <a:rPr lang="en-US" sz="1600" dirty="0"/>
              <a:t> </a:t>
            </a:r>
            <a:r>
              <a:rPr lang="en-US" sz="1600" dirty="0" err="1"/>
              <a:t>sağlamak</a:t>
            </a:r>
            <a:r>
              <a:rPr lang="en-US" sz="1600" dirty="0"/>
              <a:t> </a:t>
            </a:r>
            <a:r>
              <a:rPr lang="en-US" sz="1600" dirty="0" err="1"/>
              <a:t>için</a:t>
            </a:r>
            <a:r>
              <a:rPr lang="en-US" sz="1600" dirty="0"/>
              <a:t> </a:t>
            </a:r>
            <a:r>
              <a:rPr lang="en-US" sz="1600" dirty="0" err="1"/>
              <a:t>kimlik</a:t>
            </a:r>
            <a:r>
              <a:rPr lang="en-US" sz="1600" dirty="0"/>
              <a:t> </a:t>
            </a:r>
            <a:r>
              <a:rPr lang="en-US" sz="1600" dirty="0" err="1"/>
              <a:t>doğrulama</a:t>
            </a:r>
            <a:r>
              <a:rPr lang="en-US" sz="1600" dirty="0"/>
              <a:t> </a:t>
            </a:r>
            <a:r>
              <a:rPr lang="en-US" sz="1600" dirty="0" err="1"/>
              <a:t>protokolleri</a:t>
            </a:r>
            <a:r>
              <a:rPr lang="en-US" sz="1600" dirty="0"/>
              <a:t> </a:t>
            </a:r>
            <a:r>
              <a:rPr lang="en-US" sz="1600" dirty="0" err="1"/>
              <a:t>ve</a:t>
            </a:r>
            <a:r>
              <a:rPr lang="en-US" sz="1600" dirty="0"/>
              <a:t> </a:t>
            </a:r>
            <a:r>
              <a:rPr lang="en-US" sz="1600" dirty="0" err="1"/>
              <a:t>şifreler</a:t>
            </a:r>
            <a:r>
              <a:rPr lang="en-US" sz="1600" dirty="0"/>
              <a:t> </a:t>
            </a:r>
            <a:r>
              <a:rPr lang="en-US" sz="1600" dirty="0" err="1"/>
              <a:t>gibi</a:t>
            </a:r>
            <a:r>
              <a:rPr lang="en-US" sz="1600" dirty="0"/>
              <a:t> </a:t>
            </a:r>
            <a:r>
              <a:rPr lang="en-US" sz="1600" dirty="0" err="1"/>
              <a:t>mekanizmaları</a:t>
            </a:r>
            <a:r>
              <a:rPr lang="en-US" sz="1600" dirty="0"/>
              <a:t> </a:t>
            </a:r>
            <a:r>
              <a:rPr lang="en-US" sz="1600" dirty="0" err="1"/>
              <a:t>tanımlar</a:t>
            </a:r>
            <a:r>
              <a:rPr lang="en-US" sz="1600" dirty="0"/>
              <a:t>.</a:t>
            </a:r>
            <a:endParaRPr lang="tr-TR" sz="1600" dirty="0"/>
          </a:p>
          <a:p>
            <a:r>
              <a:rPr lang="en-US" sz="1600" dirty="0" err="1"/>
              <a:t>Ayrıca</a:t>
            </a:r>
            <a:r>
              <a:rPr lang="en-US" sz="1600" dirty="0"/>
              <a:t>, WAVE </a:t>
            </a:r>
            <a:r>
              <a:rPr lang="en-US" sz="1600" dirty="0" err="1"/>
              <a:t>cihazları</a:t>
            </a:r>
            <a:r>
              <a:rPr lang="en-US" sz="1600" dirty="0"/>
              <a:t> </a:t>
            </a:r>
            <a:r>
              <a:rPr lang="en-US" sz="1600" dirty="0" err="1"/>
              <a:t>arasında</a:t>
            </a:r>
            <a:r>
              <a:rPr lang="en-US" sz="1600" dirty="0"/>
              <a:t> </a:t>
            </a:r>
            <a:r>
              <a:rPr lang="en-US" sz="1600" dirty="0" err="1"/>
              <a:t>güven</a:t>
            </a:r>
            <a:r>
              <a:rPr lang="en-US" sz="1600" dirty="0"/>
              <a:t> </a:t>
            </a:r>
            <a:r>
              <a:rPr lang="en-US" sz="1600" dirty="0" err="1"/>
              <a:t>oluşturmak</a:t>
            </a:r>
            <a:r>
              <a:rPr lang="en-US" sz="1600" dirty="0"/>
              <a:t> </a:t>
            </a:r>
            <a:r>
              <a:rPr lang="en-US" sz="1600" dirty="0" err="1"/>
              <a:t>için</a:t>
            </a:r>
            <a:r>
              <a:rPr lang="en-US" sz="1600" dirty="0"/>
              <a:t> </a:t>
            </a:r>
            <a:r>
              <a:rPr lang="en-US" sz="1600" dirty="0" err="1"/>
              <a:t>dijital</a:t>
            </a:r>
            <a:r>
              <a:rPr lang="en-US" sz="1600" dirty="0"/>
              <a:t> </a:t>
            </a:r>
            <a:r>
              <a:rPr lang="en-US" sz="1600" dirty="0" err="1"/>
              <a:t>sertifikalar</a:t>
            </a:r>
            <a:r>
              <a:rPr lang="en-US" sz="1600" dirty="0"/>
              <a:t> </a:t>
            </a:r>
            <a:r>
              <a:rPr lang="en-US" sz="1600" dirty="0" err="1"/>
              <a:t>ve</a:t>
            </a:r>
            <a:r>
              <a:rPr lang="en-US" sz="1600" dirty="0"/>
              <a:t> </a:t>
            </a:r>
            <a:r>
              <a:rPr lang="en-US" sz="1600" dirty="0" err="1"/>
              <a:t>kamu</a:t>
            </a:r>
            <a:r>
              <a:rPr lang="en-US" sz="1600" dirty="0"/>
              <a:t> </a:t>
            </a:r>
            <a:r>
              <a:rPr lang="en-US" sz="1600" dirty="0" err="1"/>
              <a:t>anahtarı</a:t>
            </a:r>
            <a:r>
              <a:rPr lang="en-US" sz="1600" dirty="0"/>
              <a:t> </a:t>
            </a:r>
            <a:r>
              <a:rPr lang="en-US" sz="1600" dirty="0" err="1"/>
              <a:t>altyapısının</a:t>
            </a:r>
            <a:r>
              <a:rPr lang="en-US" sz="1600" dirty="0"/>
              <a:t> (PKI) </a:t>
            </a:r>
            <a:r>
              <a:rPr lang="en-US" sz="1600" dirty="0" err="1"/>
              <a:t>kullanımını</a:t>
            </a:r>
            <a:r>
              <a:rPr lang="en-US" sz="1600" dirty="0"/>
              <a:t> </a:t>
            </a:r>
            <a:r>
              <a:rPr lang="en-US" sz="1600" dirty="0" err="1"/>
              <a:t>belirtir</a:t>
            </a:r>
            <a:r>
              <a:rPr lang="en-US" sz="1600" dirty="0"/>
              <a:t>.</a:t>
            </a:r>
            <a:endParaRPr lang="tr-TR" sz="1600" dirty="0"/>
          </a:p>
          <a:p>
            <a:r>
              <a:rPr lang="en-US" sz="1600" dirty="0" err="1"/>
              <a:t>Özetle</a:t>
            </a:r>
            <a:r>
              <a:rPr lang="en-US" sz="1600" dirty="0"/>
              <a:t>, IEEE 1609.2'nin </a:t>
            </a:r>
            <a:r>
              <a:rPr lang="en-US" sz="1600" dirty="0" err="1"/>
              <a:t>amacı</a:t>
            </a:r>
            <a:r>
              <a:rPr lang="en-US" sz="1600" dirty="0"/>
              <a:t>, </a:t>
            </a:r>
            <a:r>
              <a:rPr lang="en-US" sz="1600" dirty="0" err="1"/>
              <a:t>araçlar</a:t>
            </a:r>
            <a:r>
              <a:rPr lang="en-US" sz="1600" dirty="0"/>
              <a:t> </a:t>
            </a:r>
            <a:r>
              <a:rPr lang="en-US" sz="1600" dirty="0" err="1"/>
              <a:t>ortamında</a:t>
            </a:r>
            <a:r>
              <a:rPr lang="en-US" sz="1600" dirty="0"/>
              <a:t> </a:t>
            </a:r>
            <a:r>
              <a:rPr lang="en-US" sz="1600" dirty="0" err="1"/>
              <a:t>güvenli</a:t>
            </a:r>
            <a:r>
              <a:rPr lang="en-US" sz="1600" dirty="0"/>
              <a:t> </a:t>
            </a:r>
            <a:r>
              <a:rPr lang="en-US" sz="1600" dirty="0" err="1"/>
              <a:t>ve</a:t>
            </a:r>
            <a:r>
              <a:rPr lang="en-US" sz="1600" dirty="0"/>
              <a:t> </a:t>
            </a:r>
            <a:r>
              <a:rPr lang="en-US" sz="1600" dirty="0" err="1"/>
              <a:t>gizli</a:t>
            </a:r>
            <a:r>
              <a:rPr lang="en-US" sz="1600" dirty="0"/>
              <a:t> </a:t>
            </a:r>
            <a:r>
              <a:rPr lang="en-US" sz="1600" dirty="0" err="1"/>
              <a:t>kablosuz</a:t>
            </a:r>
            <a:r>
              <a:rPr lang="en-US" sz="1600" dirty="0"/>
              <a:t> </a:t>
            </a:r>
            <a:r>
              <a:rPr lang="en-US" sz="1600" dirty="0" err="1"/>
              <a:t>iletişim</a:t>
            </a:r>
            <a:r>
              <a:rPr lang="en-US" sz="1600" dirty="0"/>
              <a:t> </a:t>
            </a:r>
            <a:r>
              <a:rPr lang="en-US" sz="1600" dirty="0" err="1"/>
              <a:t>sağlamaktır</a:t>
            </a:r>
            <a:r>
              <a:rPr lang="en-US" sz="1600" dirty="0"/>
              <a:t> </a:t>
            </a:r>
            <a:r>
              <a:rPr lang="en-US" sz="1600" dirty="0" err="1"/>
              <a:t>ve</a:t>
            </a:r>
            <a:r>
              <a:rPr lang="en-US" sz="1600" dirty="0"/>
              <a:t> </a:t>
            </a:r>
            <a:r>
              <a:rPr lang="en-US" sz="1600" dirty="0" err="1"/>
              <a:t>taşımacılıkta</a:t>
            </a:r>
            <a:r>
              <a:rPr lang="en-US" sz="1600" dirty="0"/>
              <a:t> </a:t>
            </a:r>
            <a:r>
              <a:rPr lang="en-US" sz="1600" dirty="0" err="1"/>
              <a:t>güvenlik</a:t>
            </a:r>
            <a:r>
              <a:rPr lang="en-US" sz="1600" dirty="0"/>
              <a:t>, </a:t>
            </a:r>
            <a:r>
              <a:rPr lang="en-US" sz="1600" dirty="0" err="1"/>
              <a:t>verimlilik</a:t>
            </a:r>
            <a:r>
              <a:rPr lang="en-US" sz="1600" dirty="0"/>
              <a:t> </a:t>
            </a:r>
            <a:r>
              <a:rPr lang="en-US" sz="1600" dirty="0" err="1"/>
              <a:t>ve</a:t>
            </a:r>
            <a:r>
              <a:rPr lang="en-US" sz="1600" dirty="0"/>
              <a:t> </a:t>
            </a:r>
            <a:r>
              <a:rPr lang="en-US" sz="1600" dirty="0" err="1"/>
              <a:t>konforu</a:t>
            </a:r>
            <a:r>
              <a:rPr lang="en-US" sz="1600" dirty="0"/>
              <a:t> </a:t>
            </a:r>
            <a:r>
              <a:rPr lang="en-US" sz="1600" dirty="0" err="1"/>
              <a:t>iyileştirmeyi</a:t>
            </a:r>
            <a:r>
              <a:rPr lang="en-US" sz="1600" dirty="0"/>
              <a:t> </a:t>
            </a:r>
            <a:r>
              <a:rPr lang="en-US" sz="1600" dirty="0" err="1"/>
              <a:t>hedefleyen</a:t>
            </a:r>
            <a:r>
              <a:rPr lang="en-US" sz="1600" dirty="0"/>
              <a:t> </a:t>
            </a:r>
            <a:r>
              <a:rPr lang="en-US" sz="1600" dirty="0" err="1"/>
              <a:t>uygulamalarını</a:t>
            </a:r>
            <a:r>
              <a:rPr lang="en-US" sz="1600" dirty="0"/>
              <a:t> </a:t>
            </a:r>
            <a:r>
              <a:rPr lang="en-US" sz="1600" dirty="0" err="1"/>
              <a:t>destekleme</a:t>
            </a:r>
            <a:r>
              <a:rPr lang="en-US" sz="1600" dirty="0"/>
              <a:t> </a:t>
            </a:r>
            <a:r>
              <a:rPr lang="en-US" sz="1600" dirty="0" err="1"/>
              <a:t>odaklıdır</a:t>
            </a:r>
            <a:r>
              <a:rPr lang="en-US" sz="1600" dirty="0"/>
              <a:t>.</a:t>
            </a: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Resim 3">
            <a:extLst>
              <a:ext uri="{FF2B5EF4-FFF2-40B4-BE49-F238E27FC236}">
                <a16:creationId xmlns:a16="http://schemas.microsoft.com/office/drawing/2014/main" id="{FE8FE05A-4F2D-FA92-8993-803F9AA01A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295320" y="1978532"/>
            <a:ext cx="6253212" cy="3970790"/>
          </a:xfrm>
          <a:prstGeom prst="rect">
            <a:avLst/>
          </a:prstGeom>
          <a:noFill/>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33706146"/>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3C59090E-7613-154F-FF09-98ECA61494C4}"/>
              </a:ext>
            </a:extLst>
          </p:cNvPr>
          <p:cNvSpPr>
            <a:spLocks noGrp="1"/>
          </p:cNvSpPr>
          <p:nvPr>
            <p:ph type="title"/>
          </p:nvPr>
        </p:nvSpPr>
        <p:spPr>
          <a:xfrm>
            <a:off x="783770" y="578844"/>
            <a:ext cx="10764762" cy="1135737"/>
          </a:xfrm>
        </p:spPr>
        <p:txBody>
          <a:bodyPr>
            <a:normAutofit/>
          </a:bodyPr>
          <a:lstStyle/>
          <a:p>
            <a:r>
              <a:rPr lang="tr-TR" sz="3600" b="1" dirty="0">
                <a:solidFill>
                  <a:schemeClr val="accent2">
                    <a:lumMod val="75000"/>
                  </a:schemeClr>
                </a:solidFill>
                <a:effectLst/>
                <a:latin typeface="Calibri" panose="020F0502020204030204" pitchFamily="34" charset="0"/>
                <a:ea typeface="Times New Roman" panose="02020603050405020304" pitchFamily="18" charset="0"/>
                <a:cs typeface="Calibri" panose="020F0502020204030204" pitchFamily="34" charset="0"/>
              </a:rPr>
              <a:t>IEEE 1609.3</a:t>
            </a:r>
            <a:endParaRPr lang="en-US" sz="3600" dirty="0">
              <a:solidFill>
                <a:schemeClr val="accent2">
                  <a:lumMod val="75000"/>
                </a:schemeClr>
              </a:solidFill>
            </a:endParaRPr>
          </a:p>
        </p:txBody>
      </p:sp>
      <p:sp>
        <p:nvSpPr>
          <p:cNvPr id="3" name="İçerik Yer Tutucusu 2">
            <a:extLst>
              <a:ext uri="{FF2B5EF4-FFF2-40B4-BE49-F238E27FC236}">
                <a16:creationId xmlns:a16="http://schemas.microsoft.com/office/drawing/2014/main" id="{35204DF3-D90F-B7B2-842E-9046D9BA15B6}"/>
              </a:ext>
            </a:extLst>
          </p:cNvPr>
          <p:cNvSpPr>
            <a:spLocks noGrp="1"/>
          </p:cNvSpPr>
          <p:nvPr>
            <p:ph idx="1"/>
          </p:nvPr>
        </p:nvSpPr>
        <p:spPr>
          <a:xfrm>
            <a:off x="643469" y="1782981"/>
            <a:ext cx="4008384" cy="4531872"/>
          </a:xfrm>
        </p:spPr>
        <p:txBody>
          <a:bodyPr>
            <a:normAutofit fontScale="85000" lnSpcReduction="20000"/>
          </a:bodyPr>
          <a:lstStyle/>
          <a:p>
            <a:r>
              <a:rPr lang="en-US" sz="2000" dirty="0"/>
              <a:t>IEEE 1609.3, </a:t>
            </a:r>
            <a:r>
              <a:rPr lang="en-US" sz="2000" dirty="0" err="1"/>
              <a:t>araçlar</a:t>
            </a:r>
            <a:r>
              <a:rPr lang="en-US" sz="2000" dirty="0"/>
              <a:t> </a:t>
            </a:r>
            <a:r>
              <a:rPr lang="en-US" sz="2000" dirty="0" err="1"/>
              <a:t>arası</a:t>
            </a:r>
            <a:r>
              <a:rPr lang="en-US" sz="2000" dirty="0"/>
              <a:t> </a:t>
            </a:r>
            <a:r>
              <a:rPr lang="en-US" sz="2000" dirty="0" err="1"/>
              <a:t>ortamda</a:t>
            </a:r>
            <a:r>
              <a:rPr lang="en-US" sz="2000" dirty="0"/>
              <a:t> (WAVE) </a:t>
            </a:r>
            <a:r>
              <a:rPr lang="en-US" sz="2000" dirty="0" err="1"/>
              <a:t>cihazlarının</a:t>
            </a:r>
            <a:r>
              <a:rPr lang="en-US" sz="2000" dirty="0"/>
              <a:t> </a:t>
            </a:r>
            <a:r>
              <a:rPr lang="en-US" sz="2000" dirty="0" err="1"/>
              <a:t>ve</a:t>
            </a:r>
            <a:r>
              <a:rPr lang="en-US" sz="2000" dirty="0"/>
              <a:t> </a:t>
            </a:r>
            <a:r>
              <a:rPr lang="en-US" sz="2000" dirty="0" err="1"/>
              <a:t>dış</a:t>
            </a:r>
            <a:r>
              <a:rPr lang="en-US" sz="2000" dirty="0"/>
              <a:t> </a:t>
            </a:r>
            <a:r>
              <a:rPr lang="en-US" sz="2000" dirty="0" err="1"/>
              <a:t>ağların</a:t>
            </a:r>
            <a:r>
              <a:rPr lang="en-US" sz="2000" dirty="0"/>
              <a:t> </a:t>
            </a:r>
            <a:r>
              <a:rPr lang="en-US" sz="2000" dirty="0" err="1"/>
              <a:t>arasındaki</a:t>
            </a:r>
            <a:r>
              <a:rPr lang="en-US" sz="2000" dirty="0"/>
              <a:t> </a:t>
            </a:r>
            <a:r>
              <a:rPr lang="en-US" sz="2000" dirty="0" err="1"/>
              <a:t>iletişim</a:t>
            </a:r>
            <a:r>
              <a:rPr lang="en-US" sz="2000" dirty="0"/>
              <a:t> </a:t>
            </a:r>
            <a:r>
              <a:rPr lang="en-US" sz="2000" dirty="0" err="1"/>
              <a:t>protokollerini</a:t>
            </a:r>
            <a:r>
              <a:rPr lang="en-US" sz="2000" dirty="0"/>
              <a:t> </a:t>
            </a:r>
            <a:r>
              <a:rPr lang="en-US" sz="2000" dirty="0" err="1"/>
              <a:t>belirleyen</a:t>
            </a:r>
            <a:r>
              <a:rPr lang="en-US" sz="2000" dirty="0"/>
              <a:t> </a:t>
            </a:r>
            <a:r>
              <a:rPr lang="en-US" sz="2000" dirty="0" err="1"/>
              <a:t>bir</a:t>
            </a:r>
            <a:r>
              <a:rPr lang="en-US" sz="2000" dirty="0"/>
              <a:t> </a:t>
            </a:r>
            <a:r>
              <a:rPr lang="en-US" sz="2000" dirty="0" err="1"/>
              <a:t>standarttır</a:t>
            </a:r>
            <a:r>
              <a:rPr lang="en-US" sz="2000" dirty="0"/>
              <a:t>.</a:t>
            </a:r>
            <a:endParaRPr lang="tr-TR" sz="2000" dirty="0"/>
          </a:p>
          <a:p>
            <a:r>
              <a:rPr lang="en-US" sz="2000" dirty="0"/>
              <a:t>IEEE 1609.3, WAVE </a:t>
            </a:r>
            <a:r>
              <a:rPr lang="en-US" sz="2000" dirty="0" err="1"/>
              <a:t>cihazlarının</a:t>
            </a:r>
            <a:r>
              <a:rPr lang="en-US" sz="2000" dirty="0"/>
              <a:t> </a:t>
            </a:r>
            <a:r>
              <a:rPr lang="en-US" sz="2000" dirty="0" err="1"/>
              <a:t>dış</a:t>
            </a:r>
            <a:r>
              <a:rPr lang="en-US" sz="2000" dirty="0"/>
              <a:t> </a:t>
            </a:r>
            <a:r>
              <a:rPr lang="en-US" sz="2000" dirty="0" err="1"/>
              <a:t>ağlarla</a:t>
            </a:r>
            <a:r>
              <a:rPr lang="en-US" sz="2000" dirty="0"/>
              <a:t>, </a:t>
            </a:r>
            <a:r>
              <a:rPr lang="en-US" sz="2000" dirty="0" err="1"/>
              <a:t>örneğin</a:t>
            </a:r>
            <a:r>
              <a:rPr lang="en-US" sz="2000" dirty="0"/>
              <a:t> İnternet </a:t>
            </a:r>
            <a:r>
              <a:rPr lang="en-US" sz="2000" dirty="0" err="1"/>
              <a:t>veya</a:t>
            </a:r>
            <a:r>
              <a:rPr lang="en-US" sz="2000" dirty="0"/>
              <a:t> </a:t>
            </a:r>
            <a:r>
              <a:rPr lang="en-US" sz="2000" dirty="0" err="1"/>
              <a:t>hücresel</a:t>
            </a:r>
            <a:r>
              <a:rPr lang="en-US" sz="2000" dirty="0"/>
              <a:t> </a:t>
            </a:r>
            <a:r>
              <a:rPr lang="en-US" sz="2000" dirty="0" err="1"/>
              <a:t>ağ</a:t>
            </a:r>
            <a:r>
              <a:rPr lang="en-US" sz="2000" dirty="0"/>
              <a:t> </a:t>
            </a:r>
            <a:r>
              <a:rPr lang="en-US" sz="2000" dirty="0" err="1"/>
              <a:t>ile</a:t>
            </a:r>
            <a:r>
              <a:rPr lang="en-US" sz="2000" dirty="0"/>
              <a:t> </a:t>
            </a:r>
            <a:r>
              <a:rPr lang="en-US" sz="2000" dirty="0" err="1"/>
              <a:t>iletişim</a:t>
            </a:r>
            <a:r>
              <a:rPr lang="en-US" sz="2000" dirty="0"/>
              <a:t> </a:t>
            </a:r>
            <a:r>
              <a:rPr lang="en-US" sz="2000" dirty="0" err="1"/>
              <a:t>kurması</a:t>
            </a:r>
            <a:r>
              <a:rPr lang="en-US" sz="2000" dirty="0"/>
              <a:t> </a:t>
            </a:r>
            <a:r>
              <a:rPr lang="en-US" sz="2000" dirty="0" err="1"/>
              <a:t>için</a:t>
            </a:r>
            <a:r>
              <a:rPr lang="en-US" sz="2000" dirty="0"/>
              <a:t> </a:t>
            </a:r>
            <a:r>
              <a:rPr lang="en-US" sz="2000" dirty="0" err="1"/>
              <a:t>protokolleri</a:t>
            </a:r>
            <a:r>
              <a:rPr lang="en-US" sz="2000" dirty="0"/>
              <a:t> </a:t>
            </a:r>
            <a:r>
              <a:rPr lang="en-US" sz="2000" dirty="0" err="1"/>
              <a:t>tanımlar</a:t>
            </a:r>
            <a:endParaRPr lang="tr-TR" sz="2000" dirty="0"/>
          </a:p>
          <a:p>
            <a:r>
              <a:rPr lang="en-US" sz="2000" dirty="0"/>
              <a:t>IEEE 1609.3, WAVE </a:t>
            </a:r>
            <a:r>
              <a:rPr lang="en-US" sz="2000" dirty="0" err="1"/>
              <a:t>cihazlarının</a:t>
            </a:r>
            <a:r>
              <a:rPr lang="en-US" sz="2000" dirty="0"/>
              <a:t> </a:t>
            </a:r>
            <a:r>
              <a:rPr lang="en-US" sz="2000" dirty="0" err="1"/>
              <a:t>dış</a:t>
            </a:r>
            <a:r>
              <a:rPr lang="en-US" sz="2000" dirty="0"/>
              <a:t> </a:t>
            </a:r>
            <a:r>
              <a:rPr lang="en-US" sz="2000" dirty="0" err="1"/>
              <a:t>ağlarla</a:t>
            </a:r>
            <a:r>
              <a:rPr lang="en-US" sz="2000" dirty="0"/>
              <a:t> </a:t>
            </a:r>
            <a:r>
              <a:rPr lang="en-US" sz="2000" dirty="0" err="1"/>
              <a:t>iletişim</a:t>
            </a:r>
            <a:r>
              <a:rPr lang="en-US" sz="2000" dirty="0"/>
              <a:t> </a:t>
            </a:r>
            <a:r>
              <a:rPr lang="en-US" sz="2000" dirty="0" err="1"/>
              <a:t>kurmasını</a:t>
            </a:r>
            <a:r>
              <a:rPr lang="en-US" sz="2000" dirty="0"/>
              <a:t> </a:t>
            </a:r>
            <a:r>
              <a:rPr lang="en-US" sz="2000" dirty="0" err="1"/>
              <a:t>ve</a:t>
            </a:r>
            <a:r>
              <a:rPr lang="en-US" sz="2000" dirty="0"/>
              <a:t> </a:t>
            </a:r>
            <a:r>
              <a:rPr lang="en-US" sz="2000" dirty="0" err="1"/>
              <a:t>çeşitli</a:t>
            </a:r>
            <a:r>
              <a:rPr lang="en-US" sz="2000" dirty="0"/>
              <a:t> ITS </a:t>
            </a:r>
            <a:r>
              <a:rPr lang="en-US" sz="2000" dirty="0" err="1"/>
              <a:t>uygulamalar</a:t>
            </a:r>
            <a:r>
              <a:rPr lang="en-US" sz="2000" dirty="0"/>
              <a:t> </a:t>
            </a:r>
            <a:r>
              <a:rPr lang="en-US" sz="2000" dirty="0" err="1"/>
              <a:t>ve</a:t>
            </a:r>
            <a:r>
              <a:rPr lang="en-US" sz="2000" dirty="0"/>
              <a:t> </a:t>
            </a:r>
            <a:r>
              <a:rPr lang="en-US" sz="2000" dirty="0" err="1"/>
              <a:t>hizmetleriyle</a:t>
            </a:r>
            <a:r>
              <a:rPr lang="en-US" sz="2000" dirty="0"/>
              <a:t> </a:t>
            </a:r>
            <a:r>
              <a:rPr lang="en-US" sz="2000" dirty="0" err="1"/>
              <a:t>etkileşim</a:t>
            </a:r>
            <a:r>
              <a:rPr lang="en-US" sz="2000" dirty="0"/>
              <a:t> </a:t>
            </a:r>
            <a:r>
              <a:rPr lang="en-US" sz="2000" dirty="0" err="1"/>
              <a:t>kurmasını</a:t>
            </a:r>
            <a:r>
              <a:rPr lang="en-US" sz="2000" dirty="0"/>
              <a:t> </a:t>
            </a:r>
            <a:r>
              <a:rPr lang="en-US" sz="2000" dirty="0" err="1"/>
              <a:t>sağlamayı</a:t>
            </a:r>
            <a:r>
              <a:rPr lang="en-US" sz="2000" dirty="0"/>
              <a:t> </a:t>
            </a:r>
            <a:r>
              <a:rPr lang="en-US" sz="2000" dirty="0" err="1"/>
              <a:t>amaçlar</a:t>
            </a:r>
            <a:r>
              <a:rPr lang="en-US" sz="2000" dirty="0"/>
              <a:t>. </a:t>
            </a:r>
            <a:r>
              <a:rPr lang="en-US" sz="2000" dirty="0" err="1"/>
              <a:t>Özellikle</a:t>
            </a:r>
            <a:r>
              <a:rPr lang="en-US" sz="2000" dirty="0"/>
              <a:t> </a:t>
            </a:r>
            <a:r>
              <a:rPr lang="en-US" sz="2000" dirty="0" err="1"/>
              <a:t>trafik</a:t>
            </a:r>
            <a:r>
              <a:rPr lang="en-US" sz="2000" dirty="0"/>
              <a:t> </a:t>
            </a:r>
            <a:r>
              <a:rPr lang="en-US" sz="2000" dirty="0" err="1"/>
              <a:t>yönetimi</a:t>
            </a:r>
            <a:r>
              <a:rPr lang="en-US" sz="2000" dirty="0"/>
              <a:t> </a:t>
            </a:r>
            <a:r>
              <a:rPr lang="en-US" sz="2000" dirty="0" err="1"/>
              <a:t>ve</a:t>
            </a:r>
            <a:r>
              <a:rPr lang="en-US" sz="2000" dirty="0"/>
              <a:t> </a:t>
            </a:r>
            <a:r>
              <a:rPr lang="en-US" sz="2000" dirty="0" err="1"/>
              <a:t>eğlence</a:t>
            </a:r>
            <a:r>
              <a:rPr lang="en-US" sz="2000" dirty="0"/>
              <a:t> </a:t>
            </a:r>
            <a:r>
              <a:rPr lang="en-US" sz="2000" dirty="0" err="1"/>
              <a:t>gibi</a:t>
            </a:r>
            <a:r>
              <a:rPr lang="en-US" sz="2000" dirty="0"/>
              <a:t> </a:t>
            </a:r>
            <a:r>
              <a:rPr lang="en-US" sz="2000" dirty="0" err="1"/>
              <a:t>güvenlik</a:t>
            </a:r>
            <a:r>
              <a:rPr lang="en-US" sz="2000" dirty="0"/>
              <a:t> </a:t>
            </a:r>
            <a:r>
              <a:rPr lang="en-US" sz="2000" dirty="0" err="1"/>
              <a:t>dışı</a:t>
            </a:r>
            <a:r>
              <a:rPr lang="en-US" sz="2000" dirty="0"/>
              <a:t> </a:t>
            </a:r>
            <a:r>
              <a:rPr lang="en-US" sz="2000" dirty="0" err="1"/>
              <a:t>uygulamalar</a:t>
            </a:r>
            <a:r>
              <a:rPr lang="en-US" sz="2000" dirty="0"/>
              <a:t> </a:t>
            </a:r>
            <a:r>
              <a:rPr lang="en-US" sz="2000" dirty="0" err="1"/>
              <a:t>için</a:t>
            </a:r>
            <a:r>
              <a:rPr lang="en-US" sz="2000" dirty="0"/>
              <a:t> </a:t>
            </a:r>
            <a:r>
              <a:rPr lang="en-US" sz="2000" dirty="0" err="1"/>
              <a:t>faydalıdır</a:t>
            </a:r>
            <a:r>
              <a:rPr lang="en-US" sz="2000" dirty="0"/>
              <a:t>, </a:t>
            </a:r>
            <a:r>
              <a:rPr lang="en-US" sz="2000" dirty="0" err="1"/>
              <a:t>çünkü</a:t>
            </a:r>
            <a:r>
              <a:rPr lang="en-US" sz="2000" dirty="0"/>
              <a:t> </a:t>
            </a:r>
            <a:r>
              <a:rPr lang="en-US" sz="2000" dirty="0" err="1"/>
              <a:t>bu</a:t>
            </a:r>
            <a:r>
              <a:rPr lang="en-US" sz="2000" dirty="0"/>
              <a:t> </a:t>
            </a:r>
            <a:r>
              <a:rPr lang="en-US" sz="2000" dirty="0" err="1"/>
              <a:t>uygulamalar</a:t>
            </a:r>
            <a:r>
              <a:rPr lang="en-US" sz="2000" dirty="0"/>
              <a:t> </a:t>
            </a:r>
            <a:r>
              <a:rPr lang="en-US" sz="2000" dirty="0" err="1"/>
              <a:t>dış</a:t>
            </a:r>
            <a:r>
              <a:rPr lang="en-US" sz="2000" dirty="0"/>
              <a:t> </a:t>
            </a:r>
            <a:r>
              <a:rPr lang="en-US" sz="2000" dirty="0" err="1"/>
              <a:t>ağlara</a:t>
            </a:r>
            <a:r>
              <a:rPr lang="en-US" sz="2000" dirty="0"/>
              <a:t> </a:t>
            </a:r>
            <a:r>
              <a:rPr lang="en-US" sz="2000" dirty="0" err="1"/>
              <a:t>bağlantı</a:t>
            </a:r>
            <a:r>
              <a:rPr lang="en-US" sz="2000" dirty="0"/>
              <a:t> </a:t>
            </a:r>
            <a:r>
              <a:rPr lang="en-US" sz="2000" dirty="0" err="1"/>
              <a:t>gerektirebilir.Sonuç</a:t>
            </a:r>
            <a:r>
              <a:rPr lang="en-US" sz="2000" dirty="0"/>
              <a:t> </a:t>
            </a:r>
            <a:r>
              <a:rPr lang="en-US" sz="2000" dirty="0" err="1"/>
              <a:t>olarak</a:t>
            </a:r>
            <a:r>
              <a:rPr lang="en-US" sz="2000" dirty="0"/>
              <a:t>, IEEE 1609.3'ün </a:t>
            </a:r>
            <a:r>
              <a:rPr lang="en-US" sz="2000" dirty="0" err="1"/>
              <a:t>amacı</a:t>
            </a:r>
            <a:r>
              <a:rPr lang="en-US" sz="2000" dirty="0"/>
              <a:t>, WAVE </a:t>
            </a:r>
            <a:r>
              <a:rPr lang="en-US" sz="2000" dirty="0" err="1"/>
              <a:t>cihazlarının</a:t>
            </a:r>
            <a:r>
              <a:rPr lang="en-US" sz="2000" dirty="0"/>
              <a:t> </a:t>
            </a:r>
            <a:r>
              <a:rPr lang="en-US" sz="2000" dirty="0" err="1"/>
              <a:t>dış</a:t>
            </a:r>
            <a:r>
              <a:rPr lang="en-US" sz="2000" dirty="0"/>
              <a:t> </a:t>
            </a:r>
            <a:r>
              <a:rPr lang="en-US" sz="2000" dirty="0" err="1"/>
              <a:t>ağlarla</a:t>
            </a:r>
            <a:r>
              <a:rPr lang="en-US" sz="2000" dirty="0"/>
              <a:t> </a:t>
            </a:r>
            <a:r>
              <a:rPr lang="en-US" sz="2000" dirty="0" err="1"/>
              <a:t>kablosuz</a:t>
            </a:r>
            <a:r>
              <a:rPr lang="en-US" sz="2000" dirty="0"/>
              <a:t> </a:t>
            </a:r>
            <a:r>
              <a:rPr lang="en-US" sz="2000" dirty="0" err="1"/>
              <a:t>iletişim</a:t>
            </a:r>
            <a:r>
              <a:rPr lang="en-US" sz="2000" dirty="0"/>
              <a:t> </a:t>
            </a:r>
            <a:r>
              <a:rPr lang="en-US" sz="2000" dirty="0" err="1"/>
              <a:t>kurmasını</a:t>
            </a:r>
            <a:r>
              <a:rPr lang="en-US" sz="2000" dirty="0"/>
              <a:t> </a:t>
            </a:r>
            <a:r>
              <a:rPr lang="en-US" sz="2000" dirty="0" err="1"/>
              <a:t>sağlamaktır</a:t>
            </a:r>
            <a:r>
              <a:rPr lang="en-US" sz="2000" dirty="0"/>
              <a:t> </a:t>
            </a:r>
            <a:r>
              <a:rPr lang="en-US" sz="2000" dirty="0" err="1"/>
              <a:t>ve</a:t>
            </a:r>
            <a:r>
              <a:rPr lang="en-US" sz="2000" dirty="0"/>
              <a:t> </a:t>
            </a:r>
            <a:r>
              <a:rPr lang="en-US" sz="2000" dirty="0" err="1"/>
              <a:t>taşımacılıkta</a:t>
            </a:r>
            <a:r>
              <a:rPr lang="en-US" sz="2000" dirty="0"/>
              <a:t> </a:t>
            </a:r>
            <a:r>
              <a:rPr lang="en-US" sz="2000" dirty="0" err="1"/>
              <a:t>güvenlik</a:t>
            </a:r>
            <a:r>
              <a:rPr lang="en-US" sz="2000" dirty="0"/>
              <a:t>, </a:t>
            </a:r>
            <a:r>
              <a:rPr lang="en-US" sz="2000" dirty="0" err="1"/>
              <a:t>verimlilik</a:t>
            </a:r>
            <a:r>
              <a:rPr lang="en-US" sz="2000" dirty="0"/>
              <a:t> </a:t>
            </a:r>
            <a:r>
              <a:rPr lang="en-US" sz="2000" dirty="0" err="1"/>
              <a:t>ve</a:t>
            </a:r>
            <a:r>
              <a:rPr lang="en-US" sz="2000" dirty="0"/>
              <a:t> </a:t>
            </a:r>
            <a:r>
              <a:rPr lang="en-US" sz="2000" dirty="0" err="1"/>
              <a:t>konforu</a:t>
            </a:r>
            <a:r>
              <a:rPr lang="en-US" sz="2000" dirty="0"/>
              <a:t> </a:t>
            </a:r>
            <a:r>
              <a:rPr lang="en-US" sz="2000" dirty="0" err="1"/>
              <a:t>iyileştirmeyi</a:t>
            </a:r>
            <a:r>
              <a:rPr lang="en-US" sz="2000" dirty="0"/>
              <a:t> </a:t>
            </a:r>
            <a:r>
              <a:rPr lang="en-US" sz="2000" dirty="0" err="1"/>
              <a:t>hedefleyen</a:t>
            </a:r>
            <a:r>
              <a:rPr lang="en-US" sz="2000" dirty="0"/>
              <a:t> ITS </a:t>
            </a:r>
            <a:r>
              <a:rPr lang="en-US" sz="2000" dirty="0" err="1"/>
              <a:t>uygulamalarını</a:t>
            </a:r>
            <a:r>
              <a:rPr lang="en-US" sz="2000" dirty="0"/>
              <a:t> </a:t>
            </a:r>
            <a:r>
              <a:rPr lang="en-US" sz="2000" dirty="0" err="1"/>
              <a:t>destekleme</a:t>
            </a:r>
            <a:r>
              <a:rPr lang="en-US" sz="2000" dirty="0"/>
              <a:t> </a:t>
            </a:r>
            <a:r>
              <a:rPr lang="en-US" sz="2000" dirty="0" err="1"/>
              <a:t>odaklıdır</a:t>
            </a:r>
            <a:r>
              <a:rPr lang="en-US" sz="2000" dirty="0"/>
              <a:t>.</a:t>
            </a:r>
            <a:endParaRPr lang="tr-TR" sz="2000" dirty="0"/>
          </a:p>
          <a:p>
            <a:pPr marL="0" indent="0">
              <a:buNone/>
            </a:pPr>
            <a:endParaRPr lang="en-US" sz="2000" dirty="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Resim 3">
            <a:extLst>
              <a:ext uri="{FF2B5EF4-FFF2-40B4-BE49-F238E27FC236}">
                <a16:creationId xmlns:a16="http://schemas.microsoft.com/office/drawing/2014/main" id="{9F55809E-C829-01DF-2009-A5F4B0DB8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295320" y="1978532"/>
            <a:ext cx="6253212" cy="3970790"/>
          </a:xfrm>
          <a:prstGeom prst="rect">
            <a:avLst/>
          </a:prstGeom>
          <a:noFill/>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97099495"/>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757B106F-D532-BDF9-2105-7BDC1D12E6B8}"/>
              </a:ext>
            </a:extLst>
          </p:cNvPr>
          <p:cNvSpPr>
            <a:spLocks noGrp="1"/>
          </p:cNvSpPr>
          <p:nvPr>
            <p:ph type="title"/>
          </p:nvPr>
        </p:nvSpPr>
        <p:spPr>
          <a:xfrm>
            <a:off x="1011600" y="503276"/>
            <a:ext cx="10905066" cy="1135737"/>
          </a:xfrm>
        </p:spPr>
        <p:txBody>
          <a:bodyPr>
            <a:normAutofit/>
          </a:bodyPr>
          <a:lstStyle/>
          <a:p>
            <a:r>
              <a:rPr lang="tr-TR" sz="3600" b="1" dirty="0">
                <a:solidFill>
                  <a:schemeClr val="accent2">
                    <a:lumMod val="75000"/>
                  </a:schemeClr>
                </a:solidFill>
                <a:effectLst/>
                <a:latin typeface="Calibri" panose="020F0502020204030204" pitchFamily="34" charset="0"/>
                <a:ea typeface="Times New Roman" panose="02020603050405020304" pitchFamily="18" charset="0"/>
                <a:cs typeface="Calibri" panose="020F0502020204030204" pitchFamily="34" charset="0"/>
              </a:rPr>
              <a:t>IEEE 1609.4</a:t>
            </a:r>
            <a:br>
              <a:rPr lang="tr-TR" sz="3600" b="1" dirty="0">
                <a:solidFill>
                  <a:schemeClr val="accent2">
                    <a:lumMod val="75000"/>
                  </a:schemeClr>
                </a:solidFill>
                <a:effectLst/>
                <a:latin typeface="Calibri" panose="020F0502020204030204" pitchFamily="34" charset="0"/>
                <a:ea typeface="Times New Roman" panose="02020603050405020304" pitchFamily="18" charset="0"/>
                <a:cs typeface="Calibri" panose="020F0502020204030204" pitchFamily="34" charset="0"/>
              </a:rPr>
            </a:br>
            <a:endParaRPr lang="en-US" sz="3600" dirty="0"/>
          </a:p>
        </p:txBody>
      </p:sp>
      <p:sp>
        <p:nvSpPr>
          <p:cNvPr id="3" name="İçerik Yer Tutucusu 2">
            <a:extLst>
              <a:ext uri="{FF2B5EF4-FFF2-40B4-BE49-F238E27FC236}">
                <a16:creationId xmlns:a16="http://schemas.microsoft.com/office/drawing/2014/main" id="{DC877B12-8B30-EC70-2BBB-B3793CCB9080}"/>
              </a:ext>
            </a:extLst>
          </p:cNvPr>
          <p:cNvSpPr>
            <a:spLocks noGrp="1"/>
          </p:cNvSpPr>
          <p:nvPr>
            <p:ph idx="1"/>
          </p:nvPr>
        </p:nvSpPr>
        <p:spPr>
          <a:xfrm>
            <a:off x="829899" y="1321553"/>
            <a:ext cx="4008384" cy="4856287"/>
          </a:xfrm>
        </p:spPr>
        <p:txBody>
          <a:bodyPr>
            <a:noAutofit/>
          </a:bodyPr>
          <a:lstStyle/>
          <a:p>
            <a:r>
              <a:rPr lang="en-US" sz="1400" dirty="0"/>
              <a:t>IEEE 1609.4, </a:t>
            </a:r>
            <a:r>
              <a:rPr lang="en-US" sz="1400" dirty="0" err="1"/>
              <a:t>araçlar</a:t>
            </a:r>
            <a:r>
              <a:rPr lang="en-US" sz="1400" dirty="0"/>
              <a:t> </a:t>
            </a:r>
            <a:r>
              <a:rPr lang="en-US" sz="1400" dirty="0" err="1"/>
              <a:t>arası</a:t>
            </a:r>
            <a:r>
              <a:rPr lang="en-US" sz="1400" dirty="0"/>
              <a:t> </a:t>
            </a:r>
            <a:r>
              <a:rPr lang="en-US" sz="1400" dirty="0" err="1"/>
              <a:t>ortamda</a:t>
            </a:r>
            <a:r>
              <a:rPr lang="en-US" sz="1400" dirty="0"/>
              <a:t> (WAVE) </a:t>
            </a:r>
            <a:r>
              <a:rPr lang="en-US" sz="1400" dirty="0" err="1"/>
              <a:t>cihazlarının</a:t>
            </a:r>
            <a:r>
              <a:rPr lang="en-US" sz="1400" dirty="0"/>
              <a:t> </a:t>
            </a:r>
            <a:r>
              <a:rPr lang="en-US" sz="1400" dirty="0" err="1"/>
              <a:t>güvenlikle</a:t>
            </a:r>
            <a:r>
              <a:rPr lang="en-US" sz="1400" dirty="0"/>
              <a:t> </a:t>
            </a:r>
            <a:r>
              <a:rPr lang="en-US" sz="1400" dirty="0" err="1"/>
              <a:t>ilgili</a:t>
            </a:r>
            <a:r>
              <a:rPr lang="en-US" sz="1400" dirty="0"/>
              <a:t> </a:t>
            </a:r>
            <a:r>
              <a:rPr lang="en-US" sz="1400" dirty="0" err="1"/>
              <a:t>iletişim</a:t>
            </a:r>
            <a:r>
              <a:rPr lang="en-US" sz="1400" dirty="0"/>
              <a:t> </a:t>
            </a:r>
            <a:r>
              <a:rPr lang="en-US" sz="1400" dirty="0" err="1"/>
              <a:t>kurması</a:t>
            </a:r>
            <a:r>
              <a:rPr lang="en-US" sz="1400" dirty="0"/>
              <a:t> </a:t>
            </a:r>
            <a:r>
              <a:rPr lang="en-US" sz="1400" dirty="0" err="1"/>
              <a:t>için</a:t>
            </a:r>
            <a:r>
              <a:rPr lang="en-US" sz="1400" dirty="0"/>
              <a:t> </a:t>
            </a:r>
            <a:r>
              <a:rPr lang="en-US" sz="1400" dirty="0" err="1"/>
              <a:t>protokoller</a:t>
            </a:r>
            <a:r>
              <a:rPr lang="en-US" sz="1400" dirty="0"/>
              <a:t> </a:t>
            </a:r>
            <a:r>
              <a:rPr lang="en-US" sz="1400" dirty="0" err="1"/>
              <a:t>belirleyen</a:t>
            </a:r>
            <a:r>
              <a:rPr lang="en-US" sz="1400" dirty="0"/>
              <a:t> </a:t>
            </a:r>
            <a:r>
              <a:rPr lang="en-US" sz="1400" dirty="0" err="1"/>
              <a:t>bir</a:t>
            </a:r>
            <a:r>
              <a:rPr lang="en-US" sz="1400" dirty="0"/>
              <a:t> </a:t>
            </a:r>
            <a:r>
              <a:rPr lang="en-US" sz="1400" dirty="0" err="1"/>
              <a:t>standarttır</a:t>
            </a:r>
            <a:endParaRPr lang="tr-TR" sz="1400" dirty="0"/>
          </a:p>
          <a:p>
            <a:r>
              <a:rPr lang="en-US" sz="1400" dirty="0"/>
              <a:t>IEEE 1609.4, WAVE </a:t>
            </a:r>
            <a:r>
              <a:rPr lang="en-US" sz="1400" dirty="0" err="1"/>
              <a:t>cihazlarının</a:t>
            </a:r>
            <a:r>
              <a:rPr lang="en-US" sz="1400" dirty="0"/>
              <a:t> </a:t>
            </a:r>
            <a:r>
              <a:rPr lang="en-US" sz="1400" dirty="0" err="1"/>
              <a:t>çarpışma</a:t>
            </a:r>
            <a:r>
              <a:rPr lang="en-US" sz="1400" dirty="0"/>
              <a:t> </a:t>
            </a:r>
            <a:r>
              <a:rPr lang="en-US" sz="1400" dirty="0" err="1"/>
              <a:t>uyarıları</a:t>
            </a:r>
            <a:r>
              <a:rPr lang="en-US" sz="1400" dirty="0"/>
              <a:t> </a:t>
            </a:r>
            <a:r>
              <a:rPr lang="en-US" sz="1400" dirty="0" err="1"/>
              <a:t>ve</a:t>
            </a:r>
            <a:r>
              <a:rPr lang="en-US" sz="1400" dirty="0"/>
              <a:t> </a:t>
            </a:r>
            <a:r>
              <a:rPr lang="en-US" sz="1400" dirty="0" err="1"/>
              <a:t>acil</a:t>
            </a:r>
            <a:r>
              <a:rPr lang="en-US" sz="1400" dirty="0"/>
              <a:t> </a:t>
            </a:r>
            <a:r>
              <a:rPr lang="en-US" sz="1400" dirty="0" err="1"/>
              <a:t>uyarı</a:t>
            </a:r>
            <a:r>
              <a:rPr lang="en-US" sz="1400" dirty="0"/>
              <a:t> </a:t>
            </a:r>
            <a:r>
              <a:rPr lang="en-US" sz="1400" dirty="0" err="1"/>
              <a:t>gibi</a:t>
            </a:r>
            <a:r>
              <a:rPr lang="en-US" sz="1400" dirty="0"/>
              <a:t> </a:t>
            </a:r>
            <a:r>
              <a:rPr lang="en-US" sz="1400" dirty="0" err="1"/>
              <a:t>güvenlikle</a:t>
            </a:r>
            <a:r>
              <a:rPr lang="en-US" sz="1400" dirty="0"/>
              <a:t> </a:t>
            </a:r>
            <a:r>
              <a:rPr lang="en-US" sz="1400" dirty="0" err="1"/>
              <a:t>ilgili</a:t>
            </a:r>
            <a:r>
              <a:rPr lang="en-US" sz="1400" dirty="0"/>
              <a:t> </a:t>
            </a:r>
            <a:r>
              <a:rPr lang="en-US" sz="1400" dirty="0" err="1"/>
              <a:t>iletişim</a:t>
            </a:r>
            <a:r>
              <a:rPr lang="en-US" sz="1400" dirty="0"/>
              <a:t> </a:t>
            </a:r>
            <a:r>
              <a:rPr lang="en-US" sz="1400" dirty="0" err="1"/>
              <a:t>kurması</a:t>
            </a:r>
            <a:r>
              <a:rPr lang="en-US" sz="1400" dirty="0"/>
              <a:t> </a:t>
            </a:r>
            <a:r>
              <a:rPr lang="en-US" sz="1400" dirty="0" err="1"/>
              <a:t>için</a:t>
            </a:r>
            <a:r>
              <a:rPr lang="en-US" sz="1400" dirty="0"/>
              <a:t> </a:t>
            </a:r>
            <a:r>
              <a:rPr lang="en-US" sz="1400" dirty="0" err="1"/>
              <a:t>protokoller</a:t>
            </a:r>
            <a:r>
              <a:rPr lang="en-US" sz="1400" dirty="0"/>
              <a:t> </a:t>
            </a:r>
            <a:r>
              <a:rPr lang="en-US" sz="1400" dirty="0" err="1"/>
              <a:t>tanımlar</a:t>
            </a:r>
            <a:r>
              <a:rPr lang="en-US" sz="1400" dirty="0"/>
              <a:t>. WAVE </a:t>
            </a:r>
            <a:r>
              <a:rPr lang="en-US" sz="1400" dirty="0" err="1"/>
              <a:t>iletişiminde</a:t>
            </a:r>
            <a:r>
              <a:rPr lang="en-US" sz="1400" dirty="0"/>
              <a:t> </a:t>
            </a:r>
            <a:r>
              <a:rPr lang="en-US" sz="1400" dirty="0" err="1"/>
              <a:t>özel</a:t>
            </a:r>
            <a:r>
              <a:rPr lang="en-US" sz="1400" dirty="0"/>
              <a:t> </a:t>
            </a:r>
            <a:r>
              <a:rPr lang="en-US" sz="1400" dirty="0" err="1"/>
              <a:t>kısa</a:t>
            </a:r>
            <a:r>
              <a:rPr lang="en-US" sz="1400" dirty="0"/>
              <a:t> </a:t>
            </a:r>
            <a:r>
              <a:rPr lang="en-US" sz="1400" dirty="0" err="1"/>
              <a:t>mesafe</a:t>
            </a:r>
            <a:r>
              <a:rPr lang="en-US" sz="1400" dirty="0"/>
              <a:t> </a:t>
            </a:r>
            <a:r>
              <a:rPr lang="en-US" sz="1400" dirty="0" err="1"/>
              <a:t>iletişimi</a:t>
            </a:r>
            <a:r>
              <a:rPr lang="en-US" sz="1400" dirty="0"/>
              <a:t> (DSRC) </a:t>
            </a:r>
            <a:r>
              <a:rPr lang="en-US" sz="1400" dirty="0" err="1"/>
              <a:t>teknolojisinin</a:t>
            </a:r>
            <a:r>
              <a:rPr lang="en-US" sz="1400" dirty="0"/>
              <a:t> </a:t>
            </a:r>
            <a:r>
              <a:rPr lang="en-US" sz="1400" dirty="0" err="1"/>
              <a:t>kullanımını</a:t>
            </a:r>
            <a:r>
              <a:rPr lang="en-US" sz="1400" dirty="0"/>
              <a:t> </a:t>
            </a:r>
            <a:r>
              <a:rPr lang="en-US" sz="1400" dirty="0" err="1"/>
              <a:t>ve</a:t>
            </a:r>
            <a:r>
              <a:rPr lang="en-US" sz="1400" dirty="0"/>
              <a:t> </a:t>
            </a:r>
            <a:r>
              <a:rPr lang="en-US" sz="1400" dirty="0" err="1"/>
              <a:t>güvenlikle</a:t>
            </a:r>
            <a:r>
              <a:rPr lang="en-US" sz="1400" dirty="0"/>
              <a:t> </a:t>
            </a:r>
            <a:r>
              <a:rPr lang="en-US" sz="1400" dirty="0" err="1"/>
              <a:t>ilgili</a:t>
            </a:r>
            <a:r>
              <a:rPr lang="en-US" sz="1400" dirty="0"/>
              <a:t> </a:t>
            </a:r>
            <a:r>
              <a:rPr lang="en-US" sz="1400" dirty="0" err="1"/>
              <a:t>iletişimin</a:t>
            </a:r>
            <a:r>
              <a:rPr lang="en-US" sz="1400" dirty="0"/>
              <a:t> </a:t>
            </a:r>
            <a:r>
              <a:rPr lang="en-US" sz="1400" dirty="0" err="1"/>
              <a:t>zamanında</a:t>
            </a:r>
            <a:r>
              <a:rPr lang="en-US" sz="1400" dirty="0"/>
              <a:t> </a:t>
            </a:r>
            <a:r>
              <a:rPr lang="en-US" sz="1400" dirty="0" err="1"/>
              <a:t>teslim</a:t>
            </a:r>
            <a:r>
              <a:rPr lang="en-US" sz="1400" dirty="0"/>
              <a:t> </a:t>
            </a:r>
            <a:r>
              <a:rPr lang="en-US" sz="1400" dirty="0" err="1"/>
              <a:t>edilmesini</a:t>
            </a:r>
            <a:r>
              <a:rPr lang="en-US" sz="1400" dirty="0"/>
              <a:t> </a:t>
            </a:r>
            <a:r>
              <a:rPr lang="en-US" sz="1400" dirty="0" err="1"/>
              <a:t>sağlamak</a:t>
            </a:r>
            <a:r>
              <a:rPr lang="en-US" sz="1400" dirty="0"/>
              <a:t> </a:t>
            </a:r>
            <a:r>
              <a:rPr lang="en-US" sz="1400" dirty="0" err="1"/>
              <a:t>için</a:t>
            </a:r>
            <a:r>
              <a:rPr lang="en-US" sz="1400" dirty="0"/>
              <a:t> zaman </a:t>
            </a:r>
            <a:r>
              <a:rPr lang="en-US" sz="1400" dirty="0" err="1"/>
              <a:t>hassas</a:t>
            </a:r>
            <a:r>
              <a:rPr lang="en-US" sz="1400" dirty="0"/>
              <a:t> </a:t>
            </a:r>
            <a:r>
              <a:rPr lang="en-US" sz="1400" dirty="0" err="1"/>
              <a:t>ağların</a:t>
            </a:r>
            <a:r>
              <a:rPr lang="en-US" sz="1400" dirty="0"/>
              <a:t> </a:t>
            </a:r>
            <a:r>
              <a:rPr lang="en-US" sz="1400" dirty="0" err="1"/>
              <a:t>kullanımını</a:t>
            </a:r>
            <a:r>
              <a:rPr lang="en-US" sz="1400" dirty="0"/>
              <a:t> </a:t>
            </a:r>
            <a:r>
              <a:rPr lang="en-US" sz="1400" dirty="0" err="1"/>
              <a:t>belirtir</a:t>
            </a:r>
            <a:endParaRPr lang="tr-TR" sz="1400" dirty="0"/>
          </a:p>
          <a:p>
            <a:r>
              <a:rPr lang="en-US" sz="1400" dirty="0"/>
              <a:t>IEEE 1609.4, WAVE </a:t>
            </a:r>
            <a:r>
              <a:rPr lang="en-US" sz="1400" dirty="0" err="1"/>
              <a:t>cihazlarının</a:t>
            </a:r>
            <a:r>
              <a:rPr lang="en-US" sz="1400" dirty="0"/>
              <a:t> </a:t>
            </a:r>
            <a:r>
              <a:rPr lang="en-US" sz="1400" dirty="0" err="1"/>
              <a:t>gerçek</a:t>
            </a:r>
            <a:r>
              <a:rPr lang="en-US" sz="1400" dirty="0"/>
              <a:t> </a:t>
            </a:r>
            <a:r>
              <a:rPr lang="en-US" sz="1400" dirty="0" err="1"/>
              <a:t>zamanlı</a:t>
            </a:r>
            <a:r>
              <a:rPr lang="en-US" sz="1400" dirty="0"/>
              <a:t> </a:t>
            </a:r>
            <a:r>
              <a:rPr lang="en-US" sz="1400" dirty="0" err="1"/>
              <a:t>olarak</a:t>
            </a:r>
            <a:r>
              <a:rPr lang="en-US" sz="1400" dirty="0"/>
              <a:t> </a:t>
            </a:r>
            <a:r>
              <a:rPr lang="en-US" sz="1400" dirty="0" err="1"/>
              <a:t>güvenlik</a:t>
            </a:r>
            <a:r>
              <a:rPr lang="en-US" sz="1400" dirty="0"/>
              <a:t> </a:t>
            </a:r>
            <a:r>
              <a:rPr lang="en-US" sz="1400" dirty="0" err="1"/>
              <a:t>kritik</a:t>
            </a:r>
            <a:r>
              <a:rPr lang="en-US" sz="1400" dirty="0"/>
              <a:t> </a:t>
            </a:r>
            <a:r>
              <a:rPr lang="en-US" sz="1400" dirty="0" err="1"/>
              <a:t>bilgileri</a:t>
            </a:r>
            <a:r>
              <a:rPr lang="en-US" sz="1400" dirty="0"/>
              <a:t> </a:t>
            </a:r>
            <a:r>
              <a:rPr lang="en-US" sz="1400" dirty="0" err="1"/>
              <a:t>iletişim</a:t>
            </a:r>
            <a:r>
              <a:rPr lang="en-US" sz="1400" dirty="0"/>
              <a:t> </a:t>
            </a:r>
            <a:r>
              <a:rPr lang="en-US" sz="1400" dirty="0" err="1"/>
              <a:t>kurmasını</a:t>
            </a:r>
            <a:r>
              <a:rPr lang="en-US" sz="1400" dirty="0"/>
              <a:t> </a:t>
            </a:r>
            <a:r>
              <a:rPr lang="en-US" sz="1400" dirty="0" err="1"/>
              <a:t>amaçlar</a:t>
            </a:r>
            <a:r>
              <a:rPr lang="en-US" sz="1400" dirty="0"/>
              <a:t> </a:t>
            </a:r>
            <a:r>
              <a:rPr lang="en-US" sz="1400" dirty="0" err="1"/>
              <a:t>ve</a:t>
            </a:r>
            <a:r>
              <a:rPr lang="en-US" sz="1400" dirty="0"/>
              <a:t> </a:t>
            </a:r>
            <a:r>
              <a:rPr lang="en-US" sz="1400" dirty="0" err="1"/>
              <a:t>taşımacılık</a:t>
            </a:r>
            <a:r>
              <a:rPr lang="en-US" sz="1400" dirty="0"/>
              <a:t> </a:t>
            </a:r>
            <a:r>
              <a:rPr lang="en-US" sz="1400" dirty="0" err="1"/>
              <a:t>güvenliğini</a:t>
            </a:r>
            <a:r>
              <a:rPr lang="en-US" sz="1400" dirty="0"/>
              <a:t> </a:t>
            </a:r>
            <a:r>
              <a:rPr lang="en-US" sz="1400" dirty="0" err="1"/>
              <a:t>iyileştirme</a:t>
            </a:r>
            <a:r>
              <a:rPr lang="en-US" sz="1400" dirty="0"/>
              <a:t> </a:t>
            </a:r>
            <a:r>
              <a:rPr lang="en-US" sz="1400" dirty="0" err="1"/>
              <a:t>odaklıdır</a:t>
            </a:r>
            <a:r>
              <a:rPr lang="en-US" sz="1400" dirty="0"/>
              <a:t>. </a:t>
            </a:r>
            <a:r>
              <a:rPr lang="en-US" sz="1400" dirty="0" err="1"/>
              <a:t>Özellikle</a:t>
            </a:r>
            <a:r>
              <a:rPr lang="en-US" sz="1400" dirty="0"/>
              <a:t> </a:t>
            </a:r>
            <a:r>
              <a:rPr lang="en-US" sz="1400" dirty="0" err="1"/>
              <a:t>çarpışma</a:t>
            </a:r>
            <a:r>
              <a:rPr lang="en-US" sz="1400" dirty="0"/>
              <a:t> </a:t>
            </a:r>
            <a:r>
              <a:rPr lang="en-US" sz="1400" dirty="0" err="1"/>
              <a:t>önleme</a:t>
            </a:r>
            <a:r>
              <a:rPr lang="en-US" sz="1400" dirty="0"/>
              <a:t> </a:t>
            </a:r>
            <a:r>
              <a:rPr lang="en-US" sz="1400" dirty="0" err="1"/>
              <a:t>ve</a:t>
            </a:r>
            <a:r>
              <a:rPr lang="en-US" sz="1400" dirty="0"/>
              <a:t> </a:t>
            </a:r>
            <a:r>
              <a:rPr lang="en-US" sz="1400" dirty="0" err="1"/>
              <a:t>acil</a:t>
            </a:r>
            <a:r>
              <a:rPr lang="en-US" sz="1400" dirty="0"/>
              <a:t> </a:t>
            </a:r>
            <a:r>
              <a:rPr lang="en-US" sz="1400" dirty="0" err="1"/>
              <a:t>uyarı</a:t>
            </a:r>
            <a:r>
              <a:rPr lang="en-US" sz="1400" dirty="0"/>
              <a:t> </a:t>
            </a:r>
            <a:r>
              <a:rPr lang="en-US" sz="1400" dirty="0" err="1"/>
              <a:t>gibi</a:t>
            </a:r>
            <a:r>
              <a:rPr lang="en-US" sz="1400" dirty="0"/>
              <a:t> </a:t>
            </a:r>
            <a:r>
              <a:rPr lang="en-US" sz="1400" dirty="0" err="1"/>
              <a:t>güvenlik</a:t>
            </a:r>
            <a:r>
              <a:rPr lang="en-US" sz="1400" dirty="0"/>
              <a:t> </a:t>
            </a:r>
            <a:r>
              <a:rPr lang="en-US" sz="1400" dirty="0" err="1"/>
              <a:t>kritik</a:t>
            </a:r>
            <a:r>
              <a:rPr lang="en-US" sz="1400" dirty="0"/>
              <a:t> ITS </a:t>
            </a:r>
            <a:r>
              <a:rPr lang="en-US" sz="1400" dirty="0" err="1"/>
              <a:t>uygulamaları</a:t>
            </a:r>
            <a:r>
              <a:rPr lang="en-US" sz="1400" dirty="0"/>
              <a:t> </a:t>
            </a:r>
            <a:r>
              <a:rPr lang="en-US" sz="1400" dirty="0" err="1"/>
              <a:t>için</a:t>
            </a:r>
            <a:r>
              <a:rPr lang="en-US" sz="1400" dirty="0"/>
              <a:t> </a:t>
            </a:r>
            <a:r>
              <a:rPr lang="en-US" sz="1400" dirty="0" err="1"/>
              <a:t>faydalıdır</a:t>
            </a:r>
            <a:r>
              <a:rPr lang="en-US" sz="1400" dirty="0"/>
              <a:t>, </a:t>
            </a:r>
            <a:r>
              <a:rPr lang="en-US" sz="1400" dirty="0" err="1"/>
              <a:t>çünkü</a:t>
            </a:r>
            <a:r>
              <a:rPr lang="en-US" sz="1400" dirty="0"/>
              <a:t> </a:t>
            </a:r>
            <a:r>
              <a:rPr lang="en-US" sz="1400" dirty="0" err="1"/>
              <a:t>bu</a:t>
            </a:r>
            <a:r>
              <a:rPr lang="en-US" sz="1400" dirty="0"/>
              <a:t> </a:t>
            </a:r>
            <a:r>
              <a:rPr lang="en-US" sz="1400" dirty="0" err="1"/>
              <a:t>uygulamalar</a:t>
            </a:r>
            <a:r>
              <a:rPr lang="en-US" sz="1400" dirty="0"/>
              <a:t> </a:t>
            </a:r>
            <a:r>
              <a:rPr lang="en-US" sz="1400" dirty="0" err="1"/>
              <a:t>düzgün</a:t>
            </a:r>
            <a:r>
              <a:rPr lang="en-US" sz="1400" dirty="0"/>
              <a:t> </a:t>
            </a:r>
            <a:r>
              <a:rPr lang="en-US" sz="1400" dirty="0" err="1"/>
              <a:t>çalışabilmek</a:t>
            </a:r>
            <a:r>
              <a:rPr lang="en-US" sz="1400" dirty="0"/>
              <a:t> </a:t>
            </a:r>
            <a:r>
              <a:rPr lang="en-US" sz="1400" dirty="0" err="1"/>
              <a:t>için</a:t>
            </a:r>
            <a:r>
              <a:rPr lang="en-US" sz="1400" dirty="0"/>
              <a:t> </a:t>
            </a:r>
            <a:r>
              <a:rPr lang="en-US" sz="1400" dirty="0" err="1"/>
              <a:t>zamanında</a:t>
            </a:r>
            <a:r>
              <a:rPr lang="en-US" sz="1400" dirty="0"/>
              <a:t> </a:t>
            </a:r>
            <a:r>
              <a:rPr lang="en-US" sz="1400" dirty="0" err="1"/>
              <a:t>ve</a:t>
            </a:r>
            <a:r>
              <a:rPr lang="en-US" sz="1400" dirty="0"/>
              <a:t> </a:t>
            </a:r>
            <a:r>
              <a:rPr lang="en-US" sz="1400" dirty="0" err="1"/>
              <a:t>güvenilir</a:t>
            </a:r>
            <a:r>
              <a:rPr lang="en-US" sz="1400" dirty="0"/>
              <a:t> </a:t>
            </a:r>
            <a:r>
              <a:rPr lang="en-US" sz="1400" dirty="0" err="1"/>
              <a:t>iletişime</a:t>
            </a:r>
            <a:r>
              <a:rPr lang="en-US" sz="1400" dirty="0"/>
              <a:t> </a:t>
            </a:r>
            <a:r>
              <a:rPr lang="en-US" sz="1400" dirty="0" err="1"/>
              <a:t>ihtiyaç</a:t>
            </a:r>
            <a:r>
              <a:rPr lang="en-US" sz="1400" dirty="0"/>
              <a:t> </a:t>
            </a:r>
            <a:r>
              <a:rPr lang="en-US" sz="1400" dirty="0" err="1"/>
              <a:t>duyar</a:t>
            </a:r>
            <a:r>
              <a:rPr lang="tr-TR" sz="1400" dirty="0"/>
              <a:t>.</a:t>
            </a:r>
          </a:p>
          <a:p>
            <a:r>
              <a:rPr lang="en-US" sz="1400" dirty="0" err="1"/>
              <a:t>Genel</a:t>
            </a:r>
            <a:r>
              <a:rPr lang="en-US" sz="1400" dirty="0"/>
              <a:t> </a:t>
            </a:r>
            <a:r>
              <a:rPr lang="en-US" sz="1400" dirty="0" err="1"/>
              <a:t>olarak</a:t>
            </a:r>
            <a:r>
              <a:rPr lang="en-US" sz="1400" dirty="0"/>
              <a:t>, IEEE 1609.4'ün </a:t>
            </a:r>
            <a:r>
              <a:rPr lang="en-US" sz="1400" dirty="0" err="1"/>
              <a:t>amacı</a:t>
            </a:r>
            <a:r>
              <a:rPr lang="en-US" sz="1400" dirty="0"/>
              <a:t>, WAVE </a:t>
            </a:r>
            <a:r>
              <a:rPr lang="en-US" sz="1400" dirty="0" err="1"/>
              <a:t>cihazları</a:t>
            </a:r>
            <a:r>
              <a:rPr lang="en-US" sz="1400" dirty="0"/>
              <a:t> </a:t>
            </a:r>
            <a:r>
              <a:rPr lang="en-US" sz="1400" dirty="0" err="1"/>
              <a:t>arasında</a:t>
            </a:r>
            <a:r>
              <a:rPr lang="en-US" sz="1400" dirty="0"/>
              <a:t> </a:t>
            </a:r>
            <a:r>
              <a:rPr lang="en-US" sz="1400" dirty="0" err="1"/>
              <a:t>güvenlikle</a:t>
            </a:r>
            <a:r>
              <a:rPr lang="en-US" sz="1400" dirty="0"/>
              <a:t> </a:t>
            </a:r>
            <a:r>
              <a:rPr lang="en-US" sz="1400" dirty="0" err="1"/>
              <a:t>ilgili</a:t>
            </a:r>
            <a:r>
              <a:rPr lang="en-US" sz="1400" dirty="0"/>
              <a:t> </a:t>
            </a:r>
            <a:r>
              <a:rPr lang="en-US" sz="1400" dirty="0" err="1"/>
              <a:t>iletişim</a:t>
            </a:r>
            <a:r>
              <a:rPr lang="en-US" sz="1400" dirty="0"/>
              <a:t> </a:t>
            </a:r>
            <a:r>
              <a:rPr lang="en-US" sz="1400" dirty="0" err="1"/>
              <a:t>kurulmasını</a:t>
            </a:r>
            <a:r>
              <a:rPr lang="en-US" sz="1400" dirty="0"/>
              <a:t> </a:t>
            </a:r>
            <a:r>
              <a:rPr lang="en-US" sz="1400" dirty="0" err="1"/>
              <a:t>sağlamaktır</a:t>
            </a:r>
            <a:r>
              <a:rPr lang="en-US" sz="1400" dirty="0"/>
              <a:t> </a:t>
            </a:r>
            <a:r>
              <a:rPr lang="en-US" sz="1400" dirty="0" err="1"/>
              <a:t>ve</a:t>
            </a:r>
            <a:r>
              <a:rPr lang="en-US" sz="1400" dirty="0"/>
              <a:t> </a:t>
            </a:r>
            <a:r>
              <a:rPr lang="en-US" sz="1400" dirty="0" err="1"/>
              <a:t>taşımacılıkta</a:t>
            </a:r>
            <a:r>
              <a:rPr lang="en-US" sz="1400" dirty="0"/>
              <a:t> </a:t>
            </a:r>
            <a:r>
              <a:rPr lang="en-US" sz="1400" dirty="0" err="1"/>
              <a:t>güvenlik</a:t>
            </a:r>
            <a:r>
              <a:rPr lang="en-US" sz="1400" dirty="0"/>
              <a:t>, </a:t>
            </a:r>
            <a:r>
              <a:rPr lang="en-US" sz="1400" dirty="0" err="1"/>
              <a:t>verimlilik</a:t>
            </a:r>
            <a:r>
              <a:rPr lang="en-US" sz="1400" dirty="0"/>
              <a:t> </a:t>
            </a:r>
            <a:r>
              <a:rPr lang="en-US" sz="1400" dirty="0" err="1"/>
              <a:t>ve</a:t>
            </a:r>
            <a:r>
              <a:rPr lang="en-US" sz="1400" dirty="0"/>
              <a:t> </a:t>
            </a:r>
            <a:r>
              <a:rPr lang="en-US" sz="1400" dirty="0" err="1"/>
              <a:t>konforu</a:t>
            </a:r>
            <a:r>
              <a:rPr lang="en-US" sz="1400" dirty="0"/>
              <a:t> </a:t>
            </a:r>
            <a:r>
              <a:rPr lang="en-US" sz="1400" dirty="0" err="1"/>
              <a:t>iyileştirmeyi</a:t>
            </a:r>
            <a:r>
              <a:rPr lang="en-US" sz="1400" dirty="0"/>
              <a:t> </a:t>
            </a:r>
            <a:r>
              <a:rPr lang="en-US" sz="1400" dirty="0" err="1"/>
              <a:t>hedefleyen</a:t>
            </a:r>
            <a:r>
              <a:rPr lang="en-US" sz="1400" dirty="0"/>
              <a:t> ITS </a:t>
            </a:r>
            <a:r>
              <a:rPr lang="en-US" sz="1400" dirty="0" err="1"/>
              <a:t>uygulamalarını</a:t>
            </a:r>
            <a:r>
              <a:rPr lang="en-US" sz="1400" dirty="0"/>
              <a:t> </a:t>
            </a:r>
            <a:r>
              <a:rPr lang="en-US" sz="1400" dirty="0" err="1"/>
              <a:t>destekleme</a:t>
            </a:r>
            <a:r>
              <a:rPr lang="en-US" sz="1400" dirty="0"/>
              <a:t> </a:t>
            </a:r>
            <a:r>
              <a:rPr lang="en-US" sz="1400" dirty="0" err="1"/>
              <a:t>odaklıdır</a:t>
            </a:r>
            <a:r>
              <a:rPr lang="en-US" sz="1400" dirty="0"/>
              <a:t>.</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Resim 4">
            <a:extLst>
              <a:ext uri="{FF2B5EF4-FFF2-40B4-BE49-F238E27FC236}">
                <a16:creationId xmlns:a16="http://schemas.microsoft.com/office/drawing/2014/main" id="{D4DB84D6-C661-2417-F0C9-29FC37ECD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321953" y="2015899"/>
            <a:ext cx="6253212" cy="3970790"/>
          </a:xfrm>
          <a:prstGeom prst="rect">
            <a:avLst/>
          </a:prstGeom>
          <a:noFill/>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6382628"/>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EC30872-1B47-F9F7-3A1F-E519D71C1AF6}"/>
              </a:ext>
            </a:extLst>
          </p:cNvPr>
          <p:cNvSpPr>
            <a:spLocks noGrp="1"/>
          </p:cNvSpPr>
          <p:nvPr>
            <p:ph type="title"/>
          </p:nvPr>
        </p:nvSpPr>
        <p:spPr>
          <a:xfrm>
            <a:off x="1014060" y="424735"/>
            <a:ext cx="10905066" cy="1135737"/>
          </a:xfrm>
        </p:spPr>
        <p:txBody>
          <a:bodyPr>
            <a:normAutofit/>
          </a:bodyPr>
          <a:lstStyle/>
          <a:p>
            <a:r>
              <a:rPr lang="tr-TR" sz="3600" b="1" dirty="0">
                <a:solidFill>
                  <a:schemeClr val="accent2">
                    <a:lumMod val="75000"/>
                  </a:schemeClr>
                </a:solidFill>
                <a:effectLst/>
                <a:latin typeface="Calibri" panose="020F0502020204030204" pitchFamily="34" charset="0"/>
                <a:ea typeface="Times New Roman" panose="02020603050405020304" pitchFamily="18" charset="0"/>
                <a:cs typeface="Calibri" panose="020F0502020204030204" pitchFamily="34" charset="0"/>
              </a:rPr>
              <a:t>IEEE 1609.4 </a:t>
            </a:r>
            <a:endParaRPr lang="en-US" sz="3600" dirty="0">
              <a:solidFill>
                <a:schemeClr val="accent2">
                  <a:lumMod val="75000"/>
                </a:schemeClr>
              </a:solidFill>
            </a:endParaRPr>
          </a:p>
        </p:txBody>
      </p:sp>
      <p:sp>
        <p:nvSpPr>
          <p:cNvPr id="3" name="İçerik Yer Tutucusu 2">
            <a:extLst>
              <a:ext uri="{FF2B5EF4-FFF2-40B4-BE49-F238E27FC236}">
                <a16:creationId xmlns:a16="http://schemas.microsoft.com/office/drawing/2014/main" id="{FF2D01FA-0D4A-3CF5-745D-1C87A1D1A11D}"/>
              </a:ext>
            </a:extLst>
          </p:cNvPr>
          <p:cNvSpPr>
            <a:spLocks noGrp="1"/>
          </p:cNvSpPr>
          <p:nvPr>
            <p:ph idx="1"/>
          </p:nvPr>
        </p:nvSpPr>
        <p:spPr>
          <a:xfrm>
            <a:off x="1014060" y="1766936"/>
            <a:ext cx="4008384" cy="4393982"/>
          </a:xfrm>
        </p:spPr>
        <p:txBody>
          <a:bodyPr>
            <a:normAutofit/>
          </a:bodyPr>
          <a:lstStyle/>
          <a:p>
            <a:pPr marL="0" lvl="0" indent="0" fontAlgn="ctr">
              <a:spcAft>
                <a:spcPts val="800"/>
              </a:spcAft>
              <a:buSzPts val="1000"/>
              <a:buNone/>
              <a:tabLst>
                <a:tab pos="457200" algn="l"/>
              </a:tabLst>
            </a:pPr>
            <a:r>
              <a:rPr lang="tr-TR" sz="2000" dirty="0">
                <a:effectLst/>
                <a:latin typeface="Calibri" panose="020F0502020204030204" pitchFamily="34" charset="0"/>
                <a:ea typeface="Times New Roman" panose="02020603050405020304" pitchFamily="18" charset="0"/>
                <a:cs typeface="Calibri" panose="020F0502020204030204" pitchFamily="34" charset="0"/>
              </a:rPr>
              <a:t>WAVE cihazları,  bir kontrol Kanalını(CCH) ve birden çok hizmet kanalını (SCH)</a:t>
            </a:r>
            <a:r>
              <a:rPr lang="tr-TR" sz="2000" dirty="0">
                <a:latin typeface="Calibri" panose="020F0502020204030204" pitchFamily="34" charset="0"/>
                <a:ea typeface="Times New Roman" panose="02020603050405020304" pitchFamily="18" charset="0"/>
                <a:cs typeface="Times New Roman" panose="02020603050405020304" pitchFamily="18" charset="0"/>
              </a:rPr>
              <a:t> </a:t>
            </a:r>
            <a:r>
              <a:rPr lang="tr-TR" sz="2000" dirty="0">
                <a:effectLst/>
                <a:latin typeface="Calibri" panose="020F0502020204030204" pitchFamily="34" charset="0"/>
                <a:ea typeface="Times New Roman" panose="02020603050405020304" pitchFamily="18" charset="0"/>
                <a:cs typeface="Calibri" panose="020F0502020204030204" pitchFamily="34" charset="0"/>
              </a:rPr>
              <a:t>destekleyen bir mimariyi barındırabilmelidir.</a:t>
            </a:r>
          </a:p>
          <a:p>
            <a:pPr marL="114300" indent="0">
              <a:spcAft>
                <a:spcPts val="800"/>
              </a:spcAft>
              <a:buNone/>
            </a:pPr>
            <a:r>
              <a:rPr lang="tr-TR" sz="2000" b="1"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CCH</a:t>
            </a:r>
            <a:r>
              <a:rPr lang="tr-TR" sz="2000" b="1" dirty="0">
                <a:effectLst/>
                <a:latin typeface="Calibri" panose="020F0502020204030204" pitchFamily="34" charset="0"/>
                <a:ea typeface="Times New Roman" panose="02020603050405020304" pitchFamily="18" charset="0"/>
                <a:cs typeface="Calibri" panose="020F0502020204030204" pitchFamily="34"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spcAft>
                <a:spcPts val="800"/>
              </a:spcAft>
              <a:buNone/>
            </a:pPr>
            <a:r>
              <a:rPr lang="tr-TR" sz="2000" dirty="0">
                <a:effectLst/>
                <a:latin typeface="Calibri" panose="020F0502020204030204" pitchFamily="34" charset="0"/>
                <a:ea typeface="Times New Roman" panose="02020603050405020304" pitchFamily="18" charset="0"/>
                <a:cs typeface="Calibri" panose="020F0502020204030204" pitchFamily="34" charset="0"/>
              </a:rPr>
              <a:t>▪ WAVE </a:t>
            </a:r>
            <a:r>
              <a:rPr lang="tr-TR" sz="2000" dirty="0" err="1">
                <a:effectLst/>
                <a:latin typeface="Calibri" panose="020F0502020204030204" pitchFamily="34" charset="0"/>
                <a:ea typeface="Times New Roman" panose="02020603050405020304" pitchFamily="18" charset="0"/>
                <a:cs typeface="Calibri" panose="020F0502020204030204" pitchFamily="34" charset="0"/>
              </a:rPr>
              <a:t>Short</a:t>
            </a:r>
            <a:r>
              <a:rPr lang="tr-TR" sz="2000" dirty="0">
                <a:effectLst/>
                <a:latin typeface="Calibri" panose="020F0502020204030204" pitchFamily="34" charset="0"/>
                <a:ea typeface="Times New Roman" panose="02020603050405020304" pitchFamily="18" charset="0"/>
                <a:cs typeface="Calibri" panose="020F0502020204030204" pitchFamily="34" charset="0"/>
              </a:rPr>
              <a:t> </a:t>
            </a:r>
            <a:r>
              <a:rPr lang="tr-TR" sz="2000" dirty="0" err="1">
                <a:effectLst/>
                <a:latin typeface="Calibri" panose="020F0502020204030204" pitchFamily="34" charset="0"/>
                <a:ea typeface="Times New Roman" panose="02020603050405020304" pitchFamily="18" charset="0"/>
                <a:cs typeface="Calibri" panose="020F0502020204030204" pitchFamily="34" charset="0"/>
              </a:rPr>
              <a:t>Messages</a:t>
            </a:r>
            <a:r>
              <a:rPr lang="tr-TR" sz="2000" dirty="0">
                <a:effectLst/>
                <a:latin typeface="Calibri" panose="020F0502020204030204" pitchFamily="34" charset="0"/>
                <a:ea typeface="Times New Roman" panose="02020603050405020304" pitchFamily="18" charset="0"/>
                <a:cs typeface="Calibri" panose="020F0502020204030204" pitchFamily="34" charset="0"/>
              </a:rPr>
              <a:t> (WSM) iletimini sağlar.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spcAft>
                <a:spcPts val="800"/>
              </a:spcAft>
              <a:buNone/>
            </a:pPr>
            <a:r>
              <a:rPr lang="tr-TR" sz="2000" dirty="0">
                <a:effectLst/>
                <a:latin typeface="Calibri" panose="020F0502020204030204" pitchFamily="34" charset="0"/>
                <a:ea typeface="Times New Roman" panose="02020603050405020304" pitchFamily="18" charset="0"/>
                <a:cs typeface="Calibri" panose="020F0502020204030204" pitchFamily="34" charset="0"/>
              </a:rPr>
              <a:t>▪ WAVE hizmetlerini duyurur.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spcAft>
                <a:spcPts val="800"/>
              </a:spcAft>
              <a:buNone/>
            </a:pPr>
            <a:r>
              <a:rPr lang="tr-TR" sz="2000" b="1"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SCH</a:t>
            </a:r>
            <a:endParaRPr lang="en-US" sz="20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114300" indent="0">
              <a:spcAft>
                <a:spcPts val="800"/>
              </a:spcAft>
              <a:buNone/>
            </a:pPr>
            <a:r>
              <a:rPr lang="tr-TR" sz="2000" dirty="0">
                <a:effectLst/>
                <a:latin typeface="Calibri" panose="020F0502020204030204" pitchFamily="34" charset="0"/>
                <a:ea typeface="Times New Roman" panose="02020603050405020304" pitchFamily="18" charset="0"/>
                <a:cs typeface="Calibri" panose="020F0502020204030204" pitchFamily="34" charset="0"/>
              </a:rPr>
              <a:t> ▪  Uygulama etkileşimleri/iletimlerini sağlar.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fontAlgn="ctr">
              <a:spcAft>
                <a:spcPts val="800"/>
              </a:spcAft>
              <a:buSzPts val="1000"/>
              <a:buNone/>
              <a:tabLst>
                <a:tab pos="457200" algn="l"/>
              </a:tabLs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grpSp>
        <p:nvGrpSpPr>
          <p:cNvPr id="19"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Resim 5">
            <a:extLst>
              <a:ext uri="{FF2B5EF4-FFF2-40B4-BE49-F238E27FC236}">
                <a16:creationId xmlns:a16="http://schemas.microsoft.com/office/drawing/2014/main" id="{7DA3653F-B652-9C83-3C3E-29F4EBC2C4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62897" y="834973"/>
            <a:ext cx="6121400" cy="5188053"/>
          </a:xfrm>
          <a:prstGeom prst="rect">
            <a:avLst/>
          </a:prstGeom>
          <a:noFill/>
          <a:ln>
            <a:noFill/>
          </a:ln>
        </p:spPr>
      </p:pic>
    </p:spTree>
    <p:extLst>
      <p:ext uri="{BB962C8B-B14F-4D97-AF65-F5344CB8AC3E}">
        <p14:creationId xmlns:p14="http://schemas.microsoft.com/office/powerpoint/2010/main" val="4063273305"/>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15C171-F521-CDD9-75CD-31DA7C5BA8A0}"/>
              </a:ext>
            </a:extLst>
          </p:cNvPr>
          <p:cNvSpPr>
            <a:spLocks noGrp="1"/>
          </p:cNvSpPr>
          <p:nvPr>
            <p:ph type="title"/>
          </p:nvPr>
        </p:nvSpPr>
        <p:spPr/>
        <p:txBody>
          <a:bodyPr/>
          <a:lstStyle/>
          <a:p>
            <a:r>
              <a:rPr lang="tr-TR" b="1" dirty="0">
                <a:solidFill>
                  <a:schemeClr val="accent2">
                    <a:lumMod val="75000"/>
                  </a:schemeClr>
                </a:solidFill>
              </a:rPr>
              <a:t>HAZIRLAYANLAR</a:t>
            </a:r>
            <a:endParaRPr lang="en-US" b="1" dirty="0">
              <a:solidFill>
                <a:schemeClr val="accent2">
                  <a:lumMod val="75000"/>
                </a:schemeClr>
              </a:solidFill>
            </a:endParaRPr>
          </a:p>
        </p:txBody>
      </p:sp>
      <p:sp>
        <p:nvSpPr>
          <p:cNvPr id="3" name="İçerik Yer Tutucusu 2">
            <a:extLst>
              <a:ext uri="{FF2B5EF4-FFF2-40B4-BE49-F238E27FC236}">
                <a16:creationId xmlns:a16="http://schemas.microsoft.com/office/drawing/2014/main" id="{445217B2-EDFB-33B1-44F9-F658B17EA60F}"/>
              </a:ext>
            </a:extLst>
          </p:cNvPr>
          <p:cNvSpPr>
            <a:spLocks noGrp="1"/>
          </p:cNvSpPr>
          <p:nvPr>
            <p:ph idx="1"/>
          </p:nvPr>
        </p:nvSpPr>
        <p:spPr/>
        <p:txBody>
          <a:bodyPr/>
          <a:lstStyle/>
          <a:p>
            <a:r>
              <a:rPr lang="tr-TR" dirty="0"/>
              <a:t>YUSUF  TAHA KARA - 19011021</a:t>
            </a:r>
          </a:p>
          <a:p>
            <a:r>
              <a:rPr lang="tr-TR" dirty="0"/>
              <a:t>KERİM SADIKOĞLU – 19011008	</a:t>
            </a:r>
          </a:p>
          <a:p>
            <a:r>
              <a:rPr lang="tr-TR" dirty="0"/>
              <a:t>FURKAN BİNGÖL - 19011101</a:t>
            </a:r>
          </a:p>
          <a:p>
            <a:r>
              <a:rPr lang="tr-TR" dirty="0"/>
              <a:t>YUSUF KIRAN - 18011082</a:t>
            </a:r>
          </a:p>
          <a:p>
            <a:r>
              <a:rPr lang="tr-TR" dirty="0"/>
              <a:t>FARUK VELİ ÖZDEMİR- 18011052</a:t>
            </a:r>
            <a:endParaRPr lang="en-US" dirty="0"/>
          </a:p>
        </p:txBody>
      </p:sp>
    </p:spTree>
    <p:extLst>
      <p:ext uri="{BB962C8B-B14F-4D97-AF65-F5344CB8AC3E}">
        <p14:creationId xmlns:p14="http://schemas.microsoft.com/office/powerpoint/2010/main" val="3636511929"/>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694D19-949F-E13D-27B6-8DAC74A74A8F}"/>
              </a:ext>
            </a:extLst>
          </p:cNvPr>
          <p:cNvSpPr>
            <a:spLocks noGrp="1"/>
          </p:cNvSpPr>
          <p:nvPr>
            <p:ph type="title"/>
          </p:nvPr>
        </p:nvSpPr>
        <p:spPr/>
        <p:txBody>
          <a:bodyPr/>
          <a:lstStyle/>
          <a:p>
            <a:r>
              <a:rPr lang="tr-TR" sz="4400" b="1" dirty="0">
                <a:solidFill>
                  <a:schemeClr val="accent2">
                    <a:lumMod val="75000"/>
                  </a:schemeClr>
                </a:solidFill>
                <a:latin typeface="Söhne"/>
              </a:rPr>
              <a:t>DSRC HABERLEŞME TEKNOLOJİSİ	</a:t>
            </a:r>
            <a:endParaRPr lang="en-US" dirty="0">
              <a:solidFill>
                <a:schemeClr val="accent2">
                  <a:lumMod val="75000"/>
                </a:schemeClr>
              </a:solidFill>
              <a:latin typeface="Söhne"/>
            </a:endParaRPr>
          </a:p>
        </p:txBody>
      </p:sp>
      <p:sp>
        <p:nvSpPr>
          <p:cNvPr id="3" name="İçerik Yer Tutucusu 2">
            <a:extLst>
              <a:ext uri="{FF2B5EF4-FFF2-40B4-BE49-F238E27FC236}">
                <a16:creationId xmlns:a16="http://schemas.microsoft.com/office/drawing/2014/main" id="{FE0067F7-99BB-CF20-C195-E4541598A540}"/>
              </a:ext>
            </a:extLst>
          </p:cNvPr>
          <p:cNvSpPr>
            <a:spLocks noGrp="1"/>
          </p:cNvSpPr>
          <p:nvPr>
            <p:ph idx="1"/>
          </p:nvPr>
        </p:nvSpPr>
        <p:spPr/>
        <p:txBody>
          <a:bodyPr>
            <a:normAutofit/>
          </a:bodyPr>
          <a:lstStyle/>
          <a:p>
            <a:pPr marL="0" indent="0">
              <a:buNone/>
            </a:pPr>
            <a:r>
              <a:rPr lang="tr-TR" sz="2400" b="0" i="0" dirty="0">
                <a:effectLst/>
                <a:latin typeface="Söhne"/>
              </a:rPr>
              <a:t>Öncelikle </a:t>
            </a:r>
            <a:r>
              <a:rPr lang="en-US" sz="2400" b="0" i="0" dirty="0">
                <a:effectLst/>
                <a:latin typeface="Söhne"/>
              </a:rPr>
              <a:t>WAVE (Wireless Access in Vehicular Environments) </a:t>
            </a:r>
            <a:r>
              <a:rPr lang="tr-TR" sz="2400" b="0" i="0" dirty="0">
                <a:effectLst/>
                <a:latin typeface="Söhne"/>
              </a:rPr>
              <a:t> teknolojisinin kullandığı </a:t>
            </a:r>
            <a:r>
              <a:rPr lang="en-US" sz="2400" b="0" i="0" dirty="0">
                <a:effectLst/>
                <a:latin typeface="Söhne"/>
              </a:rPr>
              <a:t>DSRC (Dedicated Short-Range Communications) </a:t>
            </a:r>
            <a:r>
              <a:rPr lang="en-US" sz="2400" b="0" i="0" dirty="0" err="1">
                <a:effectLst/>
                <a:latin typeface="Söhne"/>
              </a:rPr>
              <a:t>teknolojisi</a:t>
            </a:r>
            <a:r>
              <a:rPr lang="tr-TR" sz="2400" b="0" i="0" dirty="0" err="1">
                <a:effectLst/>
                <a:latin typeface="Söhne"/>
              </a:rPr>
              <a:t>ni</a:t>
            </a:r>
            <a:r>
              <a:rPr lang="tr-TR" sz="2400" b="0" i="0" dirty="0">
                <a:effectLst/>
                <a:latin typeface="Söhne"/>
              </a:rPr>
              <a:t> ele alalım.</a:t>
            </a:r>
          </a:p>
          <a:p>
            <a:pPr marL="0" indent="0">
              <a:buNone/>
            </a:pPr>
            <a:endParaRPr lang="tr-TR" sz="2400" b="0" i="0" dirty="0">
              <a:effectLst/>
              <a:latin typeface="Söhne"/>
            </a:endParaRPr>
          </a:p>
          <a:p>
            <a:pPr marL="0" indent="0">
              <a:buNone/>
            </a:pPr>
            <a:r>
              <a:rPr lang="tr-TR" sz="1800" b="1" dirty="0">
                <a:solidFill>
                  <a:srgbClr val="000000"/>
                </a:solidFill>
                <a:effectLst/>
                <a:latin typeface="IBM Plex Sans" panose="020B0604020202020204" pitchFamily="34" charset="0"/>
                <a:ea typeface="Times New Roman" panose="02020603050405020304" pitchFamily="18" charset="0"/>
                <a:cs typeface="Times New Roman" panose="02020603050405020304" pitchFamily="18" charset="0"/>
              </a:rPr>
              <a:t> DSRC Tarihi</a:t>
            </a:r>
            <a:endParaRPr lang="tr-TR" sz="2400" b="0" i="0" dirty="0">
              <a:effectLst/>
              <a:latin typeface="Söhne"/>
            </a:endParaRPr>
          </a:p>
          <a:p>
            <a:pPr marL="0" indent="0">
              <a:buNone/>
            </a:pPr>
            <a:r>
              <a:rPr lang="tr-TR" sz="2400" dirty="0">
                <a:solidFill>
                  <a:srgbClr val="000000"/>
                </a:solidFill>
                <a:effectLst/>
                <a:latin typeface="STIXGeneral-Regular"/>
                <a:ea typeface="Calibri" panose="020F0502020204030204" pitchFamily="34" charset="0"/>
                <a:cs typeface="Arial" panose="020B0604020202020204" pitchFamily="34" charset="0"/>
              </a:rPr>
              <a:t>ABD'de yılda yaklaşık bir milyon trafik kazası meydana gelmektedir. Sadece 2003 yılında, bu kazalar mülk, 2.889.000 ölümcül olmayan yaralanma ve 42.643 ölümden sorumluydu. Açıkçası, bu kazaların çoğu, hareketli araçlar arasında hayati güvenlik ve acil durum bilgilerini değiştirmek için kapsamlı kablosuz iletişim mekanizması uygulanarak önlenebilirdi. İşte bu sebeple </a:t>
            </a:r>
            <a:r>
              <a:rPr lang="tr-TR" sz="2400" dirty="0" err="1">
                <a:solidFill>
                  <a:srgbClr val="000000"/>
                </a:solidFill>
                <a:effectLst/>
                <a:latin typeface="STIXGeneral-Regular"/>
                <a:ea typeface="Calibri" panose="020F0502020204030204" pitchFamily="34" charset="0"/>
                <a:cs typeface="Arial" panose="020B0604020202020204" pitchFamily="34" charset="0"/>
              </a:rPr>
              <a:t>Dedicated</a:t>
            </a:r>
            <a:r>
              <a:rPr lang="tr-TR" sz="2400" dirty="0">
                <a:solidFill>
                  <a:srgbClr val="000000"/>
                </a:solidFill>
                <a:effectLst/>
                <a:latin typeface="STIXGeneral-Regular"/>
                <a:ea typeface="Calibri" panose="020F0502020204030204" pitchFamily="34" charset="0"/>
                <a:cs typeface="Arial" panose="020B0604020202020204" pitchFamily="34" charset="0"/>
              </a:rPr>
              <a:t> </a:t>
            </a:r>
            <a:r>
              <a:rPr lang="tr-TR" sz="2400" dirty="0" err="1">
                <a:solidFill>
                  <a:srgbClr val="000000"/>
                </a:solidFill>
                <a:effectLst/>
                <a:latin typeface="STIXGeneral-Regular"/>
                <a:ea typeface="Calibri" panose="020F0502020204030204" pitchFamily="34" charset="0"/>
                <a:cs typeface="Arial" panose="020B0604020202020204" pitchFamily="34" charset="0"/>
              </a:rPr>
              <a:t>Short-Range</a:t>
            </a:r>
            <a:r>
              <a:rPr lang="tr-TR" sz="2400" dirty="0">
                <a:solidFill>
                  <a:srgbClr val="000000"/>
                </a:solidFill>
                <a:effectLst/>
                <a:latin typeface="STIXGeneral-Regular"/>
                <a:ea typeface="Calibri" panose="020F0502020204030204" pitchFamily="34" charset="0"/>
                <a:cs typeface="Arial" panose="020B0604020202020204" pitchFamily="34" charset="0"/>
              </a:rPr>
              <a:t> Communications (DSRC), araç güvenlik mesajlarının iletişiminin kalbinde yer alan bir standart oluşturuldu.</a:t>
            </a:r>
            <a:endParaRPr lang="en-US" sz="2400" dirty="0"/>
          </a:p>
        </p:txBody>
      </p:sp>
    </p:spTree>
    <p:extLst>
      <p:ext uri="{BB962C8B-B14F-4D97-AF65-F5344CB8AC3E}">
        <p14:creationId xmlns:p14="http://schemas.microsoft.com/office/powerpoint/2010/main" val="340564580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666B279C-2FB5-B93A-742E-125B401CCFDB}"/>
              </a:ext>
            </a:extLst>
          </p:cNvPr>
          <p:cNvSpPr>
            <a:spLocks noGrp="1"/>
          </p:cNvSpPr>
          <p:nvPr>
            <p:ph type="title"/>
          </p:nvPr>
        </p:nvSpPr>
        <p:spPr>
          <a:xfrm>
            <a:off x="599707" y="516667"/>
            <a:ext cx="9392421" cy="1330841"/>
          </a:xfrm>
        </p:spPr>
        <p:txBody>
          <a:bodyPr>
            <a:normAutofit/>
          </a:bodyPr>
          <a:lstStyle/>
          <a:p>
            <a:r>
              <a:rPr lang="tr-TR" b="1" dirty="0">
                <a:solidFill>
                  <a:schemeClr val="accent2">
                    <a:lumMod val="75000"/>
                  </a:schemeClr>
                </a:solidFill>
                <a:latin typeface="Söhne"/>
              </a:rPr>
              <a:t>DSRC HABERLEŞME TEKNOLOJİSİ	</a:t>
            </a:r>
            <a:endParaRPr lang="en-US" b="1" dirty="0">
              <a:solidFill>
                <a:schemeClr val="accent2">
                  <a:lumMod val="75000"/>
                </a:schemeClr>
              </a:solidFill>
              <a:latin typeface="Söhne"/>
            </a:endParaRPr>
          </a:p>
        </p:txBody>
      </p:sp>
      <p:sp>
        <p:nvSpPr>
          <p:cNvPr id="3" name="İçerik Yer Tutucusu 2">
            <a:extLst>
              <a:ext uri="{FF2B5EF4-FFF2-40B4-BE49-F238E27FC236}">
                <a16:creationId xmlns:a16="http://schemas.microsoft.com/office/drawing/2014/main" id="{0F850A7D-AF97-4620-03DE-F75F36772375}"/>
              </a:ext>
            </a:extLst>
          </p:cNvPr>
          <p:cNvSpPr>
            <a:spLocks noGrp="1"/>
          </p:cNvSpPr>
          <p:nvPr>
            <p:ph idx="1"/>
          </p:nvPr>
        </p:nvSpPr>
        <p:spPr>
          <a:xfrm>
            <a:off x="1137034" y="2198362"/>
            <a:ext cx="4958966" cy="3917773"/>
          </a:xfrm>
        </p:spPr>
        <p:txBody>
          <a:bodyPr>
            <a:normAutofit/>
          </a:bodyPr>
          <a:lstStyle/>
          <a:p>
            <a:pPr marL="0" indent="0">
              <a:buNone/>
            </a:pPr>
            <a:r>
              <a:rPr lang="tr-TR" sz="1900" b="0" i="0">
                <a:effectLst/>
                <a:latin typeface="Söhne"/>
              </a:rPr>
              <a:t>DSRC (Dedicated Short-Range Communications) bir tür haberleşme teknolojisidir. DSRC, kısa mesafeli haberleşme için tasarlandı ve genellikle otomatik takip sistemleri, otonom araçlar, trafik kontrol sistemleri, yol işaretleri gibi altyapılar arasında  kısa mesafeli haberleşme için kullanılır. DSRC, radyo frekansında (RF) çalışan bir teknolojidir ve kısa mesafeli haberleşme için kullanılır. Ayn</a:t>
            </a:r>
            <a:r>
              <a:rPr lang="tr-TR" sz="1900">
                <a:latin typeface="Söhne"/>
              </a:rPr>
              <a:t>ı zamanda yüksek hızlı iletişim için tasarlanmıştır.</a:t>
            </a:r>
          </a:p>
          <a:p>
            <a:pPr marL="0" indent="0">
              <a:buNone/>
            </a:pPr>
            <a:r>
              <a:rPr lang="en-US" sz="1900"/>
              <a:t>DSRC, trafik yönetimi, çarpışmadan kaçınma ve araçtan altyapıya iletişim dahil olmak üzere çeşitli ulaşım uygulamaları için kullanılır.</a:t>
            </a:r>
          </a:p>
        </p:txBody>
      </p:sp>
      <p:pic>
        <p:nvPicPr>
          <p:cNvPr id="9" name="Resim 8">
            <a:extLst>
              <a:ext uri="{FF2B5EF4-FFF2-40B4-BE49-F238E27FC236}">
                <a16:creationId xmlns:a16="http://schemas.microsoft.com/office/drawing/2014/main" id="{BFDC4E5F-FB3B-463A-A521-E05A6FB66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719367" y="2267182"/>
            <a:ext cx="4788505" cy="3591378"/>
          </a:xfrm>
          <a:prstGeom prst="rect">
            <a:avLst/>
          </a:prstGeom>
        </p:spPr>
      </p:pic>
      <p:sp>
        <p:nvSpPr>
          <p:cNvPr id="18" name="Freeform: Shape 1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09746709"/>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265EE6C-87DE-85B5-BF8B-86CE38BABC88}"/>
              </a:ext>
            </a:extLst>
          </p:cNvPr>
          <p:cNvSpPr>
            <a:spLocks noGrp="1"/>
          </p:cNvSpPr>
          <p:nvPr>
            <p:ph type="title"/>
          </p:nvPr>
        </p:nvSpPr>
        <p:spPr>
          <a:xfrm>
            <a:off x="630936" y="639520"/>
            <a:ext cx="4157880" cy="1719072"/>
          </a:xfrm>
        </p:spPr>
        <p:txBody>
          <a:bodyPr anchor="b">
            <a:normAutofit/>
          </a:bodyPr>
          <a:lstStyle/>
          <a:p>
            <a:r>
              <a:rPr lang="tr-TR" sz="3800" b="1" dirty="0">
                <a:solidFill>
                  <a:schemeClr val="accent2">
                    <a:lumMod val="75000"/>
                  </a:schemeClr>
                </a:solidFill>
                <a:latin typeface="Söhne"/>
              </a:rPr>
              <a:t>DSRC HABERLEŞME TEKNOLOJİSİ	</a:t>
            </a:r>
            <a:endParaRPr lang="en-US" sz="3800" dirty="0">
              <a:solidFill>
                <a:schemeClr val="accent2">
                  <a:lumMod val="75000"/>
                </a:schemeClr>
              </a:solidFill>
              <a:latin typeface="Söhne"/>
            </a:endParaRPr>
          </a:p>
        </p:txBody>
      </p:sp>
      <p:sp>
        <p:nvSpPr>
          <p:cNvPr id="1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078983F-481C-EA74-8070-8756BCCAB03A}"/>
              </a:ext>
            </a:extLst>
          </p:cNvPr>
          <p:cNvSpPr>
            <a:spLocks noGrp="1"/>
          </p:cNvSpPr>
          <p:nvPr>
            <p:ph idx="1"/>
          </p:nvPr>
        </p:nvSpPr>
        <p:spPr>
          <a:xfrm>
            <a:off x="630936" y="2807208"/>
            <a:ext cx="3429000" cy="3410712"/>
          </a:xfrm>
        </p:spPr>
        <p:txBody>
          <a:bodyPr anchor="t">
            <a:normAutofit/>
          </a:bodyPr>
          <a:lstStyle/>
          <a:p>
            <a:pPr marL="0" indent="0">
              <a:buNone/>
            </a:pPr>
            <a:r>
              <a:rPr lang="en-US" sz="2200"/>
              <a:t>DSRC'nin bir uygulaması, yoldaki güvenliği ve verimliliği artırmak için araçların konumları, hızları ve diğer veriler hakkında bilgi alışverişinde bulunmalarına izin veren V2V (araçtan araca) iletişimin kullanılmasıdır. </a:t>
            </a:r>
          </a:p>
        </p:txBody>
      </p:sp>
      <p:pic>
        <p:nvPicPr>
          <p:cNvPr id="7" name="Resim 6">
            <a:extLst>
              <a:ext uri="{FF2B5EF4-FFF2-40B4-BE49-F238E27FC236}">
                <a16:creationId xmlns:a16="http://schemas.microsoft.com/office/drawing/2014/main" id="{0ECBF97E-A86E-48F9-BC14-E0FA79670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038587"/>
            <a:ext cx="6903720" cy="4780826"/>
          </a:xfrm>
          <a:prstGeom prst="rect">
            <a:avLst/>
          </a:prstGeom>
        </p:spPr>
      </p:pic>
    </p:spTree>
    <p:extLst>
      <p:ext uri="{BB962C8B-B14F-4D97-AF65-F5344CB8AC3E}">
        <p14:creationId xmlns:p14="http://schemas.microsoft.com/office/powerpoint/2010/main" val="101850986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40DD6A2D-4AD7-4E5C-9AEB-C6128BD9600E}"/>
              </a:ext>
            </a:extLst>
          </p:cNvPr>
          <p:cNvSpPr>
            <a:spLocks noGrp="1"/>
          </p:cNvSpPr>
          <p:nvPr>
            <p:ph type="title"/>
          </p:nvPr>
        </p:nvSpPr>
        <p:spPr>
          <a:xfrm>
            <a:off x="643467" y="321734"/>
            <a:ext cx="10905066" cy="1135737"/>
          </a:xfrm>
        </p:spPr>
        <p:txBody>
          <a:bodyPr>
            <a:normAutofit/>
          </a:bodyPr>
          <a:lstStyle/>
          <a:p>
            <a:endParaRPr lang="tr-TR" sz="3600" dirty="0"/>
          </a:p>
        </p:txBody>
      </p:sp>
      <p:sp>
        <p:nvSpPr>
          <p:cNvPr id="3" name="İçerik Yer Tutucusu 2">
            <a:extLst>
              <a:ext uri="{FF2B5EF4-FFF2-40B4-BE49-F238E27FC236}">
                <a16:creationId xmlns:a16="http://schemas.microsoft.com/office/drawing/2014/main" id="{5B9B3C28-541F-46AE-9010-53B266B13721}"/>
              </a:ext>
            </a:extLst>
          </p:cNvPr>
          <p:cNvSpPr>
            <a:spLocks noGrp="1"/>
          </p:cNvSpPr>
          <p:nvPr>
            <p:ph idx="1"/>
          </p:nvPr>
        </p:nvSpPr>
        <p:spPr>
          <a:xfrm>
            <a:off x="643469" y="1782981"/>
            <a:ext cx="4008384" cy="4393982"/>
          </a:xfrm>
        </p:spPr>
        <p:txBody>
          <a:bodyPr>
            <a:normAutofit/>
          </a:bodyPr>
          <a:lstStyle/>
          <a:p>
            <a:r>
              <a:rPr lang="en-US" sz="2000" dirty="0" err="1"/>
              <a:t>Örneğin</a:t>
            </a:r>
            <a:r>
              <a:rPr lang="en-US" sz="2000" dirty="0"/>
              <a:t>, DSRC </a:t>
            </a:r>
            <a:r>
              <a:rPr lang="en-US" sz="2000" dirty="0" err="1"/>
              <a:t>donanımlı</a:t>
            </a:r>
            <a:r>
              <a:rPr lang="en-US" sz="2000" dirty="0"/>
              <a:t> </a:t>
            </a:r>
            <a:r>
              <a:rPr lang="en-US" sz="2000" dirty="0" err="1"/>
              <a:t>bir</a:t>
            </a:r>
            <a:r>
              <a:rPr lang="en-US" sz="2000" dirty="0"/>
              <a:t> </a:t>
            </a:r>
            <a:r>
              <a:rPr lang="en-US" sz="2000" dirty="0" err="1"/>
              <a:t>araç</a:t>
            </a:r>
            <a:r>
              <a:rPr lang="en-US" sz="2000" dirty="0"/>
              <a:t>, </a:t>
            </a:r>
            <a:r>
              <a:rPr lang="en-US" sz="2000" dirty="0" err="1"/>
              <a:t>başka</a:t>
            </a:r>
            <a:r>
              <a:rPr lang="en-US" sz="2000" dirty="0"/>
              <a:t> </a:t>
            </a:r>
            <a:r>
              <a:rPr lang="en-US" sz="2000" dirty="0" err="1"/>
              <a:t>bir</a:t>
            </a:r>
            <a:r>
              <a:rPr lang="en-US" sz="2000" dirty="0"/>
              <a:t> </a:t>
            </a:r>
            <a:r>
              <a:rPr lang="en-US" sz="2000" dirty="0" err="1"/>
              <a:t>araçla</a:t>
            </a:r>
            <a:r>
              <a:rPr lang="en-US" sz="2000" dirty="0"/>
              <a:t> </a:t>
            </a:r>
            <a:r>
              <a:rPr lang="en-US" sz="2000" dirty="0" err="1"/>
              <a:t>çarpışmak</a:t>
            </a:r>
            <a:r>
              <a:rPr lang="en-US" sz="2000" dirty="0"/>
              <a:t> </a:t>
            </a:r>
            <a:r>
              <a:rPr lang="en-US" sz="2000" dirty="0" err="1"/>
              <a:t>üzere</a:t>
            </a:r>
            <a:r>
              <a:rPr lang="en-US" sz="2000" dirty="0"/>
              <a:t> </a:t>
            </a:r>
            <a:r>
              <a:rPr lang="en-US" sz="2000" dirty="0" err="1"/>
              <a:t>olduğu</a:t>
            </a:r>
            <a:r>
              <a:rPr lang="en-US" sz="2000" dirty="0"/>
              <a:t> </a:t>
            </a:r>
            <a:r>
              <a:rPr lang="en-US" sz="2000" dirty="0" err="1"/>
              <a:t>veya</a:t>
            </a:r>
            <a:r>
              <a:rPr lang="en-US" sz="2000" dirty="0"/>
              <a:t> </a:t>
            </a:r>
            <a:r>
              <a:rPr lang="en-US" sz="2000" dirty="0" err="1"/>
              <a:t>ilerideki</a:t>
            </a:r>
            <a:r>
              <a:rPr lang="en-US" sz="2000" dirty="0"/>
              <a:t> </a:t>
            </a:r>
            <a:r>
              <a:rPr lang="en-US" sz="2000" dirty="0" err="1"/>
              <a:t>trafik</a:t>
            </a:r>
            <a:r>
              <a:rPr lang="en-US" sz="2000" dirty="0"/>
              <a:t> </a:t>
            </a:r>
            <a:r>
              <a:rPr lang="en-US" sz="2000" dirty="0" err="1"/>
              <a:t>sıkışıklığı</a:t>
            </a:r>
            <a:r>
              <a:rPr lang="en-US" sz="2000" dirty="0"/>
              <a:t> </a:t>
            </a:r>
            <a:r>
              <a:rPr lang="en-US" sz="2000" dirty="0" err="1"/>
              <a:t>hakkında</a:t>
            </a:r>
            <a:r>
              <a:rPr lang="en-US" sz="2000" dirty="0"/>
              <a:t> </a:t>
            </a:r>
            <a:r>
              <a:rPr lang="en-US" sz="2000" dirty="0" err="1"/>
              <a:t>bir</a:t>
            </a:r>
            <a:r>
              <a:rPr lang="en-US" sz="2000" dirty="0"/>
              <a:t> </a:t>
            </a:r>
            <a:r>
              <a:rPr lang="en-US" sz="2000" dirty="0" err="1"/>
              <a:t>uyarı</a:t>
            </a:r>
            <a:r>
              <a:rPr lang="en-US" sz="2000" dirty="0"/>
              <a:t> </a:t>
            </a:r>
            <a:r>
              <a:rPr lang="en-US" sz="2000" dirty="0" err="1"/>
              <a:t>alabilir</a:t>
            </a:r>
            <a:r>
              <a:rPr lang="tr-TR" sz="2000" dirty="0"/>
              <a:t>. </a:t>
            </a:r>
            <a:r>
              <a:rPr lang="en-US" sz="2000" dirty="0" err="1"/>
              <a:t>DSRC'nin</a:t>
            </a:r>
            <a:r>
              <a:rPr lang="en-US" sz="2000" dirty="0"/>
              <a:t> </a:t>
            </a:r>
            <a:r>
              <a:rPr lang="en-US" sz="2000" dirty="0" err="1"/>
              <a:t>başka</a:t>
            </a:r>
            <a:r>
              <a:rPr lang="en-US" sz="2000" dirty="0"/>
              <a:t> </a:t>
            </a:r>
            <a:r>
              <a:rPr lang="en-US" sz="2000" dirty="0" err="1"/>
              <a:t>bir</a:t>
            </a:r>
            <a:r>
              <a:rPr lang="en-US" sz="2000" dirty="0"/>
              <a:t> </a:t>
            </a:r>
            <a:r>
              <a:rPr lang="en-US" sz="2000" dirty="0" err="1"/>
              <a:t>uygulaması</a:t>
            </a:r>
            <a:r>
              <a:rPr lang="en-US" sz="2000" dirty="0"/>
              <a:t>, </a:t>
            </a:r>
            <a:r>
              <a:rPr lang="en-US" sz="2000" dirty="0" err="1"/>
              <a:t>araçların</a:t>
            </a:r>
            <a:r>
              <a:rPr lang="en-US" sz="2000" dirty="0"/>
              <a:t> </a:t>
            </a:r>
            <a:r>
              <a:rPr lang="en-US" sz="2000" dirty="0" err="1"/>
              <a:t>trafik</a:t>
            </a:r>
            <a:r>
              <a:rPr lang="en-US" sz="2000" dirty="0"/>
              <a:t> </a:t>
            </a:r>
            <a:r>
              <a:rPr lang="en-US" sz="2000" dirty="0" err="1"/>
              <a:t>ışıkları</a:t>
            </a:r>
            <a:r>
              <a:rPr lang="en-US" sz="2000" dirty="0"/>
              <a:t>, </a:t>
            </a:r>
            <a:r>
              <a:rPr lang="en-US" sz="2000" dirty="0" err="1"/>
              <a:t>yol</a:t>
            </a:r>
            <a:r>
              <a:rPr lang="en-US" sz="2000" dirty="0"/>
              <a:t> </a:t>
            </a:r>
            <a:r>
              <a:rPr lang="en-US" sz="2000" dirty="0" err="1"/>
              <a:t>işaretleri</a:t>
            </a:r>
            <a:r>
              <a:rPr lang="en-US" sz="2000" dirty="0"/>
              <a:t> </a:t>
            </a:r>
            <a:r>
              <a:rPr lang="en-US" sz="2000" dirty="0" err="1"/>
              <a:t>ve</a:t>
            </a:r>
            <a:r>
              <a:rPr lang="en-US" sz="2000" dirty="0"/>
              <a:t> </a:t>
            </a:r>
            <a:r>
              <a:rPr lang="en-US" sz="2000" dirty="0" err="1"/>
              <a:t>hava</a:t>
            </a:r>
            <a:r>
              <a:rPr lang="en-US" sz="2000" dirty="0"/>
              <a:t> </a:t>
            </a:r>
            <a:r>
              <a:rPr lang="en-US" sz="2000" dirty="0" err="1"/>
              <a:t>durumu</a:t>
            </a:r>
            <a:r>
              <a:rPr lang="en-US" sz="2000" dirty="0"/>
              <a:t> </a:t>
            </a:r>
            <a:r>
              <a:rPr lang="en-US" sz="2000" dirty="0" err="1"/>
              <a:t>istasyonları</a:t>
            </a:r>
            <a:r>
              <a:rPr lang="en-US" sz="2000" dirty="0"/>
              <a:t> </a:t>
            </a:r>
            <a:r>
              <a:rPr lang="en-US" sz="2000" dirty="0" err="1"/>
              <a:t>gibi</a:t>
            </a:r>
            <a:r>
              <a:rPr lang="en-US" sz="2000" dirty="0"/>
              <a:t> </a:t>
            </a:r>
            <a:r>
              <a:rPr lang="en-US" sz="2000" dirty="0" err="1"/>
              <a:t>yol</a:t>
            </a:r>
            <a:r>
              <a:rPr lang="en-US" sz="2000" dirty="0"/>
              <a:t> </a:t>
            </a:r>
            <a:r>
              <a:rPr lang="en-US" sz="2000" dirty="0" err="1"/>
              <a:t>kenarı</a:t>
            </a:r>
            <a:r>
              <a:rPr lang="en-US" sz="2000" dirty="0"/>
              <a:t> </a:t>
            </a:r>
            <a:r>
              <a:rPr lang="en-US" sz="2000" dirty="0" err="1"/>
              <a:t>altyapısıyla</a:t>
            </a:r>
            <a:r>
              <a:rPr lang="en-US" sz="2000" dirty="0"/>
              <a:t> </a:t>
            </a:r>
            <a:r>
              <a:rPr lang="en-US" sz="2000" dirty="0" err="1"/>
              <a:t>iletişim</a:t>
            </a:r>
            <a:r>
              <a:rPr lang="en-US" sz="2000" dirty="0"/>
              <a:t> </a:t>
            </a:r>
            <a:r>
              <a:rPr lang="en-US" sz="2000" dirty="0" err="1"/>
              <a:t>kurmasını</a:t>
            </a:r>
            <a:r>
              <a:rPr lang="en-US" sz="2000" dirty="0"/>
              <a:t> </a:t>
            </a:r>
            <a:r>
              <a:rPr lang="en-US" sz="2000" dirty="0" err="1"/>
              <a:t>sağlayan</a:t>
            </a:r>
            <a:r>
              <a:rPr lang="en-US" sz="2000" dirty="0"/>
              <a:t> V2I (</a:t>
            </a:r>
            <a:r>
              <a:rPr lang="en-US" sz="2000" dirty="0" err="1"/>
              <a:t>araçtan</a:t>
            </a:r>
            <a:r>
              <a:rPr lang="en-US" sz="2000" dirty="0"/>
              <a:t> </a:t>
            </a:r>
            <a:r>
              <a:rPr lang="en-US" sz="2000" dirty="0" err="1"/>
              <a:t>altyapıya</a:t>
            </a:r>
            <a:r>
              <a:rPr lang="en-US" sz="2000" dirty="0"/>
              <a:t>) </a:t>
            </a:r>
            <a:r>
              <a:rPr lang="en-US" sz="2000" dirty="0" err="1"/>
              <a:t>iletişimidir</a:t>
            </a:r>
            <a:r>
              <a:rPr lang="en-US" sz="2000" dirty="0"/>
              <a:t>. Bu, </a:t>
            </a:r>
            <a:r>
              <a:rPr lang="en-US" sz="2000" dirty="0" err="1"/>
              <a:t>trafik</a:t>
            </a:r>
            <a:r>
              <a:rPr lang="en-US" sz="2000" dirty="0"/>
              <a:t> </a:t>
            </a:r>
            <a:r>
              <a:rPr lang="en-US" sz="2000" dirty="0" err="1"/>
              <a:t>yönetimi</a:t>
            </a:r>
            <a:r>
              <a:rPr lang="en-US" sz="2000" dirty="0"/>
              <a:t>, </a:t>
            </a:r>
            <a:r>
              <a:rPr lang="en-US" sz="2000" dirty="0" err="1"/>
              <a:t>acil</a:t>
            </a:r>
            <a:r>
              <a:rPr lang="en-US" sz="2000" dirty="0"/>
              <a:t> durum </a:t>
            </a:r>
            <a:r>
              <a:rPr lang="en-US" sz="2000" dirty="0" err="1"/>
              <a:t>aracı</a:t>
            </a:r>
            <a:r>
              <a:rPr lang="en-US" sz="2000" dirty="0"/>
              <a:t> </a:t>
            </a:r>
            <a:r>
              <a:rPr lang="en-US" sz="2000" dirty="0" err="1"/>
              <a:t>bildirimi</a:t>
            </a:r>
            <a:r>
              <a:rPr lang="en-US" sz="2000" dirty="0"/>
              <a:t> </a:t>
            </a:r>
            <a:r>
              <a:rPr lang="en-US" sz="2000" dirty="0" err="1"/>
              <a:t>ve</a:t>
            </a:r>
            <a:r>
              <a:rPr lang="en-US" sz="2000" dirty="0"/>
              <a:t> </a:t>
            </a:r>
            <a:r>
              <a:rPr lang="en-US" sz="2000" dirty="0" err="1"/>
              <a:t>toplu</a:t>
            </a:r>
            <a:r>
              <a:rPr lang="en-US" sz="2000" dirty="0"/>
              <a:t> </a:t>
            </a:r>
            <a:r>
              <a:rPr lang="en-US" sz="2000" dirty="0" err="1"/>
              <a:t>taşıma</a:t>
            </a:r>
            <a:r>
              <a:rPr lang="en-US" sz="2000" dirty="0"/>
              <a:t> </a:t>
            </a:r>
            <a:r>
              <a:rPr lang="en-US" sz="2000" dirty="0" err="1"/>
              <a:t>bilgileri</a:t>
            </a:r>
            <a:r>
              <a:rPr lang="en-US" sz="2000" dirty="0"/>
              <a:t> </a:t>
            </a:r>
            <a:r>
              <a:rPr lang="en-US" sz="2000" dirty="0" err="1"/>
              <a:t>dahil</a:t>
            </a:r>
            <a:r>
              <a:rPr lang="en-US" sz="2000" dirty="0"/>
              <a:t> </a:t>
            </a:r>
            <a:r>
              <a:rPr lang="en-US" sz="2000" dirty="0" err="1"/>
              <a:t>olmak</a:t>
            </a:r>
            <a:r>
              <a:rPr lang="en-US" sz="2000" dirty="0"/>
              <a:t> </a:t>
            </a:r>
            <a:r>
              <a:rPr lang="en-US" sz="2000" dirty="0" err="1"/>
              <a:t>üzere</a:t>
            </a:r>
            <a:r>
              <a:rPr lang="en-US" sz="2000" dirty="0"/>
              <a:t> </a:t>
            </a:r>
            <a:r>
              <a:rPr lang="en-US" sz="2000" dirty="0" err="1"/>
              <a:t>bir</a:t>
            </a:r>
            <a:r>
              <a:rPr lang="en-US" sz="2000" dirty="0"/>
              <a:t> dizi </a:t>
            </a:r>
            <a:r>
              <a:rPr lang="en-US" sz="2000" dirty="0" err="1"/>
              <a:t>akıllı</a:t>
            </a:r>
            <a:r>
              <a:rPr lang="en-US" sz="2000" dirty="0"/>
              <a:t> </a:t>
            </a:r>
            <a:r>
              <a:rPr lang="en-US" sz="2000" dirty="0" err="1"/>
              <a:t>ulaşım</a:t>
            </a:r>
            <a:r>
              <a:rPr lang="en-US" sz="2000" dirty="0"/>
              <a:t> </a:t>
            </a:r>
            <a:r>
              <a:rPr lang="en-US" sz="2000" dirty="0" err="1"/>
              <a:t>sistemini</a:t>
            </a:r>
            <a:r>
              <a:rPr lang="en-US" sz="2000" dirty="0"/>
              <a:t> </a:t>
            </a:r>
            <a:r>
              <a:rPr lang="en-US" sz="2000" dirty="0" err="1"/>
              <a:t>etkinleştirebilir</a:t>
            </a:r>
            <a:r>
              <a:rPr lang="en-US" sz="2000" dirty="0"/>
              <a:t>.</a:t>
            </a:r>
            <a:endParaRPr lang="tr-TR"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Resim 4">
            <a:extLst>
              <a:ext uri="{FF2B5EF4-FFF2-40B4-BE49-F238E27FC236}">
                <a16:creationId xmlns:a16="http://schemas.microsoft.com/office/drawing/2014/main" id="{3A093307-2614-416D-AD29-00F8FAB309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20" y="1845651"/>
            <a:ext cx="6253212" cy="4236551"/>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38340955"/>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1">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0F31DF4-5295-40BD-AB38-E695FFE180D4}"/>
              </a:ext>
            </a:extLst>
          </p:cNvPr>
          <p:cNvSpPr>
            <a:spLocks noGrp="1"/>
          </p:cNvSpPr>
          <p:nvPr>
            <p:ph type="title"/>
          </p:nvPr>
        </p:nvSpPr>
        <p:spPr>
          <a:xfrm>
            <a:off x="589560" y="856180"/>
            <a:ext cx="5279408" cy="1128068"/>
          </a:xfrm>
        </p:spPr>
        <p:txBody>
          <a:bodyPr anchor="ctr">
            <a:normAutofit/>
          </a:bodyPr>
          <a:lstStyle/>
          <a:p>
            <a:pPr algn="ctr"/>
            <a:r>
              <a:rPr lang="en-US" sz="2500" b="1" i="0" dirty="0">
                <a:solidFill>
                  <a:schemeClr val="accent2">
                    <a:lumMod val="75000"/>
                  </a:schemeClr>
                </a:solidFill>
                <a:effectLst/>
                <a:latin typeface="Söhne"/>
              </a:rPr>
              <a:t>WAVE </a:t>
            </a:r>
            <a:br>
              <a:rPr lang="tr-TR" sz="2500" b="1" i="0" dirty="0">
                <a:solidFill>
                  <a:schemeClr val="accent2">
                    <a:lumMod val="75000"/>
                  </a:schemeClr>
                </a:solidFill>
                <a:effectLst/>
                <a:latin typeface="Söhne"/>
              </a:rPr>
            </a:br>
            <a:r>
              <a:rPr lang="en-US" sz="2500" b="1" i="0" dirty="0">
                <a:solidFill>
                  <a:schemeClr val="accent2">
                    <a:lumMod val="75000"/>
                  </a:schemeClr>
                </a:solidFill>
                <a:effectLst/>
                <a:latin typeface="Söhne"/>
              </a:rPr>
              <a:t>(Wireless Access in Vehicular Environments)</a:t>
            </a:r>
            <a:endParaRPr lang="tr-TR" sz="2500" b="1" dirty="0">
              <a:solidFill>
                <a:schemeClr val="accent2">
                  <a:lumMod val="75000"/>
                </a:schemeClr>
              </a:solidFill>
            </a:endParaRPr>
          </a:p>
        </p:txBody>
      </p:sp>
      <p:grpSp>
        <p:nvGrpSpPr>
          <p:cNvPr id="32"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3"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E9BDD62A-69BC-4AE7-838E-7C33CE2C9496}"/>
              </a:ext>
            </a:extLst>
          </p:cNvPr>
          <p:cNvSpPr>
            <a:spLocks noGrp="1"/>
          </p:cNvSpPr>
          <p:nvPr>
            <p:ph idx="1"/>
          </p:nvPr>
        </p:nvSpPr>
        <p:spPr>
          <a:xfrm>
            <a:off x="590719" y="2330505"/>
            <a:ext cx="5278066" cy="3979585"/>
          </a:xfrm>
        </p:spPr>
        <p:txBody>
          <a:bodyPr anchor="ctr">
            <a:normAutofit/>
          </a:bodyPr>
          <a:lstStyle/>
          <a:p>
            <a:r>
              <a:rPr lang="tr-TR" sz="2000" b="0" i="0" dirty="0">
                <a:effectLst/>
                <a:latin typeface="Söhne"/>
              </a:rPr>
              <a:t>WAVE protokolü, güvenlik, verimlilik ve </a:t>
            </a:r>
            <a:r>
              <a:rPr lang="tr-TR" sz="2000" b="0" i="0" dirty="0" err="1">
                <a:effectLst/>
                <a:latin typeface="Söhne"/>
              </a:rPr>
              <a:t>mobiliteyi</a:t>
            </a:r>
            <a:r>
              <a:rPr lang="tr-TR" sz="2000" b="0" i="0" dirty="0">
                <a:effectLst/>
                <a:latin typeface="Söhne"/>
              </a:rPr>
              <a:t> geliştirmek için araçların birbirleriyle ve altyapıyla bilgi alışverişinde bulunmasını sağlar. </a:t>
            </a:r>
          </a:p>
          <a:p>
            <a:r>
              <a:rPr lang="tr-TR" sz="2000" b="0" i="0" dirty="0">
                <a:effectLst/>
                <a:latin typeface="Söhne"/>
              </a:rPr>
              <a:t>WAVE ,araçlar arası haberleşme için kullanılan bir tür teknolojidir. Bu sayede araçlar birbirleriyle iletişim kurabilir ve birbirlerine bilgi gönderebilirler. </a:t>
            </a:r>
          </a:p>
        </p:txBody>
      </p:sp>
      <p:sp>
        <p:nvSpPr>
          <p:cNvPr id="36"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a:extLst>
              <a:ext uri="{FF2B5EF4-FFF2-40B4-BE49-F238E27FC236}">
                <a16:creationId xmlns:a16="http://schemas.microsoft.com/office/drawing/2014/main" id="{E9524C08-B151-E9FA-9128-4778E9546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083423" y="758402"/>
            <a:ext cx="4397433" cy="2165735"/>
          </a:xfrm>
          <a:prstGeom prst="rect">
            <a:avLst/>
          </a:prstGeom>
          <a:noFill/>
        </p:spPr>
      </p:pic>
      <p:sp>
        <p:nvSpPr>
          <p:cNvPr id="38" name="Rectangle 2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descr="ulaşım içeren bir resim&#10;&#10;Açıklama otomatik olarak oluşturuldu">
            <a:extLst>
              <a:ext uri="{FF2B5EF4-FFF2-40B4-BE49-F238E27FC236}">
                <a16:creationId xmlns:a16="http://schemas.microsoft.com/office/drawing/2014/main" id="{EE71BDF1-4F05-4D3D-836C-7D9EC3AF4F23}"/>
              </a:ext>
            </a:extLst>
          </p:cNvPr>
          <p:cNvPicPr>
            <a:picLocks noChangeAspect="1"/>
          </p:cNvPicPr>
          <p:nvPr/>
        </p:nvPicPr>
        <p:blipFill rotWithShape="1">
          <a:blip r:embed="rId3">
            <a:extLst>
              <a:ext uri="{28A0092B-C50C-407E-A947-70E740481C1C}">
                <a14:useLocalDpi xmlns:a14="http://schemas.microsoft.com/office/drawing/2010/main" val="0"/>
              </a:ext>
            </a:extLst>
          </a:blip>
          <a:srcRect l="6322" r="24047" b="1"/>
          <a:stretch/>
        </p:blipFill>
        <p:spPr>
          <a:xfrm>
            <a:off x="7194268" y="3681989"/>
            <a:ext cx="4170418" cy="2518756"/>
          </a:xfrm>
          <a:prstGeom prst="rect">
            <a:avLst/>
          </a:prstGeom>
        </p:spPr>
      </p:pic>
    </p:spTree>
    <p:extLst>
      <p:ext uri="{BB962C8B-B14F-4D97-AF65-F5344CB8AC3E}">
        <p14:creationId xmlns:p14="http://schemas.microsoft.com/office/powerpoint/2010/main" val="2144184926"/>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A460B2BA-85E0-4A30-85E3-156EB57922AF}"/>
              </a:ext>
            </a:extLst>
          </p:cNvPr>
          <p:cNvPicPr>
            <a:picLocks noChangeAspect="1"/>
          </p:cNvPicPr>
          <p:nvPr/>
        </p:nvPicPr>
        <p:blipFill rotWithShape="1">
          <a:blip r:embed="rId3">
            <a:extLst>
              <a:ext uri="{28A0092B-C50C-407E-A947-70E740481C1C}">
                <a14:useLocalDpi xmlns:a14="http://schemas.microsoft.com/office/drawing/2010/main" val="0"/>
              </a:ext>
            </a:extLst>
          </a:blip>
          <a:srcRect t="9034" r="9091" b="858"/>
          <a:stretch/>
        </p:blipFill>
        <p:spPr>
          <a:xfrm>
            <a:off x="20" y="-2008"/>
            <a:ext cx="12191980" cy="6857990"/>
          </a:xfrm>
          <a:prstGeom prst="rect">
            <a:avLst/>
          </a:prstGeom>
        </p:spPr>
      </p:pic>
      <p:sp>
        <p:nvSpPr>
          <p:cNvPr id="17" name="Freeform: Shape 16">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18">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8A56ED1F-07AC-4546-9121-A474389E8D15}"/>
              </a:ext>
            </a:extLst>
          </p:cNvPr>
          <p:cNvSpPr>
            <a:spLocks noGrp="1"/>
          </p:cNvSpPr>
          <p:nvPr>
            <p:ph type="title"/>
          </p:nvPr>
        </p:nvSpPr>
        <p:spPr>
          <a:xfrm>
            <a:off x="165780" y="627331"/>
            <a:ext cx="7479358" cy="1043409"/>
          </a:xfrm>
        </p:spPr>
        <p:txBody>
          <a:bodyPr>
            <a:normAutofit/>
          </a:bodyPr>
          <a:lstStyle/>
          <a:p>
            <a:r>
              <a:rPr lang="tr-TR" sz="2500" b="1" dirty="0">
                <a:solidFill>
                  <a:schemeClr val="accent2">
                    <a:lumMod val="75000"/>
                  </a:schemeClr>
                </a:solidFill>
                <a:latin typeface="Söhne"/>
              </a:rPr>
              <a:t>İletişim Aralığı, Veri Hızları, Birlikte Çalışabilirlik</a:t>
            </a:r>
          </a:p>
        </p:txBody>
      </p:sp>
      <p:sp>
        <p:nvSpPr>
          <p:cNvPr id="3" name="İçerik Yer Tutucusu 2">
            <a:extLst>
              <a:ext uri="{FF2B5EF4-FFF2-40B4-BE49-F238E27FC236}">
                <a16:creationId xmlns:a16="http://schemas.microsoft.com/office/drawing/2014/main" id="{FB7C60A9-3426-4ADC-9611-296BF74CF001}"/>
              </a:ext>
            </a:extLst>
          </p:cNvPr>
          <p:cNvSpPr>
            <a:spLocks noGrp="1"/>
          </p:cNvSpPr>
          <p:nvPr>
            <p:ph idx="1"/>
          </p:nvPr>
        </p:nvSpPr>
        <p:spPr>
          <a:xfrm>
            <a:off x="341133" y="1450424"/>
            <a:ext cx="5842851" cy="2980173"/>
          </a:xfrm>
        </p:spPr>
        <p:txBody>
          <a:bodyPr anchor="t">
            <a:noAutofit/>
          </a:bodyPr>
          <a:lstStyle/>
          <a:p>
            <a:r>
              <a:rPr lang="tr-TR" sz="1800" dirty="0">
                <a:latin typeface="Söhne"/>
              </a:rPr>
              <a:t>İletişim aralığı, ortama ve kullanılan belirli ekipmana bağlı olarak tipik olarak 300 ila 1000 metre arasındadır.</a:t>
            </a:r>
          </a:p>
          <a:p>
            <a:endParaRPr lang="tr-TR" sz="1800" dirty="0">
              <a:latin typeface="Söhne"/>
            </a:endParaRPr>
          </a:p>
          <a:p>
            <a:r>
              <a:rPr lang="tr-TR" sz="1800" dirty="0">
                <a:latin typeface="Söhne"/>
              </a:rPr>
              <a:t>Veri hızına geldiğimizde çoğu ulaşım uygulaması için yeterli olan 27 </a:t>
            </a:r>
            <a:r>
              <a:rPr lang="tr-TR" sz="1800" dirty="0" err="1">
                <a:latin typeface="Söhne"/>
              </a:rPr>
              <a:t>Mbps'ye</a:t>
            </a:r>
            <a:r>
              <a:rPr lang="tr-TR" sz="1800" dirty="0">
                <a:latin typeface="Söhne"/>
              </a:rPr>
              <a:t> kadar veri hızlarını destekleyebilir.</a:t>
            </a:r>
          </a:p>
          <a:p>
            <a:endParaRPr lang="tr-TR" sz="1800" dirty="0">
              <a:latin typeface="Söhne"/>
            </a:endParaRPr>
          </a:p>
          <a:p>
            <a:r>
              <a:rPr lang="tr-TR" sz="1800" dirty="0">
                <a:latin typeface="Söhne"/>
              </a:rPr>
              <a:t>WAVE protokolü, hücresel ağlar ve </a:t>
            </a:r>
            <a:r>
              <a:rPr lang="tr-TR" sz="1800" dirty="0" err="1">
                <a:latin typeface="Söhne"/>
              </a:rPr>
              <a:t>WiFi</a:t>
            </a:r>
            <a:r>
              <a:rPr lang="tr-TR" sz="1800" dirty="0">
                <a:latin typeface="Söhne"/>
              </a:rPr>
              <a:t> gibi diğer iletişim sistemleriyle birlikte çalışacak şekilde tasarlanmıştır.</a:t>
            </a:r>
          </a:p>
        </p:txBody>
      </p:sp>
    </p:spTree>
    <p:extLst>
      <p:ext uri="{BB962C8B-B14F-4D97-AF65-F5344CB8AC3E}">
        <p14:creationId xmlns:p14="http://schemas.microsoft.com/office/powerpoint/2010/main" val="2759182277"/>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F36F705-FB28-4405-8273-80508CB0ACA8}"/>
              </a:ext>
            </a:extLst>
          </p:cNvPr>
          <p:cNvSpPr>
            <a:spLocks noGrp="1"/>
          </p:cNvSpPr>
          <p:nvPr>
            <p:ph type="title"/>
          </p:nvPr>
        </p:nvSpPr>
        <p:spPr>
          <a:xfrm>
            <a:off x="640080" y="325369"/>
            <a:ext cx="4368602" cy="1956841"/>
          </a:xfrm>
        </p:spPr>
        <p:txBody>
          <a:bodyPr anchor="b">
            <a:normAutofit/>
          </a:bodyPr>
          <a:lstStyle/>
          <a:p>
            <a:r>
              <a:rPr lang="tr-TR" sz="4600" b="1" dirty="0">
                <a:solidFill>
                  <a:schemeClr val="accent2">
                    <a:lumMod val="75000"/>
                  </a:schemeClr>
                </a:solidFill>
                <a:latin typeface="Söhne"/>
              </a:rPr>
              <a:t>WAVE Kullanım Alanları</a:t>
            </a:r>
            <a:endParaRPr lang="tr-TR" sz="4600" dirty="0">
              <a:solidFill>
                <a:schemeClr val="accent2">
                  <a:lumMod val="75000"/>
                </a:schemeClr>
              </a:solidFill>
            </a:endParaRP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A48B2AE8-4A02-485C-8D37-57FEC9BECA97}"/>
              </a:ext>
            </a:extLst>
          </p:cNvPr>
          <p:cNvSpPr>
            <a:spLocks noGrp="1"/>
          </p:cNvSpPr>
          <p:nvPr>
            <p:ph idx="1"/>
          </p:nvPr>
        </p:nvSpPr>
        <p:spPr>
          <a:xfrm>
            <a:off x="640080" y="2872899"/>
            <a:ext cx="4243589" cy="3320668"/>
          </a:xfrm>
        </p:spPr>
        <p:txBody>
          <a:bodyPr>
            <a:normAutofit/>
          </a:bodyPr>
          <a:lstStyle/>
          <a:p>
            <a:r>
              <a:rPr lang="tr-TR" sz="2000" b="1" dirty="0">
                <a:solidFill>
                  <a:schemeClr val="accent1">
                    <a:lumMod val="75000"/>
                  </a:schemeClr>
                </a:solidFill>
              </a:rPr>
              <a:t>Trafik yönetimi</a:t>
            </a:r>
            <a:r>
              <a:rPr lang="tr-TR" sz="2000" dirty="0">
                <a:solidFill>
                  <a:schemeClr val="accent1">
                    <a:lumMod val="75000"/>
                  </a:schemeClr>
                </a:solidFill>
              </a:rPr>
              <a:t>: </a:t>
            </a:r>
            <a:r>
              <a:rPr lang="tr-TR" sz="2000" dirty="0"/>
              <a:t>Araçlar, trafik akışını optimize etmek ve tıkanıklığı azaltmak için trafik ışıkları ve diğer altyapı ile bilgi alışverişinde bulunabilir.</a:t>
            </a:r>
          </a:p>
          <a:p>
            <a:endParaRPr lang="tr-TR" sz="2000" dirty="0"/>
          </a:p>
          <a:p>
            <a:r>
              <a:rPr lang="tr-TR" sz="2000" b="1" dirty="0">
                <a:solidFill>
                  <a:schemeClr val="accent1">
                    <a:lumMod val="75000"/>
                  </a:schemeClr>
                </a:solidFill>
              </a:rPr>
              <a:t>Çarpışmadan kaçınma: </a:t>
            </a:r>
            <a:r>
              <a:rPr lang="tr-TR" sz="2000" dirty="0"/>
              <a:t>Araçlar, potansiyel çarpışmaları tespit etmek ve önlemek için birbirleriyle bilgi alışverişinde bulunabilir.</a:t>
            </a:r>
          </a:p>
        </p:txBody>
      </p:sp>
      <p:pic>
        <p:nvPicPr>
          <p:cNvPr id="6" name="Resim 5">
            <a:extLst>
              <a:ext uri="{FF2B5EF4-FFF2-40B4-BE49-F238E27FC236}">
                <a16:creationId xmlns:a16="http://schemas.microsoft.com/office/drawing/2014/main" id="{3DCB275D-DC35-40AA-A052-EBB52E5E06B2}"/>
              </a:ext>
            </a:extLst>
          </p:cNvPr>
          <p:cNvPicPr>
            <a:picLocks noChangeAspect="1"/>
          </p:cNvPicPr>
          <p:nvPr/>
        </p:nvPicPr>
        <p:blipFill rotWithShape="1">
          <a:blip r:embed="rId2">
            <a:extLst>
              <a:ext uri="{28A0092B-C50C-407E-A947-70E740481C1C}">
                <a14:useLocalDpi xmlns:a14="http://schemas.microsoft.com/office/drawing/2010/main" val="0"/>
              </a:ext>
            </a:extLst>
          </a:blip>
          <a:srcRect l="21433" r="2214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5044834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E4B4197-B050-4611-ADAB-EA1C0E11EB64}"/>
              </a:ext>
            </a:extLst>
          </p:cNvPr>
          <p:cNvSpPr>
            <a:spLocks noGrp="1"/>
          </p:cNvSpPr>
          <p:nvPr>
            <p:ph type="title"/>
          </p:nvPr>
        </p:nvSpPr>
        <p:spPr>
          <a:xfrm>
            <a:off x="640080" y="325369"/>
            <a:ext cx="4368602" cy="1956841"/>
          </a:xfrm>
        </p:spPr>
        <p:txBody>
          <a:bodyPr anchor="b">
            <a:normAutofit/>
          </a:bodyPr>
          <a:lstStyle/>
          <a:p>
            <a:r>
              <a:rPr lang="tr-TR" sz="4600" b="1" dirty="0">
                <a:solidFill>
                  <a:schemeClr val="accent2">
                    <a:lumMod val="75000"/>
                  </a:schemeClr>
                </a:solidFill>
                <a:latin typeface="Söhne"/>
              </a:rPr>
              <a:t>WAVE Kullanım Alanları</a:t>
            </a:r>
            <a:endParaRPr lang="tr-TR" sz="4600" dirty="0">
              <a:solidFill>
                <a:schemeClr val="accent2">
                  <a:lumMod val="75000"/>
                </a:schemeClr>
              </a:solidFill>
            </a:endParaRPr>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7CFC10C1-F48E-48D8-821F-6AACE42BE89A}"/>
              </a:ext>
            </a:extLst>
          </p:cNvPr>
          <p:cNvSpPr>
            <a:spLocks noGrp="1"/>
          </p:cNvSpPr>
          <p:nvPr>
            <p:ph idx="1"/>
          </p:nvPr>
        </p:nvSpPr>
        <p:spPr>
          <a:xfrm>
            <a:off x="640080" y="2872899"/>
            <a:ext cx="4243589" cy="3320668"/>
          </a:xfrm>
        </p:spPr>
        <p:txBody>
          <a:bodyPr>
            <a:normAutofit/>
          </a:bodyPr>
          <a:lstStyle/>
          <a:p>
            <a:r>
              <a:rPr lang="tr-TR" sz="1900" b="1" dirty="0">
                <a:solidFill>
                  <a:schemeClr val="accent1">
                    <a:lumMod val="75000"/>
                  </a:schemeClr>
                </a:solidFill>
              </a:rPr>
              <a:t>Araçtan altyapıya iletişim: </a:t>
            </a:r>
            <a:r>
              <a:rPr lang="tr-TR" sz="1900" dirty="0"/>
              <a:t>Araçlar, trafik koşulları ve diğer ilgili bilgiler hakkında gerçek zamanlı bilgi almak için yol işaretleri ve trafik ışıkları gibi altyapı ile iletişim kurabilir.</a:t>
            </a:r>
          </a:p>
          <a:p>
            <a:endParaRPr lang="tr-TR" sz="1900" dirty="0"/>
          </a:p>
          <a:p>
            <a:r>
              <a:rPr lang="tr-TR" sz="1900" b="1" dirty="0">
                <a:solidFill>
                  <a:schemeClr val="accent1">
                    <a:lumMod val="75000"/>
                  </a:schemeClr>
                </a:solidFill>
              </a:rPr>
              <a:t>Toplu taşıma: </a:t>
            </a:r>
            <a:r>
              <a:rPr lang="tr-TR" sz="1900" dirty="0"/>
              <a:t>WAVE protokolü, araçlar ve altyapı arasındaki iletişimi sağlayarak toplu taşıma sistemlerinin verimliliğini ve güvenilirliğini artırmak için kullanılabilir.</a:t>
            </a:r>
          </a:p>
        </p:txBody>
      </p:sp>
      <p:pic>
        <p:nvPicPr>
          <p:cNvPr id="7" name="Resim 6">
            <a:extLst>
              <a:ext uri="{FF2B5EF4-FFF2-40B4-BE49-F238E27FC236}">
                <a16:creationId xmlns:a16="http://schemas.microsoft.com/office/drawing/2014/main" id="{519154CF-9555-4F33-93A0-38E3BD0EC162}"/>
              </a:ext>
            </a:extLst>
          </p:cNvPr>
          <p:cNvPicPr>
            <a:picLocks noChangeAspect="1"/>
          </p:cNvPicPr>
          <p:nvPr/>
        </p:nvPicPr>
        <p:blipFill rotWithShape="1">
          <a:blip r:embed="rId2">
            <a:extLst>
              <a:ext uri="{28A0092B-C50C-407E-A947-70E740481C1C}">
                <a14:useLocalDpi xmlns:a14="http://schemas.microsoft.com/office/drawing/2010/main" val="0"/>
              </a:ext>
            </a:extLst>
          </a:blip>
          <a:srcRect t="3437" r="-1" b="135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373701450"/>
      </p:ext>
    </p:extLst>
  </p:cSld>
  <p:clrMapOvr>
    <a:masterClrMapping/>
  </p:clrMapOvr>
  <p:transition spd="med">
    <p:pull/>
  </p:transition>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1308</Words>
  <Application>Microsoft Office PowerPoint</Application>
  <PresentationFormat>Geniş ekran</PresentationFormat>
  <Paragraphs>82</Paragraphs>
  <Slides>19</Slides>
  <Notes>2</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19</vt:i4>
      </vt:variant>
    </vt:vector>
  </HeadingPairs>
  <TitlesOfParts>
    <vt:vector size="26" baseType="lpstr">
      <vt:lpstr>Arial</vt:lpstr>
      <vt:lpstr>Calibri</vt:lpstr>
      <vt:lpstr>Calibri Light</vt:lpstr>
      <vt:lpstr>IBM Plex Sans</vt:lpstr>
      <vt:lpstr>Söhne</vt:lpstr>
      <vt:lpstr>STIXGeneral-Regular</vt:lpstr>
      <vt:lpstr>Office Teması</vt:lpstr>
      <vt:lpstr>PowerPoint Sunusu</vt:lpstr>
      <vt:lpstr>DSRC HABERLEŞME TEKNOLOJİSİ </vt:lpstr>
      <vt:lpstr>DSRC HABERLEŞME TEKNOLOJİSİ </vt:lpstr>
      <vt:lpstr>DSRC HABERLEŞME TEKNOLOJİSİ </vt:lpstr>
      <vt:lpstr>PowerPoint Sunusu</vt:lpstr>
      <vt:lpstr>WAVE  (Wireless Access in Vehicular Environments)</vt:lpstr>
      <vt:lpstr>İletişim Aralığı, Veri Hızları, Birlikte Çalışabilirlik</vt:lpstr>
      <vt:lpstr>WAVE Kullanım Alanları</vt:lpstr>
      <vt:lpstr>WAVE Kullanım Alanları</vt:lpstr>
      <vt:lpstr>WAVE Kullanım Alanları</vt:lpstr>
      <vt:lpstr>IEEE 802.11p</vt:lpstr>
      <vt:lpstr>PowerPoint Sunusu</vt:lpstr>
      <vt:lpstr>WAVE STANDARTLARI </vt:lpstr>
      <vt:lpstr>IEEE 1609.1 </vt:lpstr>
      <vt:lpstr>IEEE 1609.2 </vt:lpstr>
      <vt:lpstr>IEEE 1609.3</vt:lpstr>
      <vt:lpstr>IEEE 1609.4 </vt:lpstr>
      <vt:lpstr>IEEE 1609.4 </vt:lpstr>
      <vt:lpstr>HAZIRLAYANLAR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FARUK VELİ ÖZDEMİR</dc:creator>
  <cp:lastModifiedBy>FARUK VELİ ÖZDEMİR</cp:lastModifiedBy>
  <cp:revision>5</cp:revision>
  <dcterms:created xsi:type="dcterms:W3CDTF">2022-12-18T11:43:51Z</dcterms:created>
  <dcterms:modified xsi:type="dcterms:W3CDTF">2022-12-26T10:45:39Z</dcterms:modified>
</cp:coreProperties>
</file>