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8288000" cy="10287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DM Sans" pitchFamily="2" charset="0"/>
      <p:regular r:id="rId38"/>
      <p:bold r:id="rId39"/>
      <p:italic r:id="rId40"/>
      <p:boldItalic r:id="rId41"/>
    </p:embeddedFont>
    <p:embeddedFont>
      <p:font typeface="DM Sans Bold" charset="0"/>
      <p:regular r:id="rId42"/>
    </p:embeddedFont>
    <p:embeddedFont>
      <p:font typeface="Glacial Indifference" panose="020B0604020202020204" charset="0"/>
      <p:regular r:id="rId43"/>
    </p:embeddedFont>
    <p:embeddedFont>
      <p:font typeface="Glacial Indifference Bold" panose="020B060402020202020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svg"/><Relationship Id="rId7" Type="http://schemas.openxmlformats.org/officeDocument/2006/relationships/image" Target="../media/image4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2.svg"/><Relationship Id="rId10" Type="http://schemas.openxmlformats.org/officeDocument/2006/relationships/image" Target="../media/image44.png"/><Relationship Id="rId4" Type="http://schemas.openxmlformats.org/officeDocument/2006/relationships/image" Target="../media/image11.png"/><Relationship Id="rId9" Type="http://schemas.openxmlformats.org/officeDocument/2006/relationships/image" Target="../media/image4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svg"/><Relationship Id="rId7" Type="http://schemas.openxmlformats.org/officeDocument/2006/relationships/image" Target="../media/image4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2.svg"/><Relationship Id="rId10" Type="http://schemas.openxmlformats.org/officeDocument/2006/relationships/image" Target="../media/image46.png"/><Relationship Id="rId4" Type="http://schemas.openxmlformats.org/officeDocument/2006/relationships/image" Target="../media/image11.png"/><Relationship Id="rId9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svg"/><Relationship Id="rId7" Type="http://schemas.openxmlformats.org/officeDocument/2006/relationships/image" Target="../media/image4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2.svg"/><Relationship Id="rId10" Type="http://schemas.openxmlformats.org/officeDocument/2006/relationships/image" Target="../media/image55.png"/><Relationship Id="rId4" Type="http://schemas.openxmlformats.org/officeDocument/2006/relationships/image" Target="../media/image11.png"/><Relationship Id="rId9" Type="http://schemas.openxmlformats.org/officeDocument/2006/relationships/image" Target="../media/image4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svg"/><Relationship Id="rId7" Type="http://schemas.openxmlformats.org/officeDocument/2006/relationships/image" Target="../media/image4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svg"/><Relationship Id="rId7" Type="http://schemas.openxmlformats.org/officeDocument/2006/relationships/image" Target="../media/image4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4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842856" y="5287597"/>
            <a:ext cx="4330563" cy="542553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911814"/>
            <a:ext cx="16230600" cy="3062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 dirty="0">
                <a:solidFill>
                  <a:srgbClr val="A6EDED"/>
                </a:solidFill>
                <a:latin typeface="DM Sans Bold"/>
              </a:rPr>
              <a:t>POINT TO POINT</a:t>
            </a:r>
          </a:p>
          <a:p>
            <a:pPr algn="ctr">
              <a:lnSpc>
                <a:spcPts val="12319"/>
              </a:lnSpc>
            </a:pPr>
            <a:r>
              <a:rPr lang="en-US" sz="8799" dirty="0">
                <a:solidFill>
                  <a:srgbClr val="A6EDED"/>
                </a:solidFill>
                <a:latin typeface="DM Sans Bold"/>
              </a:rPr>
              <a:t>CONNECTION PROTOCOL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87070" y="1866209"/>
            <a:ext cx="14058163" cy="821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A6EDED"/>
                </a:solidFill>
                <a:latin typeface="DM Sans"/>
              </a:rPr>
              <a:t>POSTA KUŞLARINDAN MODERN BAĞLANTILARA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94018" y="-1684067"/>
            <a:ext cx="4330563" cy="5425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831639" y="-1872926"/>
            <a:ext cx="5319345" cy="533875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66462" y="6585584"/>
            <a:ext cx="4655182" cy="483084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536437" y="7314565"/>
            <a:ext cx="13889556" cy="194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A6EDED"/>
                </a:solidFill>
                <a:latin typeface="DM Sans"/>
              </a:rPr>
              <a:t>geleneksel haberleşmeden</a:t>
            </a:r>
          </a:p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A6EDED"/>
                </a:solidFill>
                <a:latin typeface="DM Sans"/>
              </a:rPr>
              <a:t>günümüz teknolojilerine nasıl geldik?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D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6790"/>
            <a:ext cx="18288000" cy="8090210"/>
            <a:chOff x="0" y="0"/>
            <a:chExt cx="7928180" cy="3507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928180" cy="3507253"/>
            </a:xfrm>
            <a:custGeom>
              <a:avLst/>
              <a:gdLst/>
              <a:ahLst/>
              <a:cxnLst/>
              <a:rect l="l" t="t" r="r" b="b"/>
              <a:pathLst>
                <a:path w="7928180" h="3507253">
                  <a:moveTo>
                    <a:pt x="0" y="0"/>
                  </a:moveTo>
                  <a:lnTo>
                    <a:pt x="7928180" y="0"/>
                  </a:lnTo>
                  <a:lnTo>
                    <a:pt x="7928180" y="3507253"/>
                  </a:lnTo>
                  <a:lnTo>
                    <a:pt x="0" y="3507253"/>
                  </a:lnTo>
                  <a:close/>
                </a:path>
              </a:pathLst>
            </a:custGeom>
            <a:solidFill>
              <a:srgbClr val="A6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866235" y="2585364"/>
            <a:ext cx="4546751" cy="1572773"/>
            <a:chOff x="0" y="0"/>
            <a:chExt cx="5345522" cy="184907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45522" cy="1849077"/>
            </a:xfrm>
            <a:custGeom>
              <a:avLst/>
              <a:gdLst/>
              <a:ahLst/>
              <a:cxnLst/>
              <a:rect l="l" t="t" r="r" b="b"/>
              <a:pathLst>
                <a:path w="5345522" h="1849077">
                  <a:moveTo>
                    <a:pt x="0" y="0"/>
                  </a:moveTo>
                  <a:lnTo>
                    <a:pt x="5345522" y="0"/>
                  </a:lnTo>
                  <a:lnTo>
                    <a:pt x="5345522" y="1849077"/>
                  </a:lnTo>
                  <a:lnTo>
                    <a:pt x="0" y="1849077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43276" y="2585364"/>
            <a:ext cx="4546751" cy="1572773"/>
            <a:chOff x="0" y="0"/>
            <a:chExt cx="5345522" cy="1849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45522" cy="1849077"/>
            </a:xfrm>
            <a:custGeom>
              <a:avLst/>
              <a:gdLst/>
              <a:ahLst/>
              <a:cxnLst/>
              <a:rect l="l" t="t" r="r" b="b"/>
              <a:pathLst>
                <a:path w="5345522" h="1849077">
                  <a:moveTo>
                    <a:pt x="0" y="0"/>
                  </a:moveTo>
                  <a:lnTo>
                    <a:pt x="5345522" y="0"/>
                  </a:lnTo>
                  <a:lnTo>
                    <a:pt x="5345522" y="1849077"/>
                  </a:lnTo>
                  <a:lnTo>
                    <a:pt x="0" y="1849077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37698" y="9258300"/>
            <a:ext cx="5150302" cy="534465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53369" y="-884423"/>
            <a:ext cx="4655182" cy="483084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6641232" y="352847"/>
            <a:ext cx="3293537" cy="32935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 flipH="1">
            <a:off x="-427535" y="9258300"/>
            <a:ext cx="3963272" cy="234193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904875"/>
            <a:ext cx="1623060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24B4B"/>
                </a:solidFill>
                <a:latin typeface="DM Sans Bold"/>
              </a:rPr>
              <a:t>SERVİSLER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53737" y="2720876"/>
            <a:ext cx="3971747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EDD6"/>
                </a:solidFill>
                <a:latin typeface="DM Sans Bold"/>
              </a:rPr>
              <a:t>SAĞLAMADIĞI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EDD6"/>
                </a:solidFill>
                <a:latin typeface="DM Sans Bold"/>
              </a:rPr>
              <a:t>SERVİSLER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30778" y="2720876"/>
            <a:ext cx="3971747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EDD6"/>
                </a:solidFill>
                <a:latin typeface="DM Sans Bold"/>
              </a:rPr>
              <a:t>SAĞLADIĞI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EDD6"/>
                </a:solidFill>
                <a:latin typeface="DM Sans Bold"/>
              </a:rPr>
              <a:t>SERVİSLER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18909" y="4284424"/>
            <a:ext cx="5001129" cy="2475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36464"/>
                </a:solidFill>
                <a:latin typeface="DM Sans"/>
              </a:rPr>
              <a:t>Frame yapısı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36464"/>
                </a:solidFill>
                <a:latin typeface="DM Sans"/>
              </a:rPr>
              <a:t>Kapsülleme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36464"/>
                </a:solidFill>
                <a:latin typeface="DM Sans"/>
              </a:rPr>
              <a:t>Multiconnection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36464"/>
                </a:solidFill>
                <a:latin typeface="DM Sans"/>
              </a:rPr>
              <a:t>Yetkilendirme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37133" y="4284424"/>
            <a:ext cx="5001129" cy="3052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36464"/>
                </a:solidFill>
                <a:latin typeface="DM Sans"/>
              </a:rPr>
              <a:t>Akış kontrolü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36464"/>
                </a:solidFill>
                <a:latin typeface="DM Sans"/>
              </a:rPr>
              <a:t>Hata Düzeltme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36464"/>
                </a:solidFill>
                <a:latin typeface="DM Sans"/>
              </a:rPr>
              <a:t>Çok bağlantılı sistemlerde yetersiz kalabilir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870792" y="6161769"/>
            <a:ext cx="2928551" cy="48957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-511343" y="-770522"/>
            <a:ext cx="2928551" cy="48957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7619246"/>
            <a:ext cx="3297767" cy="41315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677584" y="440030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PPP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3961533" y="-1463845"/>
            <a:ext cx="3297767" cy="41315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03236" y="2852405"/>
            <a:ext cx="10481528" cy="4582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D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165975"/>
            <a:chOff x="0" y="0"/>
            <a:chExt cx="21500829" cy="48978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00829" cy="4897852"/>
            </a:xfrm>
            <a:custGeom>
              <a:avLst/>
              <a:gdLst/>
              <a:ahLst/>
              <a:cxnLst/>
              <a:rect l="l" t="t" r="r" b="b"/>
              <a:pathLst>
                <a:path w="21500829" h="4897852">
                  <a:moveTo>
                    <a:pt x="0" y="0"/>
                  </a:moveTo>
                  <a:lnTo>
                    <a:pt x="21500829" y="0"/>
                  </a:lnTo>
                  <a:lnTo>
                    <a:pt x="21500829" y="4897852"/>
                  </a:lnTo>
                  <a:lnTo>
                    <a:pt x="0" y="4897852"/>
                  </a:lnTo>
                  <a:close/>
                </a:path>
              </a:pathLst>
            </a:custGeom>
            <a:solidFill>
              <a:srgbClr val="A6EDE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022410" y="-1735844"/>
            <a:ext cx="5463943" cy="527518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846467" y="6747655"/>
            <a:ext cx="5463943" cy="52751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265629" y="-199988"/>
            <a:ext cx="2312810" cy="220347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17750" y="7908044"/>
            <a:ext cx="1107255" cy="411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/>
          <a:srcRect b="73549"/>
          <a:stretch>
            <a:fillRect/>
          </a:stretch>
        </p:blipFill>
        <p:spPr>
          <a:xfrm>
            <a:off x="2133269" y="4165975"/>
            <a:ext cx="14021462" cy="238418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895350"/>
            <a:ext cx="162306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24B4B"/>
                </a:solidFill>
                <a:latin typeface="DM Sans Bold"/>
              </a:rPr>
              <a:t>FRAME FORMATI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870792" y="6161769"/>
            <a:ext cx="2928551" cy="48957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-511343" y="-770522"/>
            <a:ext cx="2928551" cy="48957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7619246"/>
            <a:ext cx="3297767" cy="41315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677584" y="440030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İLETİŞİM AŞAMALARI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3961533" y="-1463845"/>
            <a:ext cx="3297767" cy="41315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 b="9995"/>
          <a:stretch>
            <a:fillRect/>
          </a:stretch>
        </p:blipFill>
        <p:spPr>
          <a:xfrm>
            <a:off x="3426179" y="1967852"/>
            <a:ext cx="11435643" cy="78670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86425" y="5048250"/>
            <a:ext cx="12715150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A6EDED"/>
                </a:solidFill>
                <a:latin typeface="Glacial Indifference Bold"/>
              </a:rPr>
              <a:t>YALNIZCA VERİ KATMANI İÇİN Mİ PROTOKOLLER KULLANIYORUZ?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464585" y="-792430"/>
            <a:ext cx="7589430" cy="26494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-2766015" y="8430029"/>
            <a:ext cx="7589430" cy="264940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68578" y="2258718"/>
            <a:ext cx="3082359" cy="411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-1162938" y="3913482"/>
            <a:ext cx="3082359" cy="411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786425" y="1485955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MULTIPLEXING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D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165975"/>
            <a:chOff x="0" y="0"/>
            <a:chExt cx="21500829" cy="48978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00829" cy="4897852"/>
            </a:xfrm>
            <a:custGeom>
              <a:avLst/>
              <a:gdLst/>
              <a:ahLst/>
              <a:cxnLst/>
              <a:rect l="l" t="t" r="r" b="b"/>
              <a:pathLst>
                <a:path w="21500829" h="4897852">
                  <a:moveTo>
                    <a:pt x="0" y="0"/>
                  </a:moveTo>
                  <a:lnTo>
                    <a:pt x="21500829" y="0"/>
                  </a:lnTo>
                  <a:lnTo>
                    <a:pt x="21500829" y="4897852"/>
                  </a:lnTo>
                  <a:lnTo>
                    <a:pt x="0" y="4897852"/>
                  </a:lnTo>
                  <a:close/>
                </a:path>
              </a:pathLst>
            </a:custGeom>
            <a:solidFill>
              <a:srgbClr val="A6EDE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022410" y="-1735844"/>
            <a:ext cx="5463943" cy="527518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846467" y="6747655"/>
            <a:ext cx="5463943" cy="52751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265629" y="-199988"/>
            <a:ext cx="2312810" cy="220347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17750" y="7908044"/>
            <a:ext cx="1107255" cy="411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482677" y="2493205"/>
            <a:ext cx="11322645" cy="689204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-9965"/>
            <a:ext cx="16230600" cy="250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24B4B"/>
                </a:solidFill>
                <a:latin typeface="DM Sans Bold"/>
              </a:rPr>
              <a:t>MULTIPLEXING</a:t>
            </a:r>
          </a:p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24B4B"/>
                </a:solidFill>
                <a:latin typeface="DM Sans Bold"/>
              </a:rPr>
              <a:t>LCP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D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6790"/>
            <a:ext cx="18288000" cy="8090210"/>
            <a:chOff x="0" y="0"/>
            <a:chExt cx="7928180" cy="3507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928180" cy="3507253"/>
            </a:xfrm>
            <a:custGeom>
              <a:avLst/>
              <a:gdLst/>
              <a:ahLst/>
              <a:cxnLst/>
              <a:rect l="l" t="t" r="r" b="b"/>
              <a:pathLst>
                <a:path w="7928180" h="3507253">
                  <a:moveTo>
                    <a:pt x="0" y="0"/>
                  </a:moveTo>
                  <a:lnTo>
                    <a:pt x="7928180" y="0"/>
                  </a:lnTo>
                  <a:lnTo>
                    <a:pt x="7928180" y="3507253"/>
                  </a:lnTo>
                  <a:lnTo>
                    <a:pt x="0" y="3507253"/>
                  </a:lnTo>
                  <a:close/>
                </a:path>
              </a:pathLst>
            </a:custGeom>
            <a:solidFill>
              <a:srgbClr val="A6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144430" y="4233973"/>
            <a:ext cx="7114870" cy="2461114"/>
            <a:chOff x="0" y="0"/>
            <a:chExt cx="5345522" cy="184907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45522" cy="1849077"/>
            </a:xfrm>
            <a:custGeom>
              <a:avLst/>
              <a:gdLst/>
              <a:ahLst/>
              <a:cxnLst/>
              <a:rect l="l" t="t" r="r" b="b"/>
              <a:pathLst>
                <a:path w="5345522" h="1849077">
                  <a:moveTo>
                    <a:pt x="0" y="0"/>
                  </a:moveTo>
                  <a:lnTo>
                    <a:pt x="5345522" y="0"/>
                  </a:lnTo>
                  <a:lnTo>
                    <a:pt x="5345522" y="1849077"/>
                  </a:lnTo>
                  <a:lnTo>
                    <a:pt x="0" y="1849077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4233973"/>
            <a:ext cx="7114870" cy="2461114"/>
            <a:chOff x="0" y="0"/>
            <a:chExt cx="5345522" cy="1849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45522" cy="1849077"/>
            </a:xfrm>
            <a:custGeom>
              <a:avLst/>
              <a:gdLst/>
              <a:ahLst/>
              <a:cxnLst/>
              <a:rect l="l" t="t" r="r" b="b"/>
              <a:pathLst>
                <a:path w="5345522" h="1849077">
                  <a:moveTo>
                    <a:pt x="0" y="0"/>
                  </a:moveTo>
                  <a:lnTo>
                    <a:pt x="5345522" y="0"/>
                  </a:lnTo>
                  <a:lnTo>
                    <a:pt x="5345522" y="1849077"/>
                  </a:lnTo>
                  <a:lnTo>
                    <a:pt x="0" y="1849077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37698" y="9258300"/>
            <a:ext cx="5150302" cy="534465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53369" y="-884423"/>
            <a:ext cx="4655182" cy="483084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6641232" y="352847"/>
            <a:ext cx="3293537" cy="32935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 flipH="1">
            <a:off x="-427535" y="9258300"/>
            <a:ext cx="3963272" cy="234193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-31425"/>
            <a:ext cx="16230600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24B4B"/>
                </a:solidFill>
                <a:latin typeface="DM Sans Bold"/>
              </a:rPr>
              <a:t>MULTIPLEXING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24B4B"/>
                </a:solidFill>
                <a:latin typeface="DM Sans Bold"/>
              </a:rPr>
              <a:t>YETKİLENDİRME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94320" y="4944900"/>
            <a:ext cx="6215090" cy="93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5476">
                <a:solidFill>
                  <a:srgbClr val="05EDD6"/>
                </a:solidFill>
                <a:latin typeface="DM Sans Bold"/>
              </a:rPr>
              <a:t>CHAP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78590" y="4944900"/>
            <a:ext cx="6215090" cy="93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7"/>
              </a:lnSpc>
            </a:pPr>
            <a:r>
              <a:rPr lang="en-US" sz="5476">
                <a:solidFill>
                  <a:srgbClr val="05EDD6"/>
                </a:solidFill>
                <a:latin typeface="DM Sans Bold"/>
              </a:rPr>
              <a:t>PAP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870792" y="6161769"/>
            <a:ext cx="2928551" cy="48957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-511343" y="-770522"/>
            <a:ext cx="2928551" cy="48957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7619246"/>
            <a:ext cx="3297767" cy="413159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677584" y="440030"/>
            <a:ext cx="12715150" cy="279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MULTIPLEXING</a:t>
            </a:r>
          </a:p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NCP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3961533" y="-1463845"/>
            <a:ext cx="3297767" cy="41315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65997" y="3176433"/>
            <a:ext cx="8956006" cy="59706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3102502" y="2669355"/>
            <a:ext cx="9191068" cy="317509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-4005571" y="5089950"/>
            <a:ext cx="9191068" cy="317509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42793" y="2757093"/>
            <a:ext cx="13002413" cy="650120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904875"/>
            <a:ext cx="1623060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24B4B"/>
                </a:solidFill>
                <a:latin typeface="DM Sans Bold"/>
              </a:rPr>
              <a:t>MULTILINK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464585" y="-792430"/>
            <a:ext cx="7589430" cy="26494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-2766015" y="8430029"/>
            <a:ext cx="7589430" cy="26494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68578" y="2258718"/>
            <a:ext cx="3082359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-1162938" y="3913482"/>
            <a:ext cx="3082359" cy="411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t="9924" b="75219"/>
          <a:stretch>
            <a:fillRect/>
          </a:stretch>
        </p:blipFill>
        <p:spPr>
          <a:xfrm>
            <a:off x="2121160" y="3556083"/>
            <a:ext cx="14045680" cy="317483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786425" y="1087034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PPP ÖRNEĞİ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287609"/>
            <a:chOff x="0" y="0"/>
            <a:chExt cx="7928180" cy="18587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928180" cy="1858756"/>
            </a:xfrm>
            <a:custGeom>
              <a:avLst/>
              <a:gdLst/>
              <a:ahLst/>
              <a:cxnLst/>
              <a:rect l="l" t="t" r="r" b="b"/>
              <a:pathLst>
                <a:path w="7928180" h="1858756">
                  <a:moveTo>
                    <a:pt x="0" y="0"/>
                  </a:moveTo>
                  <a:lnTo>
                    <a:pt x="7928180" y="0"/>
                  </a:lnTo>
                  <a:lnTo>
                    <a:pt x="7928180" y="1858756"/>
                  </a:lnTo>
                  <a:lnTo>
                    <a:pt x="0" y="1858756"/>
                  </a:lnTo>
                  <a:close/>
                </a:path>
              </a:pathLst>
            </a:custGeom>
            <a:solidFill>
              <a:srgbClr val="04D4B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284744" y="-1499638"/>
            <a:ext cx="4114800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641081" y="7200900"/>
            <a:ext cx="4114800" cy="4114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377324" y="1632818"/>
            <a:ext cx="11533351" cy="177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 dirty="0">
                <a:solidFill>
                  <a:srgbClr val="024B4B"/>
                </a:solidFill>
                <a:latin typeface="DM Sans Bold"/>
              </a:rPr>
              <a:t>BİZ KİMİZ?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44884" y="4214802"/>
            <a:ext cx="4595737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 err="1">
                <a:solidFill>
                  <a:srgbClr val="036464"/>
                </a:solidFill>
                <a:latin typeface="DM Sans" pitchFamily="2" charset="0"/>
              </a:rPr>
              <a:t>Gürol</a:t>
            </a:r>
            <a:r>
              <a:rPr lang="en-US" sz="4800" b="1" dirty="0">
                <a:solidFill>
                  <a:srgbClr val="036464"/>
                </a:solidFill>
                <a:latin typeface="DM Sans" pitchFamily="2" charset="0"/>
              </a:rPr>
              <a:t> Berkay</a:t>
            </a:r>
          </a:p>
          <a:p>
            <a:pPr algn="ctr">
              <a:lnSpc>
                <a:spcPts val="6719"/>
              </a:lnSpc>
            </a:pPr>
            <a:r>
              <a:rPr lang="en-US" sz="4800" b="1" dirty="0" err="1">
                <a:solidFill>
                  <a:srgbClr val="036464"/>
                </a:solidFill>
                <a:latin typeface="DM Sans" pitchFamily="2" charset="0"/>
              </a:rPr>
              <a:t>Çınar</a:t>
            </a:r>
            <a:endParaRPr lang="en-US" sz="4800" b="1" dirty="0">
              <a:solidFill>
                <a:srgbClr val="036464"/>
              </a:solidFill>
              <a:latin typeface="DM Sans" pitchFamily="2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4214802"/>
            <a:ext cx="4595737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036464"/>
                </a:solidFill>
                <a:latin typeface="DM Sans" pitchFamily="2" charset="0"/>
              </a:rPr>
              <a:t>Evren</a:t>
            </a:r>
          </a:p>
          <a:p>
            <a:pPr algn="ctr">
              <a:lnSpc>
                <a:spcPts val="6719"/>
              </a:lnSpc>
            </a:pPr>
            <a:r>
              <a:rPr lang="en-US" sz="4800" b="1" dirty="0" err="1">
                <a:solidFill>
                  <a:srgbClr val="036464"/>
                </a:solidFill>
                <a:latin typeface="DM Sans" pitchFamily="2" charset="0"/>
              </a:rPr>
              <a:t>İspiroğlu</a:t>
            </a:r>
            <a:endParaRPr lang="en-US" sz="4800" b="1" dirty="0">
              <a:solidFill>
                <a:srgbClr val="036464"/>
              </a:solidFill>
              <a:latin typeface="DM Sans" pitchFamily="2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661068" y="4192359"/>
            <a:ext cx="4595737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036464"/>
                </a:solidFill>
                <a:latin typeface="DM Sans" pitchFamily="2" charset="0"/>
              </a:rPr>
              <a:t>İbrahim</a:t>
            </a:r>
          </a:p>
          <a:p>
            <a:pPr algn="ctr">
              <a:lnSpc>
                <a:spcPts val="6719"/>
              </a:lnSpc>
            </a:pPr>
            <a:r>
              <a:rPr lang="en-US" sz="4800" b="1" dirty="0" err="1">
                <a:solidFill>
                  <a:srgbClr val="036464"/>
                </a:solidFill>
                <a:latin typeface="DM Sans" pitchFamily="2" charset="0"/>
              </a:rPr>
              <a:t>Çolakgil</a:t>
            </a:r>
            <a:endParaRPr lang="en-US" sz="4800" b="1" dirty="0">
              <a:solidFill>
                <a:srgbClr val="036464"/>
              </a:solidFill>
              <a:latin typeface="DM Sans" pitchFamily="2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945094" y="-2253315"/>
            <a:ext cx="3774245" cy="364386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2343207" y="7118295"/>
            <a:ext cx="3774245" cy="364386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326568" y="6720697"/>
            <a:ext cx="4595737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036464"/>
                </a:solidFill>
                <a:latin typeface="DM Sans" pitchFamily="2" charset="0"/>
              </a:rPr>
              <a:t>Hamza</a:t>
            </a:r>
          </a:p>
          <a:p>
            <a:pPr algn="ctr">
              <a:lnSpc>
                <a:spcPts val="6719"/>
              </a:lnSpc>
            </a:pPr>
            <a:r>
              <a:rPr lang="en-US" sz="4800" b="1" dirty="0" err="1">
                <a:solidFill>
                  <a:srgbClr val="036464"/>
                </a:solidFill>
                <a:latin typeface="DM Sans" pitchFamily="2" charset="0"/>
              </a:rPr>
              <a:t>Canbaz</a:t>
            </a:r>
            <a:endParaRPr lang="en-US" sz="4800" b="1" dirty="0">
              <a:solidFill>
                <a:srgbClr val="036464"/>
              </a:solidFill>
              <a:latin typeface="DM Sans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977724" y="6720697"/>
            <a:ext cx="4932952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>
                <a:solidFill>
                  <a:srgbClr val="036464"/>
                </a:solidFill>
                <a:latin typeface="DM Sans" pitchFamily="2" charset="0"/>
              </a:rPr>
              <a:t>Muhammed Said</a:t>
            </a:r>
          </a:p>
          <a:p>
            <a:pPr algn="ctr">
              <a:lnSpc>
                <a:spcPts val="6719"/>
              </a:lnSpc>
            </a:pPr>
            <a:r>
              <a:rPr lang="en-US" sz="4800" b="1">
                <a:solidFill>
                  <a:srgbClr val="036464"/>
                </a:solidFill>
                <a:latin typeface="DM Sans" pitchFamily="2" charset="0"/>
              </a:rPr>
              <a:t>Yargin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464585" y="-792430"/>
            <a:ext cx="7589430" cy="26494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-2766015" y="8430029"/>
            <a:ext cx="7589430" cy="26494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68578" y="2258718"/>
            <a:ext cx="3082359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-1162938" y="3913482"/>
            <a:ext cx="3082359" cy="411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t="23939" b="59021"/>
          <a:stretch>
            <a:fillRect/>
          </a:stretch>
        </p:blipFill>
        <p:spPr>
          <a:xfrm>
            <a:off x="2333361" y="3343480"/>
            <a:ext cx="13885343" cy="360004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786425" y="1087034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PPP ÖRNEĞİ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464585" y="-792430"/>
            <a:ext cx="7589430" cy="26494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-2766015" y="8430029"/>
            <a:ext cx="7589430" cy="26494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68578" y="2258718"/>
            <a:ext cx="3082359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-1162938" y="3913482"/>
            <a:ext cx="3082359" cy="411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t="40915" b="43835"/>
          <a:stretch>
            <a:fillRect/>
          </a:stretch>
        </p:blipFill>
        <p:spPr>
          <a:xfrm>
            <a:off x="2126572" y="3515294"/>
            <a:ext cx="14034857" cy="325641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786425" y="880768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PPP ÖRNEĞİ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464585" y="-792430"/>
            <a:ext cx="7589430" cy="26494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-2766015" y="8430029"/>
            <a:ext cx="7589430" cy="26494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68578" y="2258718"/>
            <a:ext cx="3082359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-1162938" y="3913482"/>
            <a:ext cx="3082359" cy="411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t="56508" b="20807"/>
          <a:stretch>
            <a:fillRect/>
          </a:stretch>
        </p:blipFill>
        <p:spPr>
          <a:xfrm>
            <a:off x="2905672" y="2969719"/>
            <a:ext cx="12595903" cy="434756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786425" y="880768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PPP ÖRNEĞİ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464585" y="-792430"/>
            <a:ext cx="7589430" cy="264940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-2766015" y="8430029"/>
            <a:ext cx="7589430" cy="26494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68578" y="2258718"/>
            <a:ext cx="3082359" cy="411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-1162938" y="3913482"/>
            <a:ext cx="3082359" cy="411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t="78788" b="5683"/>
          <a:stretch>
            <a:fillRect/>
          </a:stretch>
        </p:blipFill>
        <p:spPr>
          <a:xfrm>
            <a:off x="1880130" y="3630464"/>
            <a:ext cx="14508690" cy="342782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786425" y="880768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PPP ÖRNEĞİ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659692" y="-3522706"/>
            <a:ext cx="6082101" cy="866620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876547" y="5143500"/>
            <a:ext cx="6082101" cy="866620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421914" y="2967810"/>
            <a:ext cx="1099455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36464"/>
                </a:solidFill>
                <a:latin typeface="DM Sans Bold"/>
              </a:rPr>
              <a:t>GÜZEEEEEEEL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46725" y="5435780"/>
            <a:ext cx="10994551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36464"/>
                </a:solidFill>
                <a:latin typeface="Glacial Indifference Bold"/>
              </a:rPr>
              <a:t>PPP'yi ögrendik!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85721" y="6303190"/>
            <a:ext cx="1191655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36464"/>
                </a:solidFill>
                <a:latin typeface="Glacial Indifference"/>
              </a:rPr>
              <a:t>E nerede kullanıyoruz bunları?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D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6790"/>
            <a:ext cx="18288000" cy="8090210"/>
            <a:chOff x="0" y="0"/>
            <a:chExt cx="7928180" cy="3507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928180" cy="3507253"/>
            </a:xfrm>
            <a:custGeom>
              <a:avLst/>
              <a:gdLst/>
              <a:ahLst/>
              <a:cxnLst/>
              <a:rect l="l" t="t" r="r" b="b"/>
              <a:pathLst>
                <a:path w="7928180" h="3507253">
                  <a:moveTo>
                    <a:pt x="0" y="0"/>
                  </a:moveTo>
                  <a:lnTo>
                    <a:pt x="7928180" y="0"/>
                  </a:lnTo>
                  <a:lnTo>
                    <a:pt x="7928180" y="3507253"/>
                  </a:lnTo>
                  <a:lnTo>
                    <a:pt x="0" y="3507253"/>
                  </a:lnTo>
                  <a:close/>
                </a:path>
              </a:pathLst>
            </a:custGeom>
            <a:solidFill>
              <a:srgbClr val="A6EDE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904875"/>
            <a:ext cx="1623060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24B4B"/>
                </a:solidFill>
                <a:latin typeface="DM Sans Bold"/>
              </a:rPr>
              <a:t>PPP KULLANIM ALANLARI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4069066" y="4736800"/>
            <a:ext cx="4546751" cy="1572773"/>
            <a:chOff x="0" y="0"/>
            <a:chExt cx="5345522" cy="18490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45522" cy="1849077"/>
            </a:xfrm>
            <a:custGeom>
              <a:avLst/>
              <a:gdLst/>
              <a:ahLst/>
              <a:cxnLst/>
              <a:rect l="l" t="t" r="r" b="b"/>
              <a:pathLst>
                <a:path w="5345522" h="1849077">
                  <a:moveTo>
                    <a:pt x="0" y="0"/>
                  </a:moveTo>
                  <a:lnTo>
                    <a:pt x="5345522" y="0"/>
                  </a:lnTo>
                  <a:lnTo>
                    <a:pt x="5345522" y="1849077"/>
                  </a:lnTo>
                  <a:lnTo>
                    <a:pt x="0" y="1849077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4352331" y="5181874"/>
            <a:ext cx="397174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EDD6"/>
                </a:solidFill>
                <a:latin typeface="DM Sans Bold"/>
              </a:rPr>
              <a:t>PPPOE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672183" y="4736800"/>
            <a:ext cx="4546751" cy="1572773"/>
            <a:chOff x="0" y="0"/>
            <a:chExt cx="5345522" cy="18490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45522" cy="1849077"/>
            </a:xfrm>
            <a:custGeom>
              <a:avLst/>
              <a:gdLst/>
              <a:ahLst/>
              <a:cxnLst/>
              <a:rect l="l" t="t" r="r" b="b"/>
              <a:pathLst>
                <a:path w="5345522" h="1849077">
                  <a:moveTo>
                    <a:pt x="0" y="0"/>
                  </a:moveTo>
                  <a:lnTo>
                    <a:pt x="5345522" y="0"/>
                  </a:lnTo>
                  <a:lnTo>
                    <a:pt x="5345522" y="1849077"/>
                  </a:lnTo>
                  <a:lnTo>
                    <a:pt x="0" y="1849077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9955447" y="5181874"/>
            <a:ext cx="397174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EDD6"/>
                </a:solidFill>
                <a:latin typeface="DM Sans Bold"/>
              </a:rPr>
              <a:t>PPOA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870625" y="2583002"/>
            <a:ext cx="4546751" cy="1572773"/>
            <a:chOff x="0" y="0"/>
            <a:chExt cx="5345522" cy="18490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45522" cy="1849077"/>
            </a:xfrm>
            <a:custGeom>
              <a:avLst/>
              <a:gdLst/>
              <a:ahLst/>
              <a:cxnLst/>
              <a:rect l="l" t="t" r="r" b="b"/>
              <a:pathLst>
                <a:path w="5345522" h="1849077">
                  <a:moveTo>
                    <a:pt x="0" y="0"/>
                  </a:moveTo>
                  <a:lnTo>
                    <a:pt x="5345522" y="0"/>
                  </a:lnTo>
                  <a:lnTo>
                    <a:pt x="5345522" y="1849077"/>
                  </a:lnTo>
                  <a:lnTo>
                    <a:pt x="0" y="1849077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153889" y="3028076"/>
            <a:ext cx="397174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EDD6"/>
                </a:solidFill>
                <a:latin typeface="DM Sans Bold"/>
              </a:rPr>
              <a:t>DIAL-UP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37698" y="9258300"/>
            <a:ext cx="5150302" cy="534465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53369" y="-884423"/>
            <a:ext cx="4655182" cy="483084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16641232" y="352847"/>
            <a:ext cx="3293537" cy="329353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 flipH="1">
            <a:off x="-427535" y="9258300"/>
            <a:ext cx="3963272" cy="2341934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4064829" y="6890598"/>
            <a:ext cx="4546751" cy="1572773"/>
            <a:chOff x="0" y="0"/>
            <a:chExt cx="5345522" cy="184907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45522" cy="1849077"/>
            </a:xfrm>
            <a:custGeom>
              <a:avLst/>
              <a:gdLst/>
              <a:ahLst/>
              <a:cxnLst/>
              <a:rect l="l" t="t" r="r" b="b"/>
              <a:pathLst>
                <a:path w="5345522" h="1849077">
                  <a:moveTo>
                    <a:pt x="0" y="0"/>
                  </a:moveTo>
                  <a:lnTo>
                    <a:pt x="5345522" y="0"/>
                  </a:lnTo>
                  <a:lnTo>
                    <a:pt x="5345522" y="1849077"/>
                  </a:lnTo>
                  <a:lnTo>
                    <a:pt x="0" y="1849077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4352331" y="7335672"/>
            <a:ext cx="397174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EDD6"/>
                </a:solidFill>
                <a:latin typeface="DM Sans Bold"/>
              </a:rPr>
              <a:t>PPTP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667946" y="6890598"/>
            <a:ext cx="4546751" cy="1572773"/>
            <a:chOff x="0" y="0"/>
            <a:chExt cx="5345522" cy="184907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345522" cy="1849077"/>
            </a:xfrm>
            <a:custGeom>
              <a:avLst/>
              <a:gdLst/>
              <a:ahLst/>
              <a:cxnLst/>
              <a:rect l="l" t="t" r="r" b="b"/>
              <a:pathLst>
                <a:path w="5345522" h="1849077">
                  <a:moveTo>
                    <a:pt x="0" y="0"/>
                  </a:moveTo>
                  <a:lnTo>
                    <a:pt x="5345522" y="0"/>
                  </a:lnTo>
                  <a:lnTo>
                    <a:pt x="5345522" y="1849077"/>
                  </a:lnTo>
                  <a:lnTo>
                    <a:pt x="0" y="1849077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9959685" y="7335672"/>
            <a:ext cx="397174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EDD6"/>
                </a:solidFill>
                <a:latin typeface="DM Sans Bold"/>
              </a:rPr>
              <a:t>L2TP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864685" y="7083450"/>
            <a:ext cx="3786769" cy="54521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86425" y="1447535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DIAL-UP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365915" y="-2248604"/>
            <a:ext cx="3786769" cy="545215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-1225354" y="810669"/>
            <a:ext cx="3963272" cy="234193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 flipH="1" flipV="1">
            <a:off x="15550082" y="7134397"/>
            <a:ext cx="3963272" cy="234193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394555" y="3203550"/>
            <a:ext cx="5966196" cy="569009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927249" y="3108300"/>
            <a:ext cx="8627330" cy="268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99" lvl="1" indent="-539749" algn="just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A6EDED"/>
                </a:solidFill>
                <a:latin typeface="Glacial Indifference Bold"/>
              </a:rPr>
              <a:t>Çevirmeli hat</a:t>
            </a:r>
          </a:p>
          <a:p>
            <a:pPr marL="1079499" lvl="1" indent="-539749" algn="just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A6EDED"/>
                </a:solidFill>
                <a:latin typeface="Glacial Indifference Bold"/>
              </a:rPr>
              <a:t>Telefon hattı</a:t>
            </a:r>
          </a:p>
          <a:p>
            <a:pPr marL="1079499" lvl="1" indent="-539749" algn="just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A6EDED"/>
                </a:solidFill>
                <a:latin typeface="Glacial Indifference Bold"/>
              </a:rPr>
              <a:t>56 kbps veri aktarım hızı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D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165975"/>
            <a:chOff x="0" y="0"/>
            <a:chExt cx="21500829" cy="48978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00829" cy="4897852"/>
            </a:xfrm>
            <a:custGeom>
              <a:avLst/>
              <a:gdLst/>
              <a:ahLst/>
              <a:cxnLst/>
              <a:rect l="l" t="t" r="r" b="b"/>
              <a:pathLst>
                <a:path w="21500829" h="4897852">
                  <a:moveTo>
                    <a:pt x="0" y="0"/>
                  </a:moveTo>
                  <a:lnTo>
                    <a:pt x="21500829" y="0"/>
                  </a:lnTo>
                  <a:lnTo>
                    <a:pt x="21500829" y="4897852"/>
                  </a:lnTo>
                  <a:lnTo>
                    <a:pt x="0" y="4897852"/>
                  </a:lnTo>
                  <a:close/>
                </a:path>
              </a:pathLst>
            </a:custGeom>
            <a:solidFill>
              <a:srgbClr val="A6EDE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895350"/>
            <a:ext cx="162306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36464"/>
                </a:solidFill>
                <a:latin typeface="DM Sans Bold"/>
              </a:rPr>
              <a:t>PPPOE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022410" y="-1735844"/>
            <a:ext cx="5463943" cy="52751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846467" y="6747655"/>
            <a:ext cx="5463943" cy="527518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265629" y="-199988"/>
            <a:ext cx="2312810" cy="220347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17750" y="7908044"/>
            <a:ext cx="1107255" cy="411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rcRect t="14673"/>
          <a:stretch>
            <a:fillRect/>
          </a:stretch>
        </p:blipFill>
        <p:spPr>
          <a:xfrm>
            <a:off x="3474602" y="6208064"/>
            <a:ext cx="11338796" cy="305023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786425" y="4070725"/>
            <a:ext cx="12715150" cy="262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24B4B"/>
                </a:solidFill>
                <a:latin typeface="Glacial Indifference Bold"/>
              </a:rPr>
              <a:t>Bilgisayar ve ISP arasındayız!</a:t>
            </a:r>
          </a:p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24B4B"/>
                </a:solidFill>
                <a:latin typeface="Glacial Indifference Bold"/>
              </a:rPr>
              <a:t>DSL</a:t>
            </a:r>
          </a:p>
          <a:p>
            <a:pPr algn="ctr">
              <a:lnSpc>
                <a:spcPts val="6999"/>
              </a:lnSpc>
            </a:pPr>
            <a:endParaRPr lang="en-US" sz="4999">
              <a:solidFill>
                <a:srgbClr val="024B4B"/>
              </a:solidFill>
              <a:latin typeface="Glacial Indifference 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864685" y="7083450"/>
            <a:ext cx="3786769" cy="54521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86425" y="1447535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PPTP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365915" y="-2248604"/>
            <a:ext cx="3786769" cy="545215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-1225354" y="810669"/>
            <a:ext cx="3963272" cy="234193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 flipH="1" flipV="1">
            <a:off x="15550082" y="7134397"/>
            <a:ext cx="3963272" cy="234193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16441" y="4886300"/>
            <a:ext cx="11455118" cy="404298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830335" y="3108300"/>
            <a:ext cx="8627330" cy="178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99" lvl="1" indent="-539749" algn="just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A6EDED"/>
                </a:solidFill>
                <a:latin typeface="DM Sans Bold"/>
              </a:rPr>
              <a:t>Ekstra şifreleme</a:t>
            </a:r>
          </a:p>
          <a:p>
            <a:pPr marL="1079499" lvl="1" indent="-539749" algn="just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A6EDED"/>
                </a:solidFill>
                <a:latin typeface="DM Sans Bold"/>
              </a:rPr>
              <a:t>VPN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D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165975"/>
            <a:chOff x="0" y="0"/>
            <a:chExt cx="21500829" cy="48978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00829" cy="4897852"/>
            </a:xfrm>
            <a:custGeom>
              <a:avLst/>
              <a:gdLst/>
              <a:ahLst/>
              <a:cxnLst/>
              <a:rect l="l" t="t" r="r" b="b"/>
              <a:pathLst>
                <a:path w="21500829" h="4897852">
                  <a:moveTo>
                    <a:pt x="0" y="0"/>
                  </a:moveTo>
                  <a:lnTo>
                    <a:pt x="21500829" y="0"/>
                  </a:lnTo>
                  <a:lnTo>
                    <a:pt x="21500829" y="4897852"/>
                  </a:lnTo>
                  <a:lnTo>
                    <a:pt x="0" y="4897852"/>
                  </a:lnTo>
                  <a:close/>
                </a:path>
              </a:pathLst>
            </a:custGeom>
            <a:solidFill>
              <a:srgbClr val="A6EDE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895350"/>
            <a:ext cx="162306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36464"/>
                </a:solidFill>
                <a:latin typeface="DM Sans Bold"/>
              </a:rPr>
              <a:t>L2LP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022410" y="-1735844"/>
            <a:ext cx="5463943" cy="52751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846467" y="6747655"/>
            <a:ext cx="5463943" cy="527518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265629" y="-199988"/>
            <a:ext cx="2312810" cy="220347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17750" y="7908044"/>
            <a:ext cx="1107255" cy="4114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786425" y="2036445"/>
            <a:ext cx="1271515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24B4B"/>
                </a:solidFill>
                <a:latin typeface="Glacial Indifference Bold"/>
              </a:rPr>
              <a:t>e bu da güvenlik için?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17817" y="4972050"/>
            <a:ext cx="12715150" cy="1477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39"/>
              </a:lnSpc>
            </a:pPr>
            <a:r>
              <a:rPr lang="en-US" sz="8599">
                <a:solidFill>
                  <a:srgbClr val="024B4B"/>
                </a:solidFill>
                <a:latin typeface="Glacial Indifference Bold"/>
              </a:rPr>
              <a:t>PPTP VS L2LP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D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051596" y="6058502"/>
            <a:ext cx="6415408" cy="590217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545778"/>
            <a:chOff x="0" y="0"/>
            <a:chExt cx="7928180" cy="19706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928180" cy="1970677"/>
            </a:xfrm>
            <a:custGeom>
              <a:avLst/>
              <a:gdLst/>
              <a:ahLst/>
              <a:cxnLst/>
              <a:rect l="l" t="t" r="r" b="b"/>
              <a:pathLst>
                <a:path w="7928180" h="1970677">
                  <a:moveTo>
                    <a:pt x="0" y="0"/>
                  </a:moveTo>
                  <a:lnTo>
                    <a:pt x="7928180" y="0"/>
                  </a:lnTo>
                  <a:lnTo>
                    <a:pt x="7928180" y="1970677"/>
                  </a:lnTo>
                  <a:lnTo>
                    <a:pt x="0" y="1970677"/>
                  </a:lnTo>
                  <a:close/>
                </a:path>
              </a:pathLst>
            </a:custGeom>
            <a:solidFill>
              <a:srgbClr val="A6EDED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386429" y="-413817"/>
            <a:ext cx="5154196" cy="448883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71252" y="866775"/>
            <a:ext cx="12799946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36464"/>
                </a:solidFill>
                <a:latin typeface="DM Sans Bold"/>
              </a:rPr>
              <a:t>NELER KONUŞACAĞIZ?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1252" y="2406239"/>
            <a:ext cx="12799946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036464"/>
                </a:solidFill>
                <a:latin typeface="DM Sans Bold"/>
              </a:rPr>
              <a:t>Posta kuşları ne alaka?</a:t>
            </a:r>
          </a:p>
          <a:p>
            <a:pPr>
              <a:lnSpc>
                <a:spcPts val="6719"/>
              </a:lnSpc>
            </a:pPr>
            <a:r>
              <a:rPr lang="en-US" sz="4800">
                <a:solidFill>
                  <a:srgbClr val="036464"/>
                </a:solidFill>
                <a:latin typeface="DM Sans Bold"/>
              </a:rPr>
              <a:t>Point to Point protokol ne olaki?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1252" y="4797635"/>
            <a:ext cx="12799946" cy="433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24B4B"/>
                </a:solidFill>
                <a:latin typeface="DM Sans"/>
              </a:rPr>
              <a:t>Tarihçesi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24B4B"/>
                </a:solidFill>
                <a:latin typeface="DM Sans"/>
              </a:rPr>
              <a:t>Neden ihtiyaç duyuldu?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24B4B"/>
                </a:solidFill>
                <a:latin typeface="DM Sans"/>
              </a:rPr>
              <a:t>Probleme çözüm nedir?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24B4B"/>
                </a:solidFill>
                <a:latin typeface="DM Sans"/>
              </a:rPr>
              <a:t>Teknik açıdan PPP nedir?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24B4B"/>
                </a:solidFill>
                <a:latin typeface="DM Sans"/>
              </a:rPr>
              <a:t>Nasıl uygulanmış bu teknoloji?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D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165975"/>
            <a:chOff x="0" y="0"/>
            <a:chExt cx="21500829" cy="48978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00829" cy="4897852"/>
            </a:xfrm>
            <a:custGeom>
              <a:avLst/>
              <a:gdLst/>
              <a:ahLst/>
              <a:cxnLst/>
              <a:rect l="l" t="t" r="r" b="b"/>
              <a:pathLst>
                <a:path w="21500829" h="4897852">
                  <a:moveTo>
                    <a:pt x="0" y="0"/>
                  </a:moveTo>
                  <a:lnTo>
                    <a:pt x="21500829" y="0"/>
                  </a:lnTo>
                  <a:lnTo>
                    <a:pt x="21500829" y="4897852"/>
                  </a:lnTo>
                  <a:lnTo>
                    <a:pt x="0" y="4897852"/>
                  </a:lnTo>
                  <a:close/>
                </a:path>
              </a:pathLst>
            </a:custGeom>
            <a:solidFill>
              <a:srgbClr val="A6EDE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949638"/>
            <a:ext cx="162306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36464"/>
                </a:solidFill>
                <a:latin typeface="DM Sans Bold"/>
              </a:rPr>
              <a:t>SORU CEVAP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86425" y="4628293"/>
            <a:ext cx="12715150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24B4B"/>
                </a:solidFill>
                <a:latin typeface="DM Sans Bold"/>
              </a:rPr>
              <a:t>Posta kuşlarından buralara geldik :)</a:t>
            </a:r>
          </a:p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24B4B"/>
                </a:solidFill>
                <a:latin typeface="DM Sans Bold"/>
              </a:rPr>
              <a:t>Sorusu olan?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022410" y="-1735844"/>
            <a:ext cx="5463943" cy="527518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846467" y="6747655"/>
            <a:ext cx="5463943" cy="527518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265629" y="-199988"/>
            <a:ext cx="2312810" cy="220347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17750" y="7908044"/>
            <a:ext cx="110725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-2297957" y="1253232"/>
            <a:ext cx="5277653" cy="32337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 flipV="1">
            <a:off x="15308305" y="5800006"/>
            <a:ext cx="5277653" cy="323376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501575" y="-1425709"/>
            <a:ext cx="4122995" cy="339584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86425" y="4373563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BİTİŞ CÜMLELERİMİZ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-1336570" y="8316861"/>
            <a:ext cx="4122995" cy="33958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80591"/>
            <a:ext cx="18288000" cy="3306409"/>
            <a:chOff x="0" y="0"/>
            <a:chExt cx="21500829" cy="38872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00829" cy="3887277"/>
            </a:xfrm>
            <a:custGeom>
              <a:avLst/>
              <a:gdLst/>
              <a:ahLst/>
              <a:cxnLst/>
              <a:rect l="l" t="t" r="r" b="b"/>
              <a:pathLst>
                <a:path w="21500829" h="3887277">
                  <a:moveTo>
                    <a:pt x="0" y="0"/>
                  </a:moveTo>
                  <a:lnTo>
                    <a:pt x="21500829" y="0"/>
                  </a:lnTo>
                  <a:lnTo>
                    <a:pt x="21500829" y="3887277"/>
                  </a:lnTo>
                  <a:lnTo>
                    <a:pt x="0" y="3887277"/>
                  </a:lnTo>
                  <a:close/>
                </a:path>
              </a:pathLst>
            </a:custGeom>
            <a:solidFill>
              <a:srgbClr val="04D4B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4014751" y="4734145"/>
            <a:ext cx="6214415" cy="654775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993166" y="3913090"/>
            <a:ext cx="14301669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036464"/>
                </a:solidFill>
                <a:latin typeface="DM Sans Bold" charset="0"/>
              </a:rPr>
              <a:t>KUŞLARI SEVERİZ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941165" y="-994900"/>
            <a:ext cx="6214415" cy="65477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93166" y="7371541"/>
            <a:ext cx="14301669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rgbClr val="024B4B"/>
                </a:solidFill>
                <a:latin typeface="DM Sans Bold"/>
              </a:rPr>
              <a:t>ÇOK TEŞEKKÜRLER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659692" y="-3522706"/>
            <a:ext cx="6082101" cy="866620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5876547" y="5143500"/>
            <a:ext cx="6082101" cy="866620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421914" y="2967810"/>
            <a:ext cx="1099455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36464"/>
                </a:solidFill>
                <a:latin typeface="DM Sans Bold"/>
              </a:rPr>
              <a:t>TARİHÇE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46725" y="5445305"/>
            <a:ext cx="1099455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36464"/>
                </a:solidFill>
                <a:latin typeface="DM Sans Bold"/>
              </a:rPr>
              <a:t>Ah kuşlar ah!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85721" y="6303190"/>
            <a:ext cx="1191655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036464"/>
                </a:solidFill>
                <a:latin typeface="Glacial Indifference"/>
              </a:rPr>
              <a:t>Nasıl geldik buralara!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D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85153" y="2805397"/>
            <a:ext cx="14117694" cy="515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24B4B"/>
                </a:solidFill>
                <a:latin typeface="DM Sans"/>
              </a:rPr>
              <a:t>1980'lerde SLIP teknolojisi genel kabul görüyordu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24B4B"/>
                </a:solidFill>
                <a:latin typeface="DM Sans"/>
              </a:rPr>
              <a:t>PPP ile ilgili ilk resmi belge RFC 1134(1989), standart'ın kendisi ise RFC1171(1990)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24B4B"/>
                </a:solidFill>
                <a:latin typeface="DM Sans"/>
              </a:rPr>
              <a:t>Sıfırdan geliştirilmedi! </a:t>
            </a:r>
          </a:p>
          <a:p>
            <a:pPr marL="1036320" lvl="1" indent="-518160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24B4B"/>
                </a:solidFill>
                <a:latin typeface="DM Sans"/>
              </a:rPr>
              <a:t>PPP çoklu bağlantı protokolü RFC1717 (1994)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412683" y="7386353"/>
            <a:ext cx="4122995" cy="339584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141606" y="866775"/>
            <a:ext cx="12004788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24B4B"/>
                </a:solidFill>
                <a:latin typeface="DM Sans Bold"/>
              </a:rPr>
              <a:t>TARİHÇE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-1247678" y="-495202"/>
            <a:ext cx="4122995" cy="33958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5843328" y="-3864592"/>
            <a:ext cx="6879355" cy="69044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85153" y="598295"/>
            <a:ext cx="14117694" cy="244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A6EDED"/>
                </a:solidFill>
                <a:latin typeface="DM Sans Bold"/>
              </a:rPr>
              <a:t>HOPPALA!</a:t>
            </a:r>
          </a:p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A6EDED"/>
                </a:solidFill>
                <a:latin typeface="DM Sans Bold"/>
              </a:rPr>
              <a:t>NEREDEN ÇIKTI BU PPP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906203"/>
            <a:ext cx="5133536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5EDD6"/>
                </a:solidFill>
                <a:latin typeface="DM Sans Bold"/>
              </a:rPr>
              <a:t>NEDEN İHTİYAÇ</a:t>
            </a:r>
          </a:p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5EDD6"/>
                </a:solidFill>
                <a:latin typeface="DM Sans Bold"/>
              </a:rPr>
              <a:t>DUYDUK?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77232" y="3906203"/>
            <a:ext cx="5133536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5EDD6"/>
                </a:solidFill>
                <a:latin typeface="DM Sans Bold"/>
              </a:rPr>
              <a:t>ANA PROBLEM</a:t>
            </a:r>
          </a:p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5EDD6"/>
                </a:solidFill>
                <a:latin typeface="DM Sans Bold"/>
              </a:rPr>
              <a:t>NEYDİ?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29868" y="3906203"/>
            <a:ext cx="5133536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5EDD6"/>
                </a:solidFill>
                <a:latin typeface="DM Sans Bold"/>
              </a:rPr>
              <a:t>ÇÖZÜME NASIL</a:t>
            </a:r>
          </a:p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5EDD6"/>
                </a:solidFill>
                <a:latin typeface="DM Sans Bold"/>
              </a:rPr>
              <a:t>ULAŞTIK?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882848"/>
            <a:ext cx="5133536" cy="3804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A6EDED"/>
                </a:solidFill>
                <a:latin typeface="DM Sans"/>
              </a:rPr>
              <a:t>SLIP bağlantısı yeterli degildi!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A6EDED"/>
                </a:solidFill>
                <a:latin typeface="DM Sans"/>
              </a:rPr>
              <a:t>Bütün katmanlardaki iletişimi desteklemek için bir standart gerekiyordu!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77232" y="5882848"/>
            <a:ext cx="5133536" cy="2527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A6EDED"/>
                </a:solidFill>
                <a:latin typeface="DM Sans"/>
              </a:rPr>
              <a:t>Uzun bağlantılar için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A6EDED"/>
                </a:solidFill>
                <a:latin typeface="DM Sans"/>
              </a:rPr>
              <a:t>Performans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A6EDED"/>
                </a:solidFill>
                <a:latin typeface="DM Sans"/>
              </a:rPr>
              <a:t>Güvenlik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A6EDED"/>
                </a:solidFill>
                <a:latin typeface="DM Sans"/>
              </a:rPr>
              <a:t>Veri bütünlügü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25764" y="5882848"/>
            <a:ext cx="5133536" cy="316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A6EDED"/>
                </a:solidFill>
                <a:latin typeface="DM Sans"/>
              </a:rPr>
              <a:t>Kapsülleme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A6EDED"/>
                </a:solidFill>
                <a:latin typeface="DM Sans"/>
              </a:rPr>
              <a:t>Bağlantı kontrol protokolü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A6EDED"/>
                </a:solidFill>
                <a:latin typeface="DM Sans"/>
              </a:rPr>
              <a:t>Ağ kontrol protokolü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A6EDED"/>
                </a:solidFill>
                <a:latin typeface="DM Sans"/>
              </a:rPr>
              <a:t>Datagram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-3840541" y="1028700"/>
            <a:ext cx="5718936" cy="57398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D4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41606" y="1915478"/>
            <a:ext cx="12004788" cy="505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24B4B"/>
                </a:solidFill>
                <a:latin typeface="DM Sans Bold"/>
              </a:rPr>
              <a:t>ÇÖZDÜK AMA NASIL?</a:t>
            </a:r>
          </a:p>
          <a:p>
            <a:pPr algn="ctr">
              <a:lnSpc>
                <a:spcPts val="10080"/>
              </a:lnSpc>
            </a:pPr>
            <a:endParaRPr lang="en-US" sz="7200">
              <a:solidFill>
                <a:srgbClr val="024B4B"/>
              </a:solidFill>
              <a:latin typeface="DM Sans Bold"/>
            </a:endParaRPr>
          </a:p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24B4B"/>
                </a:solidFill>
                <a:latin typeface="DM Sans Bold"/>
              </a:rPr>
              <a:t>TEKNİK OLARAK PPP NEDİR?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46399" y="8238172"/>
            <a:ext cx="8289896" cy="24266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0944503" y="-377851"/>
            <a:ext cx="8289896" cy="24266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36534" y="2421657"/>
            <a:ext cx="4810727" cy="2812129"/>
            <a:chOff x="0" y="0"/>
            <a:chExt cx="9409739" cy="5500498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264959" cy="5355719"/>
            </a:xfrm>
            <a:custGeom>
              <a:avLst/>
              <a:gdLst/>
              <a:ahLst/>
              <a:cxnLst/>
              <a:rect l="l" t="t" r="r" b="b"/>
              <a:pathLst>
                <a:path w="9264959" h="5355719">
                  <a:moveTo>
                    <a:pt x="0" y="0"/>
                  </a:moveTo>
                  <a:lnTo>
                    <a:pt x="9264959" y="0"/>
                  </a:lnTo>
                  <a:lnTo>
                    <a:pt x="9264959" y="5355719"/>
                  </a:lnTo>
                  <a:lnTo>
                    <a:pt x="0" y="535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EDD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409739" cy="5500498"/>
            </a:xfrm>
            <a:custGeom>
              <a:avLst/>
              <a:gdLst/>
              <a:ahLst/>
              <a:cxnLst/>
              <a:rect l="l" t="t" r="r" b="b"/>
              <a:pathLst>
                <a:path w="9409739" h="5500498">
                  <a:moveTo>
                    <a:pt x="9264959" y="5355718"/>
                  </a:moveTo>
                  <a:lnTo>
                    <a:pt x="9409739" y="5355718"/>
                  </a:lnTo>
                  <a:lnTo>
                    <a:pt x="9409739" y="5500498"/>
                  </a:lnTo>
                  <a:lnTo>
                    <a:pt x="9264959" y="5500498"/>
                  </a:lnTo>
                  <a:lnTo>
                    <a:pt x="9264959" y="53557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55718"/>
                  </a:lnTo>
                  <a:lnTo>
                    <a:pt x="0" y="5355718"/>
                  </a:lnTo>
                  <a:lnTo>
                    <a:pt x="0" y="144780"/>
                  </a:lnTo>
                  <a:close/>
                  <a:moveTo>
                    <a:pt x="0" y="5355718"/>
                  </a:moveTo>
                  <a:lnTo>
                    <a:pt x="144780" y="5355718"/>
                  </a:lnTo>
                  <a:lnTo>
                    <a:pt x="144780" y="5500498"/>
                  </a:lnTo>
                  <a:lnTo>
                    <a:pt x="0" y="5500498"/>
                  </a:lnTo>
                  <a:lnTo>
                    <a:pt x="0" y="5355718"/>
                  </a:lnTo>
                  <a:close/>
                  <a:moveTo>
                    <a:pt x="9264959" y="144780"/>
                  </a:moveTo>
                  <a:lnTo>
                    <a:pt x="9409739" y="144780"/>
                  </a:lnTo>
                  <a:lnTo>
                    <a:pt x="9409739" y="5355718"/>
                  </a:lnTo>
                  <a:lnTo>
                    <a:pt x="9264959" y="5355718"/>
                  </a:lnTo>
                  <a:lnTo>
                    <a:pt x="9264959" y="144780"/>
                  </a:lnTo>
                  <a:close/>
                  <a:moveTo>
                    <a:pt x="144780" y="5355718"/>
                  </a:moveTo>
                  <a:lnTo>
                    <a:pt x="9264959" y="5355718"/>
                  </a:lnTo>
                  <a:lnTo>
                    <a:pt x="9264959" y="5500498"/>
                  </a:lnTo>
                  <a:lnTo>
                    <a:pt x="144780" y="5500498"/>
                  </a:lnTo>
                  <a:lnTo>
                    <a:pt x="144780" y="5355718"/>
                  </a:lnTo>
                  <a:close/>
                  <a:moveTo>
                    <a:pt x="9264959" y="0"/>
                  </a:moveTo>
                  <a:lnTo>
                    <a:pt x="9409739" y="0"/>
                  </a:lnTo>
                  <a:lnTo>
                    <a:pt x="9409739" y="144780"/>
                  </a:lnTo>
                  <a:lnTo>
                    <a:pt x="9264959" y="144780"/>
                  </a:lnTo>
                  <a:lnTo>
                    <a:pt x="926495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264959" y="0"/>
                  </a:lnTo>
                  <a:lnTo>
                    <a:pt x="92649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736534" y="5629017"/>
            <a:ext cx="4810727" cy="2812129"/>
            <a:chOff x="0" y="0"/>
            <a:chExt cx="9409739" cy="5500498"/>
          </a:xfrm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9264959" cy="5355719"/>
            </a:xfrm>
            <a:custGeom>
              <a:avLst/>
              <a:gdLst/>
              <a:ahLst/>
              <a:cxnLst/>
              <a:rect l="l" t="t" r="r" b="b"/>
              <a:pathLst>
                <a:path w="9264959" h="5355719">
                  <a:moveTo>
                    <a:pt x="0" y="0"/>
                  </a:moveTo>
                  <a:lnTo>
                    <a:pt x="9264959" y="0"/>
                  </a:lnTo>
                  <a:lnTo>
                    <a:pt x="9264959" y="5355719"/>
                  </a:lnTo>
                  <a:lnTo>
                    <a:pt x="0" y="535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EDD6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9409739" cy="5500498"/>
            </a:xfrm>
            <a:custGeom>
              <a:avLst/>
              <a:gdLst/>
              <a:ahLst/>
              <a:cxnLst/>
              <a:rect l="l" t="t" r="r" b="b"/>
              <a:pathLst>
                <a:path w="9409739" h="5500498">
                  <a:moveTo>
                    <a:pt x="9264959" y="5355718"/>
                  </a:moveTo>
                  <a:lnTo>
                    <a:pt x="9409739" y="5355718"/>
                  </a:lnTo>
                  <a:lnTo>
                    <a:pt x="9409739" y="5500498"/>
                  </a:lnTo>
                  <a:lnTo>
                    <a:pt x="9264959" y="5500498"/>
                  </a:lnTo>
                  <a:lnTo>
                    <a:pt x="9264959" y="53557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55718"/>
                  </a:lnTo>
                  <a:lnTo>
                    <a:pt x="0" y="5355718"/>
                  </a:lnTo>
                  <a:lnTo>
                    <a:pt x="0" y="144780"/>
                  </a:lnTo>
                  <a:close/>
                  <a:moveTo>
                    <a:pt x="0" y="5355718"/>
                  </a:moveTo>
                  <a:lnTo>
                    <a:pt x="144780" y="5355718"/>
                  </a:lnTo>
                  <a:lnTo>
                    <a:pt x="144780" y="5500498"/>
                  </a:lnTo>
                  <a:lnTo>
                    <a:pt x="0" y="5500498"/>
                  </a:lnTo>
                  <a:lnTo>
                    <a:pt x="0" y="5355718"/>
                  </a:lnTo>
                  <a:close/>
                  <a:moveTo>
                    <a:pt x="9264959" y="144780"/>
                  </a:moveTo>
                  <a:lnTo>
                    <a:pt x="9409739" y="144780"/>
                  </a:lnTo>
                  <a:lnTo>
                    <a:pt x="9409739" y="5355718"/>
                  </a:lnTo>
                  <a:lnTo>
                    <a:pt x="9264959" y="5355718"/>
                  </a:lnTo>
                  <a:lnTo>
                    <a:pt x="9264959" y="144780"/>
                  </a:lnTo>
                  <a:close/>
                  <a:moveTo>
                    <a:pt x="144780" y="5355718"/>
                  </a:moveTo>
                  <a:lnTo>
                    <a:pt x="9264959" y="5355718"/>
                  </a:lnTo>
                  <a:lnTo>
                    <a:pt x="9264959" y="5500498"/>
                  </a:lnTo>
                  <a:lnTo>
                    <a:pt x="144780" y="5500498"/>
                  </a:lnTo>
                  <a:lnTo>
                    <a:pt x="144780" y="5355718"/>
                  </a:lnTo>
                  <a:close/>
                  <a:moveTo>
                    <a:pt x="9264959" y="0"/>
                  </a:moveTo>
                  <a:lnTo>
                    <a:pt x="9409739" y="0"/>
                  </a:lnTo>
                  <a:lnTo>
                    <a:pt x="9409739" y="144780"/>
                  </a:lnTo>
                  <a:lnTo>
                    <a:pt x="9264959" y="144780"/>
                  </a:lnTo>
                  <a:lnTo>
                    <a:pt x="926495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264959" y="0"/>
                  </a:lnTo>
                  <a:lnTo>
                    <a:pt x="92649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3102502" y="2669355"/>
            <a:ext cx="9191068" cy="317509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1980091" y="2421657"/>
            <a:ext cx="4810727" cy="2812129"/>
            <a:chOff x="0" y="0"/>
            <a:chExt cx="9409739" cy="5500498"/>
          </a:xfrm>
        </p:grpSpPr>
        <p:sp>
          <p:nvSpPr>
            <p:cNvPr id="10" name="Freeform 10"/>
            <p:cNvSpPr/>
            <p:nvPr/>
          </p:nvSpPr>
          <p:spPr>
            <a:xfrm>
              <a:off x="72390" y="72390"/>
              <a:ext cx="9264959" cy="5355719"/>
            </a:xfrm>
            <a:custGeom>
              <a:avLst/>
              <a:gdLst/>
              <a:ahLst/>
              <a:cxnLst/>
              <a:rect l="l" t="t" r="r" b="b"/>
              <a:pathLst>
                <a:path w="9264959" h="5355719">
                  <a:moveTo>
                    <a:pt x="0" y="0"/>
                  </a:moveTo>
                  <a:lnTo>
                    <a:pt x="9264959" y="0"/>
                  </a:lnTo>
                  <a:lnTo>
                    <a:pt x="9264959" y="5355719"/>
                  </a:lnTo>
                  <a:lnTo>
                    <a:pt x="0" y="535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EDD6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409739" cy="5500498"/>
            </a:xfrm>
            <a:custGeom>
              <a:avLst/>
              <a:gdLst/>
              <a:ahLst/>
              <a:cxnLst/>
              <a:rect l="l" t="t" r="r" b="b"/>
              <a:pathLst>
                <a:path w="9409739" h="5500498">
                  <a:moveTo>
                    <a:pt x="9264959" y="5355718"/>
                  </a:moveTo>
                  <a:lnTo>
                    <a:pt x="9409739" y="5355718"/>
                  </a:lnTo>
                  <a:lnTo>
                    <a:pt x="9409739" y="5500498"/>
                  </a:lnTo>
                  <a:lnTo>
                    <a:pt x="9264959" y="5500498"/>
                  </a:lnTo>
                  <a:lnTo>
                    <a:pt x="9264959" y="53557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55718"/>
                  </a:lnTo>
                  <a:lnTo>
                    <a:pt x="0" y="5355718"/>
                  </a:lnTo>
                  <a:lnTo>
                    <a:pt x="0" y="144780"/>
                  </a:lnTo>
                  <a:close/>
                  <a:moveTo>
                    <a:pt x="0" y="5355718"/>
                  </a:moveTo>
                  <a:lnTo>
                    <a:pt x="144780" y="5355718"/>
                  </a:lnTo>
                  <a:lnTo>
                    <a:pt x="144780" y="5500498"/>
                  </a:lnTo>
                  <a:lnTo>
                    <a:pt x="0" y="5500498"/>
                  </a:lnTo>
                  <a:lnTo>
                    <a:pt x="0" y="5355718"/>
                  </a:lnTo>
                  <a:close/>
                  <a:moveTo>
                    <a:pt x="9264959" y="144780"/>
                  </a:moveTo>
                  <a:lnTo>
                    <a:pt x="9409739" y="144780"/>
                  </a:lnTo>
                  <a:lnTo>
                    <a:pt x="9409739" y="5355718"/>
                  </a:lnTo>
                  <a:lnTo>
                    <a:pt x="9264959" y="5355718"/>
                  </a:lnTo>
                  <a:lnTo>
                    <a:pt x="9264959" y="144780"/>
                  </a:lnTo>
                  <a:close/>
                  <a:moveTo>
                    <a:pt x="144780" y="5355718"/>
                  </a:moveTo>
                  <a:lnTo>
                    <a:pt x="9264959" y="5355718"/>
                  </a:lnTo>
                  <a:lnTo>
                    <a:pt x="9264959" y="5500498"/>
                  </a:lnTo>
                  <a:lnTo>
                    <a:pt x="144780" y="5500498"/>
                  </a:lnTo>
                  <a:lnTo>
                    <a:pt x="144780" y="5355718"/>
                  </a:lnTo>
                  <a:close/>
                  <a:moveTo>
                    <a:pt x="9264959" y="0"/>
                  </a:moveTo>
                  <a:lnTo>
                    <a:pt x="9409739" y="0"/>
                  </a:lnTo>
                  <a:lnTo>
                    <a:pt x="9409739" y="144780"/>
                  </a:lnTo>
                  <a:lnTo>
                    <a:pt x="9264959" y="144780"/>
                  </a:lnTo>
                  <a:lnTo>
                    <a:pt x="926495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264959" y="0"/>
                  </a:lnTo>
                  <a:lnTo>
                    <a:pt x="92649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980091" y="5629017"/>
            <a:ext cx="4810727" cy="2812129"/>
            <a:chOff x="0" y="0"/>
            <a:chExt cx="9409739" cy="5500498"/>
          </a:xfrm>
        </p:grpSpPr>
        <p:sp>
          <p:nvSpPr>
            <p:cNvPr id="13" name="Freeform 13"/>
            <p:cNvSpPr/>
            <p:nvPr/>
          </p:nvSpPr>
          <p:spPr>
            <a:xfrm>
              <a:off x="72390" y="72390"/>
              <a:ext cx="9264959" cy="5355719"/>
            </a:xfrm>
            <a:custGeom>
              <a:avLst/>
              <a:gdLst/>
              <a:ahLst/>
              <a:cxnLst/>
              <a:rect l="l" t="t" r="r" b="b"/>
              <a:pathLst>
                <a:path w="9264959" h="5355719">
                  <a:moveTo>
                    <a:pt x="0" y="0"/>
                  </a:moveTo>
                  <a:lnTo>
                    <a:pt x="9264959" y="0"/>
                  </a:lnTo>
                  <a:lnTo>
                    <a:pt x="9264959" y="5355719"/>
                  </a:lnTo>
                  <a:lnTo>
                    <a:pt x="0" y="535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EDD6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9409739" cy="5500498"/>
            </a:xfrm>
            <a:custGeom>
              <a:avLst/>
              <a:gdLst/>
              <a:ahLst/>
              <a:cxnLst/>
              <a:rect l="l" t="t" r="r" b="b"/>
              <a:pathLst>
                <a:path w="9409739" h="5500498">
                  <a:moveTo>
                    <a:pt x="9264959" y="5355718"/>
                  </a:moveTo>
                  <a:lnTo>
                    <a:pt x="9409739" y="5355718"/>
                  </a:lnTo>
                  <a:lnTo>
                    <a:pt x="9409739" y="5500498"/>
                  </a:lnTo>
                  <a:lnTo>
                    <a:pt x="9264959" y="5500498"/>
                  </a:lnTo>
                  <a:lnTo>
                    <a:pt x="9264959" y="53557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55718"/>
                  </a:lnTo>
                  <a:lnTo>
                    <a:pt x="0" y="5355718"/>
                  </a:lnTo>
                  <a:lnTo>
                    <a:pt x="0" y="144780"/>
                  </a:lnTo>
                  <a:close/>
                  <a:moveTo>
                    <a:pt x="0" y="5355718"/>
                  </a:moveTo>
                  <a:lnTo>
                    <a:pt x="144780" y="5355718"/>
                  </a:lnTo>
                  <a:lnTo>
                    <a:pt x="144780" y="5500498"/>
                  </a:lnTo>
                  <a:lnTo>
                    <a:pt x="0" y="5500498"/>
                  </a:lnTo>
                  <a:lnTo>
                    <a:pt x="0" y="5355718"/>
                  </a:lnTo>
                  <a:close/>
                  <a:moveTo>
                    <a:pt x="9264959" y="144780"/>
                  </a:moveTo>
                  <a:lnTo>
                    <a:pt x="9409739" y="144780"/>
                  </a:lnTo>
                  <a:lnTo>
                    <a:pt x="9409739" y="5355718"/>
                  </a:lnTo>
                  <a:lnTo>
                    <a:pt x="9264959" y="5355718"/>
                  </a:lnTo>
                  <a:lnTo>
                    <a:pt x="9264959" y="144780"/>
                  </a:lnTo>
                  <a:close/>
                  <a:moveTo>
                    <a:pt x="144780" y="5355718"/>
                  </a:moveTo>
                  <a:lnTo>
                    <a:pt x="9264959" y="5355718"/>
                  </a:lnTo>
                  <a:lnTo>
                    <a:pt x="9264959" y="5500498"/>
                  </a:lnTo>
                  <a:lnTo>
                    <a:pt x="144780" y="5500498"/>
                  </a:lnTo>
                  <a:lnTo>
                    <a:pt x="144780" y="5355718"/>
                  </a:lnTo>
                  <a:close/>
                  <a:moveTo>
                    <a:pt x="9264959" y="0"/>
                  </a:moveTo>
                  <a:lnTo>
                    <a:pt x="9409739" y="0"/>
                  </a:lnTo>
                  <a:lnTo>
                    <a:pt x="9409739" y="144780"/>
                  </a:lnTo>
                  <a:lnTo>
                    <a:pt x="9264959" y="144780"/>
                  </a:lnTo>
                  <a:lnTo>
                    <a:pt x="926495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264959" y="0"/>
                  </a:lnTo>
                  <a:lnTo>
                    <a:pt x="92649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 flipH="1" flipV="1">
            <a:off x="-4005571" y="5089950"/>
            <a:ext cx="9191068" cy="3175096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497181" y="2421657"/>
            <a:ext cx="4810727" cy="2812129"/>
            <a:chOff x="0" y="0"/>
            <a:chExt cx="9409739" cy="5500498"/>
          </a:xfrm>
        </p:grpSpPr>
        <p:sp>
          <p:nvSpPr>
            <p:cNvPr id="17" name="Freeform 17"/>
            <p:cNvSpPr/>
            <p:nvPr/>
          </p:nvSpPr>
          <p:spPr>
            <a:xfrm>
              <a:off x="72390" y="72390"/>
              <a:ext cx="9264959" cy="5355719"/>
            </a:xfrm>
            <a:custGeom>
              <a:avLst/>
              <a:gdLst/>
              <a:ahLst/>
              <a:cxnLst/>
              <a:rect l="l" t="t" r="r" b="b"/>
              <a:pathLst>
                <a:path w="9264959" h="5355719">
                  <a:moveTo>
                    <a:pt x="0" y="0"/>
                  </a:moveTo>
                  <a:lnTo>
                    <a:pt x="9264959" y="0"/>
                  </a:lnTo>
                  <a:lnTo>
                    <a:pt x="9264959" y="5355719"/>
                  </a:lnTo>
                  <a:lnTo>
                    <a:pt x="0" y="535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EDD6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9409739" cy="5500498"/>
            </a:xfrm>
            <a:custGeom>
              <a:avLst/>
              <a:gdLst/>
              <a:ahLst/>
              <a:cxnLst/>
              <a:rect l="l" t="t" r="r" b="b"/>
              <a:pathLst>
                <a:path w="9409739" h="5500498">
                  <a:moveTo>
                    <a:pt x="9264959" y="5355718"/>
                  </a:moveTo>
                  <a:lnTo>
                    <a:pt x="9409739" y="5355718"/>
                  </a:lnTo>
                  <a:lnTo>
                    <a:pt x="9409739" y="5500498"/>
                  </a:lnTo>
                  <a:lnTo>
                    <a:pt x="9264959" y="5500498"/>
                  </a:lnTo>
                  <a:lnTo>
                    <a:pt x="9264959" y="53557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55718"/>
                  </a:lnTo>
                  <a:lnTo>
                    <a:pt x="0" y="5355718"/>
                  </a:lnTo>
                  <a:lnTo>
                    <a:pt x="0" y="144780"/>
                  </a:lnTo>
                  <a:close/>
                  <a:moveTo>
                    <a:pt x="0" y="5355718"/>
                  </a:moveTo>
                  <a:lnTo>
                    <a:pt x="144780" y="5355718"/>
                  </a:lnTo>
                  <a:lnTo>
                    <a:pt x="144780" y="5500498"/>
                  </a:lnTo>
                  <a:lnTo>
                    <a:pt x="0" y="5500498"/>
                  </a:lnTo>
                  <a:lnTo>
                    <a:pt x="0" y="5355718"/>
                  </a:lnTo>
                  <a:close/>
                  <a:moveTo>
                    <a:pt x="9264959" y="144780"/>
                  </a:moveTo>
                  <a:lnTo>
                    <a:pt x="9409739" y="144780"/>
                  </a:lnTo>
                  <a:lnTo>
                    <a:pt x="9409739" y="5355718"/>
                  </a:lnTo>
                  <a:lnTo>
                    <a:pt x="9264959" y="5355718"/>
                  </a:lnTo>
                  <a:lnTo>
                    <a:pt x="9264959" y="144780"/>
                  </a:lnTo>
                  <a:close/>
                  <a:moveTo>
                    <a:pt x="144780" y="5355718"/>
                  </a:moveTo>
                  <a:lnTo>
                    <a:pt x="9264959" y="5355718"/>
                  </a:lnTo>
                  <a:lnTo>
                    <a:pt x="9264959" y="5500498"/>
                  </a:lnTo>
                  <a:lnTo>
                    <a:pt x="144780" y="5500498"/>
                  </a:lnTo>
                  <a:lnTo>
                    <a:pt x="144780" y="5355718"/>
                  </a:lnTo>
                  <a:close/>
                  <a:moveTo>
                    <a:pt x="9264959" y="0"/>
                  </a:moveTo>
                  <a:lnTo>
                    <a:pt x="9409739" y="0"/>
                  </a:lnTo>
                  <a:lnTo>
                    <a:pt x="9409739" y="144780"/>
                  </a:lnTo>
                  <a:lnTo>
                    <a:pt x="9264959" y="144780"/>
                  </a:lnTo>
                  <a:lnTo>
                    <a:pt x="926495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264959" y="0"/>
                  </a:lnTo>
                  <a:lnTo>
                    <a:pt x="92649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497181" y="5629017"/>
            <a:ext cx="4810727" cy="2812129"/>
            <a:chOff x="0" y="0"/>
            <a:chExt cx="9409739" cy="5500498"/>
          </a:xfrm>
        </p:grpSpPr>
        <p:sp>
          <p:nvSpPr>
            <p:cNvPr id="20" name="Freeform 20"/>
            <p:cNvSpPr/>
            <p:nvPr/>
          </p:nvSpPr>
          <p:spPr>
            <a:xfrm>
              <a:off x="72390" y="72390"/>
              <a:ext cx="9264959" cy="5355719"/>
            </a:xfrm>
            <a:custGeom>
              <a:avLst/>
              <a:gdLst/>
              <a:ahLst/>
              <a:cxnLst/>
              <a:rect l="l" t="t" r="r" b="b"/>
              <a:pathLst>
                <a:path w="9264959" h="5355719">
                  <a:moveTo>
                    <a:pt x="0" y="0"/>
                  </a:moveTo>
                  <a:lnTo>
                    <a:pt x="9264959" y="0"/>
                  </a:lnTo>
                  <a:lnTo>
                    <a:pt x="9264959" y="5355719"/>
                  </a:lnTo>
                  <a:lnTo>
                    <a:pt x="0" y="535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EDD6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9409739" cy="5500498"/>
            </a:xfrm>
            <a:custGeom>
              <a:avLst/>
              <a:gdLst/>
              <a:ahLst/>
              <a:cxnLst/>
              <a:rect l="l" t="t" r="r" b="b"/>
              <a:pathLst>
                <a:path w="9409739" h="5500498">
                  <a:moveTo>
                    <a:pt x="9264959" y="5355718"/>
                  </a:moveTo>
                  <a:lnTo>
                    <a:pt x="9409739" y="5355718"/>
                  </a:lnTo>
                  <a:lnTo>
                    <a:pt x="9409739" y="5500498"/>
                  </a:lnTo>
                  <a:lnTo>
                    <a:pt x="9264959" y="5500498"/>
                  </a:lnTo>
                  <a:lnTo>
                    <a:pt x="9264959" y="535571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55718"/>
                  </a:lnTo>
                  <a:lnTo>
                    <a:pt x="0" y="5355718"/>
                  </a:lnTo>
                  <a:lnTo>
                    <a:pt x="0" y="144780"/>
                  </a:lnTo>
                  <a:close/>
                  <a:moveTo>
                    <a:pt x="0" y="5355718"/>
                  </a:moveTo>
                  <a:lnTo>
                    <a:pt x="144780" y="5355718"/>
                  </a:lnTo>
                  <a:lnTo>
                    <a:pt x="144780" y="5500498"/>
                  </a:lnTo>
                  <a:lnTo>
                    <a:pt x="0" y="5500498"/>
                  </a:lnTo>
                  <a:lnTo>
                    <a:pt x="0" y="5355718"/>
                  </a:lnTo>
                  <a:close/>
                  <a:moveTo>
                    <a:pt x="9264959" y="144780"/>
                  </a:moveTo>
                  <a:lnTo>
                    <a:pt x="9409739" y="144780"/>
                  </a:lnTo>
                  <a:lnTo>
                    <a:pt x="9409739" y="5355718"/>
                  </a:lnTo>
                  <a:lnTo>
                    <a:pt x="9264959" y="5355718"/>
                  </a:lnTo>
                  <a:lnTo>
                    <a:pt x="9264959" y="144780"/>
                  </a:lnTo>
                  <a:close/>
                  <a:moveTo>
                    <a:pt x="144780" y="5355718"/>
                  </a:moveTo>
                  <a:lnTo>
                    <a:pt x="9264959" y="5355718"/>
                  </a:lnTo>
                  <a:lnTo>
                    <a:pt x="9264959" y="5500498"/>
                  </a:lnTo>
                  <a:lnTo>
                    <a:pt x="144780" y="5500498"/>
                  </a:lnTo>
                  <a:lnTo>
                    <a:pt x="144780" y="5355718"/>
                  </a:lnTo>
                  <a:close/>
                  <a:moveTo>
                    <a:pt x="9264959" y="0"/>
                  </a:moveTo>
                  <a:lnTo>
                    <a:pt x="9409739" y="0"/>
                  </a:lnTo>
                  <a:lnTo>
                    <a:pt x="9409739" y="144780"/>
                  </a:lnTo>
                  <a:lnTo>
                    <a:pt x="9264959" y="144780"/>
                  </a:lnTo>
                  <a:lnTo>
                    <a:pt x="926495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264959" y="0"/>
                  </a:lnTo>
                  <a:lnTo>
                    <a:pt x="92649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28700" y="933450"/>
            <a:ext cx="1623060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036464"/>
                </a:solidFill>
                <a:latin typeface="DM Sans Bold"/>
              </a:rPr>
              <a:t>PPP'YI BERABER TANIYALIM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090503" y="3344169"/>
            <a:ext cx="4106995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024B4B"/>
                </a:solidFill>
                <a:latin typeface="DM Sans" pitchFamily="2" charset="0"/>
              </a:rPr>
              <a:t>SERVİSLER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49327" y="3344169"/>
            <a:ext cx="4106436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24B4B"/>
                </a:solidFill>
                <a:latin typeface="DM Sans" pitchFamily="2" charset="0"/>
              </a:rPr>
              <a:t>PPP NEDİR?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49048" y="6153066"/>
            <a:ext cx="4106436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24B4B"/>
                </a:solidFill>
                <a:latin typeface="DM Sans" pitchFamily="2" charset="0"/>
              </a:rPr>
              <a:t>İLETİŞİM AŞAMALARI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978098" y="6576929"/>
            <a:ext cx="421940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24B4B"/>
                </a:solidFill>
                <a:latin typeface="DM Sans" pitchFamily="2" charset="0"/>
              </a:rPr>
              <a:t>MULTIPLEXING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331958" y="2945706"/>
            <a:ext cx="4106995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24B4B"/>
                </a:solidFill>
                <a:latin typeface="DM Sans" pitchFamily="2" charset="0"/>
              </a:rPr>
              <a:t>FRAME FORMATI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328311" y="6576929"/>
            <a:ext cx="4106995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24B4B"/>
                </a:solidFill>
                <a:latin typeface="DM Sans" pitchFamily="2" charset="0"/>
              </a:rPr>
              <a:t>MULTILINK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497181" y="8852437"/>
            <a:ext cx="15293637" cy="1236891"/>
            <a:chOff x="0" y="0"/>
            <a:chExt cx="29940389" cy="2421465"/>
          </a:xfrm>
        </p:grpSpPr>
        <p:sp>
          <p:nvSpPr>
            <p:cNvPr id="30" name="Freeform 30"/>
            <p:cNvSpPr/>
            <p:nvPr/>
          </p:nvSpPr>
          <p:spPr>
            <a:xfrm>
              <a:off x="72390" y="72390"/>
              <a:ext cx="29795610" cy="2276685"/>
            </a:xfrm>
            <a:custGeom>
              <a:avLst/>
              <a:gdLst/>
              <a:ahLst/>
              <a:cxnLst/>
              <a:rect l="l" t="t" r="r" b="b"/>
              <a:pathLst>
                <a:path w="29795610" h="2276685">
                  <a:moveTo>
                    <a:pt x="0" y="0"/>
                  </a:moveTo>
                  <a:lnTo>
                    <a:pt x="29795610" y="0"/>
                  </a:lnTo>
                  <a:lnTo>
                    <a:pt x="29795610" y="2276685"/>
                  </a:lnTo>
                  <a:lnTo>
                    <a:pt x="0" y="2276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EDD6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29940390" cy="2421465"/>
            </a:xfrm>
            <a:custGeom>
              <a:avLst/>
              <a:gdLst/>
              <a:ahLst/>
              <a:cxnLst/>
              <a:rect l="l" t="t" r="r" b="b"/>
              <a:pathLst>
                <a:path w="29940390" h="2421465">
                  <a:moveTo>
                    <a:pt x="29795608" y="2276685"/>
                  </a:moveTo>
                  <a:lnTo>
                    <a:pt x="29940390" y="2276685"/>
                  </a:lnTo>
                  <a:lnTo>
                    <a:pt x="29940390" y="2421465"/>
                  </a:lnTo>
                  <a:lnTo>
                    <a:pt x="29795608" y="2421465"/>
                  </a:lnTo>
                  <a:lnTo>
                    <a:pt x="29795608" y="227668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276685"/>
                  </a:lnTo>
                  <a:lnTo>
                    <a:pt x="0" y="2276685"/>
                  </a:lnTo>
                  <a:lnTo>
                    <a:pt x="0" y="144780"/>
                  </a:lnTo>
                  <a:close/>
                  <a:moveTo>
                    <a:pt x="0" y="2276685"/>
                  </a:moveTo>
                  <a:lnTo>
                    <a:pt x="144780" y="2276685"/>
                  </a:lnTo>
                  <a:lnTo>
                    <a:pt x="144780" y="2421465"/>
                  </a:lnTo>
                  <a:lnTo>
                    <a:pt x="0" y="2421465"/>
                  </a:lnTo>
                  <a:lnTo>
                    <a:pt x="0" y="2276685"/>
                  </a:lnTo>
                  <a:close/>
                  <a:moveTo>
                    <a:pt x="29795608" y="144780"/>
                  </a:moveTo>
                  <a:lnTo>
                    <a:pt x="29940390" y="144780"/>
                  </a:lnTo>
                  <a:lnTo>
                    <a:pt x="29940390" y="2276685"/>
                  </a:lnTo>
                  <a:lnTo>
                    <a:pt x="29795608" y="2276685"/>
                  </a:lnTo>
                  <a:lnTo>
                    <a:pt x="29795608" y="144780"/>
                  </a:lnTo>
                  <a:close/>
                  <a:moveTo>
                    <a:pt x="144780" y="2276685"/>
                  </a:moveTo>
                  <a:lnTo>
                    <a:pt x="29795608" y="2276685"/>
                  </a:lnTo>
                  <a:lnTo>
                    <a:pt x="29795608" y="2421465"/>
                  </a:lnTo>
                  <a:lnTo>
                    <a:pt x="144780" y="2421465"/>
                  </a:lnTo>
                  <a:lnTo>
                    <a:pt x="144780" y="2276685"/>
                  </a:lnTo>
                  <a:close/>
                  <a:moveTo>
                    <a:pt x="29795608" y="0"/>
                  </a:moveTo>
                  <a:lnTo>
                    <a:pt x="29940390" y="0"/>
                  </a:lnTo>
                  <a:lnTo>
                    <a:pt x="29940390" y="144780"/>
                  </a:lnTo>
                  <a:lnTo>
                    <a:pt x="29795608" y="144780"/>
                  </a:lnTo>
                  <a:lnTo>
                    <a:pt x="2979560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9795608" y="0"/>
                  </a:lnTo>
                  <a:lnTo>
                    <a:pt x="2979560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36464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1497181" y="9003522"/>
            <a:ext cx="15293637" cy="82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4"/>
              </a:lnSpc>
            </a:pPr>
            <a:r>
              <a:rPr lang="en-US" sz="4795">
                <a:solidFill>
                  <a:srgbClr val="024B4B"/>
                </a:solidFill>
                <a:latin typeface="DM Sans" pitchFamily="2" charset="0"/>
              </a:rPr>
              <a:t>PPP BAĞLANTI ÖRNEĞİ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86425" y="3754437"/>
            <a:ext cx="12715150" cy="269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99" lvl="1" indent="-539749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A6EDED"/>
                </a:solidFill>
                <a:latin typeface="DM Sans Bold"/>
              </a:rPr>
              <a:t>Byte tabanlı</a:t>
            </a:r>
          </a:p>
          <a:p>
            <a:pPr marL="1079499" lvl="1" indent="-539749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A6EDED"/>
                </a:solidFill>
                <a:latin typeface="DM Sans Bold"/>
              </a:rPr>
              <a:t>Veri katmanı</a:t>
            </a:r>
          </a:p>
          <a:p>
            <a:pPr marL="1079499" lvl="1" indent="-539749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A6EDED"/>
                </a:solidFill>
                <a:latin typeface="DM Sans Bold"/>
              </a:rPr>
              <a:t>Direkt bağlı iki cihazda veri iletimi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464585" y="-792430"/>
            <a:ext cx="7589430" cy="26494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-2766015" y="8430029"/>
            <a:ext cx="7589430" cy="264940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368578" y="2258718"/>
            <a:ext cx="3082359" cy="411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-1162938" y="3913482"/>
            <a:ext cx="3082359" cy="411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786425" y="1488780"/>
            <a:ext cx="12715150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5EDD6"/>
                </a:solidFill>
                <a:latin typeface="DM Sans Bold"/>
              </a:rPr>
              <a:t>PPP NEDİR?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307</Words>
  <Application>Microsoft Office PowerPoint</Application>
  <PresentationFormat>Özel</PresentationFormat>
  <Paragraphs>124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9" baseType="lpstr">
      <vt:lpstr>DM Sans Bold</vt:lpstr>
      <vt:lpstr>Glacial Indifference Bold</vt:lpstr>
      <vt:lpstr>Arial</vt:lpstr>
      <vt:lpstr>DM Sans</vt:lpstr>
      <vt:lpstr>Calibri</vt:lpstr>
      <vt:lpstr>Glacial Indifference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PPP_Presentation</dc:title>
  <cp:lastModifiedBy>EVREN İSPİROĞLU</cp:lastModifiedBy>
  <cp:revision>3</cp:revision>
  <dcterms:created xsi:type="dcterms:W3CDTF">2006-08-16T00:00:00Z</dcterms:created>
  <dcterms:modified xsi:type="dcterms:W3CDTF">2022-12-26T15:52:26Z</dcterms:modified>
  <dc:identifier>DAFVxu2JCk8</dc:identifier>
</cp:coreProperties>
</file>