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080625" cy="7559675"/>
  <p:notesSz cx="7772400" cy="100584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Ana başlık metnini düzenlemek için tıklayın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Anahat metninin biçimini düzenlemek için tıklayın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İkinci Anahat Düzeyi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Üçüncü Anahat Düzeyi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Dördüncü Anahat Düzeyi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Beşinci Anahat Düzeyi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Altıncı Anahat Düzeyi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Yedinci Anahat Düzeyi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javatpoint.com/collections-in-java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20000" y="1260000"/>
            <a:ext cx="845964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Collections in java is a framework that provides an architecture to store and manipulate the group of objects.</a:t>
            </a: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All the operations that you perform on a data such as searching, sorting, insertion, manipulation, deletion etc. can be performed by Java Collections.</a:t>
            </a:r>
          </a:p>
        </p:txBody>
      </p:sp>
      <p:sp>
        <p:nvSpPr>
          <p:cNvPr id="39" name="CustomShape 2"/>
          <p:cNvSpPr/>
          <p:nvPr/>
        </p:nvSpPr>
        <p:spPr>
          <a:xfrm>
            <a:off x="720000" y="657720"/>
            <a:ext cx="8279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COLLECTIONS IN JAVA</a:t>
            </a:r>
          </a:p>
        </p:txBody>
      </p:sp>
      <p:pic>
        <p:nvPicPr>
          <p:cNvPr id="40" name="Resim 39"/>
          <p:cNvPicPr/>
          <p:nvPr/>
        </p:nvPicPr>
        <p:blipFill>
          <a:blip r:embed="rId2"/>
          <a:stretch/>
        </p:blipFill>
        <p:spPr>
          <a:xfrm>
            <a:off x="720000" y="3420000"/>
            <a:ext cx="8500680" cy="1853640"/>
          </a:xfrm>
          <a:prstGeom prst="rect">
            <a:avLst/>
          </a:prstGeom>
          <a:ln>
            <a:noFill/>
          </a:ln>
          <a:effectLst>
            <a:outerShdw dist="155280" dir="2700000">
              <a:srgbClr val="EEEEEE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720000" y="360000"/>
            <a:ext cx="8279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latin typeface="Arial"/>
              </a:rPr>
              <a:t>Java ArrayList class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1080000" y="5981760"/>
            <a:ext cx="70196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Examples:</a:t>
            </a:r>
          </a:p>
          <a:p>
            <a:r>
              <a:rPr lang="en-US" sz="1800" b="0" strike="noStrike" spc="-1">
                <a:latin typeface="Arial"/>
              </a:rPr>
              <a:t>TestCollection6.java</a:t>
            </a:r>
          </a:p>
          <a:p>
            <a:endParaRPr lang="en-US" sz="1800" b="0" strike="noStrike" spc="-1">
              <a:latin typeface="Arial"/>
            </a:endParaRPr>
          </a:p>
        </p:txBody>
      </p:sp>
      <p:pic>
        <p:nvPicPr>
          <p:cNvPr id="68" name="Resim 67"/>
          <p:cNvPicPr/>
          <p:nvPr/>
        </p:nvPicPr>
        <p:blipFill>
          <a:blip r:embed="rId2"/>
          <a:stretch/>
        </p:blipFill>
        <p:spPr>
          <a:xfrm>
            <a:off x="1800000" y="1045770"/>
            <a:ext cx="6676200" cy="4218840"/>
          </a:xfrm>
          <a:prstGeom prst="rect">
            <a:avLst/>
          </a:prstGeom>
          <a:ln>
            <a:noFill/>
          </a:ln>
          <a:effectLst>
            <a:outerShdw dist="155280" dir="2700000">
              <a:srgbClr val="EEEEEE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720000" y="360000"/>
            <a:ext cx="8279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latin typeface="Arial"/>
              </a:rPr>
              <a:t>Java LinkedList class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70" name="Resim 69"/>
          <p:cNvPicPr/>
          <p:nvPr/>
        </p:nvPicPr>
        <p:blipFill>
          <a:blip r:embed="rId2"/>
          <a:stretch/>
        </p:blipFill>
        <p:spPr>
          <a:xfrm>
            <a:off x="1260000" y="1080000"/>
            <a:ext cx="7579080" cy="3552840"/>
          </a:xfrm>
          <a:prstGeom prst="rect">
            <a:avLst/>
          </a:prstGeom>
          <a:ln>
            <a:noFill/>
          </a:ln>
          <a:effectLst>
            <a:outerShdw dist="155280" dir="2700000">
              <a:srgbClr val="EEEEEE">
                <a:alpha val="50000"/>
              </a:srgbClr>
            </a:outerShdw>
          </a:effectLst>
        </p:spPr>
      </p:pic>
      <p:pic>
        <p:nvPicPr>
          <p:cNvPr id="71" name="Resim 70"/>
          <p:cNvPicPr/>
          <p:nvPr/>
        </p:nvPicPr>
        <p:blipFill>
          <a:blip r:embed="rId3"/>
          <a:stretch/>
        </p:blipFill>
        <p:spPr>
          <a:xfrm>
            <a:off x="2700000" y="5220000"/>
            <a:ext cx="4847400" cy="1523160"/>
          </a:xfrm>
          <a:prstGeom prst="rect">
            <a:avLst/>
          </a:prstGeom>
          <a:ln>
            <a:noFill/>
          </a:ln>
          <a:effectLst>
            <a:outerShdw dist="155280" dir="2700000">
              <a:srgbClr val="EEEEEE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20000" y="360000"/>
            <a:ext cx="8279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latin typeface="Arial"/>
              </a:rPr>
              <a:t>Java LinkedList class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73" name="Resim 72"/>
          <p:cNvPicPr/>
          <p:nvPr/>
        </p:nvPicPr>
        <p:blipFill>
          <a:blip r:embed="rId2"/>
          <a:stretch/>
        </p:blipFill>
        <p:spPr>
          <a:xfrm>
            <a:off x="1080000" y="900000"/>
            <a:ext cx="7923960" cy="3009240"/>
          </a:xfrm>
          <a:prstGeom prst="rect">
            <a:avLst/>
          </a:prstGeom>
          <a:ln>
            <a:noFill/>
          </a:ln>
          <a:effectLst>
            <a:outerShdw dist="155280" dir="2700000">
              <a:srgbClr val="EEEEEE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20000" y="360000"/>
            <a:ext cx="8279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latin typeface="Arial"/>
              </a:rPr>
              <a:t>Java LinkedList class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75" name="Resim 74"/>
          <p:cNvPicPr/>
          <p:nvPr/>
        </p:nvPicPr>
        <p:blipFill>
          <a:blip r:embed="rId2"/>
          <a:stretch/>
        </p:blipFill>
        <p:spPr>
          <a:xfrm>
            <a:off x="707760" y="1260000"/>
            <a:ext cx="8296920" cy="5407200"/>
          </a:xfrm>
          <a:prstGeom prst="rect">
            <a:avLst/>
          </a:prstGeom>
          <a:ln>
            <a:noFill/>
          </a:ln>
          <a:effectLst>
            <a:outerShdw dist="155280" dir="2700000">
              <a:srgbClr val="EEEEEE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20000" y="360000"/>
            <a:ext cx="8279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latin typeface="Arial"/>
              </a:rPr>
              <a:t>Java LinkedList class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440000" y="1080000"/>
            <a:ext cx="70196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Examples:</a:t>
            </a:r>
          </a:p>
          <a:p>
            <a:r>
              <a:rPr lang="en-US" sz="1800" b="0" strike="noStrike" spc="-1" dirty="0">
                <a:latin typeface="Arial"/>
              </a:rPr>
              <a:t>TestCollection7.java</a:t>
            </a:r>
          </a:p>
          <a:p>
            <a:r>
              <a:rPr lang="en-US" sz="1800" b="0" strike="noStrike" spc="-1" dirty="0">
                <a:latin typeface="Arial"/>
              </a:rPr>
              <a:t>TestCollection8.java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20000" y="360000"/>
            <a:ext cx="8279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latin typeface="Arial"/>
              </a:rPr>
              <a:t>Difference between ArrayList and LinkedList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79" name="Resim 78"/>
          <p:cNvPicPr/>
          <p:nvPr/>
        </p:nvPicPr>
        <p:blipFill>
          <a:blip r:embed="rId2"/>
          <a:stretch/>
        </p:blipFill>
        <p:spPr>
          <a:xfrm>
            <a:off x="698760" y="900000"/>
            <a:ext cx="9020880" cy="3079080"/>
          </a:xfrm>
          <a:prstGeom prst="rect">
            <a:avLst/>
          </a:prstGeom>
          <a:ln>
            <a:noFill/>
          </a:ln>
          <a:effectLst>
            <a:outerShdw dist="155280" dir="2700000">
              <a:srgbClr val="EEEEEE">
                <a:alpha val="50000"/>
              </a:srgbClr>
            </a:outerShdw>
          </a:effectLst>
        </p:spPr>
      </p:pic>
      <p:sp>
        <p:nvSpPr>
          <p:cNvPr id="80" name="CustomShape 2"/>
          <p:cNvSpPr/>
          <p:nvPr/>
        </p:nvSpPr>
        <p:spPr>
          <a:xfrm>
            <a:off x="900000" y="4320000"/>
            <a:ext cx="7019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Examples:</a:t>
            </a:r>
          </a:p>
          <a:p>
            <a:r>
              <a:rPr lang="en-US" sz="1800" b="0" strike="noStrike" spc="-1">
                <a:latin typeface="Arial"/>
              </a:rPr>
              <a:t>TestArrayLinked.java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20000" y="360000"/>
            <a:ext cx="8279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latin typeface="Arial"/>
              </a:rPr>
              <a:t>Difference between ArrayList and LinkedList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00000" y="4860000"/>
            <a:ext cx="7019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Examples:</a:t>
            </a:r>
          </a:p>
          <a:p>
            <a:r>
              <a:rPr lang="en-US" spc="-1" dirty="0"/>
              <a:t>MyListIterator.java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83" name="Resim 82"/>
          <p:cNvPicPr/>
          <p:nvPr/>
        </p:nvPicPr>
        <p:blipFill>
          <a:blip r:embed="rId2"/>
          <a:stretch/>
        </p:blipFill>
        <p:spPr>
          <a:xfrm>
            <a:off x="739080" y="261720"/>
            <a:ext cx="8257320" cy="4104720"/>
          </a:xfrm>
          <a:prstGeom prst="rect">
            <a:avLst/>
          </a:prstGeom>
          <a:ln>
            <a:noFill/>
          </a:ln>
          <a:effectLst>
            <a:outerShdw dist="155280" dir="2700000">
              <a:srgbClr val="EEEEEE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00000" y="4860000"/>
            <a:ext cx="70196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Examples:</a:t>
            </a:r>
          </a:p>
          <a:p>
            <a:r>
              <a:rPr lang="en-US" sz="1800" b="0" strike="noStrike" spc="-1">
                <a:latin typeface="Arial"/>
              </a:rPr>
              <a:t>TestCollection13.java</a:t>
            </a:r>
          </a:p>
          <a:p>
            <a:r>
              <a:rPr lang="en-US" sz="1800" b="0" strike="noStrike" spc="-1">
                <a:latin typeface="Arial"/>
              </a:rPr>
              <a:t>HashMapExample.java</a:t>
            </a: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  <a:hlinkClick r:id="rId2"/>
              </a:rPr>
              <a:t>https://www.javatpoint.com/collections-in-java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https://www.w3resource.com/java-tutorial/java-collections.php</a:t>
            </a:r>
          </a:p>
        </p:txBody>
      </p:sp>
      <p:pic>
        <p:nvPicPr>
          <p:cNvPr id="85" name="Resim 84"/>
          <p:cNvPicPr/>
          <p:nvPr/>
        </p:nvPicPr>
        <p:blipFill>
          <a:blip r:embed="rId3"/>
          <a:stretch/>
        </p:blipFill>
        <p:spPr>
          <a:xfrm>
            <a:off x="491400" y="673200"/>
            <a:ext cx="9071280" cy="3466440"/>
          </a:xfrm>
          <a:prstGeom prst="rect">
            <a:avLst/>
          </a:prstGeom>
          <a:ln>
            <a:noFill/>
          </a:ln>
          <a:effectLst>
            <a:outerShdw dist="155280" dir="2700000">
              <a:srgbClr val="EEEEEE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20000" y="360000"/>
            <a:ext cx="8279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COLLECTIONS IN JAVA</a:t>
            </a:r>
          </a:p>
        </p:txBody>
      </p:sp>
      <p:pic>
        <p:nvPicPr>
          <p:cNvPr id="42" name="Resim 41"/>
          <p:cNvPicPr/>
          <p:nvPr/>
        </p:nvPicPr>
        <p:blipFill>
          <a:blip r:embed="rId2"/>
          <a:stretch/>
        </p:blipFill>
        <p:spPr>
          <a:xfrm>
            <a:off x="1080000" y="870120"/>
            <a:ext cx="8294400" cy="6047280"/>
          </a:xfrm>
          <a:prstGeom prst="rect">
            <a:avLst/>
          </a:prstGeom>
          <a:ln>
            <a:noFill/>
          </a:ln>
          <a:effectLst>
            <a:outerShdw dist="155280" dir="2700000">
              <a:srgbClr val="EEEEEE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720000" y="360000"/>
            <a:ext cx="8279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COLLECTIONS IN JAVA</a:t>
            </a:r>
          </a:p>
        </p:txBody>
      </p:sp>
      <p:pic>
        <p:nvPicPr>
          <p:cNvPr id="44" name="Resim 43"/>
          <p:cNvPicPr/>
          <p:nvPr/>
        </p:nvPicPr>
        <p:blipFill>
          <a:blip r:embed="rId2"/>
          <a:stretch/>
        </p:blipFill>
        <p:spPr>
          <a:xfrm>
            <a:off x="694800" y="1110600"/>
            <a:ext cx="8743320" cy="5371560"/>
          </a:xfrm>
          <a:prstGeom prst="rect">
            <a:avLst/>
          </a:prstGeom>
          <a:ln>
            <a:noFill/>
          </a:ln>
          <a:effectLst>
            <a:outerShdw dist="155280" dir="2700000">
              <a:srgbClr val="EEEEEE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720000" y="360000"/>
            <a:ext cx="8279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COLLECTIONS IN JAVA</a:t>
            </a:r>
          </a:p>
        </p:txBody>
      </p:sp>
      <p:pic>
        <p:nvPicPr>
          <p:cNvPr id="46" name="Resim 45"/>
          <p:cNvPicPr/>
          <p:nvPr/>
        </p:nvPicPr>
        <p:blipFill>
          <a:blip r:embed="rId2"/>
          <a:stretch/>
        </p:blipFill>
        <p:spPr>
          <a:xfrm>
            <a:off x="554400" y="1260000"/>
            <a:ext cx="8805240" cy="3430080"/>
          </a:xfrm>
          <a:prstGeom prst="rect">
            <a:avLst/>
          </a:prstGeom>
          <a:ln>
            <a:noFill/>
          </a:ln>
          <a:effectLst>
            <a:outerShdw dist="155280" dir="2700000">
              <a:srgbClr val="EEEEEE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20000" y="360000"/>
            <a:ext cx="8279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latin typeface="Arial"/>
              </a:rPr>
              <a:t>Java ArrayList class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900000" y="1080000"/>
            <a:ext cx="8459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Java ArrayList class uses a dynamic array for storing the elements. It inherits AbstractList class and implements List interface</a:t>
            </a:r>
          </a:p>
        </p:txBody>
      </p:sp>
      <p:pic>
        <p:nvPicPr>
          <p:cNvPr id="49" name="Resim 48"/>
          <p:cNvPicPr/>
          <p:nvPr/>
        </p:nvPicPr>
        <p:blipFill>
          <a:blip r:embed="rId2"/>
          <a:stretch/>
        </p:blipFill>
        <p:spPr>
          <a:xfrm>
            <a:off x="8051040" y="1440000"/>
            <a:ext cx="2121840" cy="4679640"/>
          </a:xfrm>
          <a:prstGeom prst="rect">
            <a:avLst/>
          </a:prstGeom>
          <a:ln>
            <a:noFill/>
          </a:ln>
          <a:effectLst>
            <a:outerShdw dist="155280" dir="2700000">
              <a:srgbClr val="EEEEEE">
                <a:alpha val="50000"/>
              </a:srgbClr>
            </a:outerShdw>
          </a:effectLst>
        </p:spPr>
      </p:pic>
      <p:pic>
        <p:nvPicPr>
          <p:cNvPr id="50" name="Resim 49"/>
          <p:cNvPicPr/>
          <p:nvPr/>
        </p:nvPicPr>
        <p:blipFill>
          <a:blip r:embed="rId3"/>
          <a:stretch/>
        </p:blipFill>
        <p:spPr>
          <a:xfrm>
            <a:off x="-102960" y="1980000"/>
            <a:ext cx="8022600" cy="1439640"/>
          </a:xfrm>
          <a:prstGeom prst="rect">
            <a:avLst/>
          </a:prstGeom>
          <a:ln>
            <a:noFill/>
          </a:ln>
          <a:effectLst>
            <a:outerShdw dist="155280" dir="2700000">
              <a:srgbClr val="EEEEEE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720000" y="360000"/>
            <a:ext cx="8279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latin typeface="Arial"/>
              </a:rPr>
              <a:t>Java ArrayList class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52" name="Resim 51"/>
          <p:cNvPicPr/>
          <p:nvPr/>
        </p:nvPicPr>
        <p:blipFill>
          <a:blip r:embed="rId2"/>
          <a:stretch/>
        </p:blipFill>
        <p:spPr>
          <a:xfrm>
            <a:off x="180000" y="1013400"/>
            <a:ext cx="9429480" cy="2226240"/>
          </a:xfrm>
          <a:prstGeom prst="rect">
            <a:avLst/>
          </a:prstGeom>
          <a:ln>
            <a:noFill/>
          </a:ln>
          <a:effectLst>
            <a:outerShdw dist="155280" dir="2700000">
              <a:srgbClr val="EEEEEE">
                <a:alpha val="50000"/>
              </a:srgbClr>
            </a:outerShdw>
          </a:effectLst>
        </p:spPr>
      </p:pic>
      <p:pic>
        <p:nvPicPr>
          <p:cNvPr id="53" name="Resim 52"/>
          <p:cNvPicPr/>
          <p:nvPr/>
        </p:nvPicPr>
        <p:blipFill>
          <a:blip r:embed="rId3"/>
          <a:stretch/>
        </p:blipFill>
        <p:spPr>
          <a:xfrm>
            <a:off x="540000" y="3669840"/>
            <a:ext cx="9096120" cy="3169800"/>
          </a:xfrm>
          <a:prstGeom prst="rect">
            <a:avLst/>
          </a:prstGeom>
          <a:ln>
            <a:noFill/>
          </a:ln>
          <a:effectLst>
            <a:outerShdw dist="155280" dir="2700000">
              <a:srgbClr val="EEEEEE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720000" y="360000"/>
            <a:ext cx="8279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latin typeface="Arial"/>
              </a:rPr>
              <a:t>Java ArrayList class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55" name="Resim 54"/>
          <p:cNvPicPr/>
          <p:nvPr/>
        </p:nvPicPr>
        <p:blipFill>
          <a:blip r:embed="rId2"/>
          <a:stretch/>
        </p:blipFill>
        <p:spPr>
          <a:xfrm>
            <a:off x="1142280" y="972360"/>
            <a:ext cx="7848000" cy="5647680"/>
          </a:xfrm>
          <a:prstGeom prst="rect">
            <a:avLst/>
          </a:prstGeom>
          <a:ln>
            <a:noFill/>
          </a:ln>
          <a:effectLst>
            <a:outerShdw dist="155280" dir="2700000">
              <a:srgbClr val="EEEEEE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720000" y="360000"/>
            <a:ext cx="8279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latin typeface="Arial"/>
              </a:rPr>
              <a:t>Java ArrayList class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57" name="Resim 56"/>
          <p:cNvPicPr/>
          <p:nvPr/>
        </p:nvPicPr>
        <p:blipFill>
          <a:blip r:embed="rId2"/>
          <a:stretch/>
        </p:blipFill>
        <p:spPr>
          <a:xfrm>
            <a:off x="1135800" y="1131120"/>
            <a:ext cx="6603840" cy="1928520"/>
          </a:xfrm>
          <a:prstGeom prst="rect">
            <a:avLst/>
          </a:prstGeom>
          <a:ln>
            <a:noFill/>
          </a:ln>
          <a:effectLst>
            <a:outerShdw dist="155280" dir="2700000">
              <a:srgbClr val="EEEEEE">
                <a:alpha val="50000"/>
              </a:srgbClr>
            </a:outerShdw>
          </a:effectLst>
        </p:spPr>
      </p:pic>
      <p:sp>
        <p:nvSpPr>
          <p:cNvPr id="58" name="CustomShape 2"/>
          <p:cNvSpPr/>
          <p:nvPr/>
        </p:nvSpPr>
        <p:spPr>
          <a:xfrm>
            <a:off x="1260000" y="3420000"/>
            <a:ext cx="70196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Traversal Examples:</a:t>
            </a:r>
          </a:p>
          <a:p>
            <a:r>
              <a:rPr lang="en-US" sz="1800" b="0" strike="noStrike" spc="-1">
                <a:latin typeface="Arial"/>
              </a:rPr>
              <a:t>TestCollection1.java</a:t>
            </a:r>
          </a:p>
          <a:p>
            <a:r>
              <a:rPr lang="en-US" sz="1800" b="0" strike="noStrike" spc="-1">
                <a:latin typeface="Arial"/>
              </a:rPr>
              <a:t>TestCollection2.java</a:t>
            </a:r>
          </a:p>
          <a:p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720000" y="360000"/>
            <a:ext cx="827964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latin typeface="Arial"/>
              </a:rPr>
              <a:t>Java ArrayList class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1260000" y="2160000"/>
            <a:ext cx="70196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Examples:</a:t>
            </a:r>
          </a:p>
          <a:p>
            <a:r>
              <a:rPr lang="en-US" sz="1800" b="0" strike="noStrike" spc="-1">
                <a:latin typeface="Arial"/>
              </a:rPr>
              <a:t>Student.java</a:t>
            </a:r>
          </a:p>
          <a:p>
            <a:r>
              <a:rPr lang="en-US" sz="1800" b="0" strike="noStrike" spc="-1">
                <a:latin typeface="Arial"/>
              </a:rPr>
              <a:t>TestCollection3.java</a:t>
            </a:r>
          </a:p>
          <a:p>
            <a:endParaRPr lang="en-US" sz="1800" b="0" strike="noStrike" spc="-1">
              <a:latin typeface="Arial"/>
            </a:endParaRPr>
          </a:p>
        </p:txBody>
      </p:sp>
      <p:pic>
        <p:nvPicPr>
          <p:cNvPr id="61" name="Resim 60"/>
          <p:cNvPicPr/>
          <p:nvPr/>
        </p:nvPicPr>
        <p:blipFill>
          <a:blip r:embed="rId2"/>
          <a:stretch/>
        </p:blipFill>
        <p:spPr>
          <a:xfrm>
            <a:off x="1299600" y="929160"/>
            <a:ext cx="7022520" cy="1064160"/>
          </a:xfrm>
          <a:prstGeom prst="rect">
            <a:avLst/>
          </a:prstGeom>
          <a:ln>
            <a:noFill/>
          </a:ln>
          <a:effectLst>
            <a:outerShdw dist="155280" dir="2700000">
              <a:srgbClr val="EEEEEE">
                <a:alpha val="50000"/>
              </a:srgbClr>
            </a:outerShdw>
          </a:effectLst>
        </p:spPr>
      </p:pic>
      <p:pic>
        <p:nvPicPr>
          <p:cNvPr id="62" name="Resim 61"/>
          <p:cNvPicPr/>
          <p:nvPr/>
        </p:nvPicPr>
        <p:blipFill>
          <a:blip r:embed="rId3"/>
          <a:stretch/>
        </p:blipFill>
        <p:spPr>
          <a:xfrm>
            <a:off x="1440000" y="3207960"/>
            <a:ext cx="5173200" cy="751680"/>
          </a:xfrm>
          <a:prstGeom prst="rect">
            <a:avLst/>
          </a:prstGeom>
          <a:ln>
            <a:noFill/>
          </a:ln>
          <a:effectLst>
            <a:outerShdw dist="155280" dir="2700000">
              <a:srgbClr val="EEEEEE">
                <a:alpha val="50000"/>
              </a:srgbClr>
            </a:outerShdw>
          </a:effectLst>
        </p:spPr>
      </p:pic>
      <p:sp>
        <p:nvSpPr>
          <p:cNvPr id="63" name="CustomShape 3"/>
          <p:cNvSpPr/>
          <p:nvPr/>
        </p:nvSpPr>
        <p:spPr>
          <a:xfrm>
            <a:off x="1260000" y="4140000"/>
            <a:ext cx="70196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Examples:</a:t>
            </a:r>
          </a:p>
          <a:p>
            <a:r>
              <a:rPr lang="en-US" sz="1800" b="0" strike="noStrike" spc="-1">
                <a:latin typeface="Arial"/>
              </a:rPr>
              <a:t>TestCollection4.java</a:t>
            </a:r>
          </a:p>
          <a:p>
            <a:endParaRPr lang="en-US" sz="1800" b="0" strike="noStrike" spc="-1">
              <a:latin typeface="Arial"/>
            </a:endParaRPr>
          </a:p>
        </p:txBody>
      </p:sp>
      <p:pic>
        <p:nvPicPr>
          <p:cNvPr id="64" name="Resim 63"/>
          <p:cNvPicPr/>
          <p:nvPr/>
        </p:nvPicPr>
        <p:blipFill>
          <a:blip r:embed="rId4"/>
          <a:stretch/>
        </p:blipFill>
        <p:spPr>
          <a:xfrm>
            <a:off x="1399680" y="4860000"/>
            <a:ext cx="5979960" cy="998280"/>
          </a:xfrm>
          <a:prstGeom prst="rect">
            <a:avLst/>
          </a:prstGeom>
          <a:ln>
            <a:noFill/>
          </a:ln>
          <a:effectLst>
            <a:outerShdw dist="155280" dir="2700000">
              <a:srgbClr val="EEEEEE">
                <a:alpha val="50000"/>
              </a:srgbClr>
            </a:outerShdw>
          </a:effectLst>
        </p:spPr>
      </p:pic>
      <p:sp>
        <p:nvSpPr>
          <p:cNvPr id="65" name="CustomShape 4"/>
          <p:cNvSpPr/>
          <p:nvPr/>
        </p:nvSpPr>
        <p:spPr>
          <a:xfrm>
            <a:off x="1260000" y="6120000"/>
            <a:ext cx="70196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Examples:</a:t>
            </a:r>
          </a:p>
          <a:p>
            <a:r>
              <a:rPr lang="en-US" sz="1800" b="0" strike="noStrike" spc="-1">
                <a:latin typeface="Arial"/>
              </a:rPr>
              <a:t>TestCollection5.java</a:t>
            </a:r>
          </a:p>
          <a:p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158</Words>
  <Application>Microsoft Office PowerPoint</Application>
  <PresentationFormat>Özel</PresentationFormat>
  <Paragraphs>45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Arial</vt:lpstr>
      <vt:lpstr>DejaVu Sans</vt:lpstr>
      <vt:lpstr>Symbol</vt:lpstr>
      <vt:lpstr>Wingdings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subject/>
  <dc:creator/>
  <dc:description/>
  <cp:lastModifiedBy>aelbirytu</cp:lastModifiedBy>
  <cp:revision>17</cp:revision>
  <dcterms:created xsi:type="dcterms:W3CDTF">2009-04-16T11:32:32Z</dcterms:created>
  <dcterms:modified xsi:type="dcterms:W3CDTF">2018-03-30T14:12:23Z</dcterms:modified>
  <dc:language>en-US</dc:language>
</cp:coreProperties>
</file>