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7.xml" ContentType="application/vnd.openxmlformats-officedocument.presentationml.slide+xml"/>
  <Override PartName="/ppt/slides/slide13.xml" ContentType="application/vnd.openxmlformats-officedocument.presentationml.slide+xml"/>
  <Override PartName="/ppt/slides/slide10.xml" ContentType="application/vnd.openxmlformats-officedocument.presentationml.slide+xml"/>
  <Override PartName="/ppt/slides/slide28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35"/>
  </p:notesMasterIdLst>
  <p:handoutMasterIdLst>
    <p:handoutMasterId r:id="rId36"/>
  </p:handoutMasterIdLst>
  <p:sldIdLst>
    <p:sldId id="612" r:id="rId2"/>
    <p:sldId id="613" r:id="rId3"/>
    <p:sldId id="611" r:id="rId4"/>
    <p:sldId id="458" r:id="rId5"/>
    <p:sldId id="565" r:id="rId6"/>
    <p:sldId id="554" r:id="rId7"/>
    <p:sldId id="540" r:id="rId8"/>
    <p:sldId id="592" r:id="rId9"/>
    <p:sldId id="556" r:id="rId10"/>
    <p:sldId id="557" r:id="rId11"/>
    <p:sldId id="566" r:id="rId12"/>
    <p:sldId id="589" r:id="rId13"/>
    <p:sldId id="588" r:id="rId14"/>
    <p:sldId id="590" r:id="rId15"/>
    <p:sldId id="606" r:id="rId16"/>
    <p:sldId id="572" r:id="rId17"/>
    <p:sldId id="567" r:id="rId18"/>
    <p:sldId id="568" r:id="rId19"/>
    <p:sldId id="577" r:id="rId20"/>
    <p:sldId id="579" r:id="rId21"/>
    <p:sldId id="583" r:id="rId22"/>
    <p:sldId id="614" r:id="rId23"/>
    <p:sldId id="615" r:id="rId24"/>
    <p:sldId id="608" r:id="rId25"/>
    <p:sldId id="607" r:id="rId26"/>
    <p:sldId id="584" r:id="rId27"/>
    <p:sldId id="586" r:id="rId28"/>
    <p:sldId id="585" r:id="rId29"/>
    <p:sldId id="594" r:id="rId30"/>
    <p:sldId id="595" r:id="rId31"/>
    <p:sldId id="596" r:id="rId32"/>
    <p:sldId id="597" r:id="rId33"/>
    <p:sldId id="570" r:id="rId34"/>
  </p:sldIdLst>
  <p:sldSz cx="9144000" cy="6858000" type="screen4x3"/>
  <p:notesSz cx="69215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83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880" y="-120"/>
      </p:cViewPr>
      <p:guideLst>
        <p:guide orient="horz" pos="2956"/>
        <p:guide pos="21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1.wmf"/><Relationship Id="rId6" Type="http://schemas.openxmlformats.org/officeDocument/2006/relationships/image" Target="../media/image42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" charset="0"/>
                <a:ea typeface="ＭＳ Ｐゴシック" pitchFamily="-1" charset="-128"/>
                <a:cs typeface="ＭＳ Ｐゴシック" pitchFamily="-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1" charset="0"/>
                <a:ea typeface="ＭＳ Ｐゴシック" pitchFamily="-1" charset="-128"/>
                <a:cs typeface="ＭＳ Ｐゴシック" pitchFamily="-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" charset="0"/>
                <a:ea typeface="ＭＳ Ｐゴシック" pitchFamily="-1" charset="-128"/>
                <a:cs typeface="ＭＳ Ｐゴシック" pitchFamily="-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915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1" charset="0"/>
                <a:ea typeface="ＭＳ Ｐゴシック" pitchFamily="-1" charset="-128"/>
              </a:defRPr>
            </a:lvl1pPr>
          </a:lstStyle>
          <a:p>
            <a:pPr>
              <a:defRPr/>
            </a:pPr>
            <a:fld id="{18F7903F-BD34-439E-BBAE-F6A9FD6BA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pitchFamily="-1" charset="0"/>
                <a:ea typeface="ＭＳ Ｐゴシック" pitchFamily="-1" charset="-128"/>
                <a:cs typeface="ＭＳ Ｐゴシック" pitchFamily="-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2713" y="0"/>
            <a:ext cx="299878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pitchFamily="-1" charset="0"/>
                <a:ea typeface="ＭＳ Ｐゴシック" pitchFamily="-1" charset="-128"/>
                <a:cs typeface="ＭＳ Ｐゴシック" pitchFamily="-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44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57700"/>
            <a:ext cx="5076825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987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pitchFamily="-1" charset="0"/>
                <a:ea typeface="ＭＳ Ｐゴシック" pitchFamily="-1" charset="-128"/>
                <a:cs typeface="ＭＳ Ｐゴシック" pitchFamily="-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2713" y="8915400"/>
            <a:ext cx="299878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pitchFamily="-1" charset="0"/>
                <a:ea typeface="ＭＳ Ｐゴシック" pitchFamily="-1" charset="-128"/>
              </a:defRPr>
            </a:lvl1pPr>
          </a:lstStyle>
          <a:p>
            <a:pPr>
              <a:defRPr/>
            </a:pPr>
            <a:fld id="{902199FB-F1C4-4631-B52B-0C7D7595B5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FB04C0-42B6-4D15-9D87-D2899A0A07F4}" type="slidenum">
              <a:rPr lang="en-US" smtClean="0">
                <a:latin typeface="Times New Roman" charset="0"/>
                <a:ea typeface="ＭＳ Ｐゴシック" charset="-128"/>
              </a:rPr>
              <a:pPr/>
              <a:t>5</a:t>
            </a:fld>
            <a:endParaRPr lang="en-US" smtClean="0">
              <a:latin typeface="Times New Roman" charset="0"/>
              <a:ea typeface="ＭＳ Ｐゴシック" charset="-128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5DFB74-7B28-489E-8348-8115286E0A2A}" type="slidenum">
              <a:rPr lang="en-US" smtClean="0">
                <a:latin typeface="Times New Roman" charset="0"/>
                <a:ea typeface="ＭＳ Ｐゴシック" charset="-128"/>
              </a:rPr>
              <a:pPr/>
              <a:t>26</a:t>
            </a:fld>
            <a:endParaRPr lang="en-US" smtClean="0">
              <a:latin typeface="Times New Roman" charset="0"/>
              <a:ea typeface="ＭＳ Ｐゴシック" charset="-128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6A90A5-7D22-49C9-9A30-AA6B59B95F1F}" type="slidenum">
              <a:rPr lang="en-US" smtClean="0">
                <a:latin typeface="Times New Roman" charset="0"/>
                <a:ea typeface="ＭＳ Ｐゴシック" charset="-128"/>
              </a:rPr>
              <a:pPr/>
              <a:t>27</a:t>
            </a:fld>
            <a:endParaRPr lang="en-US" smtClean="0">
              <a:latin typeface="Times New Roman" charset="0"/>
              <a:ea typeface="ＭＳ Ｐゴシック" charset="-128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7C1042-E9BE-4A85-9467-06581C9D9835}" type="slidenum">
              <a:rPr lang="en-US" smtClean="0">
                <a:latin typeface="Times New Roman" charset="0"/>
                <a:ea typeface="ＭＳ Ｐゴシック" charset="-128"/>
              </a:rPr>
              <a:pPr/>
              <a:t>28</a:t>
            </a:fld>
            <a:endParaRPr lang="en-US" smtClean="0">
              <a:latin typeface="Times New Roman" charset="0"/>
              <a:ea typeface="ＭＳ Ｐゴシック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31" descr="A:\paint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328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5328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A8CFDE6A-C895-4988-B21A-B91A834D7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A6778-9F72-4D88-977C-0A85F4B7E8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28715-1DC7-4C94-B519-974272F653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-1" charset="0"/>
                <a:cs typeface="ＭＳ Ｐゴシック" pitchFamily="-1" charset="-128"/>
              </a:defRPr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E383D-BC2B-4847-B73B-F63DA6C4A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51B37-A1DC-4982-87BC-AFBE7D389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44268-D07F-4B59-8D58-A1E346F4BB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B8158-AD1E-42E0-947E-720293C8D5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ECA2C-EA73-45FB-B727-AADDCAF15B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D49BB-B1EA-49AE-B788-4B0CA8869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3B049-25C8-4CA7-BE16-1B1CE3A329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581E0-34F8-4755-A763-1DD6E7276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30605-AF33-4F39-B909-68B81E94E6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789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2260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  <a:ea typeface="ＭＳ Ｐゴシック" pitchFamily="-1" charset="-128"/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352261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>
                <a:solidFill>
                  <a:schemeClr val="bg2"/>
                </a:solidFill>
                <a:latin typeface="Arial" charset="0"/>
                <a:ea typeface="ＭＳ Ｐゴシック" pitchFamily="-1" charset="-128"/>
              </a:defRPr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352262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  <a:ea typeface="ＭＳ Ｐゴシック" pitchFamily="-1" charset="-128"/>
              </a:defRPr>
            </a:lvl1pPr>
          </a:lstStyle>
          <a:p>
            <a:pPr>
              <a:defRPr/>
            </a:pPr>
            <a:fld id="{0791E919-E2BE-4A1A-8EF9-47F112EA1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7895" name="Picture 1031" descr="A:\paint.GIF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1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1.0/legalcode" TargetMode="External"/><Relationship Id="rId2" Type="http://schemas.openxmlformats.org/officeDocument/2006/relationships/hyperlink" Target="http://creativecommons.org/licenses/by-nc-sa/1.0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38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40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54.png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4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DSP First, 2/e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200400"/>
            <a:ext cx="5943600" cy="1771650"/>
          </a:xfrm>
        </p:spPr>
        <p:txBody>
          <a:bodyPr/>
          <a:lstStyle/>
          <a:p>
            <a:r>
              <a:rPr lang="en-US" dirty="0" smtClean="0"/>
              <a:t>Lecture 23</a:t>
            </a:r>
          </a:p>
          <a:p>
            <a:r>
              <a:rPr lang="en-US" dirty="0" smtClean="0"/>
              <a:t>Frequency Response, H(z), Poles and Zeros</a:t>
            </a:r>
          </a:p>
          <a:p>
            <a:r>
              <a:rPr lang="en-US" dirty="0" smtClean="0"/>
              <a:t>   for IIR and FIR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DE6A-C895-4988-B21A-B91A834D725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61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61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3FA6AB-EA02-4C35-9FD4-FF54BEAFBCAA}" type="slidenum">
              <a:rPr lang="en-US" smtClean="0">
                <a:ea typeface="ＭＳ Ｐゴシック" charset="-128"/>
              </a:rPr>
              <a:pPr/>
              <a:t>10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6153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32800" cy="1143000"/>
          </a:xfrm>
        </p:spPr>
        <p:txBody>
          <a:bodyPr/>
          <a:lstStyle/>
          <a:p>
            <a:r>
              <a:rPr lang="en-US" smtClean="0"/>
              <a:t>Poles/Zeros of 1</a:t>
            </a:r>
            <a:r>
              <a:rPr lang="en-US" baseline="30000" smtClean="0"/>
              <a:t>st</a:t>
            </a:r>
            <a:r>
              <a:rPr lang="en-US" smtClean="0"/>
              <a:t>-order H(z)</a:t>
            </a:r>
          </a:p>
        </p:txBody>
      </p:sp>
      <p:sp>
        <p:nvSpPr>
          <p:cNvPr id="6154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smtClean="0"/>
              <a:t>Roots of Numerator &amp; Denominator Polys: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514600" y="2266950"/>
          <a:ext cx="3268663" cy="1255713"/>
        </p:xfrm>
        <a:graphic>
          <a:graphicData uri="http://schemas.openxmlformats.org/presentationml/2006/ole">
            <p:oleObj spid="_x0000_s6146" name="Equation" r:id="rId3" imgW="1091880" imgH="419040" progId="Equation.3">
              <p:embed/>
            </p:oleObj>
          </a:graphicData>
        </a:graphic>
      </p:graphicFrame>
      <p:graphicFrame>
        <p:nvGraphicFramePr>
          <p:cNvPr id="364545" name="Object 3"/>
          <p:cNvGraphicFramePr>
            <a:graphicFrameLocks noChangeAspect="1"/>
          </p:cNvGraphicFramePr>
          <p:nvPr/>
        </p:nvGraphicFramePr>
        <p:xfrm>
          <a:off x="844550" y="5422900"/>
          <a:ext cx="3643313" cy="679450"/>
        </p:xfrm>
        <a:graphic>
          <a:graphicData uri="http://schemas.openxmlformats.org/presentationml/2006/ole">
            <p:oleObj spid="_x0000_s6147" name="Equation" r:id="rId4" imgW="952200" imgH="177480" progId="Equation.3">
              <p:embed/>
            </p:oleObj>
          </a:graphicData>
        </a:graphic>
      </p:graphicFrame>
      <p:graphicFrame>
        <p:nvGraphicFramePr>
          <p:cNvPr id="6148" name="Object 5"/>
          <p:cNvGraphicFramePr>
            <a:graphicFrameLocks noChangeAspect="1"/>
          </p:cNvGraphicFramePr>
          <p:nvPr/>
        </p:nvGraphicFramePr>
        <p:xfrm>
          <a:off x="1195388" y="3676650"/>
          <a:ext cx="5510212" cy="1331913"/>
        </p:xfrm>
        <a:graphic>
          <a:graphicData uri="http://schemas.openxmlformats.org/presentationml/2006/ole">
            <p:oleObj spid="_x0000_s6148" name="Equation" r:id="rId5" imgW="1841400" imgH="444240" progId="Equation.3">
              <p:embed/>
            </p:oleObj>
          </a:graphicData>
        </a:graphic>
      </p:graphicFrame>
      <p:graphicFrame>
        <p:nvGraphicFramePr>
          <p:cNvPr id="374790" name="Object 6"/>
          <p:cNvGraphicFramePr>
            <a:graphicFrameLocks noChangeAspect="1"/>
          </p:cNvGraphicFramePr>
          <p:nvPr/>
        </p:nvGraphicFramePr>
        <p:xfrm>
          <a:off x="4759325" y="5329238"/>
          <a:ext cx="3740150" cy="827087"/>
        </p:xfrm>
        <a:graphic>
          <a:graphicData uri="http://schemas.openxmlformats.org/presentationml/2006/ole">
            <p:oleObj spid="_x0000_s6149" name="Equation" r:id="rId6" imgW="97776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717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71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E8FB68-B7C6-4254-AA00-9E5B9C0F83BF}" type="slidenum">
              <a:rPr lang="en-US" smtClean="0">
                <a:ea typeface="ＭＳ Ｐゴシック" charset="-128"/>
              </a:rPr>
              <a:pPr/>
              <a:t>11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71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3-D VIEW</a:t>
            </a:r>
          </a:p>
        </p:txBody>
      </p:sp>
      <p:pic>
        <p:nvPicPr>
          <p:cNvPr id="71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8534400" cy="658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7" name="Text Box 6"/>
          <p:cNvSpPr txBox="1">
            <a:spLocks noChangeArrowheads="1"/>
          </p:cNvSpPr>
          <p:nvPr/>
        </p:nvSpPr>
        <p:spPr bwMode="auto">
          <a:xfrm>
            <a:off x="304800" y="230188"/>
            <a:ext cx="5524500" cy="97472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Arial" charset="0"/>
              </a:rPr>
              <a:t>3-D VIEWPOINT:</a:t>
            </a:r>
          </a:p>
          <a:p>
            <a:r>
              <a:rPr lang="en-US" sz="2800" b="1">
                <a:latin typeface="Arial" charset="0"/>
              </a:rPr>
              <a:t>EVALUATE H(z) EVERYWHERE</a:t>
            </a:r>
            <a:endParaRPr lang="en-US" i="1">
              <a:latin typeface="Times" charset="0"/>
            </a:endParaRPr>
          </a:p>
        </p:txBody>
      </p:sp>
      <p:grpSp>
        <p:nvGrpSpPr>
          <p:cNvPr id="7178" name="Group 11"/>
          <p:cNvGrpSpPr>
            <a:grpSpLocks/>
          </p:cNvGrpSpPr>
          <p:nvPr/>
        </p:nvGrpSpPr>
        <p:grpSpPr bwMode="auto">
          <a:xfrm>
            <a:off x="457200" y="5105400"/>
            <a:ext cx="2667000" cy="1565275"/>
            <a:chOff x="288" y="3216"/>
            <a:chExt cx="1680" cy="986"/>
          </a:xfrm>
        </p:grpSpPr>
        <p:sp>
          <p:nvSpPr>
            <p:cNvPr id="7179" name="Line 8"/>
            <p:cNvSpPr>
              <a:spLocks noChangeShapeType="1"/>
            </p:cNvSpPr>
            <p:nvPr/>
          </p:nvSpPr>
          <p:spPr bwMode="auto">
            <a:xfrm flipV="1">
              <a:off x="1152" y="3216"/>
              <a:ext cx="816" cy="768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Text Box 9"/>
            <p:cNvSpPr txBox="1">
              <a:spLocks noChangeArrowheads="1"/>
            </p:cNvSpPr>
            <p:nvPr/>
          </p:nvSpPr>
          <p:spPr bwMode="auto">
            <a:xfrm>
              <a:off x="288" y="3934"/>
              <a:ext cx="1149" cy="26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Arial" charset="0"/>
                </a:rPr>
                <a:t>UNIT CIRCLE</a:t>
              </a:r>
              <a:endParaRPr lang="en-US" sz="2800" i="1">
                <a:latin typeface="Times" charset="0"/>
              </a:endParaRPr>
            </a:p>
          </p:txBody>
        </p:sp>
      </p:grpSp>
      <p:graphicFrame>
        <p:nvGraphicFramePr>
          <p:cNvPr id="386050" name="Object 2"/>
          <p:cNvGraphicFramePr>
            <a:graphicFrameLocks noChangeAspect="1"/>
          </p:cNvGraphicFramePr>
          <p:nvPr/>
        </p:nvGraphicFramePr>
        <p:xfrm>
          <a:off x="6318250" y="1011238"/>
          <a:ext cx="2749550" cy="512762"/>
        </p:xfrm>
        <a:graphic>
          <a:graphicData uri="http://schemas.openxmlformats.org/presentationml/2006/ole">
            <p:oleObj spid="_x0000_s7170" name="Equation" r:id="rId4" imgW="952200" imgH="177480" progId="Equation.3">
              <p:embed/>
            </p:oleObj>
          </a:graphicData>
        </a:graphic>
      </p:graphicFrame>
      <p:graphicFrame>
        <p:nvGraphicFramePr>
          <p:cNvPr id="386051" name="Object 3"/>
          <p:cNvGraphicFramePr>
            <a:graphicFrameLocks noChangeAspect="1"/>
          </p:cNvGraphicFramePr>
          <p:nvPr/>
        </p:nvGraphicFramePr>
        <p:xfrm>
          <a:off x="1047750" y="3200400"/>
          <a:ext cx="2625725" cy="533400"/>
        </p:xfrm>
        <a:graphic>
          <a:graphicData uri="http://schemas.openxmlformats.org/presentationml/2006/ole">
            <p:oleObj spid="_x0000_s7171" name="Equation" r:id="rId5" imgW="87624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4608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75D1C4-94E6-4EA2-9F0E-DC8F51CBAAE9}" type="slidenum">
              <a:rPr lang="en-US" smtClean="0">
                <a:ea typeface="ＭＳ Ｐゴシック" charset="-128"/>
              </a:rPr>
              <a:pPr/>
              <a:t>12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PHASE from 3-D PLOT</a:t>
            </a:r>
          </a:p>
        </p:txBody>
      </p:sp>
      <p:pic>
        <p:nvPicPr>
          <p:cNvPr id="4608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8229600" cy="50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6A1E26-9C9B-4AA9-A171-E4DBC1305F2B}" type="slidenum">
              <a:rPr lang="en-US" smtClean="0">
                <a:ea typeface="ＭＳ Ｐゴシック" charset="-128"/>
              </a:rPr>
              <a:pPr/>
              <a:t>13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81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763000" cy="1143000"/>
          </a:xfrm>
        </p:spPr>
        <p:txBody>
          <a:bodyPr/>
          <a:lstStyle/>
          <a:p>
            <a:r>
              <a:rPr lang="en-US" smtClean="0"/>
              <a:t>FREQ. RESPONSE from H(z)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952750"/>
            <a:ext cx="8178800" cy="12382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-1" charset="2"/>
              <a:buChar char="§"/>
              <a:defRPr/>
            </a:pPr>
            <a:r>
              <a:rPr lang="en-US" sz="2800">
                <a:ea typeface="ＭＳ Ｐゴシック" pitchFamily="-1" charset="-128"/>
                <a:cs typeface="ＭＳ Ｐゴシック" pitchFamily="-1" charset="-128"/>
              </a:rPr>
              <a:t>Relate H(z) to FREQUENCY RESPONSE</a:t>
            </a:r>
          </a:p>
          <a:p>
            <a:pPr>
              <a:lnSpc>
                <a:spcPct val="90000"/>
              </a:lnSpc>
              <a:buFont typeface="Wingdings" pitchFamily="-1" charset="2"/>
              <a:buChar char="§"/>
              <a:defRPr/>
            </a:pPr>
            <a:r>
              <a:rPr lang="en-US" sz="2800">
                <a:ea typeface="ＭＳ Ｐゴシック" pitchFamily="-1" charset="-128"/>
                <a:cs typeface="ＭＳ Ｐゴシック" pitchFamily="-1" charset="-128"/>
              </a:rPr>
              <a:t>EVALUATE H(z) on the </a:t>
            </a:r>
            <a:r>
              <a:rPr lang="en-US" sz="2800" b="1" u="sng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-1" charset="-128"/>
                <a:cs typeface="ＭＳ Ｐゴシック" pitchFamily="-1" charset="-128"/>
              </a:rPr>
              <a:t>UNIT CIRCLE</a:t>
            </a:r>
            <a:endParaRPr lang="en-US" sz="2800">
              <a:ea typeface="ＭＳ Ｐゴシック" pitchFamily="-1" charset="-128"/>
              <a:cs typeface="ＭＳ Ｐゴシック" pitchFamily="-1" charset="-128"/>
            </a:endParaRPr>
          </a:p>
          <a:p>
            <a:pPr lvl="1">
              <a:lnSpc>
                <a:spcPct val="90000"/>
              </a:lnSpc>
              <a:buFont typeface="Wingdings" pitchFamily="-1" charset="2"/>
              <a:buChar char="§"/>
              <a:defRPr/>
            </a:pPr>
            <a:r>
              <a:rPr lang="en-US" sz="2400"/>
              <a:t>ANGLE is same as FREQUENCY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371600" y="1652588"/>
          <a:ext cx="5600700" cy="1243012"/>
        </p:xfrm>
        <a:graphic>
          <a:graphicData uri="http://schemas.openxmlformats.org/presentationml/2006/ole">
            <p:oleObj spid="_x0000_s8194" name="Equation" r:id="rId3" imgW="1257120" imgH="279360" progId="Equation.3">
              <p:embed/>
            </p:oleObj>
          </a:graphicData>
        </a:graphic>
      </p:graphicFrame>
      <p:graphicFrame>
        <p:nvGraphicFramePr>
          <p:cNvPr id="367617" name="Object 3"/>
          <p:cNvGraphicFramePr>
            <a:graphicFrameLocks noChangeAspect="1"/>
          </p:cNvGraphicFramePr>
          <p:nvPr/>
        </p:nvGraphicFramePr>
        <p:xfrm>
          <a:off x="762000" y="4421188"/>
          <a:ext cx="7620000" cy="1827212"/>
        </p:xfrm>
        <a:graphic>
          <a:graphicData uri="http://schemas.openxmlformats.org/presentationml/2006/ole">
            <p:oleObj spid="_x0000_s8195" name="Equation" r:id="rId4" imgW="180324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92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92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239B44-0E8C-4D7D-8E8B-09C917D8BCDF}" type="slidenum">
              <a:rPr lang="en-US" smtClean="0">
                <a:ea typeface="ＭＳ Ｐゴシック" charset="-128"/>
              </a:rPr>
              <a:pPr/>
              <a:t>14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922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UNIT CIRCLE: RECAP</a:t>
            </a:r>
          </a:p>
        </p:txBody>
      </p:sp>
      <p:sp>
        <p:nvSpPr>
          <p:cNvPr id="922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r>
              <a:rPr lang="en-US" smtClean="0"/>
              <a:t>MAPPING BETWEEN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5638800" y="2514600"/>
          <a:ext cx="2514600" cy="1035050"/>
        </p:xfrm>
        <a:graphic>
          <a:graphicData uri="http://schemas.openxmlformats.org/presentationml/2006/ole">
            <p:oleObj spid="_x0000_s9218" name="Equation" r:id="rId3" imgW="431800" imgH="177800" progId="Equation.3">
              <p:embed/>
            </p:oleObj>
          </a:graphicData>
        </a:graphic>
      </p:graphicFrame>
      <p:pic>
        <p:nvPicPr>
          <p:cNvPr id="9226" name="Picture 205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403475"/>
            <a:ext cx="4419600" cy="399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059"/>
          <p:cNvGrpSpPr>
            <a:grpSpLocks/>
          </p:cNvGrpSpPr>
          <p:nvPr/>
        </p:nvGrpSpPr>
        <p:grpSpPr bwMode="auto">
          <a:xfrm>
            <a:off x="1371600" y="4186238"/>
            <a:ext cx="7488238" cy="1909762"/>
            <a:chOff x="864" y="2637"/>
            <a:chExt cx="4717" cy="1203"/>
          </a:xfrm>
        </p:grpSpPr>
        <p:graphicFrame>
          <p:nvGraphicFramePr>
            <p:cNvPr id="9220" name="Object 4"/>
            <p:cNvGraphicFramePr>
              <a:graphicFrameLocks noChangeAspect="1"/>
            </p:cNvGraphicFramePr>
            <p:nvPr/>
          </p:nvGraphicFramePr>
          <p:xfrm>
            <a:off x="3011" y="2637"/>
            <a:ext cx="2570" cy="1203"/>
          </p:xfrm>
          <a:graphic>
            <a:graphicData uri="http://schemas.openxmlformats.org/presentationml/2006/ole">
              <p:oleObj spid="_x0000_s9220" name="Equation" r:id="rId5" imgW="1384300" imgH="647700" progId="Equation.3">
                <p:embed/>
              </p:oleObj>
            </a:graphicData>
          </a:graphic>
        </p:graphicFrame>
        <p:sp>
          <p:nvSpPr>
            <p:cNvPr id="9228" name="Line 2055"/>
            <p:cNvSpPr>
              <a:spLocks noChangeShapeType="1"/>
            </p:cNvSpPr>
            <p:nvPr/>
          </p:nvSpPr>
          <p:spPr bwMode="auto">
            <a:xfrm flipH="1" flipV="1">
              <a:off x="2496" y="2736"/>
              <a:ext cx="576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Line 2056"/>
            <p:cNvSpPr>
              <a:spLocks noChangeShapeType="1"/>
            </p:cNvSpPr>
            <p:nvPr/>
          </p:nvSpPr>
          <p:spPr bwMode="auto">
            <a:xfrm flipH="1" flipV="1">
              <a:off x="864" y="2736"/>
              <a:ext cx="216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Line 2057"/>
            <p:cNvSpPr>
              <a:spLocks noChangeShapeType="1"/>
            </p:cNvSpPr>
            <p:nvPr/>
          </p:nvSpPr>
          <p:spPr bwMode="auto">
            <a:xfrm flipH="1" flipV="1">
              <a:off x="1680" y="3552"/>
              <a:ext cx="13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5040313" y="1622425"/>
          <a:ext cx="1741487" cy="625475"/>
        </p:xfrm>
        <a:graphic>
          <a:graphicData uri="http://schemas.openxmlformats.org/presentationml/2006/ole">
            <p:oleObj spid="_x0000_s9219" name="Equation" r:id="rId6" imgW="495300" imgH="177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Frequency Response from poles and zeros</a:t>
            </a:r>
          </a:p>
        </p:txBody>
      </p:sp>
      <p:pic>
        <p:nvPicPr>
          <p:cNvPr id="47107" name="Picture 4" descr="Fig08-25_Hw_PZ_vectors"/>
          <p:cNvPicPr>
            <a:picLocks noChangeAspect="1" noChangeArrowheads="1"/>
          </p:cNvPicPr>
          <p:nvPr/>
        </p:nvPicPr>
        <p:blipFill>
          <a:blip r:embed="rId2" cstate="print"/>
          <a:srcRect b="19231"/>
          <a:stretch>
            <a:fillRect/>
          </a:stretch>
        </p:blipFill>
        <p:spPr bwMode="auto">
          <a:xfrm>
            <a:off x="5029200" y="2895600"/>
            <a:ext cx="4038600" cy="354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8" name="Picture 5" descr="PZtext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019675"/>
            <a:ext cx="48863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6" descr="PZtext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524000"/>
            <a:ext cx="608647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0" name="Picture 7" descr="PZtext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2971800"/>
            <a:ext cx="44291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1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4711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34F868-4675-4BAF-A137-261382591CE0}" type="slidenum">
              <a:rPr lang="en-US" smtClean="0">
                <a:ea typeface="ＭＳ Ｐゴシック" charset="-128"/>
              </a:rPr>
              <a:pPr/>
              <a:t>15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7113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102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102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7A4750-707E-427C-ABB5-BDB0EE784CDC}" type="slidenum">
              <a:rPr lang="en-US" smtClean="0">
                <a:ea typeface="ＭＳ Ｐゴシック" charset="-128"/>
              </a:rPr>
              <a:pPr/>
              <a:t>16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80400" cy="1143000"/>
          </a:xfrm>
        </p:spPr>
        <p:txBody>
          <a:bodyPr/>
          <a:lstStyle/>
          <a:p>
            <a:r>
              <a:rPr lang="en-US" smtClean="0"/>
              <a:t>IIR H(z) example: two poles</a:t>
            </a:r>
          </a:p>
        </p:txBody>
      </p:sp>
      <p:sp>
        <p:nvSpPr>
          <p:cNvPr id="102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82000" cy="4171950"/>
          </a:xfrm>
        </p:spPr>
        <p:txBody>
          <a:bodyPr/>
          <a:lstStyle/>
          <a:p>
            <a:r>
              <a:rPr lang="en-US" smtClean="0"/>
              <a:t>Poles just inside the unit circle (for stability)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MATLAB: </a:t>
            </a:r>
            <a:r>
              <a:rPr lang="en-US" b="1" smtClean="0">
                <a:latin typeface="Courier New" charset="0"/>
                <a:cs typeface="Courier New" charset="0"/>
              </a:rPr>
              <a:t>roots( )</a:t>
            </a:r>
            <a:r>
              <a:rPr lang="en-US" smtClean="0"/>
              <a:t> and </a:t>
            </a:r>
            <a:r>
              <a:rPr lang="en-US" b="1" smtClean="0">
                <a:latin typeface="Courier New" charset="0"/>
                <a:cs typeface="Courier New" charset="0"/>
              </a:rPr>
              <a:t>poly( )</a:t>
            </a:r>
          </a:p>
          <a:p>
            <a:pPr lvl="1"/>
            <a:r>
              <a:rPr lang="en-US" b="1" smtClean="0">
                <a:latin typeface="Courier New" charset="0"/>
                <a:cs typeface="Courier New" charset="0"/>
              </a:rPr>
              <a:t>roots( [1, 0.97, 0.9409] )</a:t>
            </a:r>
          </a:p>
          <a:p>
            <a:pPr lvl="1"/>
            <a:r>
              <a:rPr lang="en-US" b="1" smtClean="0">
                <a:latin typeface="Courier New" charset="0"/>
                <a:cs typeface="Courier New" charset="0"/>
              </a:rPr>
              <a:t>poly( 0.97*exp(j*2*pi*[1,-1]/3) )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350963" y="2362200"/>
          <a:ext cx="6492875" cy="1327150"/>
        </p:xfrm>
        <a:graphic>
          <a:graphicData uri="http://schemas.openxmlformats.org/presentationml/2006/ole">
            <p:oleObj spid="_x0000_s10242" name="Equation" r:id="rId3" imgW="1930320" imgH="393480" progId="Equation.3">
              <p:embed/>
            </p:oleObj>
          </a:graphicData>
        </a:graphic>
      </p:graphicFrame>
      <p:graphicFrame>
        <p:nvGraphicFramePr>
          <p:cNvPr id="365570" name="Object 4"/>
          <p:cNvGraphicFramePr>
            <a:graphicFrameLocks noChangeAspect="1"/>
          </p:cNvGraphicFramePr>
          <p:nvPr/>
        </p:nvGraphicFramePr>
        <p:xfrm>
          <a:off x="5486400" y="3962400"/>
          <a:ext cx="2981325" cy="612775"/>
        </p:xfrm>
        <a:graphic>
          <a:graphicData uri="http://schemas.openxmlformats.org/presentationml/2006/ole">
            <p:oleObj spid="_x0000_s10243" name="Equation" r:id="rId4" imgW="990360" imgH="203040" progId="Equation.3">
              <p:embed/>
            </p:oleObj>
          </a:graphicData>
        </a:graphic>
      </p:graphicFrame>
      <p:graphicFrame>
        <p:nvGraphicFramePr>
          <p:cNvPr id="379910" name="Object 6"/>
          <p:cNvGraphicFramePr>
            <a:graphicFrameLocks noChangeAspect="1"/>
          </p:cNvGraphicFramePr>
          <p:nvPr/>
        </p:nvGraphicFramePr>
        <p:xfrm>
          <a:off x="671513" y="3962400"/>
          <a:ext cx="4357687" cy="611188"/>
        </p:xfrm>
        <a:graphic>
          <a:graphicData uri="http://schemas.openxmlformats.org/presentationml/2006/ole">
            <p:oleObj spid="_x0000_s10244" name="Equation" r:id="rId5" imgW="144756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0DA9AB-2514-4934-94B1-6866FA8B0182}" type="slidenum">
              <a:rPr lang="en-US" smtClean="0">
                <a:ea typeface="ＭＳ Ｐゴシック" charset="-128"/>
              </a:rPr>
              <a:pPr/>
              <a:t>17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813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MOVIE for H(z) in 3-D</a:t>
            </a:r>
          </a:p>
        </p:txBody>
      </p:sp>
      <p:sp>
        <p:nvSpPr>
          <p:cNvPr id="4813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381500"/>
          </a:xfrm>
        </p:spPr>
        <p:txBody>
          <a:bodyPr/>
          <a:lstStyle/>
          <a:p>
            <a:r>
              <a:rPr lang="en-US" dirty="0" smtClean="0"/>
              <a:t>POLES to H(z) to Frequency </a:t>
            </a:r>
            <a:r>
              <a:rPr lang="en-US" dirty="0" err="1" smtClean="0"/>
              <a:t>Reponse</a:t>
            </a:r>
            <a:endParaRPr lang="en-US" dirty="0" smtClean="0"/>
          </a:p>
          <a:p>
            <a:pPr lvl="1"/>
            <a:r>
              <a:rPr lang="en-US" dirty="0" smtClean="0"/>
              <a:t>TWO POLES SHOWN</a:t>
            </a:r>
          </a:p>
        </p:txBody>
      </p:sp>
      <p:pic>
        <p:nvPicPr>
          <p:cNvPr id="48135" name="Picture 1029" descr="PeelingResponse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743200"/>
            <a:ext cx="43434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6" name="Picture 2" descr="C:\Documents and Settings\Jim McClellan\My Documents\IIR_97_94_examp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9725" y="2828925"/>
            <a:ext cx="357187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E3ADDF-E5B0-4FB3-8841-43F1FCB0A44D}" type="slidenum">
              <a:rPr lang="en-US" smtClean="0">
                <a:ea typeface="ＭＳ Ｐゴシック" charset="-128"/>
              </a:rPr>
              <a:pPr/>
              <a:t>18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914400"/>
          </a:xfrm>
        </p:spPr>
        <p:txBody>
          <a:bodyPr/>
          <a:lstStyle/>
          <a:p>
            <a:r>
              <a:rPr lang="en-US" smtClean="0"/>
              <a:t>Frequency Response from H(z) 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Walking around the Unit Circle</a:t>
            </a:r>
          </a:p>
        </p:txBody>
      </p:sp>
      <p:pic>
        <p:nvPicPr>
          <p:cNvPr id="49159" name="Picture 5" descr="RotatingRespon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363788"/>
            <a:ext cx="4686300" cy="441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1127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112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2F2B7E-C206-40B7-9B8D-75AFB8CE48DB}" type="slidenum">
              <a:rPr lang="en-US" smtClean="0">
                <a:ea typeface="ＭＳ Ｐゴシック" charset="-128"/>
              </a:rPr>
              <a:pPr/>
              <a:t>19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11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128000" cy="1143000"/>
          </a:xfrm>
        </p:spPr>
        <p:txBody>
          <a:bodyPr/>
          <a:lstStyle/>
          <a:p>
            <a:r>
              <a:rPr lang="en-US" smtClean="0"/>
              <a:t>THREE DOMAINS:</a:t>
            </a:r>
          </a:p>
        </p:txBody>
      </p:sp>
      <p:grpSp>
        <p:nvGrpSpPr>
          <p:cNvPr id="11276" name="Group 3"/>
          <p:cNvGrpSpPr>
            <a:grpSpLocks/>
          </p:cNvGrpSpPr>
          <p:nvPr/>
        </p:nvGrpSpPr>
        <p:grpSpPr bwMode="auto">
          <a:xfrm>
            <a:off x="2514600" y="1676400"/>
            <a:ext cx="5549900" cy="3124200"/>
            <a:chOff x="1584" y="1056"/>
            <a:chExt cx="3496" cy="1968"/>
          </a:xfrm>
        </p:grpSpPr>
        <p:sp>
          <p:nvSpPr>
            <p:cNvPr id="11286" name="Text Box 4"/>
            <p:cNvSpPr txBox="1">
              <a:spLocks noChangeArrowheads="1"/>
            </p:cNvSpPr>
            <p:nvPr/>
          </p:nvSpPr>
          <p:spPr bwMode="auto">
            <a:xfrm>
              <a:off x="1680" y="1056"/>
              <a:ext cx="2308" cy="29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Z-TRANSFORM-DOMAIN</a:t>
              </a:r>
              <a:endParaRPr lang="en-US" i="1"/>
            </a:p>
          </p:txBody>
        </p:sp>
        <p:sp>
          <p:nvSpPr>
            <p:cNvPr id="11287" name="Text Box 5"/>
            <p:cNvSpPr txBox="1">
              <a:spLocks noChangeArrowheads="1"/>
            </p:cNvSpPr>
            <p:nvPr/>
          </p:nvSpPr>
          <p:spPr bwMode="auto">
            <a:xfrm>
              <a:off x="3168" y="1344"/>
              <a:ext cx="1912" cy="29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POLYNOMIALS: H(z)</a:t>
              </a:r>
              <a:endParaRPr lang="en-US" i="1"/>
            </a:p>
          </p:txBody>
        </p:sp>
        <p:sp>
          <p:nvSpPr>
            <p:cNvPr id="11288" name="Freeform 6"/>
            <p:cNvSpPr>
              <a:spLocks/>
            </p:cNvSpPr>
            <p:nvPr/>
          </p:nvSpPr>
          <p:spPr bwMode="auto">
            <a:xfrm>
              <a:off x="1584" y="1392"/>
              <a:ext cx="2496" cy="1632"/>
            </a:xfrm>
            <a:custGeom>
              <a:avLst/>
              <a:gdLst>
                <a:gd name="T0" fmla="*/ 0 w 2496"/>
                <a:gd name="T1" fmla="*/ 1632 h 1632"/>
                <a:gd name="T2" fmla="*/ 1152 w 2496"/>
                <a:gd name="T3" fmla="*/ 0 h 1632"/>
                <a:gd name="T4" fmla="*/ 2496 w 2496"/>
                <a:gd name="T5" fmla="*/ 1632 h 1632"/>
                <a:gd name="T6" fmla="*/ 0 60000 65536"/>
                <a:gd name="T7" fmla="*/ 0 60000 65536"/>
                <a:gd name="T8" fmla="*/ 0 60000 65536"/>
                <a:gd name="T9" fmla="*/ 0 w 2496"/>
                <a:gd name="T10" fmla="*/ 0 h 1632"/>
                <a:gd name="T11" fmla="*/ 2496 w 2496"/>
                <a:gd name="T12" fmla="*/ 1632 h 16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96" h="1632">
                  <a:moveTo>
                    <a:pt x="0" y="1632"/>
                  </a:moveTo>
                  <a:lnTo>
                    <a:pt x="1152" y="0"/>
                  </a:lnTo>
                  <a:lnTo>
                    <a:pt x="2496" y="1632"/>
                  </a:ln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7" name="Line 9"/>
          <p:cNvSpPr>
            <a:spLocks noChangeShapeType="1"/>
          </p:cNvSpPr>
          <p:nvPr/>
        </p:nvSpPr>
        <p:spPr bwMode="auto">
          <a:xfrm flipH="1" flipV="1">
            <a:off x="5791200" y="2743200"/>
            <a:ext cx="990600" cy="12192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78" name="Group 24"/>
          <p:cNvGrpSpPr>
            <a:grpSpLocks/>
          </p:cNvGrpSpPr>
          <p:nvPr/>
        </p:nvGrpSpPr>
        <p:grpSpPr bwMode="auto">
          <a:xfrm>
            <a:off x="5638800" y="4419600"/>
            <a:ext cx="3375025" cy="1905000"/>
            <a:chOff x="3502" y="2784"/>
            <a:chExt cx="2126" cy="1200"/>
          </a:xfrm>
        </p:grpSpPr>
        <p:sp>
          <p:nvSpPr>
            <p:cNvPr id="11285" name="Text Box 11"/>
            <p:cNvSpPr txBox="1">
              <a:spLocks noChangeArrowheads="1"/>
            </p:cNvSpPr>
            <p:nvPr/>
          </p:nvSpPr>
          <p:spPr bwMode="auto">
            <a:xfrm>
              <a:off x="4080" y="2784"/>
              <a:ext cx="1481" cy="28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FREQ-DOMAIN</a:t>
              </a:r>
              <a:endParaRPr lang="en-US" i="1"/>
            </a:p>
          </p:txBody>
        </p:sp>
        <p:graphicFrame>
          <p:nvGraphicFramePr>
            <p:cNvPr id="11271" name="Object 7"/>
            <p:cNvGraphicFramePr>
              <a:graphicFrameLocks noChangeAspect="1"/>
            </p:cNvGraphicFramePr>
            <p:nvPr/>
          </p:nvGraphicFramePr>
          <p:xfrm>
            <a:off x="3502" y="3227"/>
            <a:ext cx="2126" cy="757"/>
          </p:xfrm>
          <a:graphic>
            <a:graphicData uri="http://schemas.openxmlformats.org/presentationml/2006/ole">
              <p:oleObj spid="_x0000_s11271" name="Equation" r:id="rId3" imgW="1282680" imgH="457200" progId="Equation.3">
                <p:embed/>
              </p:oleObj>
            </a:graphicData>
          </a:graphic>
        </p:graphicFrame>
      </p:grpSp>
      <p:grpSp>
        <p:nvGrpSpPr>
          <p:cNvPr id="11279" name="Group 13"/>
          <p:cNvGrpSpPr>
            <a:grpSpLocks/>
          </p:cNvGrpSpPr>
          <p:nvPr/>
        </p:nvGrpSpPr>
        <p:grpSpPr bwMode="auto">
          <a:xfrm>
            <a:off x="63500" y="4479925"/>
            <a:ext cx="4465638" cy="1252538"/>
            <a:chOff x="40" y="2822"/>
            <a:chExt cx="2813" cy="789"/>
          </a:xfrm>
        </p:grpSpPr>
        <p:sp>
          <p:nvSpPr>
            <p:cNvPr id="11284" name="Text Box 14"/>
            <p:cNvSpPr txBox="1">
              <a:spLocks noChangeArrowheads="1"/>
            </p:cNvSpPr>
            <p:nvPr/>
          </p:nvSpPr>
          <p:spPr bwMode="auto">
            <a:xfrm>
              <a:off x="144" y="2822"/>
              <a:ext cx="1406" cy="28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TIME-DOMAIN</a:t>
              </a:r>
              <a:endParaRPr lang="en-US" i="1"/>
            </a:p>
          </p:txBody>
        </p:sp>
        <p:graphicFrame>
          <p:nvGraphicFramePr>
            <p:cNvPr id="11270" name="Object 4"/>
            <p:cNvGraphicFramePr>
              <a:graphicFrameLocks noChangeAspect="1"/>
            </p:cNvGraphicFramePr>
            <p:nvPr/>
          </p:nvGraphicFramePr>
          <p:xfrm>
            <a:off x="40" y="3315"/>
            <a:ext cx="2813" cy="296"/>
          </p:xfrm>
          <a:graphic>
            <a:graphicData uri="http://schemas.openxmlformats.org/presentationml/2006/ole">
              <p:oleObj spid="_x0000_s11270" name="Equation" r:id="rId4" imgW="2171520" imgH="228600" progId="Equation.3">
                <p:embed/>
              </p:oleObj>
            </a:graphicData>
          </a:graphic>
        </p:graphicFrame>
      </p:grpSp>
      <p:grpSp>
        <p:nvGrpSpPr>
          <p:cNvPr id="11280" name="Group 16"/>
          <p:cNvGrpSpPr>
            <a:grpSpLocks/>
          </p:cNvGrpSpPr>
          <p:nvPr/>
        </p:nvGrpSpPr>
        <p:grpSpPr bwMode="auto">
          <a:xfrm>
            <a:off x="2514600" y="3724275"/>
            <a:ext cx="3962400" cy="1076325"/>
            <a:chOff x="1584" y="2346"/>
            <a:chExt cx="2496" cy="678"/>
          </a:xfrm>
        </p:grpSpPr>
        <p:sp>
          <p:nvSpPr>
            <p:cNvPr id="11283" name="Line 17"/>
            <p:cNvSpPr>
              <a:spLocks noChangeShapeType="1"/>
            </p:cNvSpPr>
            <p:nvPr/>
          </p:nvSpPr>
          <p:spPr bwMode="auto">
            <a:xfrm>
              <a:off x="1584" y="3024"/>
              <a:ext cx="249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269" name="Object 3"/>
            <p:cNvGraphicFramePr>
              <a:graphicFrameLocks noChangeAspect="1"/>
            </p:cNvGraphicFramePr>
            <p:nvPr/>
          </p:nvGraphicFramePr>
          <p:xfrm>
            <a:off x="2112" y="2346"/>
            <a:ext cx="1353" cy="643"/>
          </p:xfrm>
          <a:graphic>
            <a:graphicData uri="http://schemas.openxmlformats.org/presentationml/2006/ole">
              <p:oleObj spid="_x0000_s11269" name="Equation" r:id="rId5" imgW="482400" imgH="228600" progId="Equation.3">
                <p:embed/>
              </p:oleObj>
            </a:graphicData>
          </a:graphic>
        </p:graphicFrame>
      </p:grpSp>
      <p:graphicFrame>
        <p:nvGraphicFramePr>
          <p:cNvPr id="11266" name="Object 6"/>
          <p:cNvGraphicFramePr>
            <a:graphicFrameLocks noChangeAspect="1"/>
          </p:cNvGraphicFramePr>
          <p:nvPr/>
        </p:nvGraphicFramePr>
        <p:xfrm>
          <a:off x="228600" y="1557338"/>
          <a:ext cx="2478088" cy="1038225"/>
        </p:xfrm>
        <a:graphic>
          <a:graphicData uri="http://schemas.openxmlformats.org/presentationml/2006/ole">
            <p:oleObj spid="_x0000_s11266" name="Equation" r:id="rId6" imgW="1091880" imgH="457200" progId="Equation.3">
              <p:embed/>
            </p:oleObj>
          </a:graphicData>
        </a:graphic>
      </p:graphicFrame>
      <p:graphicFrame>
        <p:nvGraphicFramePr>
          <p:cNvPr id="11267" name="Object 8"/>
          <p:cNvGraphicFramePr>
            <a:graphicFrameLocks noChangeAspect="1"/>
          </p:cNvGraphicFramePr>
          <p:nvPr/>
        </p:nvGraphicFramePr>
        <p:xfrm>
          <a:off x="6705600" y="2827338"/>
          <a:ext cx="2209800" cy="982662"/>
        </p:xfrm>
        <a:graphic>
          <a:graphicData uri="http://schemas.openxmlformats.org/presentationml/2006/ole">
            <p:oleObj spid="_x0000_s11267" name="Equation" r:id="rId7" imgW="457200" imgH="203040" progId="Equation.3">
              <p:embed/>
            </p:oleObj>
          </a:graphicData>
        </a:graphic>
      </p:graphicFrame>
      <p:sp>
        <p:nvSpPr>
          <p:cNvPr id="28" name="Line 8"/>
          <p:cNvSpPr>
            <a:spLocks noChangeShapeType="1"/>
          </p:cNvSpPr>
          <p:nvPr/>
        </p:nvSpPr>
        <p:spPr bwMode="auto">
          <a:xfrm flipH="1">
            <a:off x="2209800" y="2438400"/>
            <a:ext cx="1066800" cy="1447800"/>
          </a:xfrm>
          <a:prstGeom prst="line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</a:endParaRPr>
          </a:p>
        </p:txBody>
      </p:sp>
      <p:graphicFrame>
        <p:nvGraphicFramePr>
          <p:cNvPr id="11268" name="Object 5"/>
          <p:cNvGraphicFramePr>
            <a:graphicFrameLocks noChangeAspect="1"/>
          </p:cNvGraphicFramePr>
          <p:nvPr/>
        </p:nvGraphicFramePr>
        <p:xfrm>
          <a:off x="5562600" y="533400"/>
          <a:ext cx="1600200" cy="758825"/>
        </p:xfrm>
        <a:graphic>
          <a:graphicData uri="http://schemas.openxmlformats.org/presentationml/2006/ole">
            <p:oleObj spid="_x0000_s11268" name="Equation" r:id="rId8" imgW="482400" imgH="228600" progId="Equation.3">
              <p:embed/>
            </p:oleObj>
          </a:graphicData>
        </a:graphic>
      </p:graphicFrame>
      <p:sp>
        <p:nvSpPr>
          <p:cNvPr id="11282" name="Text Box 14"/>
          <p:cNvSpPr txBox="1">
            <a:spLocks noChangeArrowheads="1"/>
          </p:cNvSpPr>
          <p:nvPr/>
        </p:nvSpPr>
        <p:spPr bwMode="auto">
          <a:xfrm>
            <a:off x="304800" y="5867400"/>
            <a:ext cx="3298825" cy="4619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Arial" charset="0"/>
              </a:rPr>
              <a:t>Impulse response, h[n]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49BDFA-DF54-4448-A3F2-F95E492D575A}" type="slidenum">
              <a:rPr lang="en-US" smtClean="0">
                <a:ea typeface="ＭＳ Ｐゴシック" charset="-128"/>
              </a:rPr>
              <a:pPr/>
              <a:t>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198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585200" cy="1143000"/>
          </a:xfrm>
        </p:spPr>
        <p:txBody>
          <a:bodyPr/>
          <a:lstStyle/>
          <a:p>
            <a:r>
              <a:rPr lang="en-US" sz="3600" smtClean="0"/>
              <a:t>License Info for DSPFirst Slides</a:t>
            </a:r>
          </a:p>
        </p:txBody>
      </p:sp>
      <p:sp>
        <p:nvSpPr>
          <p:cNvPr id="4199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This work released under a </a:t>
            </a:r>
            <a:r>
              <a:rPr lang="en-US" sz="2400" smtClean="0">
                <a:hlinkClick r:id="rId2"/>
              </a:rPr>
              <a:t>Creative Commons License</a:t>
            </a:r>
            <a:r>
              <a:rPr lang="en-US" sz="2400" smtClean="0"/>
              <a:t> with the following terms: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Attribution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charset="0"/>
              </a:rPr>
              <a:t>The licensor permits others to copy, distribute, display, and perform the work. In return, licensees must give the original authors credit.</a:t>
            </a:r>
            <a:r>
              <a:rPr lang="en-US" sz="1800" smtClean="0">
                <a:latin typeface="Verdana" charset="0"/>
              </a:rPr>
              <a:t> </a:t>
            </a:r>
            <a:endParaRPr lang="en-US" sz="1800" smtClean="0"/>
          </a:p>
          <a:p>
            <a:pPr>
              <a:lnSpc>
                <a:spcPct val="90000"/>
              </a:lnSpc>
            </a:pPr>
            <a:r>
              <a:rPr lang="en-US" sz="2400" smtClean="0"/>
              <a:t>Non-Commercial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charset="0"/>
              </a:rPr>
              <a:t>The licensor permits others to copy, distribute, display, and perform the work. In return, licensees may not use the work for commercial purposes—unless they get the licensor's permission.</a:t>
            </a:r>
            <a:endParaRPr lang="en-US" sz="1600" smtClean="0"/>
          </a:p>
          <a:p>
            <a:pPr>
              <a:lnSpc>
                <a:spcPct val="90000"/>
              </a:lnSpc>
            </a:pPr>
            <a:r>
              <a:rPr lang="en-US" sz="2400" smtClean="0"/>
              <a:t>Share Alike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charset="0"/>
              </a:rPr>
              <a:t>The licensor permits others to distribute derivative works only under a license identical to the one that governs the licensor's work.</a:t>
            </a:r>
          </a:p>
          <a:p>
            <a:pPr>
              <a:lnSpc>
                <a:spcPct val="90000"/>
              </a:lnSpc>
            </a:pPr>
            <a:r>
              <a:rPr lang="en-US" sz="1800" smtClean="0">
                <a:latin typeface="Verdana" charset="0"/>
                <a:hlinkClick r:id="rId3"/>
              </a:rPr>
              <a:t>Full Text of the License</a:t>
            </a:r>
            <a:endParaRPr lang="en-US" sz="1800" smtClean="0">
              <a:latin typeface="Verdana" charset="0"/>
            </a:endParaRPr>
          </a:p>
          <a:p>
            <a:pPr>
              <a:lnSpc>
                <a:spcPct val="90000"/>
              </a:lnSpc>
            </a:pPr>
            <a:r>
              <a:rPr lang="en-US" sz="1800" i="1" smtClean="0">
                <a:solidFill>
                  <a:schemeClr val="accent1"/>
                </a:solidFill>
                <a:latin typeface="Verdana" charset="0"/>
              </a:rPr>
              <a:t>This (hidden) page should be kept with the presentation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122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122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3CACD6-7BB3-4A95-A38E-DBF85D02C564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  <p:pic>
        <p:nvPicPr>
          <p:cNvPr id="12296" name="Picture 9" descr="F:\users\Ddrive\Courses\2025-f03\Lectures\Lect15\NullingMovieSh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454150"/>
            <a:ext cx="7635875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 DOMAINS MOVIE: FIR</a:t>
            </a:r>
          </a:p>
        </p:txBody>
      </p:sp>
      <p:sp>
        <p:nvSpPr>
          <p:cNvPr id="12298" name="Freeform 4"/>
          <p:cNvSpPr>
            <a:spLocks/>
          </p:cNvSpPr>
          <p:nvPr/>
        </p:nvSpPr>
        <p:spPr bwMode="auto">
          <a:xfrm flipV="1">
            <a:off x="457200" y="2057400"/>
            <a:ext cx="1447800" cy="1371600"/>
          </a:xfrm>
          <a:custGeom>
            <a:avLst/>
            <a:gdLst>
              <a:gd name="T0" fmla="*/ 2147483647 w 1056"/>
              <a:gd name="T1" fmla="*/ 2147483647 h 2208"/>
              <a:gd name="T2" fmla="*/ 0 w 1056"/>
              <a:gd name="T3" fmla="*/ 2147483647 h 2208"/>
              <a:gd name="T4" fmla="*/ 2147483647 w 1056"/>
              <a:gd name="T5" fmla="*/ 2147483647 h 2208"/>
              <a:gd name="T6" fmla="*/ 2147483647 w 1056"/>
              <a:gd name="T7" fmla="*/ 0 h 2208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208"/>
              <a:gd name="T14" fmla="*/ 1056 w 1056"/>
              <a:gd name="T15" fmla="*/ 2208 h 22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208">
                <a:moveTo>
                  <a:pt x="192" y="2208"/>
                </a:moveTo>
                <a:cubicBezTo>
                  <a:pt x="96" y="2032"/>
                  <a:pt x="0" y="1856"/>
                  <a:pt x="0" y="1584"/>
                </a:cubicBezTo>
                <a:cubicBezTo>
                  <a:pt x="0" y="1312"/>
                  <a:pt x="16" y="840"/>
                  <a:pt x="192" y="576"/>
                </a:cubicBezTo>
                <a:cubicBezTo>
                  <a:pt x="368" y="312"/>
                  <a:pt x="712" y="156"/>
                  <a:pt x="1056" y="0"/>
                </a:cubicBezTo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Text Box 5"/>
          <p:cNvSpPr txBox="1">
            <a:spLocks noChangeArrowheads="1"/>
          </p:cNvSpPr>
          <p:nvPr/>
        </p:nvSpPr>
        <p:spPr bwMode="auto">
          <a:xfrm>
            <a:off x="0" y="1600200"/>
            <a:ext cx="1673225" cy="66992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</a:rPr>
              <a:t>ZEROS on</a:t>
            </a:r>
          </a:p>
          <a:p>
            <a:r>
              <a:rPr lang="en-US" sz="1800" b="1">
                <a:latin typeface="Arial" charset="0"/>
              </a:rPr>
              <a:t>UNIT-CIRCLE</a:t>
            </a:r>
            <a:endParaRPr lang="en-US" sz="2000" b="1" i="1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7924800" y="1752600"/>
          <a:ext cx="914400" cy="504825"/>
        </p:xfrm>
        <a:graphic>
          <a:graphicData uri="http://schemas.openxmlformats.org/presentationml/2006/ole">
            <p:oleObj spid="_x0000_s12290" name="Equation" r:id="rId4" imgW="368280" imgH="203040" progId="Equation.3">
              <p:embed/>
            </p:oleObj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2667000" y="5562600"/>
          <a:ext cx="682625" cy="455613"/>
        </p:xfrm>
        <a:graphic>
          <a:graphicData uri="http://schemas.openxmlformats.org/presentationml/2006/ole">
            <p:oleObj spid="_x0000_s12291" name="Equation" r:id="rId5" imgW="304560" imgH="203040" progId="Equation.3">
              <p:embed/>
            </p:oleObj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8001000" y="4445000"/>
          <a:ext cx="1066800" cy="508000"/>
        </p:xfrm>
        <a:graphic>
          <a:graphicData uri="http://schemas.openxmlformats.org/presentationml/2006/ole">
            <p:oleObj spid="_x0000_s12292" name="Equation" r:id="rId6" imgW="507960" imgH="241200" progId="Equation.3">
              <p:embed/>
            </p:oleObj>
          </a:graphicData>
        </a:graphic>
      </p:graphicFrame>
      <p:sp>
        <p:nvSpPr>
          <p:cNvPr id="12300" name="AutoShape 10"/>
          <p:cNvSpPr>
            <a:spLocks noChangeArrowheads="1"/>
          </p:cNvSpPr>
          <p:nvPr/>
        </p:nvSpPr>
        <p:spPr bwMode="auto">
          <a:xfrm>
            <a:off x="5181600" y="3505200"/>
            <a:ext cx="76200" cy="533400"/>
          </a:xfrm>
          <a:prstGeom prst="downArrow">
            <a:avLst>
              <a:gd name="adj1" fmla="val 50000"/>
              <a:gd name="adj2" fmla="val 1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AutoShape 11"/>
          <p:cNvSpPr>
            <a:spLocks noChangeArrowheads="1"/>
          </p:cNvSpPr>
          <p:nvPr/>
        </p:nvSpPr>
        <p:spPr bwMode="auto">
          <a:xfrm>
            <a:off x="7772400" y="3505200"/>
            <a:ext cx="76200" cy="533400"/>
          </a:xfrm>
          <a:prstGeom prst="downArrow">
            <a:avLst>
              <a:gd name="adj1" fmla="val 50000"/>
              <a:gd name="adj2" fmla="val 1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Text Box 12"/>
          <p:cNvSpPr txBox="1">
            <a:spLocks noChangeArrowheads="1"/>
          </p:cNvSpPr>
          <p:nvPr/>
        </p:nvSpPr>
        <p:spPr bwMode="auto">
          <a:xfrm>
            <a:off x="7543800" y="3216275"/>
            <a:ext cx="752475" cy="36512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latin typeface="Arial" charset="0"/>
              </a:rPr>
              <a:t>NULL</a:t>
            </a:r>
            <a:endParaRPr lang="en-US" sz="1800" b="1" i="1"/>
          </a:p>
        </p:txBody>
      </p:sp>
      <p:sp>
        <p:nvSpPr>
          <p:cNvPr id="12303" name="Text Box 13"/>
          <p:cNvSpPr txBox="1">
            <a:spLocks noChangeArrowheads="1"/>
          </p:cNvSpPr>
          <p:nvPr/>
        </p:nvSpPr>
        <p:spPr bwMode="auto">
          <a:xfrm>
            <a:off x="4886325" y="3216275"/>
            <a:ext cx="752475" cy="36512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latin typeface="Arial" charset="0"/>
              </a:rPr>
              <a:t>NULL</a:t>
            </a:r>
            <a:endParaRPr lang="en-US" sz="1800" b="1" i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A98C5F-1EA0-4F89-81DD-1202EEAD33EF}" type="slidenum">
              <a:rPr lang="en-US" smtClean="0">
                <a:ea typeface="ＭＳ Ｐゴシック" charset="-128"/>
              </a:rPr>
              <a:pPr/>
              <a:t>21</a:t>
            </a:fld>
            <a:endParaRPr lang="en-US" smtClean="0">
              <a:ea typeface="ＭＳ Ｐゴシック" charset="-128"/>
            </a:endParaRPr>
          </a:p>
        </p:txBody>
      </p:sp>
      <p:pic>
        <p:nvPicPr>
          <p:cNvPr id="13318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447800"/>
            <a:ext cx="8267700" cy="53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14400"/>
          </a:xfrm>
        </p:spPr>
        <p:txBody>
          <a:bodyPr/>
          <a:lstStyle/>
          <a:p>
            <a:r>
              <a:rPr lang="en-US" smtClean="0"/>
              <a:t>3 DOMAINS MOVIE: IIR</a:t>
            </a:r>
          </a:p>
        </p:txBody>
      </p:sp>
      <p:sp>
        <p:nvSpPr>
          <p:cNvPr id="13320" name="Text Box 13"/>
          <p:cNvSpPr txBox="1">
            <a:spLocks noChangeArrowheads="1"/>
          </p:cNvSpPr>
          <p:nvPr/>
        </p:nvSpPr>
        <p:spPr bwMode="auto">
          <a:xfrm>
            <a:off x="0" y="4267200"/>
            <a:ext cx="1878013" cy="4254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POLE MOVES</a:t>
            </a:r>
            <a:endParaRPr lang="en-US" i="1">
              <a:latin typeface="Times" charset="0"/>
            </a:endParaRPr>
          </a:p>
        </p:txBody>
      </p:sp>
      <p:sp>
        <p:nvSpPr>
          <p:cNvPr id="13321" name="Text Box 14"/>
          <p:cNvSpPr txBox="1">
            <a:spLocks noChangeArrowheads="1"/>
          </p:cNvSpPr>
          <p:nvPr/>
        </p:nvSpPr>
        <p:spPr bwMode="auto">
          <a:xfrm>
            <a:off x="762000" y="5867400"/>
            <a:ext cx="733425" cy="4381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h[n]</a:t>
            </a:r>
            <a:endParaRPr lang="en-US" i="1">
              <a:latin typeface="Times" charset="0"/>
            </a:endParaRPr>
          </a:p>
        </p:txBody>
      </p:sp>
      <p:sp>
        <p:nvSpPr>
          <p:cNvPr id="13322" name="Text Box 16"/>
          <p:cNvSpPr txBox="1">
            <a:spLocks noChangeArrowheads="1"/>
          </p:cNvSpPr>
          <p:nvPr/>
        </p:nvSpPr>
        <p:spPr bwMode="auto">
          <a:xfrm>
            <a:off x="7924800" y="1752600"/>
            <a:ext cx="717550" cy="4381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H(z)</a:t>
            </a:r>
            <a:endParaRPr lang="en-US" i="1">
              <a:latin typeface="Times" charset="0"/>
            </a:endParaRPr>
          </a:p>
        </p:txBody>
      </p:sp>
      <p:sp>
        <p:nvSpPr>
          <p:cNvPr id="13323" name="Freeform 17"/>
          <p:cNvSpPr>
            <a:spLocks/>
          </p:cNvSpPr>
          <p:nvPr/>
        </p:nvSpPr>
        <p:spPr bwMode="auto">
          <a:xfrm>
            <a:off x="1295400" y="2895600"/>
            <a:ext cx="2133600" cy="1371600"/>
          </a:xfrm>
          <a:custGeom>
            <a:avLst/>
            <a:gdLst>
              <a:gd name="T0" fmla="*/ 2147483647 w 1056"/>
              <a:gd name="T1" fmla="*/ 2147483647 h 2208"/>
              <a:gd name="T2" fmla="*/ 0 w 1056"/>
              <a:gd name="T3" fmla="*/ 2147483647 h 2208"/>
              <a:gd name="T4" fmla="*/ 2147483647 w 1056"/>
              <a:gd name="T5" fmla="*/ 2147483647 h 2208"/>
              <a:gd name="T6" fmla="*/ 2147483647 w 1056"/>
              <a:gd name="T7" fmla="*/ 0 h 2208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208"/>
              <a:gd name="T14" fmla="*/ 1056 w 1056"/>
              <a:gd name="T15" fmla="*/ 2208 h 22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208">
                <a:moveTo>
                  <a:pt x="192" y="2208"/>
                </a:moveTo>
                <a:cubicBezTo>
                  <a:pt x="96" y="2032"/>
                  <a:pt x="0" y="1856"/>
                  <a:pt x="0" y="1584"/>
                </a:cubicBezTo>
                <a:cubicBezTo>
                  <a:pt x="0" y="1312"/>
                  <a:pt x="16" y="840"/>
                  <a:pt x="192" y="576"/>
                </a:cubicBezTo>
                <a:cubicBezTo>
                  <a:pt x="368" y="312"/>
                  <a:pt x="712" y="156"/>
                  <a:pt x="1056" y="0"/>
                </a:cubicBezTo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7924800" y="4521200"/>
          <a:ext cx="1066800" cy="508000"/>
        </p:xfrm>
        <a:graphic>
          <a:graphicData uri="http://schemas.openxmlformats.org/presentationml/2006/ole">
            <p:oleObj spid="_x0000_s13314" name="Equation" r:id="rId4" imgW="5079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C76799-2B1A-4BD4-96A6-06F377693D08}" type="slidenum">
              <a:rPr lang="en-US" smtClean="0">
                <a:ea typeface="ＭＳ Ｐゴシック" charset="-128"/>
              </a:rPr>
              <a:pPr/>
              <a:t>22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IIR MOVIES @ WEBSITE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4171950"/>
          </a:xfrm>
        </p:spPr>
        <p:txBody>
          <a:bodyPr/>
          <a:lstStyle/>
          <a:p>
            <a:r>
              <a:rPr lang="en-US" sz="1400" b="1" dirty="0" smtClean="0">
                <a:latin typeface="Courier New" charset="0"/>
                <a:cs typeface="Courier New" charset="0"/>
              </a:rPr>
              <a:t>http://dspfirst.gatech.edu/chapters/08feedbac/demos/3_domain/index.html</a:t>
            </a:r>
          </a:p>
          <a:p>
            <a:r>
              <a:rPr lang="en-US" dirty="0" smtClean="0"/>
              <a:t>3 DOMAINS MOVIES: </a:t>
            </a:r>
            <a:r>
              <a:rPr lang="en-US" u="sng" dirty="0" smtClean="0"/>
              <a:t>IIR</a:t>
            </a:r>
            <a:r>
              <a:rPr lang="en-US" dirty="0" smtClean="0"/>
              <a:t> Filters</a:t>
            </a:r>
          </a:p>
          <a:p>
            <a:pPr lvl="1"/>
            <a:r>
              <a:rPr lang="en-US" sz="2400" dirty="0" smtClean="0"/>
              <a:t>One pole moving and a zero at the origin</a:t>
            </a:r>
          </a:p>
          <a:p>
            <a:pPr lvl="1"/>
            <a:r>
              <a:rPr lang="en-US" sz="2400" dirty="0" smtClean="0"/>
              <a:t>One pole and one zero; both moving</a:t>
            </a:r>
          </a:p>
          <a:p>
            <a:pPr lvl="1"/>
            <a:r>
              <a:rPr lang="en-US" sz="2400" dirty="0" smtClean="0"/>
              <a:t>Two complex-conjugate poles moving </a:t>
            </a:r>
            <a:r>
              <a:rPr lang="en-US" sz="2400" dirty="0" err="1" smtClean="0"/>
              <a:t>radially</a:t>
            </a:r>
            <a:endParaRPr lang="en-US" sz="2400" dirty="0" smtClean="0"/>
          </a:p>
          <a:p>
            <a:pPr lvl="1"/>
            <a:r>
              <a:rPr lang="en-US" sz="2400" dirty="0" smtClean="0"/>
              <a:t>Two complex-conjugate poles moving in angle</a:t>
            </a:r>
          </a:p>
          <a:p>
            <a:pPr lvl="1"/>
            <a:r>
              <a:rPr lang="en-US" sz="2400" dirty="0" smtClean="0"/>
              <a:t>Movement of a zero in a two-pole Filter</a:t>
            </a:r>
          </a:p>
          <a:p>
            <a:pPr lvl="1"/>
            <a:r>
              <a:rPr lang="en-US" sz="2400" dirty="0" smtClean="0"/>
              <a:t>Radial Movement of Two out of Four Poles</a:t>
            </a:r>
          </a:p>
          <a:p>
            <a:pPr lvl="1"/>
            <a:r>
              <a:rPr lang="en-US" sz="2400" dirty="0" smtClean="0"/>
              <a:t>Angular Movement of Two out of Four Poles</a:t>
            </a:r>
          </a:p>
          <a:p>
            <a:pPr lvl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C76799-2B1A-4BD4-96A6-06F377693D08}" type="slidenum">
              <a:rPr lang="en-US" smtClean="0">
                <a:ea typeface="ＭＳ Ｐゴシック" charset="-128"/>
              </a:rPr>
              <a:pPr/>
              <a:t>23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975600" cy="1143000"/>
          </a:xfrm>
        </p:spPr>
        <p:txBody>
          <a:bodyPr/>
          <a:lstStyle/>
          <a:p>
            <a:r>
              <a:rPr lang="en-US" dirty="0" smtClean="0"/>
              <a:t>Reminder: </a:t>
            </a:r>
            <a:br>
              <a:rPr lang="en-US" dirty="0" smtClean="0"/>
            </a:br>
            <a:r>
              <a:rPr lang="en-US" dirty="0" smtClean="0"/>
              <a:t>   4 FIR MOVIES @ WEBSITE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4171950"/>
          </a:xfrm>
        </p:spPr>
        <p:txBody>
          <a:bodyPr/>
          <a:lstStyle/>
          <a:p>
            <a:r>
              <a:rPr lang="en-US" sz="1400" b="1" dirty="0" smtClean="0">
                <a:latin typeface="Courier New" charset="0"/>
                <a:cs typeface="Courier New" charset="0"/>
              </a:rPr>
              <a:t>http://dspfirst.gatech.edu/chapters/08feedbac/demos/3_domain/index.html</a:t>
            </a:r>
          </a:p>
          <a:p>
            <a:r>
              <a:rPr lang="en-US" dirty="0" smtClean="0"/>
              <a:t>3 DOMAINS MOVIES: </a:t>
            </a:r>
            <a:r>
              <a:rPr lang="en-US" u="sng" dirty="0" smtClean="0"/>
              <a:t>FIR</a:t>
            </a:r>
            <a:r>
              <a:rPr lang="en-US" dirty="0" smtClean="0"/>
              <a:t> Filters</a:t>
            </a:r>
          </a:p>
          <a:p>
            <a:pPr lvl="1"/>
            <a:r>
              <a:rPr lang="en-US" sz="2400" dirty="0" smtClean="0"/>
              <a:t>Two zeros moving around UC and inside</a:t>
            </a:r>
          </a:p>
          <a:p>
            <a:pPr lvl="3"/>
            <a:endParaRPr lang="en-US" sz="1600" dirty="0" smtClean="0"/>
          </a:p>
          <a:p>
            <a:pPr lvl="1"/>
            <a:r>
              <a:rPr lang="en-US" sz="2400" dirty="0" smtClean="0"/>
              <a:t>Three zeros; one held fixed at </a:t>
            </a:r>
            <a:r>
              <a:rPr lang="en-US" sz="2400" i="1" dirty="0" smtClean="0"/>
              <a:t>z </a:t>
            </a:r>
            <a:r>
              <a:rPr lang="en-US" sz="2400" dirty="0" smtClean="0"/>
              <a:t>= −1</a:t>
            </a:r>
          </a:p>
          <a:p>
            <a:pPr lvl="3"/>
            <a:endParaRPr lang="en-US" sz="1600" dirty="0" smtClean="0"/>
          </a:p>
          <a:p>
            <a:pPr lvl="1"/>
            <a:r>
              <a:rPr lang="en-US" sz="2400" dirty="0" smtClean="0"/>
              <a:t>Ten zeros; 9 equally spaced around UC; one moving</a:t>
            </a:r>
          </a:p>
          <a:p>
            <a:pPr lvl="3"/>
            <a:endParaRPr lang="en-US" sz="1600" dirty="0" smtClean="0"/>
          </a:p>
          <a:p>
            <a:pPr lvl="1"/>
            <a:r>
              <a:rPr lang="en-US" sz="2400" dirty="0" smtClean="0"/>
              <a:t>Ten zeros; 8 equally spaced around UC; two moving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F439F3-C1CF-45C2-81CD-0CA49DF5B4E8}" type="slidenum">
              <a:rPr lang="en-US" smtClean="0">
                <a:ea typeface="ＭＳ Ｐゴシック" charset="-128"/>
              </a:rPr>
              <a:pPr/>
              <a:t>24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1434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14400"/>
          </a:xfrm>
        </p:spPr>
        <p:txBody>
          <a:bodyPr/>
          <a:lstStyle/>
          <a:p>
            <a:r>
              <a:rPr lang="en-US" smtClean="0"/>
              <a:t>Remove Interference</a:t>
            </a:r>
          </a:p>
        </p:txBody>
      </p:sp>
      <p:sp>
        <p:nvSpPr>
          <p:cNvPr id="1434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4171950"/>
          </a:xfrm>
        </p:spPr>
        <p:txBody>
          <a:bodyPr/>
          <a:lstStyle/>
          <a:p>
            <a:r>
              <a:rPr lang="en-US" smtClean="0"/>
              <a:t>Design a NOTCH filter   (Find a</a:t>
            </a:r>
            <a:r>
              <a:rPr lang="en-US" baseline="-25000" smtClean="0"/>
              <a:t>k</a:t>
            </a:r>
            <a:r>
              <a:rPr lang="en-US" smtClean="0"/>
              <a:t> and b</a:t>
            </a:r>
            <a:r>
              <a:rPr lang="en-US" baseline="-25000" smtClean="0"/>
              <a:t>k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To </a:t>
            </a:r>
            <a:r>
              <a:rPr lang="en-US" b="1" u="sng" smtClean="0"/>
              <a:t>Reject</a:t>
            </a:r>
            <a:r>
              <a:rPr lang="en-US" smtClean="0"/>
              <a:t> completely 0.7</a:t>
            </a:r>
            <a:r>
              <a:rPr lang="en-US" b="1" smtClean="0">
                <a:latin typeface="Symbol" pitchFamily="-1" charset="2"/>
              </a:rPr>
              <a:t>p</a:t>
            </a:r>
          </a:p>
          <a:p>
            <a:pPr lvl="2"/>
            <a:r>
              <a:rPr lang="en-US" smtClean="0"/>
              <a:t>This is NULLING</a:t>
            </a:r>
          </a:p>
          <a:p>
            <a:pPr lvl="2"/>
            <a:r>
              <a:rPr lang="en-US" smtClean="0"/>
              <a:t>Zeros on UC</a:t>
            </a:r>
          </a:p>
          <a:p>
            <a:pPr lvl="1"/>
            <a:r>
              <a:rPr lang="en-US" smtClean="0"/>
              <a:t>Make the frequency response magnitude FLAT away from the notch.</a:t>
            </a:r>
          </a:p>
          <a:p>
            <a:pPr lvl="2"/>
            <a:r>
              <a:rPr lang="en-US" smtClean="0"/>
              <a:t>Use poles at the </a:t>
            </a:r>
            <a:r>
              <a:rPr lang="en-US" b="1" u="sng" smtClean="0"/>
              <a:t>same angle</a:t>
            </a:r>
          </a:p>
          <a:p>
            <a:r>
              <a:rPr lang="en-US" smtClean="0"/>
              <a:t>Z-POLYNOMIALS provide the TOOLS</a:t>
            </a:r>
          </a:p>
          <a:p>
            <a:pPr lvl="1"/>
            <a:r>
              <a:rPr lang="en-US" smtClean="0"/>
              <a:t>PEZDEMO GUI</a:t>
            </a:r>
          </a:p>
        </p:txBody>
      </p:sp>
      <p:graphicFrame>
        <p:nvGraphicFramePr>
          <p:cNvPr id="379910" name="Object 6"/>
          <p:cNvGraphicFramePr>
            <a:graphicFrameLocks noChangeAspect="1"/>
          </p:cNvGraphicFramePr>
          <p:nvPr/>
        </p:nvGraphicFramePr>
        <p:xfrm>
          <a:off x="5029200" y="4114800"/>
          <a:ext cx="3500438" cy="495300"/>
        </p:xfrm>
        <a:graphic>
          <a:graphicData uri="http://schemas.openxmlformats.org/presentationml/2006/ole">
            <p:oleObj spid="_x0000_s14338" name="Equation" r:id="rId3" imgW="1434960" imgH="203040" progId="Equation.3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114800" y="2970213"/>
          <a:ext cx="3516313" cy="611187"/>
        </p:xfrm>
        <a:graphic>
          <a:graphicData uri="http://schemas.openxmlformats.org/presentationml/2006/ole">
            <p:oleObj spid="_x0000_s14339" name="Equation" r:id="rId4" imgW="1168200" imgH="2030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5120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161602-11CB-4391-9FFA-DDE498742C11}" type="slidenum">
              <a:rPr lang="en-US" smtClean="0">
                <a:ea typeface="ＭＳ Ｐゴシック" charset="-128"/>
              </a:rPr>
              <a:pPr/>
              <a:t>25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1205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80400" cy="762000"/>
          </a:xfrm>
        </p:spPr>
        <p:txBody>
          <a:bodyPr/>
          <a:lstStyle/>
          <a:p>
            <a:r>
              <a:rPr lang="en-US" smtClean="0"/>
              <a:t>PeZ Demo: Pole-Zero Placing</a:t>
            </a:r>
          </a:p>
        </p:txBody>
      </p:sp>
      <p:pic>
        <p:nvPicPr>
          <p:cNvPr id="51206" name="Picture 2051" descr="PeZdemoII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143000"/>
            <a:ext cx="6781800" cy="560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524EFB-AC3C-40B4-9C56-BD58E1B9CCDE}" type="slidenum">
              <a:rPr lang="en-US" smtClean="0">
                <a:ea typeface="ＭＳ Ｐゴシック" charset="-128"/>
              </a:rPr>
              <a:pPr/>
              <a:t>26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 POLE-ZERO PLOT</a:t>
            </a:r>
          </a:p>
        </p:txBody>
      </p:sp>
      <p:pic>
        <p:nvPicPr>
          <p:cNvPr id="34919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1463675"/>
            <a:ext cx="6032500" cy="281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919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3962400"/>
            <a:ext cx="3479800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9194" name="Freeform 10"/>
          <p:cNvSpPr>
            <a:spLocks/>
          </p:cNvSpPr>
          <p:nvPr/>
        </p:nvSpPr>
        <p:spPr bwMode="auto">
          <a:xfrm>
            <a:off x="2667000" y="1981200"/>
            <a:ext cx="4191000" cy="2667000"/>
          </a:xfrm>
          <a:custGeom>
            <a:avLst/>
            <a:gdLst>
              <a:gd name="T0" fmla="*/ 0 w 2496"/>
              <a:gd name="T1" fmla="*/ 2147483647 h 1712"/>
              <a:gd name="T2" fmla="*/ 2147483647 w 2496"/>
              <a:gd name="T3" fmla="*/ 2147483647 h 1712"/>
              <a:gd name="T4" fmla="*/ 2147483647 w 2496"/>
              <a:gd name="T5" fmla="*/ 2147483647 h 1712"/>
              <a:gd name="T6" fmla="*/ 2147483647 w 2496"/>
              <a:gd name="T7" fmla="*/ 0 h 1712"/>
              <a:gd name="T8" fmla="*/ 0 60000 65536"/>
              <a:gd name="T9" fmla="*/ 0 60000 65536"/>
              <a:gd name="T10" fmla="*/ 0 60000 65536"/>
              <a:gd name="T11" fmla="*/ 0 60000 65536"/>
              <a:gd name="T12" fmla="*/ 0 w 2496"/>
              <a:gd name="T13" fmla="*/ 0 h 1712"/>
              <a:gd name="T14" fmla="*/ 2496 w 2496"/>
              <a:gd name="T15" fmla="*/ 1712 h 17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96" h="1712">
                <a:moveTo>
                  <a:pt x="0" y="1536"/>
                </a:moveTo>
                <a:cubicBezTo>
                  <a:pt x="136" y="1624"/>
                  <a:pt x="272" y="1712"/>
                  <a:pt x="576" y="1536"/>
                </a:cubicBezTo>
                <a:cubicBezTo>
                  <a:pt x="880" y="1360"/>
                  <a:pt x="1504" y="735"/>
                  <a:pt x="1824" y="480"/>
                </a:cubicBezTo>
                <a:cubicBezTo>
                  <a:pt x="2143" y="224"/>
                  <a:pt x="2319" y="112"/>
                  <a:pt x="2496" y="0"/>
                </a:cubicBezTo>
              </a:path>
            </a:pathLst>
          </a:custGeom>
          <a:noFill/>
          <a:ln w="57150">
            <a:solidFill>
              <a:schemeClr val="accent1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Text Box 13"/>
          <p:cNvSpPr txBox="1">
            <a:spLocks noChangeArrowheads="1"/>
          </p:cNvSpPr>
          <p:nvPr/>
        </p:nvSpPr>
        <p:spPr bwMode="auto">
          <a:xfrm>
            <a:off x="1600200" y="1752600"/>
            <a:ext cx="1230313" cy="7080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latin typeface="Calibri" pitchFamily="34" charset="0"/>
              </a:rPr>
              <a:t>Where is</a:t>
            </a:r>
          </a:p>
          <a:p>
            <a:r>
              <a:rPr lang="en-US" sz="2000" b="1" i="1">
                <a:latin typeface="Calibri" pitchFamily="34" charset="0"/>
              </a:rPr>
              <a:t>the peak?</a:t>
            </a:r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3908425" y="4711700"/>
          <a:ext cx="4778375" cy="1155700"/>
        </p:xfrm>
        <a:graphic>
          <a:graphicData uri="http://schemas.openxmlformats.org/presentationml/2006/ole">
            <p:oleObj spid="_x0000_s15362" name="Equation" r:id="rId6" imgW="1625600" imgH="3937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4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94" grpId="0" animBg="1"/>
      <p:bldP spid="1844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D98106-7B38-483C-8D2D-BF6C181E1393}" type="slidenum">
              <a:rPr lang="en-US" smtClean="0">
                <a:ea typeface="ＭＳ Ｐゴシック" charset="-128"/>
              </a:rPr>
              <a:pPr/>
              <a:t>27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163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14400"/>
          </a:xfrm>
        </p:spPr>
        <p:txBody>
          <a:bodyPr/>
          <a:lstStyle/>
          <a:p>
            <a:r>
              <a:rPr lang="en-US" smtClean="0"/>
              <a:t>h[n]: Decays &amp; Oscillates</a:t>
            </a:r>
          </a:p>
        </p:txBody>
      </p:sp>
      <p:pic>
        <p:nvPicPr>
          <p:cNvPr id="362501" name="Picture 102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1227138"/>
            <a:ext cx="7772400" cy="311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2502" name="Picture 103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114800"/>
            <a:ext cx="3479800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2503" name="Text Box 1031"/>
          <p:cNvSpPr txBox="1">
            <a:spLocks noChangeArrowheads="1"/>
          </p:cNvSpPr>
          <p:nvPr/>
        </p:nvSpPr>
        <p:spPr bwMode="auto">
          <a:xfrm>
            <a:off x="7299325" y="1524000"/>
            <a:ext cx="1625600" cy="42703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“PERIOD”=6</a:t>
            </a:r>
            <a:endParaRPr lang="en-US" i="1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3779838" y="4948238"/>
          <a:ext cx="5040312" cy="671512"/>
        </p:xfrm>
        <a:graphic>
          <a:graphicData uri="http://schemas.openxmlformats.org/presentationml/2006/ole">
            <p:oleObj spid="_x0000_s16386" name="Equation" r:id="rId6" imgW="171432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03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5222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85563D-2171-431D-B965-C90192E9D73B}" type="slidenum">
              <a:rPr lang="en-US" smtClean="0">
                <a:ea typeface="ＭＳ Ｐゴシック" charset="-128"/>
              </a:rPr>
              <a:pPr/>
              <a:t>28</a:t>
            </a:fld>
            <a:endParaRPr lang="en-US" smtClean="0">
              <a:ea typeface="ＭＳ Ｐゴシック" charset="-128"/>
            </a:endParaRPr>
          </a:p>
        </p:txBody>
      </p:sp>
      <p:pic>
        <p:nvPicPr>
          <p:cNvPr id="52229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6963" y="1600200"/>
            <a:ext cx="694848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14400"/>
          </a:xfrm>
        </p:spPr>
        <p:txBody>
          <a:bodyPr/>
          <a:lstStyle/>
          <a:p>
            <a:r>
              <a:rPr lang="en-US" smtClean="0"/>
              <a:t>3 DOMAINS MOVIE: IIR</a:t>
            </a:r>
          </a:p>
        </p:txBody>
      </p:sp>
      <p:sp>
        <p:nvSpPr>
          <p:cNvPr id="52231" name="Text Box 13"/>
          <p:cNvSpPr txBox="1">
            <a:spLocks noChangeArrowheads="1"/>
          </p:cNvSpPr>
          <p:nvPr/>
        </p:nvSpPr>
        <p:spPr bwMode="auto">
          <a:xfrm>
            <a:off x="152400" y="1479550"/>
            <a:ext cx="1878013" cy="4254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POLE MOVES</a:t>
            </a:r>
            <a:endParaRPr lang="en-US" i="1"/>
          </a:p>
        </p:txBody>
      </p:sp>
      <p:sp>
        <p:nvSpPr>
          <p:cNvPr id="52232" name="Text Box 14"/>
          <p:cNvSpPr txBox="1">
            <a:spLocks noChangeArrowheads="1"/>
          </p:cNvSpPr>
          <p:nvPr/>
        </p:nvSpPr>
        <p:spPr bwMode="auto">
          <a:xfrm>
            <a:off x="457200" y="4648200"/>
            <a:ext cx="768350" cy="42703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h[n]</a:t>
            </a:r>
            <a:endParaRPr lang="en-US" i="1"/>
          </a:p>
        </p:txBody>
      </p:sp>
      <p:sp>
        <p:nvSpPr>
          <p:cNvPr id="52233" name="Text Box 15"/>
          <p:cNvSpPr txBox="1">
            <a:spLocks noChangeArrowheads="1"/>
          </p:cNvSpPr>
          <p:nvPr/>
        </p:nvSpPr>
        <p:spPr bwMode="auto">
          <a:xfrm>
            <a:off x="8077200" y="4191000"/>
            <a:ext cx="812800" cy="50482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H(</a:t>
            </a:r>
            <a:r>
              <a:rPr lang="en-US" sz="2000" b="1">
                <a:latin typeface="Symbol" pitchFamily="-1" charset="2"/>
              </a:rPr>
              <a:t>w</a:t>
            </a:r>
            <a:r>
              <a:rPr lang="en-US" sz="2000" b="1">
                <a:latin typeface="Arial" charset="0"/>
              </a:rPr>
              <a:t>)</a:t>
            </a:r>
            <a:endParaRPr lang="en-US" i="1"/>
          </a:p>
        </p:txBody>
      </p:sp>
      <p:sp>
        <p:nvSpPr>
          <p:cNvPr id="52234" name="Text Box 16"/>
          <p:cNvSpPr txBox="1">
            <a:spLocks noChangeArrowheads="1"/>
          </p:cNvSpPr>
          <p:nvPr/>
        </p:nvSpPr>
        <p:spPr bwMode="auto">
          <a:xfrm>
            <a:off x="8001000" y="2209800"/>
            <a:ext cx="771525" cy="42703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H(z)</a:t>
            </a:r>
            <a:endParaRPr lang="en-US" i="1"/>
          </a:p>
        </p:txBody>
      </p:sp>
      <p:sp>
        <p:nvSpPr>
          <p:cNvPr id="52235" name="Freeform 17"/>
          <p:cNvSpPr>
            <a:spLocks/>
          </p:cNvSpPr>
          <p:nvPr/>
        </p:nvSpPr>
        <p:spPr bwMode="auto">
          <a:xfrm flipV="1">
            <a:off x="990600" y="1905000"/>
            <a:ext cx="2438400" cy="304800"/>
          </a:xfrm>
          <a:custGeom>
            <a:avLst/>
            <a:gdLst>
              <a:gd name="T0" fmla="*/ 2147483647 w 1056"/>
              <a:gd name="T1" fmla="*/ 2147483647 h 2208"/>
              <a:gd name="T2" fmla="*/ 0 w 1056"/>
              <a:gd name="T3" fmla="*/ 2147483647 h 2208"/>
              <a:gd name="T4" fmla="*/ 2147483647 w 1056"/>
              <a:gd name="T5" fmla="*/ 2147483647 h 2208"/>
              <a:gd name="T6" fmla="*/ 2147483647 w 1056"/>
              <a:gd name="T7" fmla="*/ 0 h 2208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208"/>
              <a:gd name="T14" fmla="*/ 1056 w 1056"/>
              <a:gd name="T15" fmla="*/ 2208 h 22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208">
                <a:moveTo>
                  <a:pt x="192" y="2208"/>
                </a:moveTo>
                <a:cubicBezTo>
                  <a:pt x="96" y="2032"/>
                  <a:pt x="0" y="1856"/>
                  <a:pt x="0" y="1584"/>
                </a:cubicBezTo>
                <a:cubicBezTo>
                  <a:pt x="0" y="1312"/>
                  <a:pt x="16" y="840"/>
                  <a:pt x="192" y="576"/>
                </a:cubicBezTo>
                <a:cubicBezTo>
                  <a:pt x="368" y="312"/>
                  <a:pt x="712" y="156"/>
                  <a:pt x="1056" y="0"/>
                </a:cubicBezTo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30A327-3C46-4704-B84B-77B54025EB4B}" type="slidenum">
              <a:rPr lang="en-US" smtClean="0">
                <a:ea typeface="ＭＳ Ｐゴシック" charset="-128"/>
              </a:rPr>
              <a:pPr/>
              <a:t>29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SINUSOIDAL RESPONSE</a:t>
            </a:r>
          </a:p>
        </p:txBody>
      </p:sp>
      <p:sp>
        <p:nvSpPr>
          <p:cNvPr id="174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x[n] = SINUSOID =&gt; y[n] is SINUSOID</a:t>
            </a:r>
          </a:p>
          <a:p>
            <a:r>
              <a:rPr lang="en-US" smtClean="0"/>
              <a:t>Get MAGNITUDE &amp; PHASE from H(z)</a:t>
            </a:r>
          </a:p>
        </p:txBody>
      </p:sp>
      <p:sp>
        <p:nvSpPr>
          <p:cNvPr id="17416" name="Line 6"/>
          <p:cNvSpPr>
            <a:spLocks noChangeShapeType="1"/>
          </p:cNvSpPr>
          <p:nvPr/>
        </p:nvSpPr>
        <p:spPr bwMode="auto">
          <a:xfrm flipH="1">
            <a:off x="6477000" y="3048000"/>
            <a:ext cx="838200" cy="25146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814388" y="3244850"/>
          <a:ext cx="6446837" cy="3003550"/>
        </p:xfrm>
        <a:graphic>
          <a:graphicData uri="http://schemas.openxmlformats.org/presentationml/2006/ole">
            <p:oleObj spid="_x0000_s17410" name="Equation" r:id="rId3" imgW="1638000" imgH="7617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4B72EA-5F55-4E2A-8A83-5CBAFBEB7DB8}" type="slidenum">
              <a:rPr lang="en-US" smtClean="0">
                <a:ea typeface="ＭＳ Ｐゴシック" charset="-128"/>
              </a:rPr>
              <a:pPr/>
              <a:t>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ASSIGNMENTS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Lecture:</a:t>
            </a:r>
          </a:p>
          <a:p>
            <a:pPr lvl="1"/>
            <a:r>
              <a:rPr lang="en-US" dirty="0" smtClean="0"/>
              <a:t>Chapter 9, </a:t>
            </a:r>
            <a:r>
              <a:rPr lang="en-US" dirty="0" smtClean="0"/>
              <a:t>Sects. 9-5 and 9-6</a:t>
            </a:r>
          </a:p>
          <a:p>
            <a:pPr lvl="1"/>
            <a:r>
              <a:rPr lang="en-US" dirty="0" smtClean="0"/>
              <a:t>Chapter 10, Sects. 10-5 and 10-7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975518-18F4-4881-A541-B6F0A2E4C196}" type="slidenum">
              <a:rPr lang="en-US" smtClean="0">
                <a:ea typeface="ＭＳ Ｐゴシック" charset="-128"/>
              </a:rPr>
              <a:pPr/>
              <a:t>30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1843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POP QUIZ</a:t>
            </a:r>
          </a:p>
        </p:txBody>
      </p:sp>
      <p:sp>
        <p:nvSpPr>
          <p:cNvPr id="1844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mtClean="0"/>
              <a:t>Given:</a:t>
            </a:r>
          </a:p>
          <a:p>
            <a:pPr>
              <a:lnSpc>
                <a:spcPct val="130000"/>
              </a:lnSpc>
            </a:pPr>
            <a:endParaRPr lang="en-US" smtClean="0"/>
          </a:p>
          <a:p>
            <a:pPr>
              <a:lnSpc>
                <a:spcPct val="130000"/>
              </a:lnSpc>
            </a:pPr>
            <a:r>
              <a:rPr lang="en-US" smtClean="0"/>
              <a:t>Find the </a:t>
            </a:r>
            <a:r>
              <a:rPr lang="en-US" smtClean="0">
                <a:solidFill>
                  <a:schemeClr val="accent1"/>
                </a:solidFill>
              </a:rPr>
              <a:t>Impulse Response</a:t>
            </a:r>
            <a:r>
              <a:rPr lang="en-US" smtClean="0"/>
              <a:t>, h[n]</a:t>
            </a:r>
          </a:p>
          <a:p>
            <a:pPr>
              <a:lnSpc>
                <a:spcPct val="130000"/>
              </a:lnSpc>
            </a:pPr>
            <a:r>
              <a:rPr lang="en-US" smtClean="0"/>
              <a:t>Find the output, y[n]</a:t>
            </a:r>
          </a:p>
          <a:p>
            <a:pPr lvl="1"/>
            <a:r>
              <a:rPr lang="en-US" smtClean="0"/>
              <a:t>When</a:t>
            </a: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2438400" y="4926013"/>
          <a:ext cx="4459288" cy="760412"/>
        </p:xfrm>
        <a:graphic>
          <a:graphicData uri="http://schemas.openxmlformats.org/presentationml/2006/ole">
            <p:oleObj spid="_x0000_s18434" name="Equation" r:id="rId3" imgW="1193760" imgH="203040" progId="Equation.3">
              <p:embed/>
            </p:oleObj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400300" y="2003425"/>
          <a:ext cx="3209925" cy="1231900"/>
        </p:xfrm>
        <a:graphic>
          <a:graphicData uri="http://schemas.openxmlformats.org/presentationml/2006/ole">
            <p:oleObj spid="_x0000_s18435" name="Equation" r:id="rId4" imgW="1091880" imgH="4190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194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194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C3FE9C-A6FC-4418-9F3C-E7D8E1ED351E}" type="slidenum">
              <a:rPr lang="en-US" smtClean="0">
                <a:ea typeface="ＭＳ Ｐゴシック" charset="-128"/>
              </a:rPr>
              <a:pPr/>
              <a:t>31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14400"/>
          </a:xfrm>
        </p:spPr>
        <p:txBody>
          <a:bodyPr/>
          <a:lstStyle/>
          <a:p>
            <a:r>
              <a:rPr lang="en-US" smtClean="0"/>
              <a:t>Evaluate FREQ. RESPONSE</a:t>
            </a:r>
          </a:p>
        </p:txBody>
      </p:sp>
      <p:pic>
        <p:nvPicPr>
          <p:cNvPr id="1946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524000"/>
            <a:ext cx="7391400" cy="514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6" name="AutoShape 5"/>
          <p:cNvSpPr>
            <a:spLocks noChangeArrowheads="1"/>
          </p:cNvSpPr>
          <p:nvPr/>
        </p:nvSpPr>
        <p:spPr bwMode="auto">
          <a:xfrm>
            <a:off x="6248400" y="3733800"/>
            <a:ext cx="228600" cy="457200"/>
          </a:xfrm>
          <a:prstGeom prst="upArrow">
            <a:avLst>
              <a:gd name="adj1" fmla="val 51037"/>
              <a:gd name="adj2" fmla="val 4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AutoShape 6"/>
          <p:cNvSpPr>
            <a:spLocks noChangeArrowheads="1"/>
          </p:cNvSpPr>
          <p:nvPr/>
        </p:nvSpPr>
        <p:spPr bwMode="auto">
          <a:xfrm>
            <a:off x="2819400" y="3733800"/>
            <a:ext cx="228600" cy="457200"/>
          </a:xfrm>
          <a:prstGeom prst="upArrow">
            <a:avLst>
              <a:gd name="adj1" fmla="val 51037"/>
              <a:gd name="adj2" fmla="val 4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Text Box 7"/>
          <p:cNvSpPr txBox="1">
            <a:spLocks noChangeArrowheads="1"/>
          </p:cNvSpPr>
          <p:nvPr/>
        </p:nvSpPr>
        <p:spPr bwMode="auto">
          <a:xfrm>
            <a:off x="7239000" y="3784600"/>
            <a:ext cx="1725613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zero at </a:t>
            </a:r>
            <a:r>
              <a:rPr lang="en-US" b="1">
                <a:latin typeface="Symbol" pitchFamily="-1" charset="2"/>
              </a:rPr>
              <a:t>w=p</a:t>
            </a:r>
            <a:endParaRPr lang="en-US" sz="2800" b="1" i="1">
              <a:latin typeface="Symbol" pitchFamily="-1" charset="2"/>
            </a:endParaRPr>
          </a:p>
        </p:txBody>
      </p:sp>
      <p:sp>
        <p:nvSpPr>
          <p:cNvPr id="19469" name="Line 10"/>
          <p:cNvSpPr>
            <a:spLocks noChangeShapeType="1"/>
          </p:cNvSpPr>
          <p:nvPr/>
        </p:nvSpPr>
        <p:spPr bwMode="auto">
          <a:xfrm>
            <a:off x="3124200" y="1676400"/>
            <a:ext cx="1371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AutoShape 11"/>
          <p:cNvSpPr>
            <a:spLocks noChangeArrowheads="1"/>
          </p:cNvSpPr>
          <p:nvPr/>
        </p:nvSpPr>
        <p:spPr bwMode="auto">
          <a:xfrm>
            <a:off x="4953000" y="3200400"/>
            <a:ext cx="228600" cy="533400"/>
          </a:xfrm>
          <a:prstGeom prst="upArrow">
            <a:avLst>
              <a:gd name="adj1" fmla="val 51037"/>
              <a:gd name="adj2" fmla="val 534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AutoShape 13"/>
          <p:cNvSpPr>
            <a:spLocks noChangeArrowheads="1"/>
          </p:cNvSpPr>
          <p:nvPr/>
        </p:nvSpPr>
        <p:spPr bwMode="auto">
          <a:xfrm flipV="1">
            <a:off x="4953000" y="4191000"/>
            <a:ext cx="228600" cy="1524000"/>
          </a:xfrm>
          <a:prstGeom prst="upArrow">
            <a:avLst>
              <a:gd name="adj1" fmla="val 51037"/>
              <a:gd name="adj2" fmla="val 1527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1600200" y="1447800"/>
          <a:ext cx="1535113" cy="390525"/>
        </p:xfrm>
        <a:graphic>
          <a:graphicData uri="http://schemas.openxmlformats.org/presentationml/2006/ole">
            <p:oleObj spid="_x0000_s19458" name="Equation" r:id="rId4" imgW="749160" imgH="190440" progId="Equation.3">
              <p:embed/>
            </p:oleObj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5791200" y="1295400"/>
          <a:ext cx="3159125" cy="914400"/>
        </p:xfrm>
        <a:graphic>
          <a:graphicData uri="http://schemas.openxmlformats.org/presentationml/2006/ole">
            <p:oleObj spid="_x0000_s19459" name="Equation" r:id="rId5" imgW="1447560" imgH="419040" progId="Equation.3">
              <p:embed/>
            </p:oleObj>
          </a:graphicData>
        </a:graphic>
      </p:graphicFrame>
      <p:graphicFrame>
        <p:nvGraphicFramePr>
          <p:cNvPr id="19460" name="Object 17"/>
          <p:cNvGraphicFramePr>
            <a:graphicFrameLocks noChangeAspect="1"/>
          </p:cNvGraphicFramePr>
          <p:nvPr/>
        </p:nvGraphicFramePr>
        <p:xfrm>
          <a:off x="4038600" y="3706813"/>
          <a:ext cx="1698625" cy="490537"/>
        </p:xfrm>
        <a:graphic>
          <a:graphicData uri="http://schemas.openxmlformats.org/presentationml/2006/ole">
            <p:oleObj spid="_x0000_s19460" name="Equation" r:id="rId6" imgW="660240" imgH="1904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2048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latin typeface="Arial" charset="0"/>
                <a:ea typeface="ＭＳ Ｐゴシック" charset="-128"/>
              </a:rPr>
              <a:t>© 2003-2016, JH McClellan &amp; RW Schafer</a:t>
            </a:r>
            <a:endParaRPr lang="en-US" smtClean="0">
              <a:latin typeface="Arial" charset="0"/>
              <a:ea typeface="ＭＳ Ｐゴシック" charset="-128"/>
            </a:endParaRPr>
          </a:p>
        </p:txBody>
      </p:sp>
      <p:sp>
        <p:nvSpPr>
          <p:cNvPr id="2048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BA0B70-7C65-431F-BF24-1483705B2E0F}" type="slidenum">
              <a:rPr lang="en-US" smtClean="0">
                <a:ea typeface="ＭＳ Ｐゴシック" charset="-128"/>
              </a:rPr>
              <a:pPr/>
              <a:t>32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04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POP QUIZ: Eval Freq. Resp.</a:t>
            </a:r>
          </a:p>
        </p:txBody>
      </p:sp>
      <p:sp>
        <p:nvSpPr>
          <p:cNvPr id="20491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85950"/>
            <a:ext cx="4419600" cy="41719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 smtClean="0"/>
              <a:t>Given:</a:t>
            </a:r>
          </a:p>
          <a:p>
            <a:pPr>
              <a:lnSpc>
                <a:spcPct val="110000"/>
              </a:lnSpc>
            </a:pPr>
            <a:endParaRPr lang="en-US" sz="2800" smtClean="0"/>
          </a:p>
          <a:p>
            <a:pPr>
              <a:lnSpc>
                <a:spcPct val="110000"/>
              </a:lnSpc>
            </a:pPr>
            <a:r>
              <a:rPr lang="en-US" sz="2800" smtClean="0"/>
              <a:t>Find output, y[n], when</a:t>
            </a:r>
          </a:p>
          <a:p>
            <a:pPr lvl="1">
              <a:lnSpc>
                <a:spcPct val="110000"/>
              </a:lnSpc>
            </a:pPr>
            <a:r>
              <a:rPr lang="en-US" sz="2400" smtClean="0"/>
              <a:t>Evaluate at </a:t>
            </a: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2057400" y="1676400"/>
          <a:ext cx="3209925" cy="1231900"/>
        </p:xfrm>
        <a:graphic>
          <a:graphicData uri="http://schemas.openxmlformats.org/presentationml/2006/ole">
            <p:oleObj spid="_x0000_s20482" name="Equation" r:id="rId3" imgW="1091880" imgH="419040" progId="Equation.3">
              <p:embed/>
            </p:oleObj>
          </a:graphicData>
        </a:graphic>
      </p:graphicFrame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2895600" y="3800475"/>
          <a:ext cx="1562100" cy="466725"/>
        </p:xfrm>
        <a:graphic>
          <a:graphicData uri="http://schemas.openxmlformats.org/presentationml/2006/ole">
            <p:oleObj spid="_x0000_s20483" name="Equation" r:id="rId4" imgW="596900" imgH="177800" progId="Equation.DSMT36">
              <p:embed/>
            </p:oleObj>
          </a:graphicData>
        </a:graphic>
      </p:graphicFrame>
      <p:graphicFrame>
        <p:nvGraphicFramePr>
          <p:cNvPr id="20484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914400" y="4516438"/>
          <a:ext cx="6858000" cy="1274762"/>
        </p:xfrm>
        <a:graphic>
          <a:graphicData uri="http://schemas.openxmlformats.org/presentationml/2006/ole">
            <p:oleObj spid="_x0000_s20484" name="Equation" r:id="rId5" imgW="2323800" imgH="431640" progId="Equation.3">
              <p:embed/>
            </p:oleObj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4648200" y="2971800"/>
          <a:ext cx="3508375" cy="598488"/>
        </p:xfrm>
        <a:graphic>
          <a:graphicData uri="http://schemas.openxmlformats.org/presentationml/2006/ole">
            <p:oleObj spid="_x0000_s20485" name="Equation" r:id="rId6" imgW="1193760" imgH="203040" progId="Equation.3">
              <p:embed/>
            </p:oleObj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511175" y="5943600"/>
          <a:ext cx="7588250" cy="715963"/>
        </p:xfrm>
        <a:graphic>
          <a:graphicData uri="http://schemas.openxmlformats.org/presentationml/2006/ole">
            <p:oleObj spid="_x0000_s20486" name="Equation" r:id="rId7" imgW="2158920" imgH="2030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5325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532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3DC381-6EC6-468C-91B1-E5DD867ADF0F}" type="slidenum">
              <a:rPr lang="en-US" smtClean="0">
                <a:ea typeface="ＭＳ Ｐゴシック" charset="-128"/>
              </a:rPr>
              <a:pPr/>
              <a:t>33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3253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80400" cy="762000"/>
          </a:xfrm>
        </p:spPr>
        <p:txBody>
          <a:bodyPr/>
          <a:lstStyle/>
          <a:p>
            <a:r>
              <a:rPr lang="en-US" smtClean="0"/>
              <a:t>PeZ Demo: Pole-Zero Placing</a:t>
            </a:r>
          </a:p>
        </p:txBody>
      </p:sp>
      <p:pic>
        <p:nvPicPr>
          <p:cNvPr id="53254" name="Picture 2051" descr="PeZdemoII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143000"/>
            <a:ext cx="6781800" cy="560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10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10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A5124F-ED7F-4978-AF1D-3535C22CDD99}" type="slidenum">
              <a:rPr lang="en-US" smtClean="0">
                <a:ea typeface="ＭＳ Ｐゴシック" charset="-128"/>
              </a:rPr>
              <a:pPr/>
              <a:t>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OBJECTIVES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572000"/>
          </a:xfrm>
        </p:spPr>
        <p:txBody>
          <a:bodyPr/>
          <a:lstStyle/>
          <a:p>
            <a:r>
              <a:rPr lang="en-US" dirty="0" smtClean="0"/>
              <a:t>ZEROS and POLES</a:t>
            </a:r>
          </a:p>
          <a:p>
            <a:r>
              <a:rPr lang="en-US" dirty="0" smtClean="0"/>
              <a:t>Relate H(z) to FREQUENCY RESPONSE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Four demos: </a:t>
            </a:r>
            <a:r>
              <a:rPr lang="en-US" dirty="0" err="1" smtClean="0"/>
              <a:t>PeZ</a:t>
            </a:r>
            <a:r>
              <a:rPr lang="en-US" dirty="0" smtClean="0"/>
              <a:t>, 3-Domain movies</a:t>
            </a:r>
          </a:p>
          <a:p>
            <a:pPr lvl="1"/>
            <a:r>
              <a:rPr lang="en-US" dirty="0" smtClean="0"/>
              <a:t>Placing Poles and Zeros</a:t>
            </a:r>
          </a:p>
          <a:p>
            <a:r>
              <a:rPr lang="en-US" dirty="0" err="1" smtClean="0"/>
              <a:t>Bandpass</a:t>
            </a:r>
            <a:r>
              <a:rPr lang="en-US" dirty="0" smtClean="0"/>
              <a:t> Filters: IIR</a:t>
            </a:r>
          </a:p>
          <a:p>
            <a:r>
              <a:rPr lang="en-US" dirty="0" err="1" smtClean="0"/>
              <a:t>Nulling</a:t>
            </a:r>
            <a:r>
              <a:rPr lang="en-US" dirty="0" smtClean="0"/>
              <a:t> Filters: FIR     Notch Filters: IIR</a:t>
            </a:r>
          </a:p>
        </p:txBody>
      </p:sp>
      <p:graphicFrame>
        <p:nvGraphicFramePr>
          <p:cNvPr id="1026" name="Object 12"/>
          <p:cNvGraphicFramePr>
            <a:graphicFrameLocks noChangeAspect="1"/>
          </p:cNvGraphicFramePr>
          <p:nvPr/>
        </p:nvGraphicFramePr>
        <p:xfrm>
          <a:off x="1746250" y="2916238"/>
          <a:ext cx="5264150" cy="1169811"/>
        </p:xfrm>
        <a:graphic>
          <a:graphicData uri="http://schemas.openxmlformats.org/presentationml/2006/ole">
            <p:oleObj spid="_x0000_s1026" name="Equation" r:id="rId3" imgW="1257120" imgH="279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4505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535B40-20F0-41C4-9461-9514B537CAE7}" type="slidenum">
              <a:rPr lang="en-US" smtClean="0">
                <a:ea typeface="ＭＳ Ｐゴシック" charset="-128"/>
              </a:rPr>
              <a:pPr/>
              <a:t>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Z-TRANSFORM TABLES</a:t>
            </a:r>
          </a:p>
        </p:txBody>
      </p:sp>
      <p:pic>
        <p:nvPicPr>
          <p:cNvPr id="4506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71600"/>
            <a:ext cx="9144000" cy="545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205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20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375500-F54D-4138-B1C7-E551F16343FB}" type="slidenum">
              <a:rPr lang="en-US" smtClean="0">
                <a:ea typeface="ＭＳ Ｐゴシック" charset="-128"/>
              </a:rPr>
              <a:pPr/>
              <a:t>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128000" cy="1143000"/>
          </a:xfrm>
        </p:spPr>
        <p:txBody>
          <a:bodyPr/>
          <a:lstStyle/>
          <a:p>
            <a:r>
              <a:rPr lang="en-US" smtClean="0"/>
              <a:t>THREE DOMAINS:</a:t>
            </a:r>
          </a:p>
        </p:txBody>
      </p:sp>
      <p:grpSp>
        <p:nvGrpSpPr>
          <p:cNvPr id="2060" name="Group 3"/>
          <p:cNvGrpSpPr>
            <a:grpSpLocks/>
          </p:cNvGrpSpPr>
          <p:nvPr/>
        </p:nvGrpSpPr>
        <p:grpSpPr bwMode="auto">
          <a:xfrm>
            <a:off x="2514600" y="1676400"/>
            <a:ext cx="5549900" cy="3124200"/>
            <a:chOff x="1584" y="1056"/>
            <a:chExt cx="3496" cy="1968"/>
          </a:xfrm>
        </p:grpSpPr>
        <p:sp>
          <p:nvSpPr>
            <p:cNvPr id="2069" name="Text Box 4"/>
            <p:cNvSpPr txBox="1">
              <a:spLocks noChangeArrowheads="1"/>
            </p:cNvSpPr>
            <p:nvPr/>
          </p:nvSpPr>
          <p:spPr bwMode="auto">
            <a:xfrm>
              <a:off x="1680" y="1056"/>
              <a:ext cx="2308" cy="29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Z-TRANSFORM-DOMAIN</a:t>
              </a:r>
              <a:endParaRPr lang="en-US" i="1"/>
            </a:p>
          </p:txBody>
        </p:sp>
        <p:sp>
          <p:nvSpPr>
            <p:cNvPr id="2070" name="Text Box 5"/>
            <p:cNvSpPr txBox="1">
              <a:spLocks noChangeArrowheads="1"/>
            </p:cNvSpPr>
            <p:nvPr/>
          </p:nvSpPr>
          <p:spPr bwMode="auto">
            <a:xfrm>
              <a:off x="3168" y="1344"/>
              <a:ext cx="1912" cy="29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POLYNOMIALS: H(z)</a:t>
              </a:r>
              <a:endParaRPr lang="en-US" i="1"/>
            </a:p>
          </p:txBody>
        </p:sp>
        <p:sp>
          <p:nvSpPr>
            <p:cNvPr id="2071" name="Freeform 6"/>
            <p:cNvSpPr>
              <a:spLocks/>
            </p:cNvSpPr>
            <p:nvPr/>
          </p:nvSpPr>
          <p:spPr bwMode="auto">
            <a:xfrm>
              <a:off x="1584" y="1392"/>
              <a:ext cx="2496" cy="1632"/>
            </a:xfrm>
            <a:custGeom>
              <a:avLst/>
              <a:gdLst>
                <a:gd name="T0" fmla="*/ 0 w 2496"/>
                <a:gd name="T1" fmla="*/ 1632 h 1632"/>
                <a:gd name="T2" fmla="*/ 1152 w 2496"/>
                <a:gd name="T3" fmla="*/ 0 h 1632"/>
                <a:gd name="T4" fmla="*/ 2496 w 2496"/>
                <a:gd name="T5" fmla="*/ 1632 h 1632"/>
                <a:gd name="T6" fmla="*/ 0 60000 65536"/>
                <a:gd name="T7" fmla="*/ 0 60000 65536"/>
                <a:gd name="T8" fmla="*/ 0 60000 65536"/>
                <a:gd name="T9" fmla="*/ 0 w 2496"/>
                <a:gd name="T10" fmla="*/ 0 h 1632"/>
                <a:gd name="T11" fmla="*/ 2496 w 2496"/>
                <a:gd name="T12" fmla="*/ 1632 h 16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96" h="1632">
                  <a:moveTo>
                    <a:pt x="0" y="1632"/>
                  </a:moveTo>
                  <a:lnTo>
                    <a:pt x="1152" y="0"/>
                  </a:lnTo>
                  <a:lnTo>
                    <a:pt x="2496" y="1632"/>
                  </a:ln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1" name="Line 9"/>
          <p:cNvSpPr>
            <a:spLocks noChangeShapeType="1"/>
          </p:cNvSpPr>
          <p:nvPr/>
        </p:nvSpPr>
        <p:spPr bwMode="auto">
          <a:xfrm flipH="1" flipV="1">
            <a:off x="5791200" y="2743200"/>
            <a:ext cx="990600" cy="12192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62" name="Group 24"/>
          <p:cNvGrpSpPr>
            <a:grpSpLocks/>
          </p:cNvGrpSpPr>
          <p:nvPr/>
        </p:nvGrpSpPr>
        <p:grpSpPr bwMode="auto">
          <a:xfrm>
            <a:off x="5638800" y="4419600"/>
            <a:ext cx="3375025" cy="1905000"/>
            <a:chOff x="3502" y="2784"/>
            <a:chExt cx="2126" cy="1200"/>
          </a:xfrm>
        </p:grpSpPr>
        <p:sp>
          <p:nvSpPr>
            <p:cNvPr id="2068" name="Text Box 11"/>
            <p:cNvSpPr txBox="1">
              <a:spLocks noChangeArrowheads="1"/>
            </p:cNvSpPr>
            <p:nvPr/>
          </p:nvSpPr>
          <p:spPr bwMode="auto">
            <a:xfrm>
              <a:off x="4080" y="2784"/>
              <a:ext cx="1481" cy="28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FREQ-DOMAIN</a:t>
              </a:r>
              <a:endParaRPr lang="en-US" i="1"/>
            </a:p>
          </p:txBody>
        </p:sp>
        <p:graphicFrame>
          <p:nvGraphicFramePr>
            <p:cNvPr id="2055" name="Object 7"/>
            <p:cNvGraphicFramePr>
              <a:graphicFrameLocks noChangeAspect="1"/>
            </p:cNvGraphicFramePr>
            <p:nvPr/>
          </p:nvGraphicFramePr>
          <p:xfrm>
            <a:off x="3502" y="3227"/>
            <a:ext cx="2126" cy="757"/>
          </p:xfrm>
          <a:graphic>
            <a:graphicData uri="http://schemas.openxmlformats.org/presentationml/2006/ole">
              <p:oleObj spid="_x0000_s2055" name="Equation" r:id="rId3" imgW="1282680" imgH="457200" progId="Equation.3">
                <p:embed/>
              </p:oleObj>
            </a:graphicData>
          </a:graphic>
        </p:graphicFrame>
      </p:grpSp>
      <p:grpSp>
        <p:nvGrpSpPr>
          <p:cNvPr id="2063" name="Group 13"/>
          <p:cNvGrpSpPr>
            <a:grpSpLocks/>
          </p:cNvGrpSpPr>
          <p:nvPr/>
        </p:nvGrpSpPr>
        <p:grpSpPr bwMode="auto">
          <a:xfrm>
            <a:off x="63500" y="4479925"/>
            <a:ext cx="4465638" cy="1252538"/>
            <a:chOff x="40" y="2822"/>
            <a:chExt cx="2813" cy="789"/>
          </a:xfrm>
        </p:grpSpPr>
        <p:sp>
          <p:nvSpPr>
            <p:cNvPr id="2067" name="Text Box 14"/>
            <p:cNvSpPr txBox="1">
              <a:spLocks noChangeArrowheads="1"/>
            </p:cNvSpPr>
            <p:nvPr/>
          </p:nvSpPr>
          <p:spPr bwMode="auto">
            <a:xfrm>
              <a:off x="144" y="2822"/>
              <a:ext cx="1406" cy="28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TIME-DOMAIN</a:t>
              </a:r>
              <a:endParaRPr lang="en-US" i="1"/>
            </a:p>
          </p:txBody>
        </p:sp>
        <p:graphicFrame>
          <p:nvGraphicFramePr>
            <p:cNvPr id="2054" name="Object 4"/>
            <p:cNvGraphicFramePr>
              <a:graphicFrameLocks noChangeAspect="1"/>
            </p:cNvGraphicFramePr>
            <p:nvPr/>
          </p:nvGraphicFramePr>
          <p:xfrm>
            <a:off x="40" y="3315"/>
            <a:ext cx="2813" cy="296"/>
          </p:xfrm>
          <a:graphic>
            <a:graphicData uri="http://schemas.openxmlformats.org/presentationml/2006/ole">
              <p:oleObj spid="_x0000_s2054" name="Equation" r:id="rId4" imgW="2171520" imgH="228600" progId="Equation.3">
                <p:embed/>
              </p:oleObj>
            </a:graphicData>
          </a:graphic>
        </p:graphicFrame>
      </p:grpSp>
      <p:grpSp>
        <p:nvGrpSpPr>
          <p:cNvPr id="2064" name="Group 16"/>
          <p:cNvGrpSpPr>
            <a:grpSpLocks/>
          </p:cNvGrpSpPr>
          <p:nvPr/>
        </p:nvGrpSpPr>
        <p:grpSpPr bwMode="auto">
          <a:xfrm>
            <a:off x="2514600" y="3724275"/>
            <a:ext cx="3962400" cy="1076325"/>
            <a:chOff x="1584" y="2346"/>
            <a:chExt cx="2496" cy="678"/>
          </a:xfrm>
        </p:grpSpPr>
        <p:sp>
          <p:nvSpPr>
            <p:cNvPr id="2066" name="Line 17"/>
            <p:cNvSpPr>
              <a:spLocks noChangeShapeType="1"/>
            </p:cNvSpPr>
            <p:nvPr/>
          </p:nvSpPr>
          <p:spPr bwMode="auto">
            <a:xfrm>
              <a:off x="1584" y="3024"/>
              <a:ext cx="249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053" name="Object 3"/>
            <p:cNvGraphicFramePr>
              <a:graphicFrameLocks noChangeAspect="1"/>
            </p:cNvGraphicFramePr>
            <p:nvPr/>
          </p:nvGraphicFramePr>
          <p:xfrm>
            <a:off x="2112" y="2346"/>
            <a:ext cx="1353" cy="643"/>
          </p:xfrm>
          <a:graphic>
            <a:graphicData uri="http://schemas.openxmlformats.org/presentationml/2006/ole">
              <p:oleObj spid="_x0000_s2053" name="Equation" r:id="rId5" imgW="482400" imgH="228600" progId="Equation.3">
                <p:embed/>
              </p:oleObj>
            </a:graphicData>
          </a:graphic>
        </p:graphicFrame>
      </p:grp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228600" y="1557338"/>
          <a:ext cx="2478088" cy="1038225"/>
        </p:xfrm>
        <a:graphic>
          <a:graphicData uri="http://schemas.openxmlformats.org/presentationml/2006/ole">
            <p:oleObj spid="_x0000_s2050" name="Equation" r:id="rId6" imgW="1091880" imgH="457200" progId="Equation.3">
              <p:embed/>
            </p:oleObj>
          </a:graphicData>
        </a:graphic>
      </p:graphicFrame>
      <p:graphicFrame>
        <p:nvGraphicFramePr>
          <p:cNvPr id="2051" name="Object 8"/>
          <p:cNvGraphicFramePr>
            <a:graphicFrameLocks noChangeAspect="1"/>
          </p:cNvGraphicFramePr>
          <p:nvPr/>
        </p:nvGraphicFramePr>
        <p:xfrm>
          <a:off x="6705600" y="2827338"/>
          <a:ext cx="2209800" cy="982662"/>
        </p:xfrm>
        <a:graphic>
          <a:graphicData uri="http://schemas.openxmlformats.org/presentationml/2006/ole">
            <p:oleObj spid="_x0000_s2051" name="Equation" r:id="rId7" imgW="457200" imgH="203040" progId="Equation.3">
              <p:embed/>
            </p:oleObj>
          </a:graphicData>
        </a:graphic>
      </p:graphicFrame>
      <p:sp>
        <p:nvSpPr>
          <p:cNvPr id="28" name="Line 8"/>
          <p:cNvSpPr>
            <a:spLocks noChangeShapeType="1"/>
          </p:cNvSpPr>
          <p:nvPr/>
        </p:nvSpPr>
        <p:spPr bwMode="auto">
          <a:xfrm flipH="1">
            <a:off x="2209800" y="2438400"/>
            <a:ext cx="1066800" cy="1447800"/>
          </a:xfrm>
          <a:prstGeom prst="line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</a:endParaRPr>
          </a:p>
        </p:txBody>
      </p:sp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5562600" y="533400"/>
          <a:ext cx="1600200" cy="758825"/>
        </p:xfrm>
        <a:graphic>
          <a:graphicData uri="http://schemas.openxmlformats.org/presentationml/2006/ole">
            <p:oleObj spid="_x0000_s2052" name="Equation" r:id="rId8" imgW="482400" imgH="228600" progId="Equation.3">
              <p:embed/>
            </p:oleObj>
          </a:graphicData>
        </a:graphic>
      </p:graphicFrame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228600" y="5791200"/>
            <a:ext cx="3298825" cy="4619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Arial" charset="0"/>
              </a:rPr>
              <a:t>Impulse response, h[n]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307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30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A1DA64-1ED1-46EC-B8F5-FCF5C62E5B34}" type="slidenum">
              <a:rPr lang="en-US" smtClean="0">
                <a:ea typeface="ＭＳ Ｐゴシック" charset="-128"/>
              </a:rPr>
              <a:pPr/>
              <a:t>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0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Filter Design</a:t>
            </a:r>
          </a:p>
        </p:txBody>
      </p:sp>
      <p:sp>
        <p:nvSpPr>
          <p:cNvPr id="30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58200" cy="4572000"/>
          </a:xfrm>
        </p:spPr>
        <p:txBody>
          <a:bodyPr/>
          <a:lstStyle/>
          <a:p>
            <a:r>
              <a:rPr lang="en-US" sz="2800" dirty="0" smtClean="0"/>
              <a:t>Some tasks/analysis easier in one domain</a:t>
            </a:r>
          </a:p>
          <a:p>
            <a:pPr lvl="1"/>
            <a:r>
              <a:rPr lang="en-US" sz="2400" dirty="0" smtClean="0"/>
              <a:t>Freq domain: system response to sinusoids</a:t>
            </a:r>
          </a:p>
          <a:p>
            <a:pPr lvl="1"/>
            <a:r>
              <a:rPr lang="en-US" sz="2400" dirty="0" smtClean="0"/>
              <a:t>Time domain: calculate output to any signal</a:t>
            </a:r>
          </a:p>
          <a:p>
            <a:pPr lvl="1"/>
            <a:r>
              <a:rPr lang="en-US" sz="2400" dirty="0" smtClean="0"/>
              <a:t>Z-domain: given specs, build a filter</a:t>
            </a:r>
          </a:p>
          <a:p>
            <a:pPr lvl="3"/>
            <a:endParaRPr lang="en-US" sz="1600" dirty="0" smtClean="0"/>
          </a:p>
          <a:p>
            <a:r>
              <a:rPr lang="en-US" sz="2800" dirty="0" smtClean="0"/>
              <a:t>Can we design a filter that removes DC and sinusoids at frequency              ?</a:t>
            </a:r>
          </a:p>
          <a:p>
            <a:pPr lvl="2"/>
            <a:endParaRPr lang="en-US" sz="2000" dirty="0" smtClean="0"/>
          </a:p>
          <a:p>
            <a:r>
              <a:rPr lang="en-US" sz="2800" dirty="0" smtClean="0"/>
              <a:t>Z-domain reduces this to polynomial roots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None/>
            </a:pPr>
            <a:endParaRPr lang="en-US" sz="2800" dirty="0" smtClean="0"/>
          </a:p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graphicFrame>
        <p:nvGraphicFramePr>
          <p:cNvPr id="3074" name="Object 1025"/>
          <p:cNvGraphicFramePr>
            <a:graphicFrameLocks noChangeAspect="1"/>
          </p:cNvGraphicFramePr>
          <p:nvPr/>
        </p:nvGraphicFramePr>
        <p:xfrm>
          <a:off x="4467225" y="4425950"/>
          <a:ext cx="1266825" cy="433388"/>
        </p:xfrm>
        <a:graphic>
          <a:graphicData uri="http://schemas.openxmlformats.org/presentationml/2006/ole">
            <p:oleObj spid="_x0000_s3074" name="Equation" r:id="rId3" imgW="558720" imgH="190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14A036-82F9-421C-A9D1-3D739C10FBB9}" type="slidenum">
              <a:rPr lang="en-US" smtClean="0">
                <a:ea typeface="ＭＳ Ｐゴシック" charset="-128"/>
              </a:rPr>
              <a:pPr/>
              <a:t>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10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H(z) = Rational Function</a:t>
            </a:r>
          </a:p>
        </p:txBody>
      </p:sp>
      <p:sp>
        <p:nvSpPr>
          <p:cNvPr id="410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58200" cy="4171950"/>
          </a:xfrm>
        </p:spPr>
        <p:txBody>
          <a:bodyPr/>
          <a:lstStyle/>
          <a:p>
            <a:r>
              <a:rPr lang="en-US" smtClean="0"/>
              <a:t>First Order:</a:t>
            </a:r>
          </a:p>
          <a:p>
            <a:endParaRPr lang="en-US" smtClean="0"/>
          </a:p>
          <a:p>
            <a:pPr lvl="1"/>
            <a:endParaRPr lang="en-US" smtClean="0"/>
          </a:p>
          <a:p>
            <a:r>
              <a:rPr lang="en-US" smtClean="0"/>
              <a:t>We can also study Second-Order Systems:</a:t>
            </a:r>
          </a:p>
          <a:p>
            <a:endParaRPr lang="en-US" smtClean="0"/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r>
              <a:rPr lang="en-US" smtClean="0"/>
              <a:t>Numerator &amp; Denominator Polynomials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1724025" y="4295775"/>
          <a:ext cx="4524375" cy="1038225"/>
        </p:xfrm>
        <a:graphic>
          <a:graphicData uri="http://schemas.openxmlformats.org/presentationml/2006/ole">
            <p:oleObj spid="_x0000_s4098" name="Equation" r:id="rId3" imgW="1993680" imgH="457200" progId="Equation.3">
              <p:embed/>
            </p:oleObj>
          </a:graphicData>
        </a:graphic>
      </p:graphicFrame>
      <p:graphicFrame>
        <p:nvGraphicFramePr>
          <p:cNvPr id="4099" name="Object 1025"/>
          <p:cNvGraphicFramePr>
            <a:graphicFrameLocks noChangeAspect="1"/>
          </p:cNvGraphicFramePr>
          <p:nvPr/>
        </p:nvGraphicFramePr>
        <p:xfrm>
          <a:off x="3236913" y="2209800"/>
          <a:ext cx="2478087" cy="1038225"/>
        </p:xfrm>
        <a:graphic>
          <a:graphicData uri="http://schemas.openxmlformats.org/presentationml/2006/ole">
            <p:oleObj spid="_x0000_s4099" name="Equation" r:id="rId4" imgW="10918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51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51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C34F28-C00A-45B0-84E3-E71720F5D6D5}" type="slidenum">
              <a:rPr lang="en-US" smtClean="0">
                <a:ea typeface="ＭＳ Ｐゴシック" charset="-128"/>
              </a:rPr>
              <a:pPr/>
              <a:t>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12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POLES &amp; ZEROS of H(z)</a:t>
            </a:r>
          </a:p>
        </p:txBody>
      </p:sp>
      <p:sp>
        <p:nvSpPr>
          <p:cNvPr id="513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695450"/>
            <a:ext cx="8458200" cy="41719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800" dirty="0" smtClean="0"/>
              <a:t>Zeros of H(z), i.e., where is H(z)=0?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Look for Roots of Numerator Polynomial</a:t>
            </a:r>
          </a:p>
          <a:p>
            <a:pPr lvl="2">
              <a:lnSpc>
                <a:spcPct val="120000"/>
              </a:lnSpc>
              <a:buNone/>
            </a:pPr>
            <a:endParaRPr lang="en-US" sz="3600" dirty="0" smtClean="0"/>
          </a:p>
          <a:p>
            <a:pPr lvl="2">
              <a:lnSpc>
                <a:spcPct val="120000"/>
              </a:lnSpc>
              <a:buNone/>
            </a:pP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800" dirty="0" smtClean="0"/>
              <a:t>Poles of H(z), i.e., where is H(z)=infinity?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Look for Roots of Denominator Polynomial</a:t>
            </a:r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1447800" y="2819400"/>
          <a:ext cx="5705475" cy="952500"/>
        </p:xfrm>
        <a:graphic>
          <a:graphicData uri="http://schemas.openxmlformats.org/presentationml/2006/ole">
            <p:oleObj spid="_x0000_s5122" name="Equation" r:id="rId3" imgW="2514600" imgH="419040" progId="Equation.3">
              <p:embed/>
            </p:oleObj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447800" y="5181600"/>
          <a:ext cx="5937250" cy="952500"/>
        </p:xfrm>
        <a:graphic>
          <a:graphicData uri="http://schemas.openxmlformats.org/presentationml/2006/ole">
            <p:oleObj spid="_x0000_s5123" name="Equation" r:id="rId4" imgW="2616120" imgH="419040" progId="Equation.3">
              <p:embed/>
            </p:oleObj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6929438" y="3519488"/>
          <a:ext cx="1757362" cy="519112"/>
        </p:xfrm>
        <a:graphic>
          <a:graphicData uri="http://schemas.openxmlformats.org/presentationml/2006/ole">
            <p:oleObj spid="_x0000_s5124" name="Equation" r:id="rId5" imgW="774360" imgH="228600" progId="Equation.3">
              <p:embed/>
            </p:oleObj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6777038" y="5943600"/>
          <a:ext cx="1757362" cy="519112"/>
        </p:xfrm>
        <a:graphic>
          <a:graphicData uri="http://schemas.openxmlformats.org/presentationml/2006/ole">
            <p:oleObj spid="_x0000_s5125" name="Equation" r:id="rId6" imgW="77436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5-aLectures">
  <a:themeElements>
    <a:clrScheme name="2025-aLectures 8">
      <a:dk1>
        <a:srgbClr val="333399"/>
      </a:dk1>
      <a:lt1>
        <a:srgbClr val="CCECFF"/>
      </a:lt1>
      <a:dk2>
        <a:srgbClr val="0000CC"/>
      </a:dk2>
      <a:lt2>
        <a:srgbClr val="5E574E"/>
      </a:lt2>
      <a:accent1>
        <a:srgbClr val="FF6600"/>
      </a:accent1>
      <a:accent2>
        <a:srgbClr val="FFCC00"/>
      </a:accent2>
      <a:accent3>
        <a:srgbClr val="E2F4FF"/>
      </a:accent3>
      <a:accent4>
        <a:srgbClr val="2A2A82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2025-aLecture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025-aLecture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8">
        <a:dk1>
          <a:srgbClr val="333399"/>
        </a:dk1>
        <a:lt1>
          <a:srgbClr val="CCECFF"/>
        </a:lt1>
        <a:dk2>
          <a:srgbClr val="0000CC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E2F4FF"/>
        </a:accent3>
        <a:accent4>
          <a:srgbClr val="2A2A82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D4CDA7045A35114B821D7399E3A88DA3" ma:contentTypeVersion="4" ma:contentTypeDescription="Yeni belge oluşturun." ma:contentTypeScope="" ma:versionID="998894b7b98654ebc99fb309ed59385b">
  <xsd:schema xmlns:xsd="http://www.w3.org/2001/XMLSchema" xmlns:xs="http://www.w3.org/2001/XMLSchema" xmlns:p="http://schemas.microsoft.com/office/2006/metadata/properties" xmlns:ns2="5a796776-77bf-4ba1-b550-2d5afe181a02" targetNamespace="http://schemas.microsoft.com/office/2006/metadata/properties" ma:root="true" ma:fieldsID="c22fc759a6affa4098721558b0f740f7" ns2:_="">
    <xsd:import namespace="5a796776-77bf-4ba1-b550-2d5afe181a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796776-77bf-4ba1-b550-2d5afe181a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0BAD6D-8F6D-44C8-AF74-C4E18F67D65C}"/>
</file>

<file path=customXml/itemProps2.xml><?xml version="1.0" encoding="utf-8"?>
<ds:datastoreItem xmlns:ds="http://schemas.openxmlformats.org/officeDocument/2006/customXml" ds:itemID="{6B3B08B2-ED0D-4A42-AE2C-0FCA3D1BACCA}"/>
</file>

<file path=customXml/itemProps3.xml><?xml version="1.0" encoding="utf-8"?>
<ds:datastoreItem xmlns:ds="http://schemas.openxmlformats.org/officeDocument/2006/customXml" ds:itemID="{631904AB-C2D4-4782-8FF6-51290EB94D12}"/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Settings\mcclella\Application Data\Microsoft\Templates\2025-aLectures.pot</Template>
  <TotalTime>3115</TotalTime>
  <Words>1128</Words>
  <Application>Microsoft Office PowerPoint</Application>
  <PresentationFormat>On-screen Show (4:3)</PresentationFormat>
  <Paragraphs>268</Paragraphs>
  <Slides>33</Slides>
  <Notes>4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2025-aLectures</vt:lpstr>
      <vt:lpstr>Equation</vt:lpstr>
      <vt:lpstr>DSP First, 2/e</vt:lpstr>
      <vt:lpstr>License Info for DSPFirst Slides</vt:lpstr>
      <vt:lpstr>READING ASSIGNMENTS</vt:lpstr>
      <vt:lpstr>LECTURE OBJECTIVES</vt:lpstr>
      <vt:lpstr>Z-TRANSFORM TABLES</vt:lpstr>
      <vt:lpstr>THREE DOMAINS:</vt:lpstr>
      <vt:lpstr>Motivation: Filter Design</vt:lpstr>
      <vt:lpstr>H(z) = Rational Function</vt:lpstr>
      <vt:lpstr>POLES &amp; ZEROS of H(z)</vt:lpstr>
      <vt:lpstr>Poles/Zeros of 1st-order H(z)</vt:lpstr>
      <vt:lpstr>3-D VIEW</vt:lpstr>
      <vt:lpstr>PHASE from 3-D PLOT</vt:lpstr>
      <vt:lpstr>FREQ. RESPONSE from H(z)</vt:lpstr>
      <vt:lpstr>UNIT CIRCLE: RECAP</vt:lpstr>
      <vt:lpstr>Frequency Response from poles and zeros</vt:lpstr>
      <vt:lpstr>IIR H(z) example: two poles</vt:lpstr>
      <vt:lpstr>MOVIE for H(z) in 3-D</vt:lpstr>
      <vt:lpstr>Frequency Response from H(z) </vt:lpstr>
      <vt:lpstr>THREE DOMAINS:</vt:lpstr>
      <vt:lpstr>3 DOMAINS MOVIE: FIR</vt:lpstr>
      <vt:lpstr>3 DOMAINS MOVIE: IIR</vt:lpstr>
      <vt:lpstr>7 IIR MOVIES @ WEBSITE</vt:lpstr>
      <vt:lpstr>Reminder:     4 FIR MOVIES @ WEBSITE</vt:lpstr>
      <vt:lpstr>Remove Interference</vt:lpstr>
      <vt:lpstr>PeZ Demo: Pole-Zero Placing</vt:lpstr>
      <vt:lpstr>Complex POLE-ZERO PLOT</vt:lpstr>
      <vt:lpstr>h[n]: Decays &amp; Oscillates</vt:lpstr>
      <vt:lpstr>3 DOMAINS MOVIE: IIR</vt:lpstr>
      <vt:lpstr>SINUSOIDAL RESPONSE</vt:lpstr>
      <vt:lpstr>POP QUIZ</vt:lpstr>
      <vt:lpstr>Evaluate FREQ. RESPONSE</vt:lpstr>
      <vt:lpstr>POP QUIZ: Eval Freq. Resp.</vt:lpstr>
      <vt:lpstr>PeZ Demo: Pole-Zero Placing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SPFirst Lecture #15</dc:title>
  <dc:creator>Jim McClellan</dc:creator>
  <cp:lastModifiedBy>mcclella</cp:lastModifiedBy>
  <cp:revision>395</cp:revision>
  <cp:lastPrinted>1999-10-09T18:53:54Z</cp:lastPrinted>
  <dcterms:created xsi:type="dcterms:W3CDTF">2011-10-31T02:20:21Z</dcterms:created>
  <dcterms:modified xsi:type="dcterms:W3CDTF">2016-08-14T15:49:21Z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jim.mcclellan@ece.gatech.edu</vt:lpwstr>
  </property>
  <property fmtid="{D5CDD505-2E9C-101B-9397-08002B2CF9AE}" pid="8" name="HomePage">
    <vt:lpwstr>http://users.ece.gatech.edu/mcclella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D:</vt:lpwstr>
  </property>
  <property fmtid="{D5CDD505-2E9C-101B-9397-08002B2CF9AE}" pid="22" name="ContentTypeId">
    <vt:lpwstr>0x010100D4CDA7045A35114B821D7399E3A88DA3</vt:lpwstr>
  </property>
</Properties>
</file>