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pklMmP9eWD4uWaDyhNJIcpPOI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96e7fe72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5c96e7fe72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5c96e7fe72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0774fc7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610774fc7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610774fc73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aa2d171d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caa2d171d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5caa2d171d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96e7fe7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5c96e7fe7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5c96e7fe7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6e7fe7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5c96e7fe7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5c96e7fe72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96e7fe7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5c96e7fe7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5c96e7fe72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96e7fe72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5c96e7fe72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5c96e7fe72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96e7fe7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5c96e7fe7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5c96e7fe72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0774fc7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610774fc7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610774fc73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aa2d171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5caa2d171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5caa2d171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 Info 1">
  <p:cSld name="Speaker Info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2401009" y="2762357"/>
            <a:ext cx="4462057" cy="91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1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type="title"/>
          </p:nvPr>
        </p:nvSpPr>
        <p:spPr>
          <a:xfrm>
            <a:off x="1652714" y="2161891"/>
            <a:ext cx="4435780" cy="5994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6162_Breakout_PPT_Template_r3v1_Magento_footer.png" id="15" name="Google Shape;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739" y="4753427"/>
            <a:ext cx="1084386" cy="3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 txBox="1"/>
          <p:nvPr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2019 Magento,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 1">
  <p:cSld name="Main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457200" y="227443"/>
            <a:ext cx="8229600" cy="397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3200"/>
              <a:buFont typeface="Arial"/>
              <a:buNone/>
              <a:defRPr b="0" sz="32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457200" y="787872"/>
            <a:ext cx="8229600" cy="392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36466"/>
              </a:buClr>
              <a:buSzPts val="2000"/>
              <a:buChar char="•"/>
              <a:defRPr sz="20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 sz="18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36466"/>
              </a:buClr>
              <a:buSzPts val="1600"/>
              <a:buChar char="•"/>
              <a:defRPr sz="16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–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»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descr="6162_Breakout_PPT_Template_r3v1_Magento_footer.png"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739" y="4753427"/>
            <a:ext cx="1084386" cy="3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/>
          <p:nvPr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2019 Magento,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/>
        </p:nvSpPr>
        <p:spPr>
          <a:xfrm>
            <a:off x="9337040" y="597408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1652714" y="2424110"/>
            <a:ext cx="5120286" cy="3354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2401009" y="2762357"/>
            <a:ext cx="4371991" cy="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36466"/>
              </a:buClr>
              <a:buSzPts val="1600"/>
              <a:buNone/>
              <a:defRPr i="1" sz="16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6162_Breakout_PPT_Template_r3v1_Magento_footer_white.png" id="28" name="Google Shape;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739" y="4753428"/>
            <a:ext cx="1084386" cy="3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1"/>
          <p:cNvSpPr txBox="1"/>
          <p:nvPr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2019 Magento,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/>
          <p:cNvSpPr txBox="1"/>
          <p:nvPr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 Content 2">
  <p:cSld name="Alt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457200" y="227443"/>
            <a:ext cx="8229600" cy="397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3200"/>
              <a:buFont typeface="Arial"/>
              <a:buNone/>
              <a:defRPr b="0" sz="32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457200" y="787872"/>
            <a:ext cx="8229600" cy="392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36466"/>
              </a:buClr>
              <a:buSzPts val="2000"/>
              <a:buChar char="•"/>
              <a:defRPr sz="20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 sz="18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36466"/>
              </a:buClr>
              <a:buSzPts val="1600"/>
              <a:buChar char="•"/>
              <a:defRPr sz="16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–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»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descr="6162_Breakout_PPT_Template_r3v1_Magento_footer.png" id="34" name="Google Shape;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739" y="4753427"/>
            <a:ext cx="1084386" cy="3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2019 Magento,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/>
          <p:nvPr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Content 2">
  <p:cSld name="Main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457200" y="227443"/>
            <a:ext cx="8229600" cy="397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3200"/>
              <a:buFont typeface="Arial"/>
              <a:buNone/>
              <a:defRPr b="0" sz="32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787872"/>
            <a:ext cx="8229600" cy="392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36466"/>
              </a:buClr>
              <a:buSzPts val="2000"/>
              <a:buChar char="•"/>
              <a:defRPr sz="20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 sz="18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36466"/>
              </a:buClr>
              <a:buSzPts val="1600"/>
              <a:buChar char="•"/>
              <a:defRPr sz="16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–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»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descr="6162_Breakout_PPT_Template_r3v1_Magento_footer.png" id="40" name="Google Shape;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739" y="4753427"/>
            <a:ext cx="1084386" cy="3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3"/>
          <p:cNvSpPr txBox="1"/>
          <p:nvPr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2019 Magento,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t Content 1">
  <p:cSld name="Alt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227443"/>
            <a:ext cx="8229600" cy="397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3200"/>
              <a:buFont typeface="Arial"/>
              <a:buNone/>
              <a:defRPr b="0" sz="32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457200" y="787872"/>
            <a:ext cx="8229600" cy="392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36466"/>
              </a:buClr>
              <a:buSzPts val="2000"/>
              <a:buChar char="•"/>
              <a:defRPr sz="20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36466"/>
              </a:buClr>
              <a:buSzPts val="1800"/>
              <a:buChar char="–"/>
              <a:defRPr sz="18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36466"/>
              </a:buClr>
              <a:buSzPts val="1600"/>
              <a:buChar char="•"/>
              <a:defRPr sz="16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–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36466"/>
              </a:buClr>
              <a:buSzPts val="1400"/>
              <a:buChar char="»"/>
              <a:defRPr sz="14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descr="6162_Breakout_PPT_Template_r3v1_Magento_footer.png" id="46" name="Google Shape;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739" y="4753427"/>
            <a:ext cx="1084386" cy="3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4"/>
          <p:cNvSpPr txBox="1"/>
          <p:nvPr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2019 Magento,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Content">
  <p:cSld name="Two Column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27443"/>
            <a:ext cx="8229600" cy="397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3200"/>
              <a:buFont typeface="Arial"/>
              <a:buNone/>
              <a:defRPr b="0" sz="320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457200" y="787872"/>
            <a:ext cx="4045957" cy="392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15"/>
          <p:cNvSpPr txBox="1"/>
          <p:nvPr>
            <p:ph idx="2" type="body"/>
          </p:nvPr>
        </p:nvSpPr>
        <p:spPr>
          <a:xfrm>
            <a:off x="4645702" y="787872"/>
            <a:ext cx="4041097" cy="392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descr="6162_Breakout_PPT_Template_r3v1_Magento_footer.png" id="53" name="Google Shape;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0739" y="4753427"/>
            <a:ext cx="1084386" cy="33716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 txBox="1"/>
          <p:nvPr/>
        </p:nvSpPr>
        <p:spPr>
          <a:xfrm>
            <a:off x="1269016" y="4814383"/>
            <a:ext cx="11331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fld id="{00000000-1234-1234-1234-123412341234}" type="slidenum">
              <a:rPr b="0" i="0" lang="en-US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 txBox="1"/>
          <p:nvPr/>
        </p:nvSpPr>
        <p:spPr>
          <a:xfrm>
            <a:off x="153533" y="4825674"/>
            <a:ext cx="1133100" cy="200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5"/>
              <a:buFont typeface="Arial"/>
              <a:buNone/>
            </a:pPr>
            <a:r>
              <a:rPr b="0" i="0" lang="en-US" sz="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© 2019 Magento,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3646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3646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3646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3646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364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dmondscommerce.github.io/introducing-ui-components/" TargetMode="External"/><Relationship Id="rId4" Type="http://schemas.openxmlformats.org/officeDocument/2006/relationships/hyperlink" Target="https://alanstorm.com/knockoutjs_primer_for_magento_developers/" TargetMode="External"/><Relationship Id="rId5" Type="http://schemas.openxmlformats.org/officeDocument/2006/relationships/hyperlink" Target="https://alanstorm.com/magento_2_knockoutjs_integration/" TargetMode="External"/><Relationship Id="rId6" Type="http://schemas.openxmlformats.org/officeDocument/2006/relationships/hyperlink" Target="https://github.com/ufoxix/worksho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dmondscommerce.github.io/introducing-ui-components/#knockoutjs" TargetMode="External"/><Relationship Id="rId4" Type="http://schemas.openxmlformats.org/officeDocument/2006/relationships/hyperlink" Target="https://msdn.microsoft.com/en-us/library/hh848246.asp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evdocs.magento.com/guides/v2.1/ui_comp_guide/components/ui-listing-grid.html" TargetMode="External"/><Relationship Id="rId4" Type="http://schemas.openxmlformats.org/officeDocument/2006/relationships/hyperlink" Target="http://devdocs.magento.com/guides/v2.1/ui_comp_guide/components/ui-form.html" TargetMode="External"/><Relationship Id="rId5" Type="http://schemas.openxmlformats.org/officeDocument/2006/relationships/hyperlink" Target="http://devdocs.magento.com/guides/v2.1/ui_comp_guide/ui_comp_list_concept.html" TargetMode="External"/><Relationship Id="rId6" Type="http://schemas.openxmlformats.org/officeDocument/2006/relationships/hyperlink" Target="https://github.com/magento/magento2/blob/2.1/app/code/Magento/Ui/view/base/ui_component/etc/definition.xml#L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sdn.microsoft.com/en-us/library/hh848246.asp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1356400" y="1590375"/>
            <a:ext cx="54519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b="1" lang="en-US" sz="36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UI Components in Magento 2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275650" y="3096700"/>
            <a:ext cx="4648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KO - </a:t>
            </a:r>
            <a:r>
              <a:rPr b="1" lang="en-US" sz="2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r>
              <a:rPr b="1" lang="en-US" sz="2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AdminUi easier :)</a:t>
            </a:r>
            <a:endParaRPr b="1" sz="2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96e7fe72_0_120"/>
          <p:cNvSpPr txBox="1"/>
          <p:nvPr>
            <p:ph type="title"/>
          </p:nvPr>
        </p:nvSpPr>
        <p:spPr>
          <a:xfrm>
            <a:off x="457200" y="227443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Render process</a:t>
            </a:r>
            <a:endParaRPr b="1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g5c96e7fe72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7743"/>
            <a:ext cx="8839197" cy="267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0774fc73_0_93"/>
          <p:cNvSpPr txBox="1"/>
          <p:nvPr/>
        </p:nvSpPr>
        <p:spPr>
          <a:xfrm>
            <a:off x="2053150" y="1258350"/>
            <a:ext cx="69402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Let’s start :) </a:t>
            </a:r>
            <a:endParaRPr b="1" i="0" sz="480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aa2d171d_0_170"/>
          <p:cNvSpPr txBox="1"/>
          <p:nvPr/>
        </p:nvSpPr>
        <p:spPr>
          <a:xfrm>
            <a:off x="1300525" y="392300"/>
            <a:ext cx="60828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Thank you! :)</a:t>
            </a:r>
            <a:endParaRPr b="1" i="0" sz="480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5caa2d171d_0_170"/>
          <p:cNvSpPr txBox="1"/>
          <p:nvPr/>
        </p:nvSpPr>
        <p:spPr>
          <a:xfrm>
            <a:off x="1910200" y="1977725"/>
            <a:ext cx="54033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Docs</a:t>
            </a:r>
            <a:r>
              <a:rPr lang="en-US" sz="1200"/>
              <a:t>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100" u="sng">
                <a:latin typeface="Roboto"/>
                <a:ea typeface="Roboto"/>
                <a:cs typeface="Roboto"/>
                <a:sym typeface="Roboto"/>
                <a:hlinkClick r:id="rId3"/>
              </a:rPr>
              <a:t>https://edmondscommerce.github.io/introducing-ui-components/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100" u="sng">
                <a:latin typeface="Roboto"/>
                <a:ea typeface="Roboto"/>
                <a:cs typeface="Roboto"/>
                <a:sym typeface="Roboto"/>
                <a:hlinkClick r:id="rId4"/>
              </a:rPr>
              <a:t>https://alanstorm.com/knockoutjs_primer_for_magento_developers/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100" u="sng">
                <a:latin typeface="Roboto"/>
                <a:ea typeface="Roboto"/>
                <a:cs typeface="Roboto"/>
                <a:sym typeface="Roboto"/>
                <a:hlinkClick r:id="rId5"/>
              </a:rPr>
              <a:t>https://alanstorm.com/magento_2_knockoutjs_integration/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Roboto"/>
                <a:ea typeface="Roboto"/>
                <a:cs typeface="Roboto"/>
                <a:sym typeface="Roboto"/>
              </a:rPr>
              <a:t>DemoRepo: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sz="1100" u="sng">
                <a:latin typeface="Roboto"/>
                <a:ea typeface="Roboto"/>
                <a:cs typeface="Roboto"/>
                <a:sym typeface="Roboto"/>
                <a:hlinkClick r:id="rId6"/>
              </a:rPr>
              <a:t>https://github.com/ufoxix/workshop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body"/>
          </p:nvPr>
        </p:nvSpPr>
        <p:spPr>
          <a:xfrm>
            <a:off x="457200" y="1253750"/>
            <a:ext cx="8229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Roboto"/>
              <a:buChar char="•"/>
            </a:pPr>
            <a:r>
              <a:rPr b="1" lang="en-US" sz="2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Ui component structure</a:t>
            </a:r>
            <a:endParaRPr b="1" sz="2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Roboto"/>
              <a:buChar char="•"/>
            </a:pPr>
            <a:r>
              <a:rPr b="1" lang="en-US" sz="2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Technologies</a:t>
            </a:r>
            <a:endParaRPr b="1" sz="2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Roboto"/>
              <a:buChar char="•"/>
            </a:pPr>
            <a:r>
              <a:rPr b="1" lang="en-US" sz="2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Knockout + Magento component</a:t>
            </a:r>
            <a:endParaRPr b="1" sz="2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Roboto"/>
              <a:buChar char="•"/>
            </a:pPr>
            <a:r>
              <a:rPr b="1" lang="en-US" sz="24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How it’s work</a:t>
            </a:r>
            <a:endParaRPr b="1" sz="24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457200" y="227450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466"/>
              </a:buClr>
              <a:buSzPts val="2880"/>
              <a:buFont typeface="Arial"/>
              <a:buNone/>
            </a:pPr>
            <a:r>
              <a:rPr b="1" lang="en-US" sz="36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36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96e7fe72_0_14"/>
          <p:cNvSpPr txBox="1"/>
          <p:nvPr/>
        </p:nvSpPr>
        <p:spPr>
          <a:xfrm>
            <a:off x="2268825" y="1750000"/>
            <a:ext cx="4788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i="0" sz="4800" u="none" cap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96e7fe72_0_21"/>
          <p:cNvSpPr txBox="1"/>
          <p:nvPr>
            <p:ph idx="1" type="body"/>
          </p:nvPr>
        </p:nvSpPr>
        <p:spPr>
          <a:xfrm>
            <a:off x="457200" y="333925"/>
            <a:ext cx="8229600" cy="4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None/>
            </a:pPr>
            <a:r>
              <a:rPr b="1" lang="en-US" sz="1800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What is a UI Component?</a:t>
            </a:r>
            <a:endParaRPr b="1" sz="1800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In a nutshell a UI Component is an easily reusable collection of PHP, Javascript and HTML code that provides one user interface functionality. A UI component can easily be used anywhere within your layout files using only this small snippet.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&lt;uiСomponent </a:t>
            </a:r>
            <a:r>
              <a:rPr lang="en-US" sz="1800">
                <a:solidFill>
                  <a:srgbClr val="008080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US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US" sz="1800">
                <a:solidFill>
                  <a:srgbClr val="DD1144"/>
                </a:solidFill>
                <a:latin typeface="Roboto"/>
                <a:ea typeface="Roboto"/>
                <a:cs typeface="Roboto"/>
                <a:sym typeface="Roboto"/>
              </a:rPr>
              <a:t>"some_ui_component_instance_name"</a:t>
            </a:r>
            <a:r>
              <a:rPr lang="en-US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10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This will make more sense </a:t>
            </a:r>
            <a:r>
              <a:rPr lang="en-US" sz="1800">
                <a:solidFill>
                  <a:srgbClr val="268BD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later</a:t>
            </a: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, but it also looks like UI Components add the M (model) to KnockoutJS’s </a:t>
            </a:r>
            <a:r>
              <a:rPr lang="en-US" sz="1800">
                <a:solidFill>
                  <a:srgbClr val="268BD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MVVM</a:t>
            </a: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 (or really VVM) architecture. This architecture is used to build all of Magento 2’s front end.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None/>
            </a:pPr>
            <a:r>
              <a:t/>
            </a:r>
            <a:endParaRPr b="1" sz="18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96e7fe72_0_30"/>
          <p:cNvSpPr txBox="1"/>
          <p:nvPr>
            <p:ph type="title"/>
          </p:nvPr>
        </p:nvSpPr>
        <p:spPr>
          <a:xfrm>
            <a:off x="457200" y="227452"/>
            <a:ext cx="8229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endParaRPr b="1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5c96e7fe72_0_30"/>
          <p:cNvSpPr txBox="1"/>
          <p:nvPr>
            <p:ph idx="1" type="body"/>
          </p:nvPr>
        </p:nvSpPr>
        <p:spPr>
          <a:xfrm>
            <a:off x="457200" y="800650"/>
            <a:ext cx="82296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UI Components are made up of ‘Basic Components’ and ‘Secondary components’. The Basic Components are: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68BD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Listing Component</a:t>
            </a: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 - Visualising and filtering data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268BD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Form Component</a:t>
            </a: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 - CRUD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The Secondary Components can be used to extend the functionality of the Basic Components. Each Basic Component has it’s own set of Secondary Components. The latest devdocs (2.1) have a partial list of all components </a:t>
            </a:r>
            <a:r>
              <a:rPr lang="en-US" sz="1800">
                <a:solidFill>
                  <a:srgbClr val="268BD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here</a:t>
            </a: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. You can also find all the available UI Components listed in this </a:t>
            </a:r>
            <a:r>
              <a:rPr lang="en-US" sz="1800">
                <a:solidFill>
                  <a:srgbClr val="BF616A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definition.xml</a:t>
            </a: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 (more on that later).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96e7fe72_0_47"/>
          <p:cNvSpPr txBox="1"/>
          <p:nvPr>
            <p:ph type="title"/>
          </p:nvPr>
        </p:nvSpPr>
        <p:spPr>
          <a:xfrm>
            <a:off x="457200" y="227443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Technologies</a:t>
            </a:r>
            <a:endParaRPr b="1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5c96e7fe72_0_47"/>
          <p:cNvSpPr txBox="1"/>
          <p:nvPr/>
        </p:nvSpPr>
        <p:spPr>
          <a:xfrm>
            <a:off x="632925" y="736025"/>
            <a:ext cx="8279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KnockoutJS</a:t>
            </a:r>
            <a:endParaRPr b="1" sz="1800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From the KnockoutJS site: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Knockout is a JavaScript library that helps you to create rich, responsive display and editor user interfaces with a clean underlying data model.</a:t>
            </a:r>
            <a:endParaRPr sz="1800">
              <a:solidFill>
                <a:srgbClr val="7A7A7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What is KnockoutJS?</a:t>
            </a:r>
            <a:endParaRPr b="1" sz="1800">
              <a:solidFill>
                <a:srgbClr val="31313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KnockoutJS uses an MVVM (</a:t>
            </a:r>
            <a:r>
              <a:rPr lang="en-US" sz="1800">
                <a:solidFill>
                  <a:srgbClr val="268BD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model–view–view-Model</a:t>
            </a: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) architecture to create interfaces that update when an underlying data model is changed.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Knockout’s MVVM looks like this:</a:t>
            </a:r>
            <a:endParaRPr sz="18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96e7fe72_0_70"/>
          <p:cNvSpPr txBox="1"/>
          <p:nvPr>
            <p:ph type="title"/>
          </p:nvPr>
        </p:nvSpPr>
        <p:spPr>
          <a:xfrm>
            <a:off x="457200" y="227443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How does it work?</a:t>
            </a:r>
            <a:endParaRPr b="1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5c96e7fe72_0_70"/>
          <p:cNvSpPr txBox="1"/>
          <p:nvPr/>
        </p:nvSpPr>
        <p:spPr>
          <a:xfrm>
            <a:off x="523750" y="1092325"/>
            <a:ext cx="83562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g5c96e7fe72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1534"/>
            <a:ext cx="9144001" cy="260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610774fc7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197" cy="437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5caa2d171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636466"/>
      </a:dk1>
      <a:lt1>
        <a:srgbClr val="FFFFFF"/>
      </a:lt1>
      <a:dk2>
        <a:srgbClr val="636466"/>
      </a:dk2>
      <a:lt2>
        <a:srgbClr val="FFFFFF"/>
      </a:lt2>
      <a:accent1>
        <a:srgbClr val="F26322"/>
      </a:accent1>
      <a:accent2>
        <a:srgbClr val="FBBC97"/>
      </a:accent2>
      <a:accent3>
        <a:srgbClr val="27A2A9"/>
      </a:accent3>
      <a:accent4>
        <a:srgbClr val="B1D3D6"/>
      </a:accent4>
      <a:accent5>
        <a:srgbClr val="AEB0B2"/>
      </a:accent5>
      <a:accent6>
        <a:srgbClr val="D9DADB"/>
      </a:accent6>
      <a:hlink>
        <a:srgbClr val="27A2A9"/>
      </a:hlink>
      <a:folHlink>
        <a:srgbClr val="27A2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2015-02-19T19:04:33Z</dcterms:created>
  <dc:creator>De La Paz, Trinkel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0x010100F9558E451D705D4284688EAFF31B0F88</vt:lpwstr>
  </property>
</Properties>
</file>