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74" r:id="rId11"/>
    <p:sldId id="275" r:id="rId12"/>
    <p:sldId id="276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5143500" type="screen16x9"/>
  <p:notesSz cx="6858000" cy="9144000"/>
  <p:embeddedFontLst>
    <p:embeddedFont>
      <p:font typeface="Open Sans" panose="020B0604020202020204" charset="0"/>
      <p:regular r:id="rId24"/>
      <p:bold r:id="rId25"/>
      <p:italic r:id="rId26"/>
      <p:boldItalic r:id="rId27"/>
    </p:embeddedFont>
    <p:embeddedFont>
      <p:font typeface="PT Sans Narrow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30784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77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570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378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43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348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419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91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638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899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386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61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949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768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908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729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742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875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585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805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892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90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pt-BR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432675" y="3053225"/>
            <a:ext cx="1033500" cy="27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575" y="2615324"/>
            <a:ext cx="2367374" cy="12898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464358" y="667089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t-BR" dirty="0">
                <a:highlight>
                  <a:srgbClr val="FFFFFF"/>
                </a:highlight>
              </a:rPr>
              <a:t>         </a:t>
            </a:r>
            <a:r>
              <a:rPr lang="pt-BR" dirty="0">
                <a:solidFill>
                  <a:srgbClr val="134F5C"/>
                </a:solidFill>
                <a:highlight>
                  <a:srgbClr val="FFFFFF"/>
                </a:highlight>
              </a:rPr>
              <a:t>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pt-BR" dirty="0">
                <a:solidFill>
                  <a:srgbClr val="134F5C"/>
                </a:solidFill>
                <a:highlight>
                  <a:srgbClr val="FFFFFF"/>
                </a:highlight>
              </a:rPr>
              <a:t>         </a:t>
            </a:r>
          </a:p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rgbClr val="134F5C"/>
              </a:solidFill>
              <a:highlight>
                <a:srgbClr val="FFFFFF"/>
              </a:highlight>
            </a:endParaRPr>
          </a:p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rgbClr val="134F5C"/>
              </a:solidFill>
              <a:highlight>
                <a:srgbClr val="FFFFFF"/>
              </a:highlight>
            </a:endParaRPr>
          </a:p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rgbClr val="134F5C"/>
              </a:solidFill>
              <a:highlight>
                <a:srgbClr val="FFFFFF"/>
              </a:highlight>
            </a:endParaRPr>
          </a:p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rgbClr val="134F5C"/>
              </a:solidFill>
              <a:highlight>
                <a:srgbClr val="FFFFFF"/>
              </a:highlight>
            </a:endParaRPr>
          </a:p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rgbClr val="134F5C"/>
              </a:solidFill>
              <a:highlight>
                <a:srgbClr val="FFFFFF"/>
              </a:highlight>
            </a:endParaRPr>
          </a:p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rgbClr val="134F5C"/>
              </a:solidFill>
              <a:highlight>
                <a:srgbClr val="FFFFFF"/>
              </a:highlight>
            </a:endParaRPr>
          </a:p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rgbClr val="134F5C"/>
              </a:solidFill>
              <a:highlight>
                <a:srgbClr val="FFFFFF"/>
              </a:highlight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t-BR" dirty="0">
                <a:solidFill>
                  <a:srgbClr val="134F5C"/>
                </a:solidFill>
                <a:highlight>
                  <a:srgbClr val="FFFFFF"/>
                </a:highlight>
              </a:rPr>
              <a:t>     PROJETO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pt-BR" sz="1800" dirty="0">
                <a:highlight>
                  <a:srgbClr val="FFFFFF"/>
                </a:highlight>
              </a:rPr>
              <a:t>                                                                      </a:t>
            </a:r>
            <a:r>
              <a:rPr lang="pt-BR" sz="1800" dirty="0">
                <a:solidFill>
                  <a:srgbClr val="741B47"/>
                </a:solidFill>
                <a:highlight>
                  <a:srgbClr val="FFFFFF"/>
                </a:highlight>
              </a:rPr>
              <a:t>  </a:t>
            </a:r>
            <a:r>
              <a:rPr lang="pt-BR" sz="1800" dirty="0">
                <a:solidFill>
                  <a:srgbClr val="A64D79"/>
                </a:solidFill>
                <a:highlight>
                  <a:srgbClr val="FFFFFF"/>
                </a:highlight>
              </a:rPr>
              <a:t>Desenvolvimento de ferramentas computacionais </a:t>
            </a:r>
          </a:p>
          <a:p>
            <a:pPr lvl="0" algn="l">
              <a:spcBef>
                <a:spcPts val="0"/>
              </a:spcBef>
              <a:buNone/>
            </a:pPr>
            <a:r>
              <a:rPr lang="pt-BR" sz="1800" dirty="0">
                <a:solidFill>
                  <a:srgbClr val="A64D79"/>
                </a:solidFill>
                <a:highlight>
                  <a:srgbClr val="FFFFFF"/>
                </a:highlight>
              </a:rPr>
              <a:t>                                                                      para igualdade de gênero na ciência da computação. </a:t>
            </a:r>
          </a:p>
        </p:txBody>
      </p:sp>
      <p:sp>
        <p:nvSpPr>
          <p:cNvPr id="69" name="Shape 69"/>
          <p:cNvSpPr/>
          <p:nvPr/>
        </p:nvSpPr>
        <p:spPr>
          <a:xfrm>
            <a:off x="6737050" y="3001700"/>
            <a:ext cx="1033500" cy="27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 smtClean="0">
                <a:solidFill>
                  <a:srgbClr val="C27BA0"/>
                </a:solidFill>
              </a:rPr>
              <a:t>Questões – Exemplo </a:t>
            </a:r>
            <a:endParaRPr lang="pt-BR" dirty="0">
              <a:solidFill>
                <a:srgbClr val="C27BA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398" y="1202664"/>
            <a:ext cx="4307203" cy="381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559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 smtClean="0">
                <a:solidFill>
                  <a:srgbClr val="C27BA0"/>
                </a:solidFill>
              </a:rPr>
              <a:t>Questões mais difíceis de </a:t>
            </a:r>
            <a:r>
              <a:rPr lang="pt-BR" dirty="0" err="1" smtClean="0">
                <a:solidFill>
                  <a:srgbClr val="C27BA0"/>
                </a:solidFill>
              </a:rPr>
              <a:t>prototipar</a:t>
            </a:r>
            <a:endParaRPr lang="pt-BR" dirty="0">
              <a:solidFill>
                <a:srgbClr val="C27BA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531" y="1152425"/>
            <a:ext cx="6440938" cy="386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447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 smtClean="0">
                <a:solidFill>
                  <a:srgbClr val="C27BA0"/>
                </a:solidFill>
              </a:rPr>
              <a:t>Questões mais difíceis de </a:t>
            </a:r>
            <a:r>
              <a:rPr lang="pt-BR" dirty="0" err="1" smtClean="0">
                <a:solidFill>
                  <a:srgbClr val="C27BA0"/>
                </a:solidFill>
              </a:rPr>
              <a:t>prototipar</a:t>
            </a:r>
            <a:endParaRPr lang="pt-BR" dirty="0">
              <a:solidFill>
                <a:srgbClr val="C27BA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" y="1416399"/>
            <a:ext cx="73437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43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C27BA0"/>
                </a:solidFill>
              </a:rPr>
              <a:t>Entregáveis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72549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Relatório de aplicações/jogos para ensino de programação existentes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Relatório de ferramentas de prototipação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Ferramenta móvel para estudo de lógica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C27BA0"/>
                </a:solidFill>
              </a:rPr>
              <a:t>Restrições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6097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Atividades de planejamento do projeto documentadas durante todo o ciclo de vida do projeto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Não remuneração aos voluntários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Artefatos do projeto não devem ser compartilhados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Qualquer contratação necessária, como a de um Designer, deve ter autorização dos patrocinadores do projeto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Laboratório e máquinas de uso exclusivo à equipe do projeto e outros membros do projeto Meninas na Ciência da Computação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0037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Design simples e original que não precise de muitos tempo de adaptação</a:t>
            </a:r>
          </a:p>
          <a:p>
            <a:pPr marL="5143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Aplicação de fácil usabilidade</a:t>
            </a:r>
          </a:p>
          <a:p>
            <a:pPr marL="5143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Feedback das questões</a:t>
            </a:r>
          </a:p>
          <a:p>
            <a:pPr marL="5143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Acesso aos resultados dos testes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C27BA0"/>
                </a:solidFill>
              </a:rPr>
              <a:t>Requisitos para aprovação do projeto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C27BA0"/>
                </a:solidFill>
              </a:rPr>
              <a:t>Ambiente - Atividades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65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Trello</a:t>
            </a: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Ferramenta para organização de projetos em blocos, que organizam listas de atividades e as detalham através de cartões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Um bloco para as etapas de pesquisa e outro para as etapas com respeito à prototipação</a:t>
            </a:r>
          </a:p>
          <a:p>
            <a:pPr marL="514350" lvl="0" indent="-28575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As atividades neste ambiente são detalhadas a nível de descrição, equipe, data, prioridade, entre outros, e permite tirar dúvidas específicas em cada cartão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5" y="0"/>
            <a:ext cx="9100124" cy="5055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C27BA0"/>
                </a:solidFill>
              </a:rPr>
              <a:t>Ambiente - Repositório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C27BA0"/>
              </a:solidFill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56799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Diretório do projeto no repositório do </a:t>
            </a:r>
            <a:r>
              <a:rPr lang="pt-BR" b="1" dirty="0" err="1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Github</a:t>
            </a: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para acesso controlado à arquivos compartilhados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As três primeiras etapas ficam em um repositório comum, organizadas em pastas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etapa de prototipação em um outro repositório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123" y="756522"/>
            <a:ext cx="2590800" cy="36766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C27BA0"/>
                </a:solidFill>
              </a:rPr>
              <a:t>Cronograma - Datas 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Configurar e aderir </a:t>
            </a: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ambientes de trabalho </a:t>
            </a:r>
            <a:r>
              <a:rPr lang="pt-BR" b="1" dirty="0" smtClean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– </a:t>
            </a: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r>
              <a:rPr lang="pt-BR" b="1" dirty="0" smtClean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semanas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Etapa 1 – 2 semanas (sugestão)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Etapa 2 – 2 semanas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Etapa 3 – 2 semanas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Etapa 4 – Indefinido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Font typeface="Arial" panose="020B0604020202020204" pitchFamily="34" charset="0"/>
              <a:buChar char="•"/>
            </a:pPr>
            <a:endParaRPr lang="pt-BR" b="1" dirty="0" smtClean="0">
              <a:solidFill>
                <a:srgbClr val="134F5C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Font typeface="Arial" panose="020B0604020202020204" pitchFamily="34" charset="0"/>
              <a:buChar char="•"/>
            </a:pPr>
            <a:endParaRPr lang="pt-BR" b="1" dirty="0" smtClean="0">
              <a:solidFill>
                <a:srgbClr val="134F5C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595" y="1804046"/>
            <a:ext cx="117862" cy="73818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798283" y="1989573"/>
            <a:ext cx="181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>
                <a:solidFill>
                  <a:schemeClr val="accent3">
                    <a:lumMod val="50000"/>
                  </a:schemeClr>
                </a:solidFill>
                <a:latin typeface="PT Sans Narrow" panose="020B0604020202020204" charset="0"/>
              </a:rPr>
              <a:t>Paralelo</a:t>
            </a:r>
            <a:endParaRPr lang="pt-BR" sz="1800" b="1" dirty="0">
              <a:solidFill>
                <a:schemeClr val="accent3">
                  <a:lumMod val="50000"/>
                </a:schemeClr>
              </a:solidFill>
              <a:latin typeface="PT Sans Narrow" panose="020B060402020202020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C27BA0"/>
                </a:solidFill>
              </a:rPr>
              <a:t>Formação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0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Coordenação: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i="1" dirty="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Equipe: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134F5C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>
              <a:spcBef>
                <a:spcPts val="0"/>
              </a:spcBef>
              <a:buNone/>
            </a:pPr>
            <a:r>
              <a:rPr lang="pt-BR" b="1" dirty="0">
                <a:solidFill>
                  <a:srgbClr val="000000"/>
                </a:solidFill>
              </a:rPr>
              <a:t>                      </a:t>
            </a:r>
            <a:r>
              <a:rPr lang="pt-BR" sz="1000" dirty="0">
                <a:solidFill>
                  <a:srgbClr val="000000"/>
                </a:solidFill>
              </a:rPr>
              <a:t>             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594" y="5800241"/>
            <a:ext cx="63997" cy="108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8849" y="2900009"/>
            <a:ext cx="899700" cy="858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8350" y="2880200"/>
            <a:ext cx="899700" cy="89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Shape 82"/>
          <p:cNvCxnSpPr/>
          <p:nvPr/>
        </p:nvCxnSpPr>
        <p:spPr>
          <a:xfrm>
            <a:off x="198025" y="1123750"/>
            <a:ext cx="7757700" cy="0"/>
          </a:xfrm>
          <a:prstGeom prst="straightConnector1">
            <a:avLst/>
          </a:prstGeom>
          <a:noFill/>
          <a:ln w="38100" cap="flat" cmpd="sng">
            <a:solidFill>
              <a:srgbClr val="6FA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3" name="Shape 83"/>
          <p:cNvSpPr txBox="1"/>
          <p:nvPr/>
        </p:nvSpPr>
        <p:spPr>
          <a:xfrm>
            <a:off x="2016450" y="2358775"/>
            <a:ext cx="3204900" cy="2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000" dirty="0" err="1">
                <a:latin typeface="Open Sans"/>
                <a:ea typeface="Open Sans"/>
                <a:cs typeface="Open Sans"/>
                <a:sym typeface="Open Sans"/>
              </a:rPr>
              <a:t>Josilene</a:t>
            </a:r>
            <a:r>
              <a:rPr lang="pt-BR" sz="1000" dirty="0">
                <a:latin typeface="Open Sans"/>
                <a:ea typeface="Open Sans"/>
                <a:cs typeface="Open Sans"/>
                <a:sym typeface="Open Sans"/>
              </a:rPr>
              <a:t> Aires      Danielle </a:t>
            </a:r>
            <a:r>
              <a:rPr lang="pt-BR" sz="1000" dirty="0" err="1">
                <a:latin typeface="Open Sans"/>
                <a:ea typeface="Open Sans"/>
                <a:cs typeface="Open Sans"/>
                <a:sym typeface="Open Sans"/>
              </a:rPr>
              <a:t>Rousy</a:t>
            </a:r>
            <a:r>
              <a:rPr lang="pt-BR" sz="1000" dirty="0">
                <a:latin typeface="Open Sans"/>
                <a:ea typeface="Open Sans"/>
                <a:cs typeface="Open Sans"/>
                <a:sym typeface="Open Sans"/>
              </a:rPr>
              <a:t>     </a:t>
            </a:r>
            <a:r>
              <a:rPr lang="pt-BR" sz="1000" dirty="0" err="1">
                <a:latin typeface="Open Sans"/>
                <a:ea typeface="Open Sans"/>
                <a:cs typeface="Open Sans"/>
                <a:sym typeface="Open Sans"/>
              </a:rPr>
              <a:t>Giorgia</a:t>
            </a:r>
            <a:r>
              <a:rPr lang="pt-BR" sz="1000" dirty="0">
                <a:latin typeface="Open Sans"/>
                <a:ea typeface="Open Sans"/>
                <a:cs typeface="Open Sans"/>
                <a:sym typeface="Open Sans"/>
              </a:rPr>
              <a:t> Mattos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2187675" y="3758050"/>
            <a:ext cx="4901100" cy="2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0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000" dirty="0">
                <a:latin typeface="Open Sans"/>
                <a:ea typeface="Open Sans"/>
                <a:cs typeface="Open Sans"/>
                <a:sym typeface="Open Sans"/>
              </a:rPr>
              <a:t>Lívia                    Isabela             </a:t>
            </a:r>
            <a:r>
              <a:rPr lang="pt-BR" sz="1000" dirty="0" smtClean="0">
                <a:latin typeface="Open Sans"/>
                <a:ea typeface="Open Sans"/>
                <a:cs typeface="Open Sans"/>
                <a:sym typeface="Open Sans"/>
              </a:rPr>
              <a:t>       </a:t>
            </a:r>
            <a:r>
              <a:rPr lang="pt-BR" sz="1000" dirty="0">
                <a:latin typeface="Open Sans"/>
                <a:ea typeface="Open Sans"/>
                <a:cs typeface="Open Sans"/>
                <a:sym typeface="Open Sans"/>
              </a:rPr>
              <a:t>Bianca                     </a:t>
            </a:r>
            <a:r>
              <a:rPr lang="pt-BR" sz="10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000" dirty="0">
                <a:latin typeface="Open Sans"/>
                <a:ea typeface="Open Sans"/>
                <a:cs typeface="Open Sans"/>
                <a:sym typeface="Open Sans"/>
              </a:rPr>
              <a:t>Luana                  </a:t>
            </a:r>
            <a:r>
              <a:rPr lang="pt-BR" sz="10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000" dirty="0" err="1">
                <a:latin typeface="Open Sans"/>
                <a:ea typeface="Open Sans"/>
                <a:cs typeface="Open Sans"/>
                <a:sym typeface="Open Sans"/>
              </a:rPr>
              <a:t>Samiris</a:t>
            </a:r>
            <a:r>
              <a:rPr lang="pt-BR" sz="1000" dirty="0">
                <a:latin typeface="Open Sans"/>
                <a:ea typeface="Open Sans"/>
                <a:cs typeface="Open Sans"/>
                <a:sym typeface="Open Sans"/>
              </a:rPr>
              <a:t>                       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7849" y="2879174"/>
            <a:ext cx="899700" cy="89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556" y="2883171"/>
            <a:ext cx="874830" cy="87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450" y="2900010"/>
            <a:ext cx="861392" cy="86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519" y="1557402"/>
            <a:ext cx="852858" cy="85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2527776_960716050648293_192055444_n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500" y="1557402"/>
            <a:ext cx="901049" cy="84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6.googleusercontent.com/SPl9zdMBx0AqdF7m0Hy2pCR6KUiM0T6MUOUrBxvnJP5M7_wATBbs_k6m6-LgXUYheS79uRNTjrMwoNgyHfhRq5112d4HfECSLEN71DqsfVJ1qqtD0phkvBbjk0tvSsS_bY6rWdys-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894" y="1557402"/>
            <a:ext cx="899156" cy="85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C27BA0"/>
                </a:solidFill>
              </a:rPr>
              <a:t>Referências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Trello</a:t>
            </a:r>
            <a:r>
              <a:rPr lang="pt-BR" b="1" dirty="0" smtClean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https://trello.com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Github</a:t>
            </a: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https://github.com/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C27BA0"/>
                </a:solidFill>
              </a:rPr>
              <a:t>Sugestões - Dúvidas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>
                <a:solidFill>
                  <a:srgbClr val="C27BA0"/>
                </a:solidFill>
              </a:rPr>
              <a:t>Sumário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64325" y="1068350"/>
            <a:ext cx="8425800" cy="389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buClr>
                <a:srgbClr val="134F5C"/>
              </a:buClr>
              <a:buSzPct val="100000"/>
              <a:buFont typeface="PT Sans Narrow"/>
              <a:buAutoNum type="arabicPeriod"/>
            </a:pPr>
            <a:r>
              <a:rPr lang="pt-BR" sz="1800" b="1" dirty="0" smtClean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Motivação</a:t>
            </a:r>
            <a:endParaRPr lang="pt-BR" sz="1800" b="1" dirty="0">
              <a:solidFill>
                <a:srgbClr val="134F5C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buClr>
                <a:srgbClr val="134F5C"/>
              </a:buClr>
              <a:buSzPct val="100000"/>
              <a:buFont typeface="PT Sans Narrow"/>
              <a:buAutoNum type="arabicPeriod"/>
            </a:pPr>
            <a:r>
              <a:rPr lang="pt-BR" sz="1800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Objetivos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buClr>
                <a:srgbClr val="134F5C"/>
              </a:buClr>
              <a:buSzPct val="100000"/>
              <a:buFont typeface="PT Sans Narrow"/>
              <a:buAutoNum type="arabicPeriod"/>
            </a:pPr>
            <a:r>
              <a:rPr lang="pt-BR" sz="1800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Requisitos de Alto Nível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buClr>
                <a:srgbClr val="134F5C"/>
              </a:buClr>
              <a:buSzPct val="100000"/>
              <a:buFont typeface="PT Sans Narrow"/>
              <a:buAutoNum type="arabicPeriod"/>
            </a:pPr>
            <a:r>
              <a:rPr lang="pt-BR" sz="1800" b="1" dirty="0" smtClean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Planejamento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buClr>
                <a:srgbClr val="134F5C"/>
              </a:buClr>
              <a:buSzPct val="100000"/>
              <a:buFont typeface="PT Sans Narrow"/>
              <a:buAutoNum type="arabicPeriod"/>
            </a:pPr>
            <a:r>
              <a:rPr lang="pt-BR" sz="1800" b="1" dirty="0" smtClean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Questões</a:t>
            </a:r>
            <a:endParaRPr lang="pt-BR" sz="1800" b="1" dirty="0">
              <a:solidFill>
                <a:srgbClr val="134F5C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buClr>
                <a:srgbClr val="134F5C"/>
              </a:buClr>
              <a:buSzPct val="100000"/>
              <a:buFont typeface="PT Sans Narrow"/>
              <a:buAutoNum type="arabicPeriod"/>
            </a:pPr>
            <a:r>
              <a:rPr lang="pt-BR" sz="1800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Entregáveis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buClr>
                <a:srgbClr val="134F5C"/>
              </a:buClr>
              <a:buSzPct val="100000"/>
              <a:buFont typeface="PT Sans Narrow"/>
              <a:buAutoNum type="arabicPeriod"/>
            </a:pPr>
            <a:r>
              <a:rPr lang="pt-BR" sz="1800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Restrições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buClr>
                <a:srgbClr val="134F5C"/>
              </a:buClr>
              <a:buSzPct val="100000"/>
              <a:buFont typeface="PT Sans Narrow"/>
              <a:buAutoNum type="arabicPeriod"/>
            </a:pPr>
            <a:r>
              <a:rPr lang="pt-BR" sz="1800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Requisitos para aprovação do projeto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buClr>
                <a:srgbClr val="134F5C"/>
              </a:buClr>
              <a:buSzPct val="100000"/>
              <a:buFont typeface="PT Sans Narrow"/>
              <a:buAutoNum type="arabicPeriod"/>
            </a:pPr>
            <a:r>
              <a:rPr lang="pt-BR" sz="1800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Ambiente - Atividades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buClr>
                <a:srgbClr val="134F5C"/>
              </a:buClr>
              <a:buSzPct val="100000"/>
              <a:buFont typeface="PT Sans Narrow"/>
              <a:buAutoNum type="arabicPeriod"/>
            </a:pPr>
            <a:r>
              <a:rPr lang="pt-BR" sz="1800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Ambiente - Repositório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buClr>
                <a:srgbClr val="134F5C"/>
              </a:buClr>
              <a:buSzPct val="100000"/>
              <a:buFont typeface="PT Sans Narrow"/>
              <a:buAutoNum type="arabicPeriod"/>
            </a:pPr>
            <a:r>
              <a:rPr lang="pt-BR" sz="1800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Cronograma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buClr>
                <a:srgbClr val="134F5C"/>
              </a:buClr>
              <a:buSzPct val="100000"/>
              <a:buFont typeface="PT Sans Narrow"/>
              <a:buAutoNum type="arabicPeriod"/>
            </a:pPr>
            <a:r>
              <a:rPr lang="pt-BR" sz="1800" b="1" dirty="0" smtClean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Referências</a:t>
            </a:r>
            <a:endParaRPr lang="pt-BR" sz="1800" b="1" dirty="0">
              <a:solidFill>
                <a:srgbClr val="134F5C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C27BA0"/>
                </a:solidFill>
              </a:rPr>
              <a:t>Motivação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049" y="1283100"/>
            <a:ext cx="4052249" cy="26580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264325" y="1283100"/>
            <a:ext cx="4350600" cy="317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1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 projeto Meninas na Ciência da Computação sentiu a necessidade de não apenas ensinar de forma lúdica conceitos computacionais, como também de avaliar o  conhecimento das alunas do ensino médio em lógica, afim de direcionar as aulas de maneira mais precisa e eficiente.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C27BA0"/>
                </a:solidFill>
              </a:rPr>
              <a:t>Objetivos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7217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ct val="66666"/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Avaliar o nível de lógica de alunas do ensino fundamental e médio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ct val="66666"/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Melhorar de forma lúdica o aprendizado de lógica matemática e computacional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ct val="66666"/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Utilizar essas informações para planejar estratégias de ensino de programação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ct val="66666"/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Promover o incentivo à participação de mais alunas na descoberta sobre a área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050" y="1323425"/>
            <a:ext cx="3270725" cy="286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C27BA0"/>
                </a:solidFill>
              </a:rPr>
              <a:t>Requisitos de Alto Nível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68472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Design simples e original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Fácil usabilidade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Feedback das questões em tempo real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Perfil único para alunas(os) e professores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Fácil acesso aos dados de desempenho das alunas(os)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9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C27BA0"/>
                </a:solidFill>
              </a:rPr>
              <a:t>Planejamento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9326"/>
            <a:ext cx="9144000" cy="384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 smtClean="0">
                <a:solidFill>
                  <a:srgbClr val="C27BA0"/>
                </a:solidFill>
              </a:rPr>
              <a:t>Questões</a:t>
            </a:r>
            <a:endParaRPr lang="pt-BR" dirty="0">
              <a:solidFill>
                <a:srgbClr val="C27BA0"/>
              </a:solidFill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6591518" cy="103474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Brainstorm</a:t>
            </a:r>
            <a:r>
              <a:rPr lang="pt-BR" b="1" dirty="0" smtClean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de questões:</a:t>
            </a:r>
          </a:p>
          <a:p>
            <a:pPr marL="457200" indent="-342900">
              <a:spcAft>
                <a:spcPts val="0"/>
              </a:spcAft>
              <a:buClr>
                <a:srgbClr val="134F5C"/>
              </a:buClr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Como colocar as questões de forma interativa?</a:t>
            </a:r>
          </a:p>
          <a:p>
            <a:pPr marL="114300">
              <a:spcAft>
                <a:spcPts val="0"/>
              </a:spcAft>
              <a:buClr>
                <a:srgbClr val="134F5C"/>
              </a:buClr>
            </a:pPr>
            <a:r>
              <a:rPr lang="pt-BR" b="1" dirty="0" smtClean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Exemplos de questões possíveis: podem ser representadas através de figuras</a:t>
            </a:r>
            <a:endParaRPr lang="pt-BR" b="1" dirty="0">
              <a:solidFill>
                <a:srgbClr val="134F5C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93" y="2438925"/>
            <a:ext cx="6721825" cy="258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787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 smtClean="0">
                <a:solidFill>
                  <a:srgbClr val="C27BA0"/>
                </a:solidFill>
              </a:rPr>
              <a:t>Questões</a:t>
            </a:r>
            <a:endParaRPr lang="pt-BR" dirty="0">
              <a:solidFill>
                <a:srgbClr val="C27BA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25" y="1325387"/>
            <a:ext cx="6205642" cy="219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300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495</Words>
  <Application>Microsoft Office PowerPoint</Application>
  <PresentationFormat>Apresentação na tela (16:9)</PresentationFormat>
  <Paragraphs>90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Open Sans</vt:lpstr>
      <vt:lpstr>PT Sans Narrow</vt:lpstr>
      <vt:lpstr>Arial</vt:lpstr>
      <vt:lpstr>tropic</vt:lpstr>
      <vt:lpstr>                                 PROJETO                                                                          Desenvolvimento de ferramentas computacionais                                                                        para igualdade de gênero na ciência da computação. </vt:lpstr>
      <vt:lpstr>Formação</vt:lpstr>
      <vt:lpstr>Sumário</vt:lpstr>
      <vt:lpstr>Motivação</vt:lpstr>
      <vt:lpstr>Objetivos</vt:lpstr>
      <vt:lpstr>Requisitos de Alto Nível</vt:lpstr>
      <vt:lpstr>Planejamento</vt:lpstr>
      <vt:lpstr>Questões</vt:lpstr>
      <vt:lpstr>Questões</vt:lpstr>
      <vt:lpstr>Questões – Exemplo </vt:lpstr>
      <vt:lpstr>Questões mais difíceis de prototipar</vt:lpstr>
      <vt:lpstr>Questões mais difíceis de prototipar</vt:lpstr>
      <vt:lpstr>Entregáveis</vt:lpstr>
      <vt:lpstr>Restrições</vt:lpstr>
      <vt:lpstr>Requisitos para aprovação do projeto</vt:lpstr>
      <vt:lpstr>Ambiente - Atividades</vt:lpstr>
      <vt:lpstr>Apresentação do PowerPoint</vt:lpstr>
      <vt:lpstr>Ambiente - Repositório </vt:lpstr>
      <vt:lpstr>Cronograma - Datas </vt:lpstr>
      <vt:lpstr>Referências</vt:lpstr>
      <vt:lpstr>Sugestões - Dúvidas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PROJETO                                                                          Desenvolvimento de ferramentas computacionais                                                                        para igualdade de gênero na ciência da computação. </dc:title>
  <cp:lastModifiedBy>Livia</cp:lastModifiedBy>
  <cp:revision>15</cp:revision>
  <dcterms:modified xsi:type="dcterms:W3CDTF">2016-03-23T13:24:03Z</dcterms:modified>
</cp:coreProperties>
</file>