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0" r:id="rId4"/>
    <p:sldId id="266" r:id="rId5"/>
    <p:sldId id="267" r:id="rId6"/>
    <p:sldId id="268" r:id="rId7"/>
    <p:sldId id="269" r:id="rId8"/>
    <p:sldId id="258" r:id="rId9"/>
    <p:sldId id="262" r:id="rId10"/>
    <p:sldId id="265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3FF"/>
    <a:srgbClr val="65FF6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2"/>
    <p:restoredTop sz="82374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42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9526C-0FCC-FE4F-A96C-C7BAA2C70082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96F45-0A28-524A-8386-873FDBF85A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5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96F45-0A28-524A-8386-873FDBF85AD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430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AD8A-6526-F442-9069-C8A7733D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12E44-5DC8-754F-AA2B-A2884DAA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FA26-031F-4C4E-9FC2-DBB37B5D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B50B-3946-4C4C-BF8E-AADCA56D4405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3BDB-B6A5-604D-8FE9-72AE9C08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DEF3-1B68-0F4E-8F23-58E4867B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96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E1D3-0B32-7B47-A60D-E62A2FF7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F6AE7-88EB-2741-86DA-3201F3AA5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6B5E-1C41-DD4D-999E-445CE8E7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1215-1DE0-A944-99DD-E7ADD9A166C9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036D-CC0A-BF41-BCE9-39CE8511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BC83-DD62-3349-B30E-6DEF9D57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072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7BBF8-073B-214A-993E-95C57E6B3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C69F5-1089-5D45-8C9C-DC138412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A9C5-3996-7649-88E8-24CBD2A7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2E7-E63B-E941-9C3F-39B6CC030ACB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DCFA-169B-C641-9CC3-6FA7BD23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39AE-5F8F-3648-B9E0-A8774E8E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439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7002-3D58-2E47-AA4A-6BDAED4D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4C308-F550-DF4C-A002-A0C818ED3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FC33-752B-9343-9364-143B1FB6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5844-ACAE-DA4D-8D08-38455E98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29BA-06CE-A948-8AF2-D161DDA3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988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2177-EF03-804C-9AD2-E9B3D67A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85ED-3B86-A343-B6BA-EAF860A1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9175-D68D-7248-A833-E213879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B8D1-9DED-264D-BA37-5C0365AA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7598-6EF9-F94B-A9DB-13E4E1BA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86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5EC9-CBE7-BF46-8CF6-B48C419D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25F6D-EDBE-884C-A5C3-C4D74CE2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5F33-AA54-6241-997A-803D73EE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C04A-7BEC-8A4F-AE56-F22D88FD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DFC5-E283-1742-BA1E-3F35524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155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07A0-1EFD-ED4E-95D1-A02AE54C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B058-71F1-F04D-8627-342734364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FD521-FB58-884A-BB3F-EFEE895C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FB1BD-F435-B441-96CE-668B5DED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D46C-0D81-A546-A5BA-5EAC8D1B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4A95B-9B2E-D94A-86FE-632B4275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515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0525-CC1F-664D-8BC3-6607A105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7BA7-0B04-4D4E-9812-2C72A494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16065-8BE3-1D4F-BC88-4D7A13744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A0F-4308-A34C-A71E-69B34583A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B8FF1-9634-6541-9E1D-9E7CF937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B7AB3-BA94-2B4F-9D8B-95F718C7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B528B-1C52-1744-A6CB-1180B409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930E8-0078-A649-B664-8A09E594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9502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9909-8E10-8845-A338-DBA768FD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7AD66-D35B-B243-9FA9-82B4B679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27518-72F8-3F4C-8403-6AB43CB0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FB775-0219-B944-9ACF-16BFFA34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2270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FBC89-50BB-C144-9927-26C85A82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4E35A-12E4-A44C-9854-B50E1067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C76FE-6B69-EC47-B7C8-1BD7FD15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9582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F9ED-4DB9-0445-9496-8500B757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C48A-1D62-4C45-A2FA-82171B9F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62F6-D7E8-744E-9D7D-85F738EEB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ED83E-652F-8C45-8A3D-6F83314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FAA0C-D9DF-7E48-BCF8-D0C3948F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887E7-1A3A-D742-B842-FE37DB09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8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FCE7-2A60-E94B-B1BF-E570DEA2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A2FC-5BDF-B149-B381-2CD793BB5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9EE5-A40A-204C-A8DE-EFBDD2C6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FD6-B640-7642-90F1-92C3E3D6784B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C24A8-36CA-E348-92E3-8953A889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0A2A-D36E-9B4A-AFA5-EFD0FE13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510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A995-B935-0D4B-BCDE-6D71EF94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0837-AF00-A241-97D3-6C0F5729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BD450-2F7E-3148-A081-A34E826D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03940-1989-864A-B707-F5958496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95AEB-4F8D-5746-9A31-3C85AA56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1306D-614A-2F4F-A3AD-B9E18246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4756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4499-1764-8D4B-9B72-386E27A2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A7ED4-5B09-3742-9390-E3C825006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F2AD-2537-E04D-A426-16B3261E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F1A9-B882-D44C-8663-2F1307EE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F610-9DB8-A040-9D7A-2C19C552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884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DC3C4-ECD2-6642-A910-F7ECDC47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B1C84-1C32-3B4C-92DB-48D8BA42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565B-09E5-224A-8FC3-F0CBCA34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B821-E196-DE47-B8BF-87FABC95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3BE9-201A-294D-AA77-8104500E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386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3710-F471-C741-8064-580F11B4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F5531-1431-5249-ABEB-B6AE73FA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D6CA-C8EE-8345-860B-A04737BD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722-2079-6B4A-8FA6-625B4D18D617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6679-3853-3B44-8792-B390CE14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5B87-49A2-8545-856F-A9072D96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243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5632-9AB1-9B45-ACA5-34B0AB8F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A348-A720-E940-80E7-9320CC44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F0F04-A56C-0E42-9297-1500DA14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B1F1-A01C-0F48-BF3C-BD7AFC89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EF12-248B-3D4C-985A-E868D4893F04}" type="datetime1">
              <a:rPr lang="en-US" smtClean="0"/>
              <a:t>11/5/19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50023-86A4-0547-926C-16FBAC57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7D19-912B-8C45-8682-652AF036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289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6D8B-35FF-B247-AFB8-857C19E3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CF00-F7E4-FC4E-9700-DBC2451B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80C2B-6FDB-8A42-BC8B-FFA4C2BF7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58233-390E-8D4A-9CAF-801A2821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407F7-DA66-8543-9E6B-2880337F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C1D6E-32BE-B54E-B896-4609AF04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D937-1DFF-2D42-A590-5140238795D2}" type="datetime1">
              <a:rPr lang="en-US" smtClean="0"/>
              <a:t>11/5/19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63949-591F-304C-92F8-46B7807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467EC-2B1D-334A-96EB-3CB66C6C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8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C4CD-7F2F-8046-84CD-F4460BDA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7CB0D-DBE8-C741-9F41-D6400BA9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1A1D-4F6F-884E-86C4-D41DE585E706}" type="datetime1">
              <a:rPr lang="en-US" smtClean="0"/>
              <a:t>11/5/19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0F9-E685-8547-B1DA-426A467C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7E3ED-3233-CF47-B6E2-661C9E75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50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E42B2-F616-3F45-B4CE-5DD61F1D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5B0-9225-C846-9143-4B4FB55003E1}" type="datetime1">
              <a:rPr lang="en-US" smtClean="0"/>
              <a:t>11/5/19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3315E-8B0B-F94D-BDBF-5ABCE6B9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2A9E-536B-F644-A528-B80AD9D5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59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C772-4B0B-E84E-8291-06FB31EE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E48D-4126-C742-8B95-EF053CCC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7DF8B-259B-784C-BBE6-94A38912A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1AF03-8248-FD4B-83AC-552D1D9C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7CB4-9BB7-DF41-AD8B-383D88DA8F6C}" type="datetime1">
              <a:rPr lang="en-US" smtClean="0"/>
              <a:t>11/5/19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3905C-B086-EA49-A1FB-275D50F0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9E37-8CFA-FD48-B46A-5ABB8BFC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029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CDA0-6BFA-9F4E-A86C-BE034988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44588-7C99-FF4C-A9C1-FA640498D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EDD1-6691-8E44-8314-C4E93E5FC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7124-4285-9A43-8E32-4CA6CC50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D9AD-9DA0-B543-AA3B-5AEFE83EB0A6}" type="datetime1">
              <a:rPr lang="en-US" smtClean="0"/>
              <a:t>11/5/19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DCAF-5291-9141-9A20-82C29142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FC815-1E00-CC45-98EA-E3DF75E7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68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2E5C-B3A2-864D-923A-3B87AA18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30941"/>
            <a:ext cx="7886700" cy="514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E74E7-5B66-464A-A260-F53FC75A7D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56452"/>
            <a:ext cx="547789" cy="489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3E54C44-70A0-9D4D-8631-D07CD66848CE}"/>
              </a:ext>
            </a:extLst>
          </p:cNvPr>
          <p:cNvSpPr/>
          <p:nvPr userDrawn="1"/>
        </p:nvSpPr>
        <p:spPr>
          <a:xfrm>
            <a:off x="2255155" y="-11136"/>
            <a:ext cx="6164226" cy="574985"/>
          </a:xfrm>
          <a:custGeom>
            <a:avLst/>
            <a:gdLst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8398565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8060634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835169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923395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823189 w 8398565"/>
              <a:gd name="connsiteY2" fmla="*/ 574985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34033 w 8432598"/>
              <a:gd name="connsiteY0" fmla="*/ 0 h 574985"/>
              <a:gd name="connsiteX1" fmla="*/ 8432598 w 8432598"/>
              <a:gd name="connsiteY1" fmla="*/ 0 h 574985"/>
              <a:gd name="connsiteX2" fmla="*/ 7857222 w 8432598"/>
              <a:gd name="connsiteY2" fmla="*/ 574985 h 574985"/>
              <a:gd name="connsiteX3" fmla="*/ 0 w 8432598"/>
              <a:gd name="connsiteY3" fmla="*/ 549716 h 574985"/>
              <a:gd name="connsiteX4" fmla="*/ 34033 w 8432598"/>
              <a:gd name="connsiteY4" fmla="*/ 0 h 57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598" h="574985">
                <a:moveTo>
                  <a:pt x="34033" y="0"/>
                </a:moveTo>
                <a:lnTo>
                  <a:pt x="8432598" y="0"/>
                </a:lnTo>
                <a:lnTo>
                  <a:pt x="7857222" y="574985"/>
                </a:lnTo>
                <a:lnTo>
                  <a:pt x="0" y="549716"/>
                </a:lnTo>
                <a:lnTo>
                  <a:pt x="34033" y="0"/>
                </a:lnTo>
                <a:close/>
              </a:path>
            </a:pathLst>
          </a:custGeom>
          <a:solidFill>
            <a:srgbClr val="FD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=====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34E094F-223D-B641-AC8F-D2FB3A8DE401}"/>
              </a:ext>
            </a:extLst>
          </p:cNvPr>
          <p:cNvSpPr/>
          <p:nvPr userDrawn="1"/>
        </p:nvSpPr>
        <p:spPr>
          <a:xfrm>
            <a:off x="-6927" y="-23225"/>
            <a:ext cx="8100780" cy="584222"/>
          </a:xfrm>
          <a:custGeom>
            <a:avLst/>
            <a:gdLst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8398565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8060634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835169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923395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565" h="584222">
                <a:moveTo>
                  <a:pt x="0" y="0"/>
                </a:moveTo>
                <a:lnTo>
                  <a:pt x="8398565" y="0"/>
                </a:lnTo>
                <a:lnTo>
                  <a:pt x="7923395" y="584222"/>
                </a:lnTo>
                <a:lnTo>
                  <a:pt x="0" y="584222"/>
                </a:lnTo>
                <a:lnTo>
                  <a:pt x="0" y="0"/>
                </a:lnTo>
                <a:close/>
              </a:path>
            </a:pathLst>
          </a:custGeom>
          <a:solidFill>
            <a:srgbClr val="203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D536C-46ED-C949-9BBD-6A825D42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5" y="46404"/>
            <a:ext cx="7886700" cy="48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6D344-3084-B047-97AC-987FFF8447EC}"/>
              </a:ext>
            </a:extLst>
          </p:cNvPr>
          <p:cNvSpPr/>
          <p:nvPr userDrawn="1"/>
        </p:nvSpPr>
        <p:spPr>
          <a:xfrm>
            <a:off x="-9796" y="6618056"/>
            <a:ext cx="9189720" cy="258417"/>
          </a:xfrm>
          <a:prstGeom prst="rect">
            <a:avLst/>
          </a:prstGeom>
          <a:solidFill>
            <a:srgbClr val="203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8E51-3811-8443-B934-2DD7A2B9A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3939" y="6556173"/>
            <a:ext cx="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FC4B586-BDD0-254F-9F4B-DE1DA2F6F732}" type="datetime1">
              <a:rPr lang="en-US" smtClean="0"/>
              <a:t>11/5/19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F12D-0C97-5748-80E0-4CF722C8A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3244" y="65737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Florida institute for Cybersecurity Research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1B31-5DAB-C14F-8536-9418C24A3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2687" y="6556173"/>
            <a:ext cx="371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0082BA-84E6-714F-969C-52B72CA9F3B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68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ED00D-6712-A94C-88D8-FD0951E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1FA1-91F9-4849-8936-01E230BA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BF98-D4CE-D84D-AA8D-5E30C5D6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DB6F7-D93F-2F41-9807-93372B419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9FC8-A1D3-8941-A096-A6A72AE76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05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0B05-9263-1340-A4E7-BE38782E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5400" dirty="0"/>
              <a:t>Kernel Sanders</a:t>
            </a:r>
            <a:br>
              <a:rPr lang="en-IE" sz="5400" dirty="0"/>
            </a:br>
            <a:r>
              <a:rPr lang="en-IE" sz="5400" dirty="0"/>
              <a:t>CSAW ESC’2019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324AB-65D1-F541-A1DC-F8CB0747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7931650" cy="1655762"/>
          </a:xfrm>
        </p:spPr>
        <p:txBody>
          <a:bodyPr>
            <a:normAutofit/>
          </a:bodyPr>
          <a:lstStyle/>
          <a:p>
            <a:r>
              <a:rPr lang="en-IE" sz="2400" dirty="0"/>
              <a:t>Grant Hernandez, Hunter Searle, Owen Flannagan, Claire Seiler, Kevin R.B. Butler</a:t>
            </a:r>
          </a:p>
          <a:p>
            <a:br>
              <a:rPr lang="en-IE" sz="2400" dirty="0"/>
            </a:br>
            <a:r>
              <a:rPr lang="en-IE" sz="2400" b="1" dirty="0"/>
              <a:t>University of Florida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28593-BF07-354C-9AD9-E77C35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Florida institute for Cybersecurity Research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BCAD5-86E9-AF42-9115-B21F6AB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67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DA40-C2DE-9E41-8976-38D6707B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02F8AA-403E-0A47-988B-375EF626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0667"/>
            <a:ext cx="7886700" cy="5146022"/>
          </a:xfrm>
        </p:spPr>
        <p:txBody>
          <a:bodyPr>
            <a:normAutofit/>
          </a:bodyPr>
          <a:lstStyle/>
          <a:p>
            <a:r>
              <a:rPr lang="en-US" sz="2400" dirty="0"/>
              <a:t>Work smart, not hard</a:t>
            </a:r>
          </a:p>
          <a:p>
            <a:pPr lvl="1"/>
            <a:r>
              <a:rPr lang="en-US" sz="2000" dirty="0"/>
              <a:t>Static analysis is expensive. Dynamic analysis gets straight to the point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sz="2400" dirty="0"/>
              <a:t>Firmware without the hardware is just software</a:t>
            </a:r>
          </a:p>
          <a:p>
            <a:pPr lvl="1"/>
            <a:r>
              <a:rPr lang="en-US" sz="2000" dirty="0"/>
              <a:t>Emulate only what you need and mock away everything else</a:t>
            </a:r>
          </a:p>
          <a:p>
            <a:endParaRPr lang="en-US" sz="2400" dirty="0"/>
          </a:p>
          <a:p>
            <a:r>
              <a:rPr lang="en-US" sz="2400" dirty="0"/>
              <a:t>Symbolic execution works great on smaller problems</a:t>
            </a:r>
          </a:p>
          <a:p>
            <a:pPr lvl="1"/>
            <a:r>
              <a:rPr lang="en-US" sz="2000" dirty="0"/>
              <a:t>Domain knowledge can alleviate state explosion, but this requires static analysis</a:t>
            </a:r>
          </a:p>
          <a:p>
            <a:pPr lvl="1"/>
            <a:endParaRPr lang="en-US" sz="2000" dirty="0"/>
          </a:p>
          <a:p>
            <a:r>
              <a:rPr lang="en-US" sz="2300" dirty="0"/>
              <a:t>Firmware exploitation is like going back to the 90’s</a:t>
            </a:r>
          </a:p>
          <a:p>
            <a:pPr lvl="1"/>
            <a:r>
              <a:rPr lang="en-US" sz="2000" dirty="0"/>
              <a:t>Processors powering many embedded devices don’t support modern mitigations (or they are turned off)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2430-1718-6540-ABEA-6DCB5630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15C0-26ED-AF44-9C67-2DA3CF8F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60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4BF6F1-CB14-B44F-9930-68B1432D3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4DC7032-9139-984E-8DE6-69B39100C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Grant Hernandez</a:t>
            </a:r>
            <a:br>
              <a:rPr lang="en-US" b="1" dirty="0"/>
            </a:br>
            <a:r>
              <a:rPr lang="en-US" b="1" dirty="0">
                <a:solidFill>
                  <a:srgbClr val="00B0F0"/>
                </a:solidFill>
              </a:rPr>
              <a:t>@</a:t>
            </a:r>
            <a:r>
              <a:rPr lang="en-US" b="1" dirty="0" err="1">
                <a:solidFill>
                  <a:srgbClr val="00B0F0"/>
                </a:solidFill>
              </a:rPr>
              <a:t>digital_cold</a:t>
            </a:r>
            <a:r>
              <a:rPr lang="en-US" b="1"/>
              <a:t> - </a:t>
            </a:r>
            <a:r>
              <a:rPr lang="en-US" u="sng" dirty="0"/>
              <a:t>https://</a:t>
            </a:r>
            <a:r>
              <a:rPr lang="en-US" u="sng" dirty="0" err="1"/>
              <a:t>hernan.de</a:t>
            </a:r>
            <a:r>
              <a:rPr lang="en-US" u="sng" dirty="0"/>
              <a:t>/z</a:t>
            </a:r>
            <a:br>
              <a:rPr lang="en-US" b="1" dirty="0"/>
            </a:br>
            <a:endParaRPr lang="en-US" b="1" dirty="0"/>
          </a:p>
          <a:p>
            <a:r>
              <a:rPr lang="en-US" sz="2000" b="1" dirty="0"/>
              <a:t>Hunter Searle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27ACA-62B7-984C-B798-0E8070D0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4855-0EAD-AA48-8868-B826718E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5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3E9-923A-3C43-BD6A-ED8AB98B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&amp; Symbolic Analysis with </a:t>
            </a:r>
            <a:r>
              <a:rPr lang="en-US" sz="2000" dirty="0"/>
              <a:t>ANGR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7039AC-5CF0-3146-BE55-D1EEF01F9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037689"/>
            <a:ext cx="7719703" cy="5139273"/>
          </a:xfrm>
        </p:spPr>
        <p:txBody>
          <a:bodyPr/>
          <a:lstStyle/>
          <a:p>
            <a:r>
              <a:rPr lang="en-US" dirty="0"/>
              <a:t>Running these challenges and being able to debug them would improve things</a:t>
            </a:r>
          </a:p>
          <a:p>
            <a:endParaRPr lang="en-US" dirty="0"/>
          </a:p>
          <a:p>
            <a:r>
              <a:rPr lang="en-US" dirty="0"/>
              <a:t>We decided to use </a:t>
            </a:r>
            <a:r>
              <a:rPr lang="en-US" sz="1800" b="1" dirty="0"/>
              <a:t>ANGR</a:t>
            </a:r>
            <a:r>
              <a:rPr lang="en-US" dirty="0"/>
              <a:t>, a popular concolic execution engine and binary analysis framework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FB608-ECB8-0245-9732-611A903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CA4F8-B628-2F49-A241-B2BE639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1</a:t>
            </a:fld>
            <a:endParaRPr lang="en-I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160FA5-F00B-5647-B1F9-1BCA00FB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04" y="3607325"/>
            <a:ext cx="1854791" cy="18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3C0-ACA7-0A42-AB84-6C12A221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A-lounge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9BB8-2D5C-F44F-8544-6596D403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89" y="818707"/>
            <a:ext cx="8428857" cy="5358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angr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angr.Project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"A/</a:t>
            </a:r>
            <a:r>
              <a:rPr lang="en-US" sz="1800" dirty="0" err="1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TeensyChallengeSetA.ino.elf</a:t>
            </a:r>
            <a:r>
              <a:rPr lang="en-US" sz="1800" dirty="0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proj.factory.blank_state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st.options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800" dirty="0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"SYMBOL_FILL_UNCONSTRAINED_MEMORY"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st.inspect.b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1800" dirty="0" err="1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mem_read</a:t>
            </a:r>
            <a:r>
              <a:rPr lang="en-US" altLang="en-US" sz="1800" dirty="0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print_card_offsets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proj.loader.main_object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mainObj.symbols_by_name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"_Z11challenge_06packet"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st.regs.pc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sym.linked_addr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self.proj.factory.simgr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mgr.use_technique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angr.exploration_techniques.Explorer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find=[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0xc21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avoid=[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0xc51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mgr.run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mgr.found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CAEAF-F37E-C94C-A430-1DFA6E99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435F-777F-734E-B259-70C3F703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2</a:t>
            </a:fld>
            <a:endParaRPr lang="en-I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530414-CD04-FB46-AEC6-9942E67BDCC2}"/>
              </a:ext>
            </a:extLst>
          </p:cNvPr>
          <p:cNvGrpSpPr/>
          <p:nvPr/>
        </p:nvGrpSpPr>
        <p:grpSpPr>
          <a:xfrm>
            <a:off x="436036" y="1796035"/>
            <a:ext cx="4775200" cy="3403600"/>
            <a:chOff x="2018145" y="1727200"/>
            <a:chExt cx="4775200" cy="3403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528088-FCD8-194F-92A3-13B90431F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8145" y="1727200"/>
              <a:ext cx="4775200" cy="3403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42A980-924D-F44F-8718-EDC1E1EEC4D2}"/>
                </a:ext>
              </a:extLst>
            </p:cNvPr>
            <p:cNvSpPr txBox="1"/>
            <p:nvPr/>
          </p:nvSpPr>
          <p:spPr>
            <a:xfrm>
              <a:off x="4572000" y="231568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0xc21</a:t>
              </a:r>
              <a:endPara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37D084-FAAF-D74A-BF60-28723D673439}"/>
                </a:ext>
              </a:extLst>
            </p:cNvPr>
            <p:cNvSpPr txBox="1"/>
            <p:nvPr/>
          </p:nvSpPr>
          <p:spPr>
            <a:xfrm>
              <a:off x="3479321" y="366749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0xc51</a:t>
              </a:r>
              <a:endPara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3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9D2A-6E3C-E04C-ABDA-93142618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print_card_offsets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439C-8067-FE4E-A8CF-CEFE9A26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6376-F68E-DF47-8E61-7BF0024A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3</a:t>
            </a:fld>
            <a:endParaRPr lang="en-I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70D953-9BFC-2C4A-8A6F-65872CB31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79" y="780915"/>
            <a:ext cx="8532808" cy="5631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WHITE_CARD_START_ADDR = 0x7fff0000-0xf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WHITE_CARD_SZ = 16*64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WHITE_CARD_END_ADDR = WHITE_CARD_START_ADDR + WHITE_CARD_SZ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BUTTON_OFFSET = WHITE_CARD_START_ADDR + \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WHITE_CARD_SZ + 48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print_card_offsets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expr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state.inspect.mem_read_address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4982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address could be symbolic, so get ’a’ solution</a:t>
            </a:r>
            <a:br>
              <a:rPr lang="en-US" altLang="en-US" sz="1800" dirty="0">
                <a:solidFill>
                  <a:srgbClr val="4982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4982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expr_val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state.solver.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(expr)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WHITE_CARD_START_ADDR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WHITE_CARD_END_ADDR: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offset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WHITE_CARD_START_ADDR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"CARD READ: %x (%s)"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 (offset,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(expr))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BUTTON_OFFSET: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"!!!!!! BUTTON READ !!!!!!"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9D2A-6E3C-E04C-ABDA-93142618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print_table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439C-8067-FE4E-A8CF-CEFE9A26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6376-F68E-DF47-8E61-7BF0024A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4</a:t>
            </a:fld>
            <a:endParaRPr lang="en-I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70D953-9BFC-2C4A-8A6F-65872CB31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79" y="780915"/>
            <a:ext cx="8532808" cy="5631760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print_table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table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state.solver.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state.memory.load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(WHITE_CARD_START_ADDR, WHITE_CARD_SZ),      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buttons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state.solver.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state.memory.load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BUTTON_OFFSET, 1),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[], output = “”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(64):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+= [[c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table[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*16:(i+1)*16]]]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endParaRPr lang="en-US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n-US" sz="1800" dirty="0" err="1">
                <a:solidFill>
                  <a:srgbClr val="007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(output))</a:t>
            </a:r>
          </a:p>
        </p:txBody>
      </p:sp>
    </p:spTree>
    <p:extLst>
      <p:ext uri="{BB962C8B-B14F-4D97-AF65-F5344CB8AC3E}">
        <p14:creationId xmlns:p14="http://schemas.microsoft.com/office/powerpoint/2010/main" val="174224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20F8-64B3-2846-9666-67B83B3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Angry: Execution Troubles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858F7-1A48-3440-B8CA-A2911368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030941"/>
            <a:ext cx="8182841" cy="5146022"/>
          </a:xfrm>
        </p:spPr>
        <p:txBody>
          <a:bodyPr>
            <a:normAutofit/>
          </a:bodyPr>
          <a:lstStyle/>
          <a:p>
            <a:r>
              <a:rPr lang="en-US" sz="2400" dirty="0"/>
              <a:t>I/O (environment)</a:t>
            </a:r>
          </a:p>
          <a:p>
            <a:pPr lvl="1"/>
            <a:r>
              <a:rPr lang="en-US" sz="2000" dirty="0"/>
              <a:t>Calls to print, delay, etc. needed to be hooked and mocked to avoid I/O</a:t>
            </a:r>
          </a:p>
          <a:p>
            <a:r>
              <a:rPr lang="en-US" sz="2400" dirty="0"/>
              <a:t>State Explosion</a:t>
            </a:r>
          </a:p>
          <a:p>
            <a:pPr lvl="1"/>
            <a:r>
              <a:rPr lang="en-US" sz="2000" dirty="0"/>
              <a:t>Some challenges had too much state to be feasible without additional constraints</a:t>
            </a:r>
          </a:p>
          <a:p>
            <a:r>
              <a:rPr lang="en-US" sz="2400" dirty="0" err="1"/>
              <a:t>Unsat</a:t>
            </a:r>
            <a:endParaRPr lang="en-US" sz="2400" dirty="0"/>
          </a:p>
          <a:p>
            <a:pPr lvl="1"/>
            <a:r>
              <a:rPr lang="en-US" sz="2000" dirty="0"/>
              <a:t>Constraint solvers can’t deal with cryptographic hash functions</a:t>
            </a:r>
          </a:p>
          <a:p>
            <a:r>
              <a:rPr lang="en-US" sz="2400" dirty="0"/>
              <a:t>Slow Execution</a:t>
            </a:r>
          </a:p>
          <a:p>
            <a:pPr lvl="1"/>
            <a:r>
              <a:rPr lang="en-US" sz="2000" dirty="0"/>
              <a:t>ANGR lifts all basic blocks to VEX IR and executes that. This incurs &gt;100x slow down in some cases</a:t>
            </a:r>
          </a:p>
          <a:p>
            <a:pPr lvl="1"/>
            <a:r>
              <a:rPr lang="en-US" sz="2000" u="sng" dirty="0"/>
              <a:t>Solution</a:t>
            </a:r>
            <a:r>
              <a:rPr lang="en-US" sz="2000" dirty="0"/>
              <a:t>: MORE CORES (used a 40-core server when needed)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9B2D-3F81-0742-A1E7-2E168B84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CECDB-E880-EF42-8C7F-50A78FE5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8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DF41-78A2-2546-99F5-CDAA3529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challenges did we </a:t>
            </a:r>
            <a:r>
              <a:rPr lang="en-US" dirty="0" err="1"/>
              <a:t>AutoSolve</a:t>
            </a:r>
            <a:r>
              <a:rPr lang="en-US" dirty="0"/>
              <a:t>™️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94B1-F4CA-B94A-BE42-14A9C861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360" y="993418"/>
            <a:ext cx="38862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/>
              <a:t>Set A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Lounge ✓</a:t>
            </a:r>
          </a:p>
          <a:p>
            <a:pPr lvl="1"/>
            <a:r>
              <a:rPr lang="en-US" b="1" dirty="0"/>
              <a:t>Closet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b="1" dirty="0">
                <a:solidFill>
                  <a:srgbClr val="C00000"/>
                </a:solidFill>
              </a:rPr>
              <a:t> (symbolic load)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Café ✓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Stairs ✓</a:t>
            </a:r>
          </a:p>
          <a:p>
            <a:r>
              <a:rPr lang="en-US" sz="2000" u="sng" dirty="0"/>
              <a:t>Set B</a:t>
            </a:r>
          </a:p>
          <a:p>
            <a:pPr lvl="1"/>
            <a:r>
              <a:rPr lang="en-US" b="1" dirty="0"/>
              <a:t>Mobile</a:t>
            </a:r>
            <a:r>
              <a:rPr lang="en-US" b="1" dirty="0">
                <a:solidFill>
                  <a:srgbClr val="C00000"/>
                </a:solidFill>
              </a:rPr>
              <a:t> X (state space)</a:t>
            </a:r>
          </a:p>
          <a:p>
            <a:pPr lvl="1"/>
            <a:r>
              <a:rPr lang="en-US" b="1" dirty="0"/>
              <a:t>Dance</a:t>
            </a:r>
            <a:r>
              <a:rPr lang="en-US" b="1" dirty="0">
                <a:solidFill>
                  <a:srgbClr val="FFC000"/>
                </a:solidFill>
              </a:rPr>
              <a:t> X (hash function)</a:t>
            </a:r>
          </a:p>
          <a:p>
            <a:pPr lvl="1"/>
            <a:r>
              <a:rPr lang="en-US" b="1" dirty="0"/>
              <a:t>Code</a:t>
            </a:r>
            <a:r>
              <a:rPr lang="en-US" b="1" dirty="0">
                <a:solidFill>
                  <a:srgbClr val="FFC000"/>
                </a:solidFill>
              </a:rPr>
              <a:t> X (hash function)</a:t>
            </a:r>
          </a:p>
          <a:p>
            <a:pPr lvl="1"/>
            <a:r>
              <a:rPr lang="en-US" b="1" dirty="0"/>
              <a:t>Blue</a:t>
            </a:r>
            <a:r>
              <a:rPr lang="en-US" b="1" dirty="0">
                <a:solidFill>
                  <a:srgbClr val="FFC000"/>
                </a:solidFill>
              </a:rPr>
              <a:t> X (hash function)</a:t>
            </a:r>
          </a:p>
          <a:p>
            <a:r>
              <a:rPr lang="en-US" sz="2000" u="sng" dirty="0"/>
              <a:t>Set C</a:t>
            </a:r>
          </a:p>
          <a:p>
            <a:pPr lvl="1"/>
            <a:r>
              <a:rPr lang="en-US" b="1" dirty="0"/>
              <a:t>Uno</a:t>
            </a:r>
            <a:r>
              <a:rPr lang="en-US" b="1" dirty="0">
                <a:solidFill>
                  <a:srgbClr val="C00000"/>
                </a:solidFill>
              </a:rPr>
              <a:t> X (state space)</a:t>
            </a:r>
          </a:p>
          <a:p>
            <a:pPr lvl="1"/>
            <a:r>
              <a:rPr lang="en-US" b="1" dirty="0"/>
              <a:t>Game</a:t>
            </a:r>
            <a:r>
              <a:rPr lang="en-US" b="1" dirty="0">
                <a:solidFill>
                  <a:srgbClr val="C00000"/>
                </a:solidFill>
              </a:rPr>
              <a:t> X (state space)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Break ✓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Recess ✓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0B1A-CCAF-0545-A5F2-78B6CB14E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440" y="993418"/>
            <a:ext cx="3886200" cy="2776945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/>
              <a:t>Set D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Bounce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2000" u="sng" dirty="0"/>
              <a:t>Set E</a:t>
            </a:r>
          </a:p>
          <a:p>
            <a:pPr lvl="1"/>
            <a:r>
              <a:rPr lang="en-US" b="1" dirty="0"/>
              <a:t>Steel</a:t>
            </a:r>
            <a:r>
              <a:rPr lang="en-US" b="1" dirty="0">
                <a:solidFill>
                  <a:srgbClr val="FFC000"/>
                </a:solidFill>
              </a:rPr>
              <a:t> X (hash function)</a:t>
            </a:r>
          </a:p>
          <a:p>
            <a:pPr lvl="1"/>
            <a:r>
              <a:rPr lang="en-US" b="1" dirty="0" err="1"/>
              <a:t>Caeser</a:t>
            </a:r>
            <a:r>
              <a:rPr lang="en-US" b="1" dirty="0">
                <a:solidFill>
                  <a:srgbClr val="C00000"/>
                </a:solidFill>
              </a:rPr>
              <a:t> X (error)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Spiral ✓</a:t>
            </a:r>
          </a:p>
          <a:p>
            <a:pPr lvl="1"/>
            <a:r>
              <a:rPr lang="en-US" b="1" dirty="0"/>
              <a:t>Tower</a:t>
            </a:r>
            <a:r>
              <a:rPr lang="en-US" b="1" dirty="0">
                <a:solidFill>
                  <a:srgbClr val="FFC000"/>
                </a:solidFill>
              </a:rPr>
              <a:t> X (static analysis, hash </a:t>
            </a:r>
            <a:r>
              <a:rPr lang="en-US" b="1" dirty="0" err="1">
                <a:solidFill>
                  <a:srgbClr val="FFC000"/>
                </a:solidFill>
              </a:rPr>
              <a:t>func</a:t>
            </a:r>
            <a:r>
              <a:rPr lang="en-US" b="1" dirty="0">
                <a:solidFill>
                  <a:srgbClr val="FFC000"/>
                </a:solidFill>
              </a:rPr>
              <a:t>.)</a:t>
            </a:r>
          </a:p>
          <a:p>
            <a:r>
              <a:rPr lang="en-US" sz="2000" u="sng" dirty="0"/>
              <a:t>Set F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Spire ✓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1212-0209-0344-975D-1F2218F0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C2AD-7AF9-2E46-A810-ADC4D826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6</a:t>
            </a:fld>
            <a:endParaRPr lang="en-IE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EE54F0-A171-A948-9E04-62C0787F9092}"/>
              </a:ext>
            </a:extLst>
          </p:cNvPr>
          <p:cNvSpPr txBox="1">
            <a:spLocks/>
          </p:cNvSpPr>
          <p:nvPr/>
        </p:nvSpPr>
        <p:spPr>
          <a:xfrm>
            <a:off x="4572000" y="4052917"/>
            <a:ext cx="3886200" cy="31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AutoSolve</a:t>
            </a:r>
            <a:r>
              <a:rPr lang="en-US" sz="2400" dirty="0">
                <a:solidFill>
                  <a:srgbClr val="00B050"/>
                </a:solidFill>
              </a:rPr>
              <a:t>™️</a:t>
            </a:r>
            <a:r>
              <a:rPr lang="en-US" sz="2400" b="1" dirty="0">
                <a:solidFill>
                  <a:srgbClr val="00B050"/>
                </a:solidFill>
              </a:rPr>
              <a:t>: 8/18 (44%)</a:t>
            </a:r>
            <a:br>
              <a:rPr lang="en-US" sz="2400" b="1" dirty="0"/>
            </a:br>
            <a:r>
              <a:rPr lang="en-US" sz="2400" b="1" dirty="0">
                <a:solidFill>
                  <a:srgbClr val="FFC000"/>
                </a:solidFill>
              </a:rPr>
              <a:t>Hash Function: 5/18</a:t>
            </a:r>
          </a:p>
          <a:p>
            <a:pPr marL="342900" lvl="1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Error/Timeout: 5/18</a:t>
            </a:r>
          </a:p>
        </p:txBody>
      </p:sp>
    </p:spTree>
    <p:extLst>
      <p:ext uri="{BB962C8B-B14F-4D97-AF65-F5344CB8AC3E}">
        <p14:creationId xmlns:p14="http://schemas.microsoft.com/office/powerpoint/2010/main" val="275645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DF41-78A2-2546-99F5-CDAA3529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94B1-F4CA-B94A-BE42-14A9C861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360" y="993418"/>
            <a:ext cx="38862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/>
              <a:t>Set A</a:t>
            </a:r>
          </a:p>
          <a:p>
            <a:pPr lvl="1"/>
            <a:r>
              <a:rPr lang="en-US" b="1" dirty="0"/>
              <a:t>Lounge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Closet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Café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Stairs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r>
              <a:rPr lang="en-US" sz="2000" u="sng" dirty="0"/>
              <a:t>Set B</a:t>
            </a:r>
          </a:p>
          <a:p>
            <a:pPr lvl="1"/>
            <a:r>
              <a:rPr lang="en-US" b="1" dirty="0"/>
              <a:t>Mobile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Dance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Code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Blue</a:t>
            </a:r>
            <a:r>
              <a:rPr lang="en-US" b="1" dirty="0">
                <a:solidFill>
                  <a:srgbClr val="FFC000"/>
                </a:solidFill>
              </a:rPr>
              <a:t> X (hash wouldn’t crack!)</a:t>
            </a:r>
          </a:p>
          <a:p>
            <a:r>
              <a:rPr lang="en-US" sz="2000" i="1" dirty="0"/>
              <a:t>Set C</a:t>
            </a:r>
          </a:p>
          <a:p>
            <a:pPr lvl="1"/>
            <a:r>
              <a:rPr lang="en-US" b="1" dirty="0"/>
              <a:t>Uno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Game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Break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Recess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0B1A-CCAF-0545-A5F2-78B6CB14E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440" y="993418"/>
            <a:ext cx="3886200" cy="2776945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/>
              <a:t>Set D</a:t>
            </a:r>
          </a:p>
          <a:p>
            <a:pPr lvl="1"/>
            <a:r>
              <a:rPr lang="en-US" b="1" dirty="0"/>
              <a:t>Bounce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2000" u="sng" dirty="0"/>
              <a:t>Set E</a:t>
            </a:r>
          </a:p>
          <a:p>
            <a:pPr lvl="1"/>
            <a:r>
              <a:rPr lang="en-US" b="1" dirty="0"/>
              <a:t>Steel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b="1" dirty="0" err="1"/>
              <a:t>Caeser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X (ran out of time)</a:t>
            </a:r>
          </a:p>
          <a:p>
            <a:pPr lvl="1"/>
            <a:r>
              <a:rPr lang="en-US" b="1" dirty="0"/>
              <a:t>Spiral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Tower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2000" u="sng" dirty="0"/>
              <a:t>Set F</a:t>
            </a:r>
          </a:p>
          <a:p>
            <a:pPr lvl="1"/>
            <a:r>
              <a:rPr lang="en-US" b="1" dirty="0"/>
              <a:t>Spire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1212-0209-0344-975D-1F2218F0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C2AD-7AF9-2E46-A810-ADC4D826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7</a:t>
            </a:fld>
            <a:endParaRPr lang="en-IE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EE54F0-A171-A948-9E04-62C0787F9092}"/>
              </a:ext>
            </a:extLst>
          </p:cNvPr>
          <p:cNvSpPr txBox="1">
            <a:spLocks/>
          </p:cNvSpPr>
          <p:nvPr/>
        </p:nvSpPr>
        <p:spPr>
          <a:xfrm>
            <a:off x="4572000" y="4052917"/>
            <a:ext cx="3886200" cy="31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Solved: 16/18 (88.8%)</a:t>
            </a:r>
            <a:br>
              <a:rPr lang="en-US" sz="2400" b="1" dirty="0"/>
            </a:br>
            <a:r>
              <a:rPr lang="en-US" sz="2400" b="1" dirty="0">
                <a:solidFill>
                  <a:srgbClr val="FFC000"/>
                </a:solidFill>
              </a:rPr>
              <a:t>DNF: 2/18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7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CDBC-0A5D-D84E-828E-ADF937C2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Code Execution via D-Bounce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0EE8-411C-5144-A1DF-D314862F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0941"/>
            <a:ext cx="7886700" cy="1672558"/>
          </a:xfrm>
        </p:spPr>
        <p:txBody>
          <a:bodyPr/>
          <a:lstStyle/>
          <a:p>
            <a:r>
              <a:rPr lang="en-US" u="sng" dirty="0"/>
              <a:t>Challenge summary</a:t>
            </a:r>
            <a:r>
              <a:rPr lang="en-US" dirty="0"/>
              <a:t>: you are given a controlled stack overflow and need to redirect the saved LR to the </a:t>
            </a:r>
            <a:r>
              <a:rPr lang="en-US" b="1" dirty="0" err="1"/>
              <a:t>fillChallengeHash</a:t>
            </a:r>
            <a:r>
              <a:rPr lang="en-US" dirty="0"/>
              <a:t> function</a:t>
            </a:r>
          </a:p>
          <a:p>
            <a:r>
              <a:rPr lang="en-US" dirty="0"/>
              <a:t>What about redirecting to some shellcode instead?</a:t>
            </a:r>
          </a:p>
          <a:p>
            <a:r>
              <a:rPr lang="en-US" dirty="0"/>
              <a:t>Saved LR -&gt; [0x1fff976d + 0x110] (global RFID array)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183F-AC0A-1644-BB92-826454CF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C2F0-731D-4F4E-8EBF-A1B5D358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8</a:t>
            </a:fld>
            <a:endParaRPr lang="en-I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8D848-9BCB-4A4A-9882-F7826C6A1AED}"/>
              </a:ext>
            </a:extLst>
          </p:cNvPr>
          <p:cNvSpPr txBox="1">
            <a:spLocks/>
          </p:cNvSpPr>
          <p:nvPr/>
        </p:nvSpPr>
        <p:spPr>
          <a:xfrm>
            <a:off x="1519806" y="2578167"/>
            <a:ext cx="3589404" cy="3978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29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29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29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.syntax unified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r7,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serial_putchar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r7, [r7]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r6,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hacked</a:t>
            </a:r>
          </a:p>
          <a:p>
            <a:pPr marL="0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r0, [r6]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r0, [r6,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8B281A-303A-CA4E-A6DF-168491E65E2A}"/>
              </a:ext>
            </a:extLst>
          </p:cNvPr>
          <p:cNvSpPr txBox="1">
            <a:spLocks/>
          </p:cNvSpPr>
          <p:nvPr/>
        </p:nvSpPr>
        <p:spPr>
          <a:xfrm>
            <a:off x="5029592" y="2957376"/>
            <a:ext cx="3509394" cy="514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serial_putchar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9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0x3dad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9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"HACKED\n"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6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D481862-9058-E44D-AC80-ADA96BA7F537}" vid="{090C6CD3-5F45-1945-9633-0A9115B188B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D481862-9058-E44D-AC80-ADA96BA7F537}" vid="{8CC5C1C8-9066-6349-86A8-FCB43ACE5D8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610</Words>
  <Application>Microsoft Macintosh PowerPoint</Application>
  <PresentationFormat>On-screen Show (4:3)</PresentationFormat>
  <Paragraphs>162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Custom Design</vt:lpstr>
      <vt:lpstr>Kernel Sanders CSAW ESC’2019</vt:lpstr>
      <vt:lpstr>Dynamic &amp; Symbolic Analysis with ANGR</vt:lpstr>
      <vt:lpstr>Solving A-lounge</vt:lpstr>
      <vt:lpstr>print_card_offsets</vt:lpstr>
      <vt:lpstr>print_table</vt:lpstr>
      <vt:lpstr>Getting Angry: Execution Troubles</vt:lpstr>
      <vt:lpstr>How many challenges did we AutoSolve™️ ?</vt:lpstr>
      <vt:lpstr>Our Results</vt:lpstr>
      <vt:lpstr>Full Code Execution via D-Bounce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Sanders CSAW ESC’2019</dc:title>
  <dc:creator>Microsoft Office User</dc:creator>
  <cp:lastModifiedBy>Microsoft Office User</cp:lastModifiedBy>
  <cp:revision>22</cp:revision>
  <dcterms:created xsi:type="dcterms:W3CDTF">2019-11-05T17:01:36Z</dcterms:created>
  <dcterms:modified xsi:type="dcterms:W3CDTF">2019-11-06T15:47:38Z</dcterms:modified>
</cp:coreProperties>
</file>