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"/><Relationship Id="rId3" Type="http://schemas.openxmlformats.org/officeDocument/2006/relationships/hyperlink" Target="http://technet.microsoft.com" TargetMode="External"/><Relationship Id="rId4" Type="http://schemas.openxmlformats.org/officeDocument/2006/relationships/hyperlink" Target="https://technet.microsoft.com/en-us/library/cc784581(v=ws.10).aspx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tif"/><Relationship Id="rId3" Type="http://schemas.openxmlformats.org/officeDocument/2006/relationships/hyperlink" Target="https://github.com/danielmiessler/SecLists/tree/master/Passwords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tif"/><Relationship Id="rId3" Type="http://schemas.openxmlformats.org/officeDocument/2006/relationships/image" Target="../media/image16.tif"/><Relationship Id="rId4" Type="http://schemas.openxmlformats.org/officeDocument/2006/relationships/hyperlink" Target="https://github.com/ntopper/md5AwSum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ufsit/sept-29-challenge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Basic Crypto Hashing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UF-Sit, September 29th, 2015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3544773" y="704850"/>
            <a:ext cx="5915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reversible password storage</a:t>
            </a:r>
          </a:p>
        </p:txBody>
      </p:sp>
      <p:pic>
        <p:nvPicPr>
          <p:cNvPr id="6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299" y="2975977"/>
            <a:ext cx="9220202" cy="270944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288595" y="6762749"/>
            <a:ext cx="1242761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Storing passwords using reversible encryption is essentially the same as storing plaintext versions of the passwords. 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- </a:t>
            </a:r>
            <a:r>
              <a:rPr sz="36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technet.microsoft.com</a:t>
            </a:r>
          </a:p>
        </p:txBody>
      </p:sp>
      <p:sp>
        <p:nvSpPr>
          <p:cNvPr id="64" name="Shape 64"/>
          <p:cNvSpPr/>
          <p:nvPr/>
        </p:nvSpPr>
        <p:spPr>
          <a:xfrm>
            <a:off x="8283638" y="8915399"/>
            <a:ext cx="398132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 u="sng"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0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https://technet.microsoft.com/en-us/library/cc784581(v=ws.10).aspx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3717594" y="679450"/>
            <a:ext cx="55696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Why not just store hashes?</a:t>
            </a:r>
          </a:p>
        </p:txBody>
      </p:sp>
      <p:pic>
        <p:nvPicPr>
          <p:cNvPr id="6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7057" y="3366985"/>
            <a:ext cx="10230686" cy="3019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270000" y="6096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Is there enough entropy?</a:t>
            </a:r>
          </a:p>
        </p:txBody>
      </p:sp>
      <p:pic>
        <p:nvPicPr>
          <p:cNvPr id="7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0398" y="1934149"/>
            <a:ext cx="8324004" cy="5351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20193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4554977" y="596900"/>
            <a:ext cx="38948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Rainbow Tables!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250" y="1206500"/>
            <a:ext cx="6972300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3408756" y="381000"/>
            <a:ext cx="61872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If I know what I am looking for</a:t>
            </a:r>
          </a:p>
        </p:txBody>
      </p:sp>
      <p:sp>
        <p:nvSpPr>
          <p:cNvPr id="77" name="Shape 77"/>
          <p:cNvSpPr/>
          <p:nvPr/>
        </p:nvSpPr>
        <p:spPr>
          <a:xfrm>
            <a:off x="2837256" y="5705475"/>
            <a:ext cx="733028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And I know your hashing algorithm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 can make a rainbow table</a:t>
            </a:r>
          </a:p>
        </p:txBody>
      </p:sp>
      <p:sp>
        <p:nvSpPr>
          <p:cNvPr id="78" name="Shape 78"/>
          <p:cNvSpPr/>
          <p:nvPr/>
        </p:nvSpPr>
        <p:spPr>
          <a:xfrm>
            <a:off x="2383764" y="7264399"/>
            <a:ext cx="806408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6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https://github.com/danielmiessler/SecLists/tree/master/Passwords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404973" y="457200"/>
            <a:ext cx="81948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Hash Everything, and search for a hash</a:t>
            </a:r>
          </a:p>
        </p:txBody>
      </p:sp>
      <p:pic>
        <p:nvPicPr>
          <p:cNvPr id="8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797" y="1498600"/>
            <a:ext cx="8423206" cy="563626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2345537" y="7689850"/>
            <a:ext cx="831372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 can attack an entire list of hashes,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and the weakest ones will be uncovered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642489" y="165100"/>
            <a:ext cx="77198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Defending against Dictionary Attacks</a:t>
            </a:r>
          </a:p>
        </p:txBody>
      </p:sp>
      <p:pic>
        <p:nvPicPr>
          <p:cNvPr id="8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0400" y="2339975"/>
            <a:ext cx="4064000" cy="24384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2608453" y="5321300"/>
            <a:ext cx="76100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1. Don’t have predictable passwords</a:t>
            </a:r>
          </a:p>
        </p:txBody>
      </p:sp>
      <p:sp>
        <p:nvSpPr>
          <p:cNvPr id="87" name="Shape 87"/>
          <p:cNvSpPr/>
          <p:nvPr/>
        </p:nvSpPr>
        <p:spPr>
          <a:xfrm>
            <a:off x="5809970" y="6318250"/>
            <a:ext cx="13848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2. Salt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9140" y="2818641"/>
            <a:ext cx="5466520" cy="307491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3994867" y="1162049"/>
            <a:ext cx="501506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FFFFFF"/>
                </a:solidFill>
              </a:rPr>
              <a:t>Salt</a:t>
            </a:r>
          </a:p>
        </p:txBody>
      </p:sp>
      <p:sp>
        <p:nvSpPr>
          <p:cNvPr id="91" name="Shape 91"/>
          <p:cNvSpPr/>
          <p:nvPr/>
        </p:nvSpPr>
        <p:spPr>
          <a:xfrm>
            <a:off x="1814404" y="6699250"/>
            <a:ext cx="937599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 cryptography, a salt is random data that is used as an additional input to a one-way function that hashes a password or passphrase.[1] The primary function of salts is to defend against dictionary attacks versus a list of password hashes and against pre-computed rainbow table attacks.</a:t>
            </a:r>
            <a:endParaRPr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- wikipedia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4127500"/>
            <a:ext cx="8115300" cy="149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1500" y="1136649"/>
            <a:ext cx="6781800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2798394" y="7969250"/>
            <a:ext cx="740801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Even if I have the salt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 can only attack one user at a time!</a:t>
            </a:r>
          </a:p>
        </p:txBody>
      </p:sp>
      <p:sp>
        <p:nvSpPr>
          <p:cNvPr id="96" name="Shape 96"/>
          <p:cNvSpPr/>
          <p:nvPr/>
        </p:nvSpPr>
        <p:spPr>
          <a:xfrm>
            <a:off x="3480993" y="6473825"/>
            <a:ext cx="60428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Every user gets a unique salt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781042" y="584200"/>
            <a:ext cx="34427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Collision attacks</a:t>
            </a:r>
          </a:p>
        </p:txBody>
      </p:sp>
      <p:sp>
        <p:nvSpPr>
          <p:cNvPr id="99" name="Shape 99"/>
          <p:cNvSpPr/>
          <p:nvPr/>
        </p:nvSpPr>
        <p:spPr>
          <a:xfrm>
            <a:off x="1326197" y="1492250"/>
            <a:ext cx="1035240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Find two different messages m1 and m2 such that hash(m1) = hash(m2)</a:t>
            </a:r>
          </a:p>
        </p:txBody>
      </p:sp>
      <p:pic>
        <p:nvPicPr>
          <p:cNvPr id="10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3600" y="2235200"/>
            <a:ext cx="3657600" cy="129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1724126" y="4533900"/>
            <a:ext cx="9556548" cy="108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Given two different prefixes p1, p2 find two appendages m1 and m2 such that </a:t>
            </a:r>
            <a:endParaRPr sz="21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hash(p1 ∥ m1) = hash(p2 ∥ m2) (where ∥ is the concatenation operation).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102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8900" y="5372099"/>
            <a:ext cx="5207000" cy="195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1515" y="2055307"/>
            <a:ext cx="8221770" cy="5642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790061" y="812800"/>
            <a:ext cx="54246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Other Uses: Data Integrity</a:t>
            </a:r>
          </a:p>
        </p:txBody>
      </p:sp>
      <p:pic>
        <p:nvPicPr>
          <p:cNvPr id="10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5539" y="1665037"/>
            <a:ext cx="8413722" cy="3102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7899" y="5701595"/>
            <a:ext cx="8509001" cy="212725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1367586" y="8763000"/>
            <a:ext cx="102696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check out </a:t>
            </a:r>
            <a:r>
              <a:rPr sz="36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https://github.com/ntopper/md5AwSum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2200" y="1469479"/>
            <a:ext cx="3200400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889355" y="3333750"/>
            <a:ext cx="1122609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Mining Bitcoin involves solving hard sha256 problems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and providing a “nonce” as a proof of work.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A few common hashing algorithms</a:t>
            </a:r>
          </a:p>
        </p:txBody>
      </p:sp>
      <p:sp>
        <p:nvSpPr>
          <p:cNvPr id="113" name="Shape 113"/>
          <p:cNvSpPr/>
          <p:nvPr/>
        </p:nvSpPr>
        <p:spPr>
          <a:xfrm>
            <a:off x="971803" y="3041650"/>
            <a:ext cx="110611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MD5, SHA1: Broken for security, still used for data integrity</a:t>
            </a:r>
          </a:p>
        </p:txBody>
      </p:sp>
      <p:sp>
        <p:nvSpPr>
          <p:cNvPr id="114" name="Shape 114"/>
          <p:cNvSpPr/>
          <p:nvPr/>
        </p:nvSpPr>
        <p:spPr>
          <a:xfrm>
            <a:off x="1748891" y="4279900"/>
            <a:ext cx="950701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SHA256: Currently used in many applications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bitcoin uses SHA256</a:t>
            </a:r>
          </a:p>
        </p:txBody>
      </p:sp>
      <p:sp>
        <p:nvSpPr>
          <p:cNvPr id="115" name="Shape 115"/>
          <p:cNvSpPr/>
          <p:nvPr/>
        </p:nvSpPr>
        <p:spPr>
          <a:xfrm>
            <a:off x="1884680" y="7924800"/>
            <a:ext cx="923544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See wikipedia for details on these algorithms</a:t>
            </a:r>
          </a:p>
        </p:txBody>
      </p:sp>
      <p:sp>
        <p:nvSpPr>
          <p:cNvPr id="116" name="Shape 116"/>
          <p:cNvSpPr/>
          <p:nvPr/>
        </p:nvSpPr>
        <p:spPr>
          <a:xfrm>
            <a:off x="994969" y="6102350"/>
            <a:ext cx="1101486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spacejam256: a revolutionary new hashing algorithm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developed at the university of florida last week.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074875" y="4552950"/>
            <a:ext cx="88550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https://github.com/ufsit/sept-29-challenges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1638300"/>
            <a:ext cx="10464800" cy="1265784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Hash Functions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70000" y="3135114"/>
            <a:ext cx="10464800" cy="1411486"/>
          </a:xfrm>
          <a:prstGeom prst="rect">
            <a:avLst/>
          </a:prstGeom>
        </p:spPr>
        <p:txBody>
          <a:bodyPr/>
          <a:lstStyle>
            <a:lvl1pPr defTabSz="443991">
              <a:defRPr sz="243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A hash function is any function that can be used to map data of arbitrary size to data of fixed size. The values returned by a hash function are called hash values, hash codes, hash sums, or simply hashes. - Wikipedia</a:t>
            </a:r>
          </a:p>
        </p:txBody>
      </p:sp>
      <p:pic>
        <p:nvPicPr>
          <p:cNvPr id="3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7690" y="4907108"/>
            <a:ext cx="7389420" cy="1387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0416" y="2948201"/>
            <a:ext cx="7723968" cy="3598982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>
            <p:ph type="title"/>
          </p:nvPr>
        </p:nvSpPr>
        <p:spPr>
          <a:xfrm>
            <a:off x="1270000" y="1333500"/>
            <a:ext cx="10464800" cy="1265784"/>
          </a:xfrm>
          <a:prstGeom prst="rect">
            <a:avLst/>
          </a:prstGeom>
        </p:spPr>
        <p:txBody>
          <a:bodyPr anchor="b"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Arbitrary length string</a:t>
            </a:r>
          </a:p>
        </p:txBody>
      </p:sp>
      <p:sp>
        <p:nvSpPr>
          <p:cNvPr id="43" name="Shape 43"/>
          <p:cNvSpPr/>
          <p:nvPr/>
        </p:nvSpPr>
        <p:spPr>
          <a:xfrm>
            <a:off x="1270000" y="6896100"/>
            <a:ext cx="10464800" cy="1265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Fixed length output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1270000" y="1244600"/>
            <a:ext cx="10464800" cy="1380977"/>
          </a:xfrm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High entropy, yet deterministic</a:t>
            </a:r>
          </a:p>
        </p:txBody>
      </p:sp>
      <p:pic>
        <p:nvPicPr>
          <p:cNvPr id="4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1210" y="3010377"/>
            <a:ext cx="7302380" cy="3732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2604" y="3431374"/>
            <a:ext cx="5604992" cy="438945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xfrm>
            <a:off x="1282700" y="1130300"/>
            <a:ext cx="10464800" cy="1380977"/>
          </a:xfrm>
          <a:prstGeom prst="rect">
            <a:avLst/>
          </a:prstGeom>
        </p:spPr>
        <p:txBody>
          <a:bodyPr/>
          <a:lstStyle/>
          <a:p>
            <a:pPr lvl="0" defTabSz="303783">
              <a:defRPr sz="1800">
                <a:solidFill>
                  <a:srgbClr val="000000"/>
                </a:solidFill>
              </a:defRPr>
            </a:pPr>
            <a:r>
              <a:rPr sz="4160">
                <a:solidFill>
                  <a:srgbClr val="FFFFFF"/>
                </a:solidFill>
              </a:rPr>
              <a:t>“one-way” functions</a:t>
            </a:r>
            <a:endParaRPr sz="4160">
              <a:solidFill>
                <a:srgbClr val="FFFFFF"/>
              </a:solidFill>
            </a:endParaRPr>
          </a:p>
          <a:p>
            <a:pPr lvl="0" defTabSz="303783">
              <a:defRPr sz="1800">
                <a:solidFill>
                  <a:srgbClr val="000000"/>
                </a:solidFill>
              </a:defRPr>
            </a:pPr>
            <a:r>
              <a:rPr sz="4160">
                <a:solidFill>
                  <a:srgbClr val="FFFFFF"/>
                </a:solidFill>
              </a:rPr>
              <a:t>Easy to Compute, hard to reverse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Hash() -&gt; P easy</a:t>
            </a:r>
          </a:p>
        </p:txBody>
      </p:sp>
      <p:sp>
        <p:nvSpPr>
          <p:cNvPr id="52" name="Shape 52"/>
          <p:cNvSpPr/>
          <p:nvPr/>
        </p:nvSpPr>
        <p:spPr>
          <a:xfrm>
            <a:off x="952500" y="24638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Unhash() -&gt; NP Hard</a:t>
            </a:r>
          </a:p>
        </p:txBody>
      </p:sp>
      <p:sp>
        <p:nvSpPr>
          <p:cNvPr id="53" name="Shape 53"/>
          <p:cNvSpPr/>
          <p:nvPr/>
        </p:nvSpPr>
        <p:spPr>
          <a:xfrm>
            <a:off x="3279139" y="4552950"/>
            <a:ext cx="64465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if p=np, then society falls apart</a:t>
            </a:r>
          </a:p>
        </p:txBody>
      </p:sp>
      <p:pic>
        <p:nvPicPr>
          <p:cNvPr id="54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0890" y="5361003"/>
            <a:ext cx="6883020" cy="3871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But why hash things?</a:t>
            </a:r>
          </a:p>
        </p:txBody>
      </p:sp>
      <p:pic>
        <p:nvPicPr>
          <p:cNvPr id="57" name="Untitled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2447" y="3869096"/>
            <a:ext cx="10879906" cy="3514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7700" y="2933700"/>
            <a:ext cx="6629400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