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sldIdLst>
    <p:sldId id="312" r:id="rId2"/>
    <p:sldId id="318" r:id="rId3"/>
    <p:sldId id="317" r:id="rId4"/>
    <p:sldId id="319" r:id="rId5"/>
    <p:sldId id="320" r:id="rId6"/>
    <p:sldId id="321" r:id="rId7"/>
    <p:sldId id="322" r:id="rId8"/>
    <p:sldId id="323" r:id="rId9"/>
    <p:sldId id="32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A816-9E24-1645-D20A-DEDAD2B86D94}" v="489" dt="2024-06-13T11:45:07.869"/>
    <p1510:client id="{BE624264-7E99-7687-D26D-0878468056FE}" v="326" dt="2024-06-13T10:54:34.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2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247224117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ree Section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5801"/>
            <a:ext cx="7661275" cy="2057400"/>
          </a:xfrm>
        </p:spPr>
        <p:txBody>
          <a:bodyPr wrap="square"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4" name="Text Placeholder 10">
            <a:extLst>
              <a:ext uri="{FF2B5EF4-FFF2-40B4-BE49-F238E27FC236}">
                <a16:creationId xmlns:a16="http://schemas.microsoft.com/office/drawing/2014/main" id="{AB1C8803-0542-76BB-6DF0-FCC5FE74BCA4}"/>
              </a:ext>
            </a:extLst>
          </p:cNvPr>
          <p:cNvSpPr>
            <a:spLocks noGrp="1"/>
          </p:cNvSpPr>
          <p:nvPr>
            <p:ph type="body" sz="quarter" idx="15"/>
          </p:nvPr>
        </p:nvSpPr>
        <p:spPr>
          <a:xfrm>
            <a:off x="8316191"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8" name="Text Placeholder 10">
            <a:extLst>
              <a:ext uri="{FF2B5EF4-FFF2-40B4-BE49-F238E27FC236}">
                <a16:creationId xmlns:a16="http://schemas.microsoft.com/office/drawing/2014/main" id="{135C6E61-8847-4830-9FF4-365A758995C5}"/>
              </a:ext>
            </a:extLst>
          </p:cNvPr>
          <p:cNvSpPr>
            <a:spLocks noGrp="1"/>
          </p:cNvSpPr>
          <p:nvPr>
            <p:ph type="body" sz="quarter" idx="18"/>
          </p:nvPr>
        </p:nvSpPr>
        <p:spPr>
          <a:xfrm>
            <a:off x="8316191" y="3429001"/>
            <a:ext cx="3283527" cy="2380235"/>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Tree>
    <p:extLst>
      <p:ext uri="{BB962C8B-B14F-4D97-AF65-F5344CB8AC3E}">
        <p14:creationId xmlns:p14="http://schemas.microsoft.com/office/powerpoint/2010/main" val="4244063416"/>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Sections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6" y="685804"/>
            <a:ext cx="7661274" cy="2069086"/>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8853487" y="1153397"/>
            <a:ext cx="2871788" cy="4499259"/>
          </a:xfrm>
        </p:spPr>
        <p:txBody>
          <a:bodyPr/>
          <a:lstStyle/>
          <a:p>
            <a:endParaRPr lang="en-US"/>
          </a:p>
        </p:txBody>
      </p:sp>
    </p:spTree>
    <p:extLst>
      <p:ext uri="{BB962C8B-B14F-4D97-AF65-F5344CB8AC3E}">
        <p14:creationId xmlns:p14="http://schemas.microsoft.com/office/powerpoint/2010/main" val="681575071"/>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Tree>
    <p:extLst>
      <p:ext uri="{BB962C8B-B14F-4D97-AF65-F5344CB8AC3E}">
        <p14:creationId xmlns:p14="http://schemas.microsoft.com/office/powerpoint/2010/main" val="1813020675"/>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138039"/>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1" y="3429000"/>
            <a:ext cx="5143501"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5143500"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6096000" y="1153397"/>
            <a:ext cx="5629275" cy="4499259"/>
          </a:xfrm>
        </p:spPr>
        <p:txBody>
          <a:bodyPr/>
          <a:lstStyle/>
          <a:p>
            <a:endParaRPr lang="en-US"/>
          </a:p>
        </p:txBody>
      </p:sp>
    </p:spTree>
    <p:extLst>
      <p:ext uri="{BB962C8B-B14F-4D97-AF65-F5344CB8AC3E}">
        <p14:creationId xmlns:p14="http://schemas.microsoft.com/office/powerpoint/2010/main" val="407245081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s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
        <p:nvSpPr>
          <p:cNvPr id="3" name="Picture Placeholder 11">
            <a:extLst>
              <a:ext uri="{FF2B5EF4-FFF2-40B4-BE49-F238E27FC236}">
                <a16:creationId xmlns:a16="http://schemas.microsoft.com/office/drawing/2014/main" id="{D96AF8D7-D3E5-B5C6-030A-DFBC5AEC7D00}"/>
              </a:ext>
            </a:extLst>
          </p:cNvPr>
          <p:cNvSpPr>
            <a:spLocks noGrp="1"/>
          </p:cNvSpPr>
          <p:nvPr>
            <p:ph type="pic" sz="quarter" idx="20"/>
          </p:nvPr>
        </p:nvSpPr>
        <p:spPr>
          <a:xfrm>
            <a:off x="592282" y="3616037"/>
            <a:ext cx="5503718" cy="2071901"/>
          </a:xfrm>
        </p:spPr>
        <p:txBody>
          <a:bodyPr/>
          <a:lstStyle/>
          <a:p>
            <a:endParaRPr lang="en-US"/>
          </a:p>
        </p:txBody>
      </p:sp>
    </p:spTree>
    <p:extLst>
      <p:ext uri="{BB962C8B-B14F-4D97-AF65-F5344CB8AC3E}">
        <p14:creationId xmlns:p14="http://schemas.microsoft.com/office/powerpoint/2010/main" val="371746879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D049-71FF-411B-BCE5-A051E826B136}"/>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FC7692D-ABCF-997B-650B-266DF91A7F55}"/>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5FCE306B-148D-CE50-D43B-2DEE1378588F}"/>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E5411AD-3E1B-501F-B9F8-D0AAF3F5F5A2}"/>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383744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72686-CE9D-3B74-9DE2-86FB708C153F}"/>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1D822D6-F437-1E07-DBC9-57FD732126F4}"/>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12AF305-6821-F7EE-9D30-6FE81EC2BC31}"/>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216217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5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91355101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D9625-ED1C-9C68-D8B9-B6502FCCB415}"/>
              </a:ext>
            </a:extLst>
          </p:cNvPr>
          <p:cNvSpPr>
            <a:spLocks noGrp="1"/>
          </p:cNvSpPr>
          <p:nvPr>
            <p:ph type="title"/>
          </p:nvPr>
        </p:nvSpPr>
        <p:spPr>
          <a:xfrm>
            <a:off x="838200" y="365523"/>
            <a:ext cx="10515600" cy="13251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293A9-2FAF-A155-DC7A-FE995344AE8C}"/>
              </a:ext>
            </a:extLst>
          </p:cNvPr>
          <p:cNvSpPr>
            <a:spLocks noGrp="1"/>
          </p:cNvSpPr>
          <p:nvPr>
            <p:ph type="body" idx="1"/>
          </p:nvPr>
        </p:nvSpPr>
        <p:spPr>
          <a:xfrm>
            <a:off x="838200" y="1825229"/>
            <a:ext cx="10515600" cy="43517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F1B5DE-B15D-9D1C-21D2-953FFCB007DA}"/>
              </a:ext>
            </a:extLst>
          </p:cNvPr>
          <p:cNvSpPr>
            <a:spLocks noGrp="1"/>
          </p:cNvSpPr>
          <p:nvPr>
            <p:ph type="sldNum" sz="quarter" idx="4"/>
          </p:nvPr>
        </p:nvSpPr>
        <p:spPr>
          <a:xfrm>
            <a:off x="11353800" y="323958"/>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grpSp>
        <p:nvGrpSpPr>
          <p:cNvPr id="7" name="Group">
            <a:extLst>
              <a:ext uri="{FF2B5EF4-FFF2-40B4-BE49-F238E27FC236}">
                <a16:creationId xmlns:a16="http://schemas.microsoft.com/office/drawing/2014/main" id="{2CC72135-826E-3084-1ACC-9293218F24EE}"/>
              </a:ext>
            </a:extLst>
          </p:cNvPr>
          <p:cNvGrpSpPr/>
          <p:nvPr userDrawn="1"/>
        </p:nvGrpSpPr>
        <p:grpSpPr>
          <a:xfrm>
            <a:off x="11350549" y="6275881"/>
            <a:ext cx="378619" cy="267073"/>
            <a:chOff x="0" y="0"/>
            <a:chExt cx="504824" cy="356095"/>
          </a:xfrm>
        </p:grpSpPr>
        <p:sp>
          <p:nvSpPr>
            <p:cNvPr id="8" name="Line">
              <a:extLst>
                <a:ext uri="{FF2B5EF4-FFF2-40B4-BE49-F238E27FC236}">
                  <a16:creationId xmlns:a16="http://schemas.microsoft.com/office/drawing/2014/main" id="{024BCD63-D1A0-9E6D-3EA4-16D1E0509D18}"/>
                </a:ext>
              </a:extLst>
            </p:cNvPr>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9" name="Line">
              <a:extLst>
                <a:ext uri="{FF2B5EF4-FFF2-40B4-BE49-F238E27FC236}">
                  <a16:creationId xmlns:a16="http://schemas.microsoft.com/office/drawing/2014/main" id="{3E483999-BF7F-A26B-845E-8C65CD948361}"/>
                </a:ext>
              </a:extLst>
            </p:cNvPr>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 name="Line">
              <a:extLst>
                <a:ext uri="{FF2B5EF4-FFF2-40B4-BE49-F238E27FC236}">
                  <a16:creationId xmlns:a16="http://schemas.microsoft.com/office/drawing/2014/main" id="{B9696663-8271-B1D6-1A2F-9E2DDAA3DD5E}"/>
                </a:ext>
              </a:extLst>
            </p:cNvPr>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1" name="textruta 3">
            <a:extLst>
              <a:ext uri="{FF2B5EF4-FFF2-40B4-BE49-F238E27FC236}">
                <a16:creationId xmlns:a16="http://schemas.microsoft.com/office/drawing/2014/main" id="{2DC00BBB-96D5-E144-A351-6386B4BABF32}"/>
              </a:ext>
            </a:extLst>
          </p:cNvPr>
          <p:cNvSpPr txBox="1"/>
          <p:nvPr userDrawn="1"/>
        </p:nvSpPr>
        <p:spPr>
          <a:xfrm>
            <a:off x="10707476" y="6260827"/>
            <a:ext cx="759780"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lnSpc>
                <a:spcPct val="90000"/>
              </a:lnSpc>
              <a:spcBef>
                <a:spcPts val="600"/>
              </a:spcBef>
              <a:defRPr sz="2000">
                <a:solidFill>
                  <a:srgbClr val="000000"/>
                </a:solidFill>
              </a:defRPr>
            </a:lvl1pPr>
          </a:lstStyle>
          <a:p>
            <a:r>
              <a:rPr sz="1500" dirty="0"/>
              <a:t>NEXT</a:t>
            </a:r>
          </a:p>
        </p:txBody>
      </p:sp>
    </p:spTree>
    <p:extLst>
      <p:ext uri="{BB962C8B-B14F-4D97-AF65-F5344CB8AC3E}">
        <p14:creationId xmlns:p14="http://schemas.microsoft.com/office/powerpoint/2010/main" val="227664396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9" r:id="rId7"/>
    <p:sldLayoutId id="2147483680" r:id="rId8"/>
    <p:sldLayoutId id="2147483681" r:id="rId9"/>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392">
          <p15:clr>
            <a:srgbClr val="F26B43"/>
          </p15:clr>
        </p15:guide>
        <p15:guide id="3" orient="horz" pos="57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C660B10-D622-7696-9B8F-A29742AFB9BC}"/>
              </a:ext>
            </a:extLst>
          </p:cNvPr>
          <p:cNvSpPr>
            <a:spLocks noGrp="1"/>
          </p:cNvSpPr>
          <p:nvPr>
            <p:ph type="title"/>
          </p:nvPr>
        </p:nvSpPr>
        <p:spPr>
          <a:xfrm>
            <a:off x="7129724" y="906615"/>
            <a:ext cx="4414641" cy="955777"/>
          </a:xfrm>
        </p:spPr>
        <p:txBody>
          <a:bodyPr/>
          <a:lstStyle/>
          <a:p>
            <a:pPr algn="ctr"/>
            <a:r>
              <a:rPr lang="en-US" sz="4000">
                <a:latin typeface="Times New Roman"/>
                <a:cs typeface="Times New Roman"/>
              </a:rPr>
              <a:t>Pitch Deck</a:t>
            </a:r>
          </a:p>
        </p:txBody>
      </p:sp>
      <p:sp>
        <p:nvSpPr>
          <p:cNvPr id="3" name="Slide Number Placeholder 2">
            <a:extLst>
              <a:ext uri="{FF2B5EF4-FFF2-40B4-BE49-F238E27FC236}">
                <a16:creationId xmlns:a16="http://schemas.microsoft.com/office/drawing/2014/main" id="{A734E2EC-7405-2A62-940B-47EB7719F63E}"/>
              </a:ext>
            </a:extLst>
          </p:cNvPr>
          <p:cNvSpPr>
            <a:spLocks noGrp="1"/>
          </p:cNvSpPr>
          <p:nvPr>
            <p:ph type="sldNum" sz="quarter" idx="12"/>
          </p:nvPr>
        </p:nvSpPr>
        <p:spPr/>
        <p:txBody>
          <a:bodyPr/>
          <a:lstStyle/>
          <a:p>
            <a:fld id="{B4E73946-9152-2148-B286-BEF1B04A8193}" type="slidenum">
              <a:rPr lang="en-US" smtClean="0"/>
              <a:t>1</a:t>
            </a:fld>
            <a:endParaRPr lang="en-US"/>
          </a:p>
        </p:txBody>
      </p:sp>
      <p:pic>
        <p:nvPicPr>
          <p:cNvPr id="2" name="Picture Placeholder 1" descr="A computer on a table&#10;&#10;Description automatically generated">
            <a:extLst>
              <a:ext uri="{FF2B5EF4-FFF2-40B4-BE49-F238E27FC236}">
                <a16:creationId xmlns:a16="http://schemas.microsoft.com/office/drawing/2014/main" id="{80253047-8637-7B24-CC4E-D5A410C86733}"/>
              </a:ext>
            </a:extLst>
          </p:cNvPr>
          <p:cNvPicPr>
            <a:picLocks noGrp="1" noChangeAspect="1"/>
          </p:cNvPicPr>
          <p:nvPr>
            <p:ph type="pic" sz="quarter" idx="18"/>
          </p:nvPr>
        </p:nvPicPr>
        <p:blipFill>
          <a:blip r:embed="rId2"/>
          <a:srcRect l="20370" r="20370"/>
          <a:stretch/>
        </p:blipFill>
        <p:spPr/>
      </p:pic>
      <p:sp>
        <p:nvSpPr>
          <p:cNvPr id="11" name="Text Placeholder 10">
            <a:extLst>
              <a:ext uri="{FF2B5EF4-FFF2-40B4-BE49-F238E27FC236}">
                <a16:creationId xmlns:a16="http://schemas.microsoft.com/office/drawing/2014/main" id="{D0739B64-C005-FA51-D057-C4B59A15B6CE}"/>
              </a:ext>
            </a:extLst>
          </p:cNvPr>
          <p:cNvSpPr>
            <a:spLocks noGrp="1"/>
          </p:cNvSpPr>
          <p:nvPr>
            <p:ph type="body" sz="quarter" idx="16"/>
          </p:nvPr>
        </p:nvSpPr>
        <p:spPr/>
        <p:txBody>
          <a:bodyPr/>
          <a:lstStyle/>
          <a:p>
            <a:r>
              <a:rPr lang="en-US" dirty="0"/>
              <a:t>Suleiman Umar Farouk</a:t>
            </a:r>
            <a:endParaRPr lang="en-US" dirty="0">
              <a:ea typeface="Calibri"/>
              <a:cs typeface="Calibri"/>
            </a:endParaRPr>
          </a:p>
        </p:txBody>
      </p:sp>
      <p:sp>
        <p:nvSpPr>
          <p:cNvPr id="4" name="TextBox 3">
            <a:extLst>
              <a:ext uri="{FF2B5EF4-FFF2-40B4-BE49-F238E27FC236}">
                <a16:creationId xmlns:a16="http://schemas.microsoft.com/office/drawing/2014/main" id="{04276157-6828-D2E3-608A-26DE02D8A2F9}"/>
              </a:ext>
            </a:extLst>
          </p:cNvPr>
          <p:cNvSpPr txBox="1"/>
          <p:nvPr/>
        </p:nvSpPr>
        <p:spPr>
          <a:xfrm>
            <a:off x="6998208" y="2767584"/>
            <a:ext cx="454761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ea typeface="+mn-lt"/>
                <a:cs typeface="+mn-lt"/>
              </a:rPr>
              <a:t>"Streaming Secrets Unveiled: A Deep Dive into Netflix's Tittles Data Landscape" : </a:t>
            </a:r>
            <a:endParaRPr lang="en-US" sz="2000" dirty="0">
              <a:latin typeface="Times New Roman"/>
              <a:ea typeface="+mn-lt"/>
              <a:cs typeface="Times New Roman"/>
            </a:endParaRPr>
          </a:p>
          <a:p>
            <a:pPr algn="ctr"/>
            <a:endParaRPr lang="en-US" sz="2000" dirty="0">
              <a:latin typeface="Times New Roman"/>
              <a:ea typeface="+mn-lt"/>
              <a:cs typeface="+mn-lt"/>
            </a:endParaRPr>
          </a:p>
          <a:p>
            <a:pPr algn="ctr"/>
            <a:r>
              <a:rPr lang="en-US" sz="2000" dirty="0">
                <a:latin typeface="Times New Roman"/>
                <a:ea typeface="+mn-lt"/>
                <a:cs typeface="+mn-lt"/>
              </a:rPr>
              <a:t>"Uncovering Hidden Trends and Insights Using MySQL and Power BI"</a:t>
            </a:r>
            <a:endParaRPr lang="en-US" sz="2000">
              <a:latin typeface="Times New Roman"/>
              <a:cs typeface="Times New Roman"/>
            </a:endParaRPr>
          </a:p>
        </p:txBody>
      </p:sp>
    </p:spTree>
    <p:extLst>
      <p:ext uri="{BB962C8B-B14F-4D97-AF65-F5344CB8AC3E}">
        <p14:creationId xmlns:p14="http://schemas.microsoft.com/office/powerpoint/2010/main" val="83940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908D-1E81-0246-DA9E-A9AE552FB969}"/>
              </a:ext>
            </a:extLst>
          </p:cNvPr>
          <p:cNvSpPr>
            <a:spLocks noGrp="1"/>
          </p:cNvSpPr>
          <p:nvPr>
            <p:ph type="title"/>
          </p:nvPr>
        </p:nvSpPr>
        <p:spPr>
          <a:xfrm>
            <a:off x="3183660" y="138215"/>
            <a:ext cx="4462757" cy="749771"/>
          </a:xfrm>
        </p:spPr>
        <p:txBody>
          <a:bodyPr/>
          <a:lstStyle/>
          <a:p>
            <a:pPr algn="ctr"/>
            <a:r>
              <a:rPr lang="en-US" sz="4000"/>
              <a:t>Problem Statement</a:t>
            </a:r>
          </a:p>
        </p:txBody>
      </p:sp>
      <p:sp>
        <p:nvSpPr>
          <p:cNvPr id="3" name="Slide Number Placeholder 2">
            <a:extLst>
              <a:ext uri="{FF2B5EF4-FFF2-40B4-BE49-F238E27FC236}">
                <a16:creationId xmlns:a16="http://schemas.microsoft.com/office/drawing/2014/main" id="{9814C86E-47BC-8F2F-21AD-2679AB852E4E}"/>
              </a:ext>
            </a:extLst>
          </p:cNvPr>
          <p:cNvSpPr>
            <a:spLocks noGrp="1"/>
          </p:cNvSpPr>
          <p:nvPr>
            <p:ph type="sldNum" sz="quarter" idx="12"/>
          </p:nvPr>
        </p:nvSpPr>
        <p:spPr/>
        <p:txBody>
          <a:bodyPr/>
          <a:lstStyle/>
          <a:p>
            <a:fld id="{B4E73946-9152-2148-B286-BEF1B04A8193}" type="slidenum">
              <a:rPr lang="en-US" smtClean="0"/>
              <a:t>2</a:t>
            </a:fld>
            <a:endParaRPr lang="en-US"/>
          </a:p>
        </p:txBody>
      </p:sp>
      <p:sp>
        <p:nvSpPr>
          <p:cNvPr id="4" name="Text Placeholder 3">
            <a:extLst>
              <a:ext uri="{FF2B5EF4-FFF2-40B4-BE49-F238E27FC236}">
                <a16:creationId xmlns:a16="http://schemas.microsoft.com/office/drawing/2014/main" id="{8D765C30-E711-95CF-6626-6D309D55F49E}"/>
              </a:ext>
            </a:extLst>
          </p:cNvPr>
          <p:cNvSpPr>
            <a:spLocks noGrp="1"/>
          </p:cNvSpPr>
          <p:nvPr>
            <p:ph type="body" sz="quarter" idx="13"/>
          </p:nvPr>
        </p:nvSpPr>
        <p:spPr>
          <a:xfrm>
            <a:off x="133220" y="695518"/>
            <a:ext cx="11870196" cy="5116421"/>
          </a:xfrm>
        </p:spPr>
        <p:txBody>
          <a:bodyPr vert="horz" lIns="91440" tIns="45720" rIns="91440" bIns="45720" rtlCol="0" anchor="t">
            <a:normAutofit fontScale="92500" lnSpcReduction="10000"/>
          </a:bodyPr>
          <a:lstStyle/>
          <a:p>
            <a:pPr algn="just">
              <a:lnSpc>
                <a:spcPct val="150000"/>
              </a:lnSpc>
            </a:pPr>
            <a:r>
              <a:rPr lang="en-US" sz="1200" dirty="0">
                <a:latin typeface="Times New Roman"/>
                <a:ea typeface="+mn-lt"/>
                <a:cs typeface="+mn-lt"/>
              </a:rPr>
              <a:t>In my exploration of Netflix's vast data landscape, I encountered significant challenges due to missing information in key columns. Specifically, the </a:t>
            </a:r>
            <a:r>
              <a:rPr lang="en-US" sz="1200" b="1" dirty="0">
                <a:latin typeface="Times New Roman"/>
                <a:ea typeface="+mn-lt"/>
                <a:cs typeface="+mn-lt"/>
              </a:rPr>
              <a:t>Directors</a:t>
            </a:r>
            <a:r>
              <a:rPr lang="en-US" sz="1200" dirty="0">
                <a:latin typeface="Times New Roman"/>
                <a:ea typeface="+mn-lt"/>
                <a:cs typeface="+mn-lt"/>
              </a:rPr>
              <a:t>, </a:t>
            </a:r>
            <a:r>
              <a:rPr lang="en-US" sz="1200" b="1" dirty="0">
                <a:latin typeface="Times New Roman"/>
                <a:ea typeface="+mn-lt"/>
                <a:cs typeface="+mn-lt"/>
              </a:rPr>
              <a:t>Cast</a:t>
            </a:r>
            <a:r>
              <a:rPr lang="en-US" sz="1200" dirty="0">
                <a:latin typeface="Times New Roman"/>
                <a:ea typeface="+mn-lt"/>
                <a:cs typeface="+mn-lt"/>
              </a:rPr>
              <a:t>, and </a:t>
            </a:r>
            <a:r>
              <a:rPr lang="en-US" sz="1200" b="1" dirty="0">
                <a:latin typeface="Times New Roman"/>
                <a:ea typeface="+mn-lt"/>
                <a:cs typeface="+mn-lt"/>
              </a:rPr>
              <a:t>Country</a:t>
            </a:r>
            <a:r>
              <a:rPr lang="en-US" sz="1200" dirty="0">
                <a:latin typeface="Times New Roman"/>
                <a:ea typeface="+mn-lt"/>
                <a:cs typeface="+mn-lt"/>
              </a:rPr>
              <a:t> fields each had a substantial portion of their data absent:</a:t>
            </a:r>
            <a:endParaRPr lang="en-US" sz="1200">
              <a:latin typeface="Times New Roman"/>
              <a:cs typeface="Calibri"/>
            </a:endParaRPr>
          </a:p>
          <a:p>
            <a:pPr marL="285750" indent="-285750" algn="just">
              <a:lnSpc>
                <a:spcPct val="150000"/>
              </a:lnSpc>
              <a:buFont typeface="Arial"/>
              <a:buChar char="•"/>
            </a:pPr>
            <a:r>
              <a:rPr lang="en-US" sz="1200" b="1" dirty="0">
                <a:latin typeface="Times New Roman"/>
                <a:ea typeface="+mn-lt"/>
                <a:cs typeface="+mn-lt"/>
              </a:rPr>
              <a:t>Directors</a:t>
            </a:r>
            <a:r>
              <a:rPr lang="en-US" sz="1200" dirty="0">
                <a:latin typeface="Times New Roman"/>
                <a:ea typeface="+mn-lt"/>
                <a:cs typeface="+mn-lt"/>
              </a:rPr>
              <a:t> column: 39 missing entries.</a:t>
            </a:r>
            <a:endParaRPr lang="en-US" sz="1200">
              <a:latin typeface="Times New Roman"/>
              <a:cs typeface="Calibri"/>
            </a:endParaRPr>
          </a:p>
          <a:p>
            <a:pPr marL="285750" indent="-285750" algn="just">
              <a:lnSpc>
                <a:spcPct val="150000"/>
              </a:lnSpc>
              <a:buFont typeface="Arial"/>
              <a:buChar char="•"/>
            </a:pPr>
            <a:r>
              <a:rPr lang="en-US" sz="1200" b="1" dirty="0">
                <a:latin typeface="Times New Roman"/>
                <a:ea typeface="+mn-lt"/>
                <a:cs typeface="+mn-lt"/>
              </a:rPr>
              <a:t>Cast</a:t>
            </a:r>
            <a:r>
              <a:rPr lang="en-US" sz="1200" dirty="0">
                <a:latin typeface="Times New Roman"/>
                <a:ea typeface="+mn-lt"/>
                <a:cs typeface="+mn-lt"/>
              </a:rPr>
              <a:t> column: 11 missing entries.</a:t>
            </a:r>
            <a:endParaRPr lang="en-US" sz="1200">
              <a:latin typeface="Times New Roman"/>
              <a:cs typeface="Calibri"/>
            </a:endParaRPr>
          </a:p>
          <a:p>
            <a:pPr marL="285750" indent="-285750" algn="just">
              <a:lnSpc>
                <a:spcPct val="150000"/>
              </a:lnSpc>
              <a:buFont typeface="Arial"/>
              <a:buChar char="•"/>
            </a:pPr>
            <a:r>
              <a:rPr lang="en-US" sz="1200" b="1" dirty="0">
                <a:latin typeface="Times New Roman"/>
                <a:ea typeface="+mn-lt"/>
                <a:cs typeface="+mn-lt"/>
              </a:rPr>
              <a:t>Country</a:t>
            </a:r>
            <a:r>
              <a:rPr lang="en-US" sz="1200" dirty="0">
                <a:latin typeface="Times New Roman"/>
                <a:ea typeface="+mn-lt"/>
                <a:cs typeface="+mn-lt"/>
              </a:rPr>
              <a:t> column: 41 missing entries.</a:t>
            </a:r>
            <a:endParaRPr lang="en-US" sz="1200">
              <a:latin typeface="Times New Roman"/>
              <a:cs typeface="Calibri"/>
            </a:endParaRPr>
          </a:p>
          <a:p>
            <a:pPr algn="just">
              <a:lnSpc>
                <a:spcPct val="150000"/>
              </a:lnSpc>
            </a:pPr>
            <a:r>
              <a:rPr lang="en-US" sz="1200" dirty="0">
                <a:latin typeface="Times New Roman"/>
                <a:ea typeface="+mn-lt"/>
                <a:cs typeface="+mn-lt"/>
              </a:rPr>
              <a:t>These gaps represent over 5% of the data for each respective column, making traditional imputation methods like mean or standard deviation inappropriate and potentially misleading.</a:t>
            </a:r>
            <a:endParaRPr lang="en-US" sz="1200" dirty="0">
              <a:latin typeface="Times New Roman"/>
              <a:cs typeface="Calibri"/>
            </a:endParaRPr>
          </a:p>
          <a:p>
            <a:pPr algn="just">
              <a:lnSpc>
                <a:spcPct val="150000"/>
              </a:lnSpc>
            </a:pPr>
            <a:r>
              <a:rPr lang="en-US" sz="1200" dirty="0">
                <a:latin typeface="Times New Roman"/>
                <a:ea typeface="+mn-lt"/>
                <a:cs typeface="+mn-lt"/>
              </a:rPr>
              <a:t>This incomplete data hinders comprehensive analysis in several critical ways:</a:t>
            </a:r>
            <a:endParaRPr lang="en-US" sz="1200">
              <a:latin typeface="Times New Roman"/>
              <a:cs typeface="Calibri"/>
            </a:endParaRPr>
          </a:p>
          <a:p>
            <a:pPr marL="285750" indent="-285750" algn="just">
              <a:lnSpc>
                <a:spcPct val="150000"/>
              </a:lnSpc>
              <a:buFont typeface="Arial"/>
              <a:buChar char="•"/>
            </a:pPr>
            <a:r>
              <a:rPr lang="en-US" sz="1200" b="1" dirty="0">
                <a:latin typeface="Times New Roman"/>
                <a:ea typeface="+mn-lt"/>
                <a:cs typeface="+mn-lt"/>
              </a:rPr>
              <a:t>Reduced Analytical Scope</a:t>
            </a:r>
            <a:r>
              <a:rPr lang="en-US" sz="1200" dirty="0">
                <a:latin typeface="Times New Roman"/>
                <a:ea typeface="+mn-lt"/>
                <a:cs typeface="+mn-lt"/>
              </a:rPr>
              <a:t>: The absence of data in these columns limited my ability to explore and derive insights related to the creative and geographical aspects of Netflix's content. This restriction forced the exclusion of these dimensions from the project, potentially omitting valuable patterns and trends.</a:t>
            </a:r>
            <a:endParaRPr lang="en-US" sz="1200">
              <a:latin typeface="Times New Roman"/>
              <a:cs typeface="Calibri"/>
            </a:endParaRPr>
          </a:p>
          <a:p>
            <a:pPr marL="285750" indent="-285750" algn="just">
              <a:lnSpc>
                <a:spcPct val="150000"/>
              </a:lnSpc>
              <a:buFont typeface="Arial"/>
              <a:buChar char="•"/>
            </a:pPr>
            <a:r>
              <a:rPr lang="en-US" sz="1200" b="1" dirty="0">
                <a:latin typeface="Times New Roman"/>
                <a:ea typeface="+mn-lt"/>
                <a:cs typeface="+mn-lt"/>
              </a:rPr>
              <a:t>Skewed Insights</a:t>
            </a:r>
            <a:r>
              <a:rPr lang="en-US" sz="1200" dirty="0">
                <a:latin typeface="Times New Roman"/>
                <a:ea typeface="+mn-lt"/>
                <a:cs typeface="+mn-lt"/>
              </a:rPr>
              <a:t>: Missing data introduces bias, affecting the accuracy and reliability of any conclusions drawn. For instance, understanding the influence of directors or the diversity of content across countries becomes problematic when significant data is missing.</a:t>
            </a:r>
            <a:endParaRPr lang="en-US" sz="1200">
              <a:latin typeface="Times New Roman"/>
              <a:cs typeface="Calibri"/>
            </a:endParaRPr>
          </a:p>
          <a:p>
            <a:pPr marL="285750" indent="-285750" algn="just">
              <a:lnSpc>
                <a:spcPct val="150000"/>
              </a:lnSpc>
              <a:buFont typeface="Arial"/>
              <a:buChar char="•"/>
            </a:pPr>
            <a:r>
              <a:rPr lang="en-US" sz="1200" b="1" dirty="0">
                <a:latin typeface="Times New Roman"/>
                <a:ea typeface="+mn-lt"/>
                <a:cs typeface="+mn-lt"/>
              </a:rPr>
              <a:t>Decision-Making Challenges</a:t>
            </a:r>
            <a:r>
              <a:rPr lang="en-US" sz="1200" dirty="0">
                <a:latin typeface="Times New Roman"/>
                <a:ea typeface="+mn-lt"/>
                <a:cs typeface="+mn-lt"/>
              </a:rPr>
              <a:t>: Inaccurate or incomplete data can lead to flawed business decisions. For streaming platforms like Netflix, understanding the complete picture of content production and viewership is crucial for strategy and growth.</a:t>
            </a:r>
            <a:endParaRPr lang="en-US" sz="1200" dirty="0">
              <a:latin typeface="Times New Roman"/>
              <a:cs typeface="Calibri"/>
            </a:endParaRPr>
          </a:p>
          <a:p>
            <a:pPr algn="just">
              <a:lnSpc>
                <a:spcPct val="150000"/>
              </a:lnSpc>
            </a:pPr>
            <a:r>
              <a:rPr lang="en-US" sz="1200" dirty="0">
                <a:latin typeface="Times New Roman"/>
                <a:ea typeface="+mn-lt"/>
                <a:cs typeface="+mn-lt"/>
              </a:rPr>
              <a:t>Recognizing the need for accurate and complete data to derive meaningful insights, my project focuses on navigating these challenges by:</a:t>
            </a:r>
            <a:endParaRPr lang="en-US" sz="1200">
              <a:latin typeface="Times New Roman"/>
              <a:cs typeface="Calibri"/>
            </a:endParaRPr>
          </a:p>
          <a:p>
            <a:pPr marL="285750" indent="-285750" algn="just">
              <a:lnSpc>
                <a:spcPct val="150000"/>
              </a:lnSpc>
              <a:buFont typeface="Arial"/>
              <a:buChar char="•"/>
            </a:pPr>
            <a:r>
              <a:rPr lang="en-US" sz="1200" b="1" dirty="0">
                <a:latin typeface="Times New Roman"/>
                <a:ea typeface="+mn-lt"/>
                <a:cs typeface="+mn-lt"/>
              </a:rPr>
              <a:t>Highlighting Data Gaps</a:t>
            </a:r>
            <a:r>
              <a:rPr lang="en-US" sz="1200" dirty="0">
                <a:latin typeface="Times New Roman"/>
                <a:ea typeface="+mn-lt"/>
                <a:cs typeface="+mn-lt"/>
              </a:rPr>
              <a:t>: Drawing attention to the areas where data is lacking to underscore the importance of robust data collection and maintenance.</a:t>
            </a:r>
            <a:endParaRPr lang="en-US" sz="1200">
              <a:latin typeface="Times New Roman"/>
              <a:cs typeface="Calibri"/>
            </a:endParaRPr>
          </a:p>
          <a:p>
            <a:pPr marL="285750" indent="-285750" algn="just">
              <a:lnSpc>
                <a:spcPct val="150000"/>
              </a:lnSpc>
              <a:buFont typeface="Arial"/>
              <a:buChar char="•"/>
            </a:pPr>
            <a:r>
              <a:rPr lang="en-US" sz="1200" b="1" dirty="0">
                <a:latin typeface="Times New Roman"/>
                <a:ea typeface="+mn-lt"/>
                <a:cs typeface="+mn-lt"/>
              </a:rPr>
              <a:t>Alternative Analyses</a:t>
            </a:r>
            <a:r>
              <a:rPr lang="en-US" sz="1200" dirty="0">
                <a:latin typeface="Times New Roman"/>
                <a:ea typeface="+mn-lt"/>
                <a:cs typeface="+mn-lt"/>
              </a:rPr>
              <a:t>: Concentrating on other data dimensions with complete information to uncover insights that are not compromised by missing entries.</a:t>
            </a:r>
            <a:endParaRPr lang="en-US" sz="1200" dirty="0">
              <a:latin typeface="Times New Roman"/>
              <a:cs typeface="Times New Roman"/>
            </a:endParaRPr>
          </a:p>
          <a:p>
            <a:pPr>
              <a:lnSpc>
                <a:spcPct val="70000"/>
              </a:lnSpc>
            </a:pPr>
            <a:endParaRPr lang="en-US" dirty="0">
              <a:cs typeface="Calibri"/>
            </a:endParaRPr>
          </a:p>
          <a:p>
            <a:endParaRPr lang="en-US" dirty="0">
              <a:ea typeface="Calibri"/>
              <a:cs typeface="Calibri"/>
            </a:endParaRPr>
          </a:p>
        </p:txBody>
      </p:sp>
      <p:sp>
        <p:nvSpPr>
          <p:cNvPr id="5" name="Text Placeholder 4">
            <a:extLst>
              <a:ext uri="{FF2B5EF4-FFF2-40B4-BE49-F238E27FC236}">
                <a16:creationId xmlns:a16="http://schemas.microsoft.com/office/drawing/2014/main" id="{0604B6A3-6D05-F608-A368-C1D34312472B}"/>
              </a:ext>
            </a:extLst>
          </p:cNvPr>
          <p:cNvSpPr>
            <a:spLocks noGrp="1"/>
          </p:cNvSpPr>
          <p:nvPr>
            <p:ph type="body" sz="quarter" idx="14"/>
          </p:nvPr>
        </p:nvSpPr>
        <p:spPr>
          <a:xfrm>
            <a:off x="799546" y="6971607"/>
            <a:ext cx="3283527" cy="602673"/>
          </a:xfrm>
        </p:spPr>
        <p:txBody>
          <a:bodyPr/>
          <a:lstStyle/>
          <a:p>
            <a:endParaRPr lang="en-US" dirty="0">
              <a:ea typeface="Calibri"/>
              <a:cs typeface="Calibri"/>
            </a:endParaRPr>
          </a:p>
        </p:txBody>
      </p:sp>
      <p:sp>
        <p:nvSpPr>
          <p:cNvPr id="6" name="Text Placeholder 5">
            <a:extLst>
              <a:ext uri="{FF2B5EF4-FFF2-40B4-BE49-F238E27FC236}">
                <a16:creationId xmlns:a16="http://schemas.microsoft.com/office/drawing/2014/main" id="{9B8F51BA-E5D4-3D35-B62B-E5DC23F8837F}"/>
              </a:ext>
            </a:extLst>
          </p:cNvPr>
          <p:cNvSpPr>
            <a:spLocks noGrp="1"/>
          </p:cNvSpPr>
          <p:nvPr>
            <p:ph type="body" sz="quarter" idx="15"/>
          </p:nvPr>
        </p:nvSpPr>
        <p:spPr>
          <a:xfrm>
            <a:off x="6572735" y="7276407"/>
            <a:ext cx="3283527" cy="602673"/>
          </a:xfrm>
        </p:spPr>
        <p:txBody>
          <a:bodyPr/>
          <a:lstStyle/>
          <a:p>
            <a:endParaRPr lang="en-US" dirty="0">
              <a:ea typeface="Calibri"/>
              <a:cs typeface="Calibri"/>
            </a:endParaRPr>
          </a:p>
        </p:txBody>
      </p:sp>
      <p:sp>
        <p:nvSpPr>
          <p:cNvPr id="7" name="Text Placeholder 6">
            <a:extLst>
              <a:ext uri="{FF2B5EF4-FFF2-40B4-BE49-F238E27FC236}">
                <a16:creationId xmlns:a16="http://schemas.microsoft.com/office/drawing/2014/main" id="{EB172F24-F7B3-6CAE-EC37-DE5BDF52DEC8}"/>
              </a:ext>
            </a:extLst>
          </p:cNvPr>
          <p:cNvSpPr>
            <a:spLocks noGrp="1"/>
          </p:cNvSpPr>
          <p:nvPr>
            <p:ph type="body" sz="quarter" idx="16"/>
          </p:nvPr>
        </p:nvSpPr>
        <p:spPr>
          <a:xfrm>
            <a:off x="9062813" y="7453191"/>
            <a:ext cx="3283527" cy="602673"/>
          </a:xfrm>
        </p:spPr>
        <p:txBody>
          <a:bodyPr/>
          <a:lstStyle/>
          <a:p>
            <a:endParaRPr lang="en-US" dirty="0">
              <a:ea typeface="Calibri"/>
              <a:cs typeface="Calibri"/>
            </a:endParaRPr>
          </a:p>
        </p:txBody>
      </p:sp>
      <p:sp>
        <p:nvSpPr>
          <p:cNvPr id="8" name="Text Placeholder 7">
            <a:extLst>
              <a:ext uri="{FF2B5EF4-FFF2-40B4-BE49-F238E27FC236}">
                <a16:creationId xmlns:a16="http://schemas.microsoft.com/office/drawing/2014/main" id="{E2DC55F7-40BA-6284-9074-5EE41E2BEED8}"/>
              </a:ext>
            </a:extLst>
          </p:cNvPr>
          <p:cNvSpPr>
            <a:spLocks noGrp="1"/>
          </p:cNvSpPr>
          <p:nvPr>
            <p:ph type="body" sz="quarter" idx="17"/>
          </p:nvPr>
        </p:nvSpPr>
        <p:spPr/>
        <p:txBody>
          <a:bodyPr vert="horz" lIns="91440" tIns="45720" rIns="91440" bIns="45720" rtlCol="0" anchor="t">
            <a:normAutofit/>
          </a:bodyPr>
          <a:lstStyle/>
          <a:p>
            <a:r>
              <a:rPr lang="en-US">
                <a:ea typeface="Calibri"/>
                <a:cs typeface="Calibri"/>
              </a:rPr>
              <a:t>.</a:t>
            </a:r>
            <a:endParaRPr lang="en-US"/>
          </a:p>
        </p:txBody>
      </p:sp>
      <p:sp>
        <p:nvSpPr>
          <p:cNvPr id="9" name="Text Placeholder 8">
            <a:extLst>
              <a:ext uri="{FF2B5EF4-FFF2-40B4-BE49-F238E27FC236}">
                <a16:creationId xmlns:a16="http://schemas.microsoft.com/office/drawing/2014/main" id="{B4419D2A-3C97-D050-D312-F8A5E4654979}"/>
              </a:ext>
            </a:extLst>
          </p:cNvPr>
          <p:cNvSpPr>
            <a:spLocks noGrp="1"/>
          </p:cNvSpPr>
          <p:nvPr>
            <p:ph type="body" sz="quarter" idx="18"/>
          </p:nvPr>
        </p:nvSpPr>
        <p:spPr>
          <a:xfrm>
            <a:off x="2811503" y="7574281"/>
            <a:ext cx="3283527" cy="2380235"/>
          </a:xfrm>
        </p:spPr>
        <p:txBody>
          <a:bodyPr vert="horz" lIns="91440" tIns="45720" rIns="91440" bIns="45720" rtlCol="0" anchor="t">
            <a:normAutofit/>
          </a:bodyPr>
          <a:lstStyle/>
          <a:p>
            <a:endParaRPr lang="en-US" dirty="0">
              <a:ea typeface="Calibri"/>
              <a:cs typeface="Calibri"/>
            </a:endParaRPr>
          </a:p>
        </p:txBody>
      </p:sp>
    </p:spTree>
    <p:extLst>
      <p:ext uri="{BB962C8B-B14F-4D97-AF65-F5344CB8AC3E}">
        <p14:creationId xmlns:p14="http://schemas.microsoft.com/office/powerpoint/2010/main" val="415338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078E-F541-006B-D2E6-63272F50EE1F}"/>
              </a:ext>
            </a:extLst>
          </p:cNvPr>
          <p:cNvSpPr>
            <a:spLocks noGrp="1"/>
          </p:cNvSpPr>
          <p:nvPr>
            <p:ph type="title"/>
          </p:nvPr>
        </p:nvSpPr>
        <p:spPr>
          <a:xfrm>
            <a:off x="2882824" y="326487"/>
            <a:ext cx="4910640" cy="582257"/>
          </a:xfrm>
        </p:spPr>
        <p:txBody>
          <a:bodyPr/>
          <a:lstStyle/>
          <a:p>
            <a:pPr algn="ctr"/>
            <a:r>
              <a:rPr lang="en-US" sz="2800" dirty="0">
                <a:cs typeface="Calibri"/>
              </a:rPr>
              <a:t>Interesting Facts About The Data</a:t>
            </a:r>
          </a:p>
        </p:txBody>
      </p:sp>
      <p:sp>
        <p:nvSpPr>
          <p:cNvPr id="3" name="Slide Number Placeholder 2">
            <a:extLst>
              <a:ext uri="{FF2B5EF4-FFF2-40B4-BE49-F238E27FC236}">
                <a16:creationId xmlns:a16="http://schemas.microsoft.com/office/drawing/2014/main" id="{58D52232-E3B5-7F91-0F4E-3DD77DFF55DA}"/>
              </a:ext>
            </a:extLst>
          </p:cNvPr>
          <p:cNvSpPr>
            <a:spLocks noGrp="1"/>
          </p:cNvSpPr>
          <p:nvPr>
            <p:ph type="sldNum" sz="quarter" idx="12"/>
          </p:nvPr>
        </p:nvSpPr>
        <p:spPr/>
        <p:txBody>
          <a:bodyPr/>
          <a:lstStyle/>
          <a:p>
            <a:fld id="{B4E73946-9152-2148-B286-BEF1B04A8193}" type="slidenum">
              <a:rPr lang="en-US" smtClean="0"/>
              <a:t>3</a:t>
            </a:fld>
            <a:endParaRPr lang="en-US"/>
          </a:p>
        </p:txBody>
      </p:sp>
      <p:sp>
        <p:nvSpPr>
          <p:cNvPr id="4" name="Text Placeholder 3">
            <a:extLst>
              <a:ext uri="{FF2B5EF4-FFF2-40B4-BE49-F238E27FC236}">
                <a16:creationId xmlns:a16="http://schemas.microsoft.com/office/drawing/2014/main" id="{0E0B8A3C-6F94-5BC2-C481-58BD82F9E4BF}"/>
              </a:ext>
            </a:extLst>
          </p:cNvPr>
          <p:cNvSpPr>
            <a:spLocks noGrp="1"/>
          </p:cNvSpPr>
          <p:nvPr>
            <p:ph type="body" sz="quarter" idx="13"/>
          </p:nvPr>
        </p:nvSpPr>
        <p:spPr>
          <a:xfrm>
            <a:off x="747160" y="7554951"/>
            <a:ext cx="3283527" cy="2380243"/>
          </a:xfrm>
        </p:spPr>
        <p:txBody>
          <a:bodyPr/>
          <a:lstStyle/>
          <a:p>
            <a:r>
              <a:rPr lang="en-US"/>
              <a:t>The pitch introduces an innovative and transformative solution. It demonstrates how the product revolutionizes the traditional approaches and sets new benchmarks in addressing the identified problem.</a:t>
            </a:r>
          </a:p>
        </p:txBody>
      </p:sp>
      <p:sp>
        <p:nvSpPr>
          <p:cNvPr id="5" name="Text Placeholder 4">
            <a:extLst>
              <a:ext uri="{FF2B5EF4-FFF2-40B4-BE49-F238E27FC236}">
                <a16:creationId xmlns:a16="http://schemas.microsoft.com/office/drawing/2014/main" id="{259D51C4-E2BE-8835-B060-8C34EBD92710}"/>
              </a:ext>
            </a:extLst>
          </p:cNvPr>
          <p:cNvSpPr>
            <a:spLocks noGrp="1"/>
          </p:cNvSpPr>
          <p:nvPr>
            <p:ph type="body" sz="quarter" idx="14"/>
          </p:nvPr>
        </p:nvSpPr>
        <p:spPr>
          <a:xfrm>
            <a:off x="-2450" y="1153645"/>
            <a:ext cx="8574160" cy="3210817"/>
          </a:xfrm>
        </p:spPr>
        <p:txBody>
          <a:bodyPr>
            <a:normAutofit lnSpcReduction="10000"/>
          </a:bodyPr>
          <a:lstStyle/>
          <a:p>
            <a:r>
              <a:rPr lang="en-US" sz="1200" dirty="0">
                <a:solidFill>
                  <a:schemeClr val="tx1"/>
                </a:solidFill>
                <a:latin typeface="Times New Roman"/>
                <a:ea typeface="+mn-lt"/>
                <a:cs typeface="+mn-lt"/>
              </a:rPr>
              <a:t>Delving into Netflix's data unveils a fascinating journey from 1975 to 2021, encapsulating a vibrant history of the streaming giant’s offerings. Notably, the peak of content release was in 2021, a year that saw the highest number of new additions. This surge is especially intriguing when contrasted with the year 2020, which, despite being significant, saw fewer releases. This dip can likely be attributed to the global COVID-19 pandemic, which disrupted production schedules and altered media consumption patterns worldwide.</a:t>
            </a:r>
            <a:endParaRPr lang="en-US" sz="1200">
              <a:solidFill>
                <a:schemeClr val="tx1"/>
              </a:solidFill>
              <a:latin typeface="Times New Roman"/>
              <a:cs typeface="Calibri" panose="020F0502020204030204"/>
            </a:endParaRPr>
          </a:p>
          <a:p>
            <a:endParaRPr lang="en-US" sz="1200" dirty="0">
              <a:solidFill>
                <a:schemeClr val="tx1"/>
              </a:solidFill>
              <a:latin typeface="Times New Roman"/>
              <a:cs typeface="Calibri"/>
            </a:endParaRPr>
          </a:p>
          <a:p>
            <a:r>
              <a:rPr lang="en-US" sz="1200" dirty="0">
                <a:solidFill>
                  <a:schemeClr val="tx1"/>
                </a:solidFill>
                <a:latin typeface="Times New Roman"/>
                <a:ea typeface="+mn-lt"/>
                <a:cs typeface="+mn-lt"/>
              </a:rPr>
              <a:t>This period’s data provides a compelling narrative of how the streaming landscape adapted during unprecedented times. The resilience of the entertainment industry is evident in how Netflix managed to rebound in 2021, illustrating a robust recovery and a keen response to rising demand for home entertainment.</a:t>
            </a:r>
            <a:endParaRPr lang="en-US" sz="1200" dirty="0">
              <a:solidFill>
                <a:schemeClr val="tx1"/>
              </a:solidFill>
              <a:latin typeface="Times New Roman"/>
              <a:cs typeface="Calibri"/>
            </a:endParaRPr>
          </a:p>
          <a:p>
            <a:endParaRPr lang="en-US" sz="1200" dirty="0">
              <a:solidFill>
                <a:schemeClr val="tx1"/>
              </a:solidFill>
              <a:latin typeface="Times New Roman"/>
              <a:cs typeface="Calibri"/>
            </a:endParaRPr>
          </a:p>
          <a:p>
            <a:r>
              <a:rPr lang="en-US" sz="1200" dirty="0">
                <a:solidFill>
                  <a:schemeClr val="tx1"/>
                </a:solidFill>
                <a:latin typeface="Times New Roman"/>
                <a:ea typeface="+mn-lt"/>
                <a:cs typeface="+mn-lt"/>
              </a:rPr>
              <a:t>Additionally, the dataset’s variety in ratings offers a lens into Netflix's strategy to cater to a diverse audience base. The range of ratings, from family-friendly options to mature content, highlights Netflix's commitment to providing content for every demographic. Each rating category reflects the platform's extensive efforts to balance between catering to wide-ranging viewer preferences and adhering to content suitability standards across different regions.</a:t>
            </a:r>
            <a:endParaRPr lang="en-US" sz="1200" dirty="0">
              <a:solidFill>
                <a:schemeClr val="tx1"/>
              </a:solidFill>
              <a:latin typeface="Times New Roman"/>
              <a:cs typeface="Calibri"/>
            </a:endParaRPr>
          </a:p>
          <a:p>
            <a:endParaRPr lang="en-US" sz="1200" dirty="0">
              <a:solidFill>
                <a:schemeClr val="tx1"/>
              </a:solidFill>
              <a:latin typeface="Times New Roman"/>
              <a:cs typeface="Calibri"/>
            </a:endParaRPr>
          </a:p>
          <a:p>
            <a:r>
              <a:rPr lang="en-US" sz="1200" dirty="0">
                <a:solidFill>
                  <a:schemeClr val="tx1"/>
                </a:solidFill>
                <a:latin typeface="Times New Roman"/>
                <a:ea typeface="+mn-lt"/>
                <a:cs typeface="+mn-lt"/>
              </a:rPr>
              <a:t>In analyzing this data, we gain more than just numbers; we glimpse into the strategies, adaptations, and audience dynamics that define the modern streaming era. The story told through Netflix’s release years and ratings underscores the platform’s pivotal role in shaping contemporary entertainment and its relentless drive to meet and exceed audience expectations.</a:t>
            </a:r>
            <a:endParaRPr lang="en-US" sz="1200">
              <a:solidFill>
                <a:schemeClr val="tx1"/>
              </a:solidFill>
              <a:latin typeface="Times New Roman"/>
              <a:cs typeface="Times New Roman"/>
            </a:endParaRPr>
          </a:p>
        </p:txBody>
      </p:sp>
      <p:sp>
        <p:nvSpPr>
          <p:cNvPr id="6" name="Text Placeholder 5">
            <a:extLst>
              <a:ext uri="{FF2B5EF4-FFF2-40B4-BE49-F238E27FC236}">
                <a16:creationId xmlns:a16="http://schemas.microsoft.com/office/drawing/2014/main" id="{734759A0-965E-38A7-115B-E45EDB5D2187}"/>
              </a:ext>
            </a:extLst>
          </p:cNvPr>
          <p:cNvSpPr>
            <a:spLocks noGrp="1"/>
          </p:cNvSpPr>
          <p:nvPr>
            <p:ph type="body" sz="quarter" idx="16"/>
          </p:nvPr>
        </p:nvSpPr>
        <p:spPr>
          <a:xfrm>
            <a:off x="1530139" y="7255839"/>
            <a:ext cx="3283527" cy="602673"/>
          </a:xfrm>
        </p:spPr>
        <p:txBody>
          <a:bodyPr/>
          <a:lstStyle/>
          <a:p>
            <a:r>
              <a:rPr lang="en-US"/>
              <a:t>Value Proposition</a:t>
            </a:r>
          </a:p>
        </p:txBody>
      </p:sp>
      <p:sp>
        <p:nvSpPr>
          <p:cNvPr id="7" name="Text Placeholder 6">
            <a:extLst>
              <a:ext uri="{FF2B5EF4-FFF2-40B4-BE49-F238E27FC236}">
                <a16:creationId xmlns:a16="http://schemas.microsoft.com/office/drawing/2014/main" id="{85BC843E-83C9-BC85-CBEA-00FC9ADE2E25}"/>
              </a:ext>
            </a:extLst>
          </p:cNvPr>
          <p:cNvSpPr>
            <a:spLocks noGrp="1"/>
          </p:cNvSpPr>
          <p:nvPr>
            <p:ph type="body" sz="quarter" idx="17"/>
          </p:nvPr>
        </p:nvSpPr>
        <p:spPr>
          <a:xfrm>
            <a:off x="4032969" y="7257585"/>
            <a:ext cx="3283527" cy="2380239"/>
          </a:xfrm>
        </p:spPr>
        <p:txBody>
          <a:bodyPr/>
          <a:lstStyle/>
          <a:p>
            <a:r>
              <a:rPr lang="en-US"/>
              <a:t>Highlighting the value proposition and unique selling points of the solution is essential. This section focuses on conveying how the product stands out in the market and brings unparalleled benefits to the target audience.</a:t>
            </a:r>
          </a:p>
        </p:txBody>
      </p:sp>
      <p:pic>
        <p:nvPicPr>
          <p:cNvPr id="9" name="Picture Placeholder 8" descr="A computer on a desk&#10;&#10;Description automatically generated">
            <a:extLst>
              <a:ext uri="{FF2B5EF4-FFF2-40B4-BE49-F238E27FC236}">
                <a16:creationId xmlns:a16="http://schemas.microsoft.com/office/drawing/2014/main" id="{B6B1B674-682E-E0E4-F430-30884E233618}"/>
              </a:ext>
            </a:extLst>
          </p:cNvPr>
          <p:cNvPicPr>
            <a:picLocks noGrp="1" noChangeAspect="1"/>
          </p:cNvPicPr>
          <p:nvPr>
            <p:ph type="pic" sz="quarter" idx="18"/>
          </p:nvPr>
        </p:nvPicPr>
        <p:blipFill>
          <a:blip r:embed="rId2"/>
          <a:srcRect l="28723" r="28723"/>
          <a:stretch/>
        </p:blipFill>
        <p:spPr/>
      </p:pic>
    </p:spTree>
    <p:extLst>
      <p:ext uri="{BB962C8B-B14F-4D97-AF65-F5344CB8AC3E}">
        <p14:creationId xmlns:p14="http://schemas.microsoft.com/office/powerpoint/2010/main" val="282700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908D-1E81-0246-DA9E-A9AE552FB969}"/>
              </a:ext>
            </a:extLst>
          </p:cNvPr>
          <p:cNvSpPr>
            <a:spLocks noGrp="1"/>
          </p:cNvSpPr>
          <p:nvPr>
            <p:ph type="title"/>
          </p:nvPr>
        </p:nvSpPr>
        <p:spPr>
          <a:xfrm>
            <a:off x="2607514" y="132020"/>
            <a:ext cx="6457586" cy="749771"/>
          </a:xfrm>
        </p:spPr>
        <p:txBody>
          <a:bodyPr/>
          <a:lstStyle/>
          <a:p>
            <a:pPr algn="ctr"/>
            <a:r>
              <a:rPr lang="en-US" sz="4000" dirty="0">
                <a:cs typeface="Calibri"/>
              </a:rPr>
              <a:t>2 Cool Facts About The Data</a:t>
            </a:r>
          </a:p>
        </p:txBody>
      </p:sp>
      <p:sp>
        <p:nvSpPr>
          <p:cNvPr id="3" name="Slide Number Placeholder 2">
            <a:extLst>
              <a:ext uri="{FF2B5EF4-FFF2-40B4-BE49-F238E27FC236}">
                <a16:creationId xmlns:a16="http://schemas.microsoft.com/office/drawing/2014/main" id="{9814C86E-47BC-8F2F-21AD-2679AB852E4E}"/>
              </a:ext>
            </a:extLst>
          </p:cNvPr>
          <p:cNvSpPr>
            <a:spLocks noGrp="1"/>
          </p:cNvSpPr>
          <p:nvPr>
            <p:ph type="sldNum" sz="quarter" idx="12"/>
          </p:nvPr>
        </p:nvSpPr>
        <p:spPr/>
        <p:txBody>
          <a:bodyPr/>
          <a:lstStyle/>
          <a:p>
            <a:fld id="{B4E73946-9152-2148-B286-BEF1B04A8193}" type="slidenum">
              <a:rPr lang="en-US" smtClean="0"/>
              <a:t>4</a:t>
            </a:fld>
            <a:endParaRPr lang="en-US"/>
          </a:p>
        </p:txBody>
      </p:sp>
      <p:sp>
        <p:nvSpPr>
          <p:cNvPr id="4" name="Text Placeholder 3">
            <a:extLst>
              <a:ext uri="{FF2B5EF4-FFF2-40B4-BE49-F238E27FC236}">
                <a16:creationId xmlns:a16="http://schemas.microsoft.com/office/drawing/2014/main" id="{8D765C30-E711-95CF-6626-6D309D55F49E}"/>
              </a:ext>
            </a:extLst>
          </p:cNvPr>
          <p:cNvSpPr>
            <a:spLocks noGrp="1"/>
          </p:cNvSpPr>
          <p:nvPr>
            <p:ph type="body" sz="quarter" idx="13"/>
          </p:nvPr>
        </p:nvSpPr>
        <p:spPr>
          <a:xfrm>
            <a:off x="133220" y="695518"/>
            <a:ext cx="11870196" cy="5116421"/>
          </a:xfrm>
        </p:spPr>
        <p:txBody>
          <a:bodyPr vert="horz" lIns="91440" tIns="45720" rIns="91440" bIns="45720" rtlCol="0" anchor="t">
            <a:normAutofit/>
          </a:bodyPr>
          <a:lstStyle/>
          <a:p>
            <a:pPr algn="just">
              <a:lnSpc>
                <a:spcPct val="150000"/>
              </a:lnSpc>
            </a:pPr>
            <a:endParaRPr lang="en-US" sz="1200" dirty="0">
              <a:latin typeface="Times New Roman"/>
              <a:cs typeface="Calibri"/>
            </a:endParaRPr>
          </a:p>
          <a:p>
            <a:pPr>
              <a:lnSpc>
                <a:spcPct val="70000"/>
              </a:lnSpc>
            </a:pPr>
            <a:endParaRPr lang="en-US" dirty="0">
              <a:cs typeface="Calibri"/>
            </a:endParaRPr>
          </a:p>
          <a:p>
            <a:endParaRPr lang="en-US" dirty="0">
              <a:ea typeface="Calibri"/>
              <a:cs typeface="Calibri"/>
            </a:endParaRPr>
          </a:p>
        </p:txBody>
      </p:sp>
      <p:sp>
        <p:nvSpPr>
          <p:cNvPr id="5" name="Text Placeholder 4">
            <a:extLst>
              <a:ext uri="{FF2B5EF4-FFF2-40B4-BE49-F238E27FC236}">
                <a16:creationId xmlns:a16="http://schemas.microsoft.com/office/drawing/2014/main" id="{0604B6A3-6D05-F608-A368-C1D34312472B}"/>
              </a:ext>
            </a:extLst>
          </p:cNvPr>
          <p:cNvSpPr>
            <a:spLocks noGrp="1"/>
          </p:cNvSpPr>
          <p:nvPr>
            <p:ph type="body" sz="quarter" idx="14"/>
          </p:nvPr>
        </p:nvSpPr>
        <p:spPr>
          <a:xfrm>
            <a:off x="799546" y="6971607"/>
            <a:ext cx="3283527" cy="602673"/>
          </a:xfrm>
        </p:spPr>
        <p:txBody>
          <a:bodyPr/>
          <a:lstStyle/>
          <a:p>
            <a:endParaRPr lang="en-US" dirty="0">
              <a:ea typeface="Calibri"/>
              <a:cs typeface="Calibri"/>
            </a:endParaRPr>
          </a:p>
        </p:txBody>
      </p:sp>
      <p:sp>
        <p:nvSpPr>
          <p:cNvPr id="6" name="Text Placeholder 5">
            <a:extLst>
              <a:ext uri="{FF2B5EF4-FFF2-40B4-BE49-F238E27FC236}">
                <a16:creationId xmlns:a16="http://schemas.microsoft.com/office/drawing/2014/main" id="{9B8F51BA-E5D4-3D35-B62B-E5DC23F8837F}"/>
              </a:ext>
            </a:extLst>
          </p:cNvPr>
          <p:cNvSpPr>
            <a:spLocks noGrp="1"/>
          </p:cNvSpPr>
          <p:nvPr>
            <p:ph type="body" sz="quarter" idx="15"/>
          </p:nvPr>
        </p:nvSpPr>
        <p:spPr>
          <a:xfrm>
            <a:off x="6572735" y="7276407"/>
            <a:ext cx="3283527" cy="602673"/>
          </a:xfrm>
        </p:spPr>
        <p:txBody>
          <a:bodyPr/>
          <a:lstStyle/>
          <a:p>
            <a:endParaRPr lang="en-US" dirty="0">
              <a:ea typeface="Calibri"/>
              <a:cs typeface="Calibri"/>
            </a:endParaRPr>
          </a:p>
        </p:txBody>
      </p:sp>
      <p:sp>
        <p:nvSpPr>
          <p:cNvPr id="7" name="Text Placeholder 6">
            <a:extLst>
              <a:ext uri="{FF2B5EF4-FFF2-40B4-BE49-F238E27FC236}">
                <a16:creationId xmlns:a16="http://schemas.microsoft.com/office/drawing/2014/main" id="{EB172F24-F7B3-6CAE-EC37-DE5BDF52DEC8}"/>
              </a:ext>
            </a:extLst>
          </p:cNvPr>
          <p:cNvSpPr>
            <a:spLocks noGrp="1"/>
          </p:cNvSpPr>
          <p:nvPr>
            <p:ph type="body" sz="quarter" idx="16"/>
          </p:nvPr>
        </p:nvSpPr>
        <p:spPr>
          <a:xfrm>
            <a:off x="9062813" y="7453191"/>
            <a:ext cx="3283527" cy="602673"/>
          </a:xfrm>
        </p:spPr>
        <p:txBody>
          <a:bodyPr/>
          <a:lstStyle/>
          <a:p>
            <a:endParaRPr lang="en-US" dirty="0">
              <a:ea typeface="Calibri"/>
              <a:cs typeface="Calibri"/>
            </a:endParaRPr>
          </a:p>
        </p:txBody>
      </p:sp>
      <p:sp>
        <p:nvSpPr>
          <p:cNvPr id="8" name="Text Placeholder 7">
            <a:extLst>
              <a:ext uri="{FF2B5EF4-FFF2-40B4-BE49-F238E27FC236}">
                <a16:creationId xmlns:a16="http://schemas.microsoft.com/office/drawing/2014/main" id="{E2DC55F7-40BA-6284-9074-5EE41E2BEED8}"/>
              </a:ext>
            </a:extLst>
          </p:cNvPr>
          <p:cNvSpPr>
            <a:spLocks noGrp="1"/>
          </p:cNvSpPr>
          <p:nvPr>
            <p:ph type="body" sz="quarter" idx="17"/>
          </p:nvPr>
        </p:nvSpPr>
        <p:spPr/>
        <p:txBody>
          <a:bodyPr vert="horz" lIns="91440" tIns="45720" rIns="91440" bIns="45720" rtlCol="0" anchor="t">
            <a:normAutofit/>
          </a:bodyPr>
          <a:lstStyle/>
          <a:p>
            <a:r>
              <a:rPr lang="en-US">
                <a:ea typeface="Calibri"/>
                <a:cs typeface="Calibri"/>
              </a:rPr>
              <a:t>.</a:t>
            </a:r>
            <a:endParaRPr lang="en-US"/>
          </a:p>
        </p:txBody>
      </p:sp>
      <p:sp>
        <p:nvSpPr>
          <p:cNvPr id="9" name="Text Placeholder 8">
            <a:extLst>
              <a:ext uri="{FF2B5EF4-FFF2-40B4-BE49-F238E27FC236}">
                <a16:creationId xmlns:a16="http://schemas.microsoft.com/office/drawing/2014/main" id="{B4419D2A-3C97-D050-D312-F8A5E4654979}"/>
              </a:ext>
            </a:extLst>
          </p:cNvPr>
          <p:cNvSpPr>
            <a:spLocks noGrp="1"/>
          </p:cNvSpPr>
          <p:nvPr>
            <p:ph type="body" sz="quarter" idx="18"/>
          </p:nvPr>
        </p:nvSpPr>
        <p:spPr>
          <a:xfrm>
            <a:off x="2811503" y="7574281"/>
            <a:ext cx="3283527" cy="2380235"/>
          </a:xfrm>
        </p:spPr>
        <p:txBody>
          <a:bodyPr vert="horz" lIns="91440" tIns="45720" rIns="91440" bIns="45720" rtlCol="0" anchor="t">
            <a:normAutofit/>
          </a:bodyPr>
          <a:lstStyle/>
          <a:p>
            <a:endParaRPr lang="en-US" dirty="0">
              <a:ea typeface="Calibri"/>
              <a:cs typeface="Calibri"/>
            </a:endParaRPr>
          </a:p>
        </p:txBody>
      </p:sp>
      <p:pic>
        <p:nvPicPr>
          <p:cNvPr id="12" name="Picture 11">
            <a:extLst>
              <a:ext uri="{FF2B5EF4-FFF2-40B4-BE49-F238E27FC236}">
                <a16:creationId xmlns:a16="http://schemas.microsoft.com/office/drawing/2014/main" id="{4A92AD93-5B4E-3658-59FD-A9E03AD027FF}"/>
              </a:ext>
            </a:extLst>
          </p:cNvPr>
          <p:cNvPicPr>
            <a:picLocks noChangeAspect="1"/>
          </p:cNvPicPr>
          <p:nvPr/>
        </p:nvPicPr>
        <p:blipFill>
          <a:blip r:embed="rId2"/>
          <a:stretch>
            <a:fillRect/>
          </a:stretch>
        </p:blipFill>
        <p:spPr>
          <a:xfrm>
            <a:off x="136294" y="699862"/>
            <a:ext cx="12049511" cy="5012227"/>
          </a:xfrm>
          <a:prstGeom prst="rect">
            <a:avLst/>
          </a:prstGeom>
        </p:spPr>
      </p:pic>
    </p:spTree>
    <p:extLst>
      <p:ext uri="{BB962C8B-B14F-4D97-AF65-F5344CB8AC3E}">
        <p14:creationId xmlns:p14="http://schemas.microsoft.com/office/powerpoint/2010/main" val="52527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078E-F541-006B-D2E6-63272F50EE1F}"/>
              </a:ext>
            </a:extLst>
          </p:cNvPr>
          <p:cNvSpPr>
            <a:spLocks noGrp="1"/>
          </p:cNvSpPr>
          <p:nvPr>
            <p:ph type="title"/>
          </p:nvPr>
        </p:nvSpPr>
        <p:spPr>
          <a:xfrm>
            <a:off x="2882824" y="326487"/>
            <a:ext cx="5221084" cy="582257"/>
          </a:xfrm>
        </p:spPr>
        <p:txBody>
          <a:bodyPr/>
          <a:lstStyle/>
          <a:p>
            <a:pPr algn="ctr"/>
            <a:r>
              <a:rPr lang="en-US" sz="2800" dirty="0">
                <a:cs typeface="Calibri"/>
              </a:rPr>
              <a:t>2 Cool Facts About the Data cont.</a:t>
            </a:r>
          </a:p>
        </p:txBody>
      </p:sp>
      <p:sp>
        <p:nvSpPr>
          <p:cNvPr id="3" name="Slide Number Placeholder 2">
            <a:extLst>
              <a:ext uri="{FF2B5EF4-FFF2-40B4-BE49-F238E27FC236}">
                <a16:creationId xmlns:a16="http://schemas.microsoft.com/office/drawing/2014/main" id="{58D52232-E3B5-7F91-0F4E-3DD77DFF55DA}"/>
              </a:ext>
            </a:extLst>
          </p:cNvPr>
          <p:cNvSpPr>
            <a:spLocks noGrp="1"/>
          </p:cNvSpPr>
          <p:nvPr>
            <p:ph type="sldNum" sz="quarter" idx="12"/>
          </p:nvPr>
        </p:nvSpPr>
        <p:spPr/>
        <p:txBody>
          <a:bodyPr/>
          <a:lstStyle/>
          <a:p>
            <a:fld id="{B4E73946-9152-2148-B286-BEF1B04A8193}" type="slidenum">
              <a:rPr lang="en-US" smtClean="0"/>
              <a:t>5</a:t>
            </a:fld>
            <a:endParaRPr lang="en-US"/>
          </a:p>
        </p:txBody>
      </p:sp>
      <p:sp>
        <p:nvSpPr>
          <p:cNvPr id="4" name="Text Placeholder 3">
            <a:extLst>
              <a:ext uri="{FF2B5EF4-FFF2-40B4-BE49-F238E27FC236}">
                <a16:creationId xmlns:a16="http://schemas.microsoft.com/office/drawing/2014/main" id="{0E0B8A3C-6F94-5BC2-C481-58BD82F9E4BF}"/>
              </a:ext>
            </a:extLst>
          </p:cNvPr>
          <p:cNvSpPr>
            <a:spLocks noGrp="1"/>
          </p:cNvSpPr>
          <p:nvPr>
            <p:ph type="body" sz="quarter" idx="13"/>
          </p:nvPr>
        </p:nvSpPr>
        <p:spPr>
          <a:xfrm>
            <a:off x="747160" y="7554951"/>
            <a:ext cx="3283527" cy="2380243"/>
          </a:xfrm>
        </p:spPr>
        <p:txBody>
          <a:bodyPr/>
          <a:lstStyle/>
          <a:p>
            <a:r>
              <a:rPr lang="en-US"/>
              <a:t>The pitch introduces an innovative and transformative solution. It demonstrates how the product revolutionizes the traditional approaches and sets new benchmarks in addressing the identified problem.</a:t>
            </a:r>
          </a:p>
        </p:txBody>
      </p:sp>
      <p:sp>
        <p:nvSpPr>
          <p:cNvPr id="5" name="Text Placeholder 4">
            <a:extLst>
              <a:ext uri="{FF2B5EF4-FFF2-40B4-BE49-F238E27FC236}">
                <a16:creationId xmlns:a16="http://schemas.microsoft.com/office/drawing/2014/main" id="{259D51C4-E2BE-8835-B060-8C34EBD92710}"/>
              </a:ext>
            </a:extLst>
          </p:cNvPr>
          <p:cNvSpPr>
            <a:spLocks noGrp="1"/>
          </p:cNvSpPr>
          <p:nvPr>
            <p:ph type="body" sz="quarter" idx="14"/>
          </p:nvPr>
        </p:nvSpPr>
        <p:spPr>
          <a:xfrm>
            <a:off x="85473" y="1206399"/>
            <a:ext cx="8574160" cy="3457002"/>
          </a:xfrm>
        </p:spPr>
        <p:txBody>
          <a:bodyPr>
            <a:normAutofit lnSpcReduction="10000"/>
          </a:bodyPr>
          <a:lstStyle/>
          <a:p>
            <a:r>
              <a:rPr lang="en-US" sz="1200" dirty="0">
                <a:solidFill>
                  <a:schemeClr val="tx1"/>
                </a:solidFill>
                <a:latin typeface="Times New Roman"/>
                <a:ea typeface="+mn-lt"/>
                <a:cs typeface="Times New Roman"/>
              </a:rPr>
              <a:t>During my analysis of Netflix's data, I discovered several compelling insights about its content distribution and ratings over the years:</a:t>
            </a:r>
          </a:p>
          <a:p>
            <a:endParaRPr lang="en-US" sz="1200" dirty="0">
              <a:solidFill>
                <a:schemeClr val="tx1"/>
              </a:solidFill>
              <a:latin typeface="Times New Roman"/>
              <a:cs typeface="Times New Roman"/>
            </a:endParaRPr>
          </a:p>
          <a:p>
            <a:r>
              <a:rPr lang="en-US" sz="1200" b="1" dirty="0">
                <a:solidFill>
                  <a:schemeClr val="tx1"/>
                </a:solidFill>
                <a:latin typeface="Times New Roman"/>
                <a:ea typeface="+mn-lt"/>
                <a:cs typeface="Times New Roman"/>
              </a:rPr>
              <a:t>1. Yearly Movie Releases: A Surge in 2021</a:t>
            </a:r>
          </a:p>
          <a:p>
            <a:r>
              <a:rPr lang="en-US" sz="1200" dirty="0">
                <a:solidFill>
                  <a:schemeClr val="tx1"/>
                </a:solidFill>
                <a:latin typeface="Times New Roman"/>
                <a:ea typeface="+mn-lt"/>
                <a:cs typeface="Times New Roman"/>
              </a:rPr>
              <a:t> The dataset reveals a significant surge in movie releases in 2021, with 53 out of 100 movies released that year alone. This peak likely reflects Netflix’s strategic push to expand its content library in response to increased demand for home entertainment during the COVID-19 pandemic. Conversely, 2020 saw only 8 releases, likely due to production disruptions caused by the pandemic. Interestingly, 2019 only had 3 releases, indicating a steady build-up leading to the 2021 surge.</a:t>
            </a:r>
          </a:p>
          <a:p>
            <a:endParaRPr lang="en-US" sz="1200" dirty="0">
              <a:solidFill>
                <a:schemeClr val="tx1"/>
              </a:solidFill>
              <a:latin typeface="Times New Roman"/>
              <a:cs typeface="Times New Roman"/>
            </a:endParaRPr>
          </a:p>
          <a:p>
            <a:r>
              <a:rPr lang="en-US" sz="1200" b="1" dirty="0">
                <a:solidFill>
                  <a:schemeClr val="tx1"/>
                </a:solidFill>
                <a:latin typeface="Times New Roman"/>
                <a:ea typeface="+mn-lt"/>
                <a:cs typeface="Times New Roman"/>
              </a:rPr>
              <a:t>2. Diverse Ratings: Catering to All Audiences</a:t>
            </a:r>
          </a:p>
          <a:p>
            <a:r>
              <a:rPr lang="en-US" sz="1200" dirty="0">
                <a:solidFill>
                  <a:schemeClr val="tx1"/>
                </a:solidFill>
                <a:latin typeface="Times New Roman"/>
                <a:ea typeface="+mn-lt"/>
                <a:cs typeface="Times New Roman"/>
              </a:rPr>
              <a:t> The data also highlights the diversity of content ratings on Netflix. The </a:t>
            </a:r>
            <a:r>
              <a:rPr lang="en-US" sz="1200" b="1" dirty="0">
                <a:solidFill>
                  <a:schemeClr val="tx1"/>
                </a:solidFill>
                <a:latin typeface="Times New Roman"/>
                <a:ea typeface="+mn-lt"/>
                <a:cs typeface="Times New Roman"/>
              </a:rPr>
              <a:t>TV-MA </a:t>
            </a:r>
            <a:r>
              <a:rPr lang="en-US" sz="1200" dirty="0">
                <a:solidFill>
                  <a:schemeClr val="tx1"/>
                </a:solidFill>
                <a:latin typeface="Times New Roman"/>
                <a:ea typeface="+mn-lt"/>
                <a:cs typeface="Times New Roman"/>
              </a:rPr>
              <a:t>rating is the most prevalent, accounting for 32% of the movies, showing a strong focus on mature content for adult audiences. Both </a:t>
            </a:r>
            <a:r>
              <a:rPr lang="en-US" sz="1200" b="1" dirty="0">
                <a:solidFill>
                  <a:schemeClr val="tx1"/>
                </a:solidFill>
                <a:latin typeface="Times New Roman"/>
                <a:ea typeface="+mn-lt"/>
                <a:cs typeface="Times New Roman"/>
              </a:rPr>
              <a:t>TV-14 </a:t>
            </a:r>
            <a:r>
              <a:rPr lang="en-US" sz="1200" dirty="0">
                <a:solidFill>
                  <a:schemeClr val="tx1"/>
                </a:solidFill>
                <a:latin typeface="Times New Roman"/>
                <a:ea typeface="+mn-lt"/>
                <a:cs typeface="Times New Roman"/>
              </a:rPr>
              <a:t>and </a:t>
            </a:r>
            <a:r>
              <a:rPr lang="en-US" sz="1200" b="1" dirty="0">
                <a:solidFill>
                  <a:schemeClr val="tx1"/>
                </a:solidFill>
                <a:latin typeface="Times New Roman"/>
                <a:ea typeface="+mn-lt"/>
                <a:cs typeface="Times New Roman"/>
              </a:rPr>
              <a:t>TV-PG</a:t>
            </a:r>
            <a:r>
              <a:rPr lang="en-US" sz="1200" dirty="0">
                <a:solidFill>
                  <a:schemeClr val="tx1"/>
                </a:solidFill>
                <a:latin typeface="Times New Roman"/>
                <a:ea typeface="+mn-lt"/>
                <a:cs typeface="Times New Roman"/>
              </a:rPr>
              <a:t> follow, each making up 17%, which reflects Netflix's effort to cater to both teenage and family viewers. This range of ratings demonstrates Netflix's commitment to offering a broad spectrum of content suitable for all age groups and preferences.</a:t>
            </a:r>
          </a:p>
          <a:p>
            <a:endParaRPr lang="en-US" sz="1200" dirty="0">
              <a:solidFill>
                <a:schemeClr val="tx1"/>
              </a:solidFill>
              <a:latin typeface="Times New Roman"/>
              <a:cs typeface="Times New Roman"/>
            </a:endParaRPr>
          </a:p>
          <a:p>
            <a:r>
              <a:rPr lang="en-US" sz="1200" b="1" dirty="0">
                <a:solidFill>
                  <a:schemeClr val="tx1"/>
                </a:solidFill>
                <a:latin typeface="Times New Roman"/>
                <a:ea typeface="+mn-lt"/>
                <a:cs typeface="Times New Roman"/>
              </a:rPr>
              <a:t>Conclusion</a:t>
            </a:r>
          </a:p>
          <a:p>
            <a:r>
              <a:rPr lang="en-US" sz="1200" dirty="0">
                <a:solidFill>
                  <a:schemeClr val="tx1"/>
                </a:solidFill>
                <a:latin typeface="Times New Roman"/>
                <a:ea typeface="+mn-lt"/>
                <a:cs typeface="Times New Roman"/>
              </a:rPr>
              <a:t>More data can be explored from the previous slide</a:t>
            </a:r>
            <a:endParaRPr lang="en-US" sz="1200" dirty="0">
              <a:solidFill>
                <a:schemeClr val="tx1"/>
              </a:solidFill>
              <a:ea typeface="+mn-lt"/>
              <a:cs typeface="+mn-lt"/>
            </a:endParaRPr>
          </a:p>
        </p:txBody>
      </p:sp>
      <p:sp>
        <p:nvSpPr>
          <p:cNvPr id="6" name="Text Placeholder 5">
            <a:extLst>
              <a:ext uri="{FF2B5EF4-FFF2-40B4-BE49-F238E27FC236}">
                <a16:creationId xmlns:a16="http://schemas.microsoft.com/office/drawing/2014/main" id="{734759A0-965E-38A7-115B-E45EDB5D2187}"/>
              </a:ext>
            </a:extLst>
          </p:cNvPr>
          <p:cNvSpPr>
            <a:spLocks noGrp="1"/>
          </p:cNvSpPr>
          <p:nvPr>
            <p:ph type="body" sz="quarter" idx="16"/>
          </p:nvPr>
        </p:nvSpPr>
        <p:spPr>
          <a:xfrm>
            <a:off x="1530139" y="7255839"/>
            <a:ext cx="3283527" cy="602673"/>
          </a:xfrm>
        </p:spPr>
        <p:txBody>
          <a:bodyPr/>
          <a:lstStyle/>
          <a:p>
            <a:r>
              <a:rPr lang="en-US"/>
              <a:t>Value Proposition</a:t>
            </a:r>
          </a:p>
        </p:txBody>
      </p:sp>
      <p:sp>
        <p:nvSpPr>
          <p:cNvPr id="7" name="Text Placeholder 6">
            <a:extLst>
              <a:ext uri="{FF2B5EF4-FFF2-40B4-BE49-F238E27FC236}">
                <a16:creationId xmlns:a16="http://schemas.microsoft.com/office/drawing/2014/main" id="{85BC843E-83C9-BC85-CBEA-00FC9ADE2E25}"/>
              </a:ext>
            </a:extLst>
          </p:cNvPr>
          <p:cNvSpPr>
            <a:spLocks noGrp="1"/>
          </p:cNvSpPr>
          <p:nvPr>
            <p:ph type="body" sz="quarter" idx="17"/>
          </p:nvPr>
        </p:nvSpPr>
        <p:spPr>
          <a:xfrm>
            <a:off x="4032969" y="7257585"/>
            <a:ext cx="3283527" cy="2380239"/>
          </a:xfrm>
        </p:spPr>
        <p:txBody>
          <a:bodyPr/>
          <a:lstStyle/>
          <a:p>
            <a:r>
              <a:rPr lang="en-US"/>
              <a:t>Highlighting the value proposition and unique selling points of the solution is essential. This section focuses on conveying how the product stands out in the market and brings unparalleled benefits to the target audience.</a:t>
            </a:r>
          </a:p>
        </p:txBody>
      </p:sp>
      <p:pic>
        <p:nvPicPr>
          <p:cNvPr id="9" name="Picture Placeholder 8" descr="A computer on a desk&#10;&#10;Description automatically generated">
            <a:extLst>
              <a:ext uri="{FF2B5EF4-FFF2-40B4-BE49-F238E27FC236}">
                <a16:creationId xmlns:a16="http://schemas.microsoft.com/office/drawing/2014/main" id="{B6B1B674-682E-E0E4-F430-30884E233618}"/>
              </a:ext>
            </a:extLst>
          </p:cNvPr>
          <p:cNvPicPr>
            <a:picLocks noGrp="1" noChangeAspect="1"/>
          </p:cNvPicPr>
          <p:nvPr>
            <p:ph type="pic" sz="quarter" idx="18"/>
          </p:nvPr>
        </p:nvPicPr>
        <p:blipFill>
          <a:blip r:embed="rId2"/>
          <a:srcRect l="28723" r="28723"/>
          <a:stretch/>
        </p:blipFill>
        <p:spPr/>
      </p:pic>
    </p:spTree>
    <p:extLst>
      <p:ext uri="{BB962C8B-B14F-4D97-AF65-F5344CB8AC3E}">
        <p14:creationId xmlns:p14="http://schemas.microsoft.com/office/powerpoint/2010/main" val="150523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908D-1E81-0246-DA9E-A9AE552FB969}"/>
              </a:ext>
            </a:extLst>
          </p:cNvPr>
          <p:cNvSpPr>
            <a:spLocks noGrp="1"/>
          </p:cNvSpPr>
          <p:nvPr>
            <p:ph type="title"/>
          </p:nvPr>
        </p:nvSpPr>
        <p:spPr>
          <a:xfrm>
            <a:off x="2607514" y="132020"/>
            <a:ext cx="7102355" cy="738048"/>
          </a:xfrm>
        </p:spPr>
        <p:txBody>
          <a:bodyPr/>
          <a:lstStyle/>
          <a:p>
            <a:pPr algn="just"/>
            <a:r>
              <a:rPr lang="en-US" sz="4000" dirty="0">
                <a:ea typeface="Calibri"/>
                <a:cs typeface="Calibri"/>
              </a:rPr>
              <a:t>Questions asked about the Data</a:t>
            </a:r>
            <a:endParaRPr lang="en-US" sz="4000" dirty="0">
              <a:cs typeface="Calibri"/>
            </a:endParaRPr>
          </a:p>
        </p:txBody>
      </p:sp>
      <p:sp>
        <p:nvSpPr>
          <p:cNvPr id="3" name="Slide Number Placeholder 2">
            <a:extLst>
              <a:ext uri="{FF2B5EF4-FFF2-40B4-BE49-F238E27FC236}">
                <a16:creationId xmlns:a16="http://schemas.microsoft.com/office/drawing/2014/main" id="{9814C86E-47BC-8F2F-21AD-2679AB852E4E}"/>
              </a:ext>
            </a:extLst>
          </p:cNvPr>
          <p:cNvSpPr>
            <a:spLocks noGrp="1"/>
          </p:cNvSpPr>
          <p:nvPr>
            <p:ph type="sldNum" sz="quarter" idx="12"/>
          </p:nvPr>
        </p:nvSpPr>
        <p:spPr/>
        <p:txBody>
          <a:bodyPr/>
          <a:lstStyle/>
          <a:p>
            <a:fld id="{B4E73946-9152-2148-B286-BEF1B04A8193}" type="slidenum">
              <a:rPr lang="en-US" smtClean="0"/>
              <a:t>6</a:t>
            </a:fld>
            <a:endParaRPr lang="en-US"/>
          </a:p>
        </p:txBody>
      </p:sp>
      <p:sp>
        <p:nvSpPr>
          <p:cNvPr id="4" name="Text Placeholder 3">
            <a:extLst>
              <a:ext uri="{FF2B5EF4-FFF2-40B4-BE49-F238E27FC236}">
                <a16:creationId xmlns:a16="http://schemas.microsoft.com/office/drawing/2014/main" id="{8D765C30-E711-95CF-6626-6D309D55F49E}"/>
              </a:ext>
            </a:extLst>
          </p:cNvPr>
          <p:cNvSpPr>
            <a:spLocks noGrp="1"/>
          </p:cNvSpPr>
          <p:nvPr>
            <p:ph type="body" sz="quarter" idx="13"/>
          </p:nvPr>
        </p:nvSpPr>
        <p:spPr>
          <a:xfrm>
            <a:off x="133220" y="695518"/>
            <a:ext cx="11870196" cy="5116421"/>
          </a:xfrm>
        </p:spPr>
        <p:txBody>
          <a:bodyPr vert="horz" lIns="91440" tIns="45720" rIns="91440" bIns="45720" rtlCol="0" anchor="t">
            <a:normAutofit/>
          </a:bodyPr>
          <a:lstStyle/>
          <a:p>
            <a:pPr algn="just">
              <a:lnSpc>
                <a:spcPct val="150000"/>
              </a:lnSpc>
            </a:pPr>
            <a:endParaRPr lang="en-US" sz="1200" dirty="0">
              <a:latin typeface="Times New Roman"/>
              <a:cs typeface="Calibri"/>
            </a:endParaRPr>
          </a:p>
          <a:p>
            <a:pPr>
              <a:lnSpc>
                <a:spcPct val="70000"/>
              </a:lnSpc>
            </a:pPr>
            <a:endParaRPr lang="en-US" dirty="0">
              <a:cs typeface="Calibri"/>
            </a:endParaRPr>
          </a:p>
          <a:p>
            <a:endParaRPr lang="en-US" dirty="0">
              <a:ea typeface="Calibri"/>
              <a:cs typeface="Calibri"/>
            </a:endParaRPr>
          </a:p>
        </p:txBody>
      </p:sp>
      <p:sp>
        <p:nvSpPr>
          <p:cNvPr id="5" name="Text Placeholder 4">
            <a:extLst>
              <a:ext uri="{FF2B5EF4-FFF2-40B4-BE49-F238E27FC236}">
                <a16:creationId xmlns:a16="http://schemas.microsoft.com/office/drawing/2014/main" id="{0604B6A3-6D05-F608-A368-C1D34312472B}"/>
              </a:ext>
            </a:extLst>
          </p:cNvPr>
          <p:cNvSpPr>
            <a:spLocks noGrp="1"/>
          </p:cNvSpPr>
          <p:nvPr>
            <p:ph type="body" sz="quarter" idx="14"/>
          </p:nvPr>
        </p:nvSpPr>
        <p:spPr>
          <a:xfrm>
            <a:off x="799546" y="6971607"/>
            <a:ext cx="3283527" cy="602673"/>
          </a:xfrm>
        </p:spPr>
        <p:txBody>
          <a:bodyPr/>
          <a:lstStyle/>
          <a:p>
            <a:endParaRPr lang="en-US" dirty="0">
              <a:ea typeface="Calibri"/>
              <a:cs typeface="Calibri"/>
            </a:endParaRPr>
          </a:p>
        </p:txBody>
      </p:sp>
      <p:sp>
        <p:nvSpPr>
          <p:cNvPr id="6" name="Text Placeholder 5">
            <a:extLst>
              <a:ext uri="{FF2B5EF4-FFF2-40B4-BE49-F238E27FC236}">
                <a16:creationId xmlns:a16="http://schemas.microsoft.com/office/drawing/2014/main" id="{9B8F51BA-E5D4-3D35-B62B-E5DC23F8837F}"/>
              </a:ext>
            </a:extLst>
          </p:cNvPr>
          <p:cNvSpPr>
            <a:spLocks noGrp="1"/>
          </p:cNvSpPr>
          <p:nvPr>
            <p:ph type="body" sz="quarter" idx="15"/>
          </p:nvPr>
        </p:nvSpPr>
        <p:spPr>
          <a:xfrm>
            <a:off x="6572735" y="7276407"/>
            <a:ext cx="3283527" cy="602673"/>
          </a:xfrm>
        </p:spPr>
        <p:txBody>
          <a:bodyPr/>
          <a:lstStyle/>
          <a:p>
            <a:endParaRPr lang="en-US" dirty="0">
              <a:ea typeface="Calibri"/>
              <a:cs typeface="Calibri"/>
            </a:endParaRPr>
          </a:p>
        </p:txBody>
      </p:sp>
      <p:sp>
        <p:nvSpPr>
          <p:cNvPr id="7" name="Text Placeholder 6">
            <a:extLst>
              <a:ext uri="{FF2B5EF4-FFF2-40B4-BE49-F238E27FC236}">
                <a16:creationId xmlns:a16="http://schemas.microsoft.com/office/drawing/2014/main" id="{EB172F24-F7B3-6CAE-EC37-DE5BDF52DEC8}"/>
              </a:ext>
            </a:extLst>
          </p:cNvPr>
          <p:cNvSpPr>
            <a:spLocks noGrp="1"/>
          </p:cNvSpPr>
          <p:nvPr>
            <p:ph type="body" sz="quarter" idx="16"/>
          </p:nvPr>
        </p:nvSpPr>
        <p:spPr>
          <a:xfrm>
            <a:off x="9062813" y="7453191"/>
            <a:ext cx="3283527" cy="602673"/>
          </a:xfrm>
        </p:spPr>
        <p:txBody>
          <a:bodyPr/>
          <a:lstStyle/>
          <a:p>
            <a:endParaRPr lang="en-US" dirty="0">
              <a:ea typeface="Calibri"/>
              <a:cs typeface="Calibri"/>
            </a:endParaRPr>
          </a:p>
        </p:txBody>
      </p:sp>
      <p:sp>
        <p:nvSpPr>
          <p:cNvPr id="8" name="Text Placeholder 7">
            <a:extLst>
              <a:ext uri="{FF2B5EF4-FFF2-40B4-BE49-F238E27FC236}">
                <a16:creationId xmlns:a16="http://schemas.microsoft.com/office/drawing/2014/main" id="{E2DC55F7-40BA-6284-9074-5EE41E2BEED8}"/>
              </a:ext>
            </a:extLst>
          </p:cNvPr>
          <p:cNvSpPr>
            <a:spLocks noGrp="1"/>
          </p:cNvSpPr>
          <p:nvPr>
            <p:ph type="body" sz="quarter" idx="17"/>
          </p:nvPr>
        </p:nvSpPr>
        <p:spPr/>
        <p:txBody>
          <a:bodyPr vert="horz" lIns="91440" tIns="45720" rIns="91440" bIns="45720" rtlCol="0" anchor="t">
            <a:normAutofit/>
          </a:bodyPr>
          <a:lstStyle/>
          <a:p>
            <a:r>
              <a:rPr lang="en-US">
                <a:ea typeface="Calibri"/>
                <a:cs typeface="Calibri"/>
              </a:rPr>
              <a:t>.</a:t>
            </a:r>
            <a:endParaRPr lang="en-US"/>
          </a:p>
        </p:txBody>
      </p:sp>
      <p:sp>
        <p:nvSpPr>
          <p:cNvPr id="9" name="Text Placeholder 8">
            <a:extLst>
              <a:ext uri="{FF2B5EF4-FFF2-40B4-BE49-F238E27FC236}">
                <a16:creationId xmlns:a16="http://schemas.microsoft.com/office/drawing/2014/main" id="{B4419D2A-3C97-D050-D312-F8A5E4654979}"/>
              </a:ext>
            </a:extLst>
          </p:cNvPr>
          <p:cNvSpPr>
            <a:spLocks noGrp="1"/>
          </p:cNvSpPr>
          <p:nvPr>
            <p:ph type="body" sz="quarter" idx="18"/>
          </p:nvPr>
        </p:nvSpPr>
        <p:spPr>
          <a:xfrm>
            <a:off x="2811503" y="7574281"/>
            <a:ext cx="3283527" cy="2380235"/>
          </a:xfrm>
        </p:spPr>
        <p:txBody>
          <a:bodyPr vert="horz" lIns="91440" tIns="45720" rIns="91440" bIns="45720" rtlCol="0" anchor="t">
            <a:normAutofit/>
          </a:bodyPr>
          <a:lstStyle/>
          <a:p>
            <a:endParaRPr lang="en-US" dirty="0">
              <a:ea typeface="Calibri"/>
              <a:cs typeface="Calibri"/>
            </a:endParaRPr>
          </a:p>
        </p:txBody>
      </p:sp>
      <p:sp>
        <p:nvSpPr>
          <p:cNvPr id="10" name="TextBox 9">
            <a:extLst>
              <a:ext uri="{FF2B5EF4-FFF2-40B4-BE49-F238E27FC236}">
                <a16:creationId xmlns:a16="http://schemas.microsoft.com/office/drawing/2014/main" id="{06790739-8300-7359-6652-7EEED5764972}"/>
              </a:ext>
            </a:extLst>
          </p:cNvPr>
          <p:cNvSpPr txBox="1"/>
          <p:nvPr/>
        </p:nvSpPr>
        <p:spPr>
          <a:xfrm>
            <a:off x="176316" y="1008653"/>
            <a:ext cx="11567158"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dirty="0">
              <a:ea typeface="Calibri"/>
              <a:cs typeface="Calibri"/>
            </a:endParaRPr>
          </a:p>
          <a:p>
            <a:r>
              <a:rPr lang="en-US" sz="1200" dirty="0">
                <a:latin typeface="Times New Roman"/>
                <a:ea typeface="+mn-lt"/>
                <a:cs typeface="+mn-lt"/>
              </a:rPr>
              <a:t>In my analysis of Netflix's data, I explored two pivotal questions to understand content suitability and release trends.</a:t>
            </a:r>
            <a:endParaRPr lang="en-US" sz="1200">
              <a:latin typeface="Times New Roman"/>
              <a:ea typeface="Calibri"/>
              <a:cs typeface="Calibri"/>
            </a:endParaRPr>
          </a:p>
          <a:p>
            <a:endParaRPr lang="en-US" sz="1200" dirty="0">
              <a:latin typeface="Times New Roman"/>
              <a:ea typeface="Calibri"/>
              <a:cs typeface="Calibri"/>
            </a:endParaRPr>
          </a:p>
          <a:p>
            <a:r>
              <a:rPr lang="en-US" sz="1200" b="1" dirty="0">
                <a:latin typeface="Times New Roman"/>
                <a:ea typeface="+mn-lt"/>
                <a:cs typeface="+mn-lt"/>
              </a:rPr>
              <a:t>1. How Many Netflix Movies Require Parental Guidance?</a:t>
            </a:r>
            <a:endParaRPr lang="en-US" sz="1200" b="1">
              <a:latin typeface="Times New Roman"/>
              <a:ea typeface="Calibri"/>
              <a:cs typeface="Calibri"/>
            </a:endParaRPr>
          </a:p>
          <a:p>
            <a:endParaRPr lang="en-US" sz="1200" dirty="0">
              <a:latin typeface="Times New Roman"/>
              <a:ea typeface="Calibri"/>
              <a:cs typeface="Calibri"/>
            </a:endParaRPr>
          </a:p>
          <a:p>
            <a:r>
              <a:rPr lang="en-US" sz="1200" dirty="0">
                <a:latin typeface="Times New Roman"/>
                <a:ea typeface="+mn-lt"/>
                <a:cs typeface="+mn-lt"/>
              </a:rPr>
              <a:t>To assess audience suitability, I categorized the movies into three groups:</a:t>
            </a:r>
            <a:endParaRPr lang="en-US" sz="1200">
              <a:latin typeface="Times New Roman"/>
              <a:ea typeface="Calibri"/>
              <a:cs typeface="Calibri"/>
            </a:endParaRPr>
          </a:p>
          <a:p>
            <a:endParaRPr lang="en-US" sz="1200" dirty="0">
              <a:latin typeface="Times New Roman"/>
              <a:ea typeface="Calibri"/>
              <a:cs typeface="Calibri"/>
            </a:endParaRPr>
          </a:p>
          <a:p>
            <a:r>
              <a:rPr lang="en-US" sz="1200" b="1" dirty="0">
                <a:latin typeface="Times New Roman"/>
                <a:ea typeface="+mn-lt"/>
                <a:cs typeface="+mn-lt"/>
              </a:rPr>
              <a:t>- Parental Guidance Needed:</a:t>
            </a:r>
            <a:r>
              <a:rPr lang="en-US" sz="1200" dirty="0">
                <a:latin typeface="Times New Roman"/>
                <a:ea typeface="+mn-lt"/>
                <a:cs typeface="+mn-lt"/>
              </a:rPr>
              <a:t> Includes ratings like TV-PG, TV-14, and PG-13, PG, R, TV-MA,   indicating content that may not be suitable for younger viewers without supervision.</a:t>
            </a:r>
            <a:endParaRPr lang="en-US" sz="1200">
              <a:latin typeface="Times New Roman"/>
              <a:ea typeface="Calibri"/>
              <a:cs typeface="Calibri"/>
            </a:endParaRPr>
          </a:p>
          <a:p>
            <a:r>
              <a:rPr lang="en-US" sz="1200" b="1" dirty="0">
                <a:latin typeface="Times New Roman"/>
                <a:ea typeface="+mn-lt"/>
                <a:cs typeface="+mn-lt"/>
              </a:rPr>
              <a:t>- Suitable for All Audiences:</a:t>
            </a:r>
            <a:r>
              <a:rPr lang="en-US" sz="1200" dirty="0">
                <a:latin typeface="Times New Roman"/>
                <a:ea typeface="+mn-lt"/>
                <a:cs typeface="+mn-lt"/>
              </a:rPr>
              <a:t> Rated G or TV-G, these movies are appropriate for viewers of all ages.</a:t>
            </a:r>
            <a:endParaRPr lang="en-US" sz="1200">
              <a:latin typeface="Times New Roman"/>
              <a:ea typeface="Calibri"/>
              <a:cs typeface="Calibri"/>
            </a:endParaRPr>
          </a:p>
          <a:p>
            <a:r>
              <a:rPr lang="en-US" sz="1200" b="1" dirty="0">
                <a:latin typeface="Times New Roman"/>
                <a:ea typeface="+mn-lt"/>
                <a:cs typeface="+mn-lt"/>
              </a:rPr>
              <a:t>- Children’s Content: </a:t>
            </a:r>
            <a:r>
              <a:rPr lang="en-US" sz="1200" dirty="0">
                <a:latin typeface="Times New Roman"/>
                <a:ea typeface="+mn-lt"/>
                <a:cs typeface="+mn-lt"/>
              </a:rPr>
              <a:t>Specifically aimed at young viewers, including TV-Y or TV-Y7 ratings.</a:t>
            </a:r>
            <a:endParaRPr lang="en-US" sz="1200">
              <a:latin typeface="Times New Roman"/>
              <a:ea typeface="Calibri"/>
              <a:cs typeface="Calibri"/>
            </a:endParaRPr>
          </a:p>
          <a:p>
            <a:endParaRPr lang="en-US" sz="1200" dirty="0">
              <a:latin typeface="Times New Roman"/>
              <a:ea typeface="Calibri"/>
              <a:cs typeface="Calibri"/>
            </a:endParaRPr>
          </a:p>
          <a:p>
            <a:r>
              <a:rPr lang="en-US" sz="1200" dirty="0">
                <a:latin typeface="Times New Roman"/>
                <a:ea typeface="+mn-lt"/>
                <a:cs typeface="+mn-lt"/>
              </a:rPr>
              <a:t>This categorization helps illustrate how Netflix segments its content to cater to various audience needs. The dashboard on the next slide will highlight the distribution across these groups.</a:t>
            </a:r>
            <a:endParaRPr lang="en-US" sz="1200">
              <a:latin typeface="Times New Roman"/>
              <a:ea typeface="Calibri"/>
              <a:cs typeface="Calibri"/>
            </a:endParaRPr>
          </a:p>
          <a:p>
            <a:endParaRPr lang="en-US" sz="1200" dirty="0">
              <a:latin typeface="Times New Roman"/>
              <a:ea typeface="Calibri"/>
              <a:cs typeface="Calibri"/>
            </a:endParaRPr>
          </a:p>
          <a:p>
            <a:r>
              <a:rPr lang="en-US" sz="1200" b="1" dirty="0">
                <a:latin typeface="Times New Roman"/>
                <a:ea typeface="+mn-lt"/>
                <a:cs typeface="+mn-lt"/>
              </a:rPr>
              <a:t>2. Nature of Movies Released in 2021</a:t>
            </a:r>
            <a:endParaRPr lang="en-US" sz="1200" b="1">
              <a:latin typeface="Times New Roman"/>
              <a:ea typeface="Calibri"/>
              <a:cs typeface="Calibri"/>
            </a:endParaRPr>
          </a:p>
          <a:p>
            <a:endParaRPr lang="en-US" sz="1200" dirty="0">
              <a:latin typeface="Times New Roman"/>
              <a:ea typeface="Calibri"/>
              <a:cs typeface="Calibri"/>
            </a:endParaRPr>
          </a:p>
          <a:p>
            <a:r>
              <a:rPr lang="en-US" sz="1200" dirty="0">
                <a:latin typeface="Times New Roman"/>
                <a:ea typeface="+mn-lt"/>
                <a:cs typeface="+mn-lt"/>
              </a:rPr>
              <a:t>With 53% of the dataset’s movie releases occurring in 2021, I examined how these releases fit into the same audience suitability categories. This analysis reveals Netflix's content strategy during a peak release year, showing whether the majority were aimed at adults, families, or children.</a:t>
            </a:r>
            <a:endParaRPr lang="en-US" sz="1200">
              <a:latin typeface="Times New Roman"/>
              <a:ea typeface="Calibri"/>
              <a:cs typeface="Calibri"/>
            </a:endParaRPr>
          </a:p>
          <a:p>
            <a:endParaRPr lang="en-US" sz="1200" dirty="0">
              <a:latin typeface="Times New Roman"/>
              <a:ea typeface="Calibri"/>
              <a:cs typeface="Calibri"/>
            </a:endParaRPr>
          </a:p>
          <a:p>
            <a:r>
              <a:rPr lang="en-US" sz="1200" b="1" dirty="0">
                <a:latin typeface="Times New Roman"/>
                <a:ea typeface="+mn-lt"/>
                <a:cs typeface="+mn-lt"/>
              </a:rPr>
              <a:t>Conclusion</a:t>
            </a:r>
            <a:endParaRPr lang="en-US" sz="1200" b="1">
              <a:latin typeface="Times New Roman"/>
              <a:ea typeface="Calibri"/>
              <a:cs typeface="Calibri"/>
            </a:endParaRPr>
          </a:p>
          <a:p>
            <a:endParaRPr lang="en-US" sz="1200" dirty="0">
              <a:latin typeface="Times New Roman"/>
              <a:ea typeface="Calibri"/>
              <a:cs typeface="Calibri"/>
            </a:endParaRPr>
          </a:p>
          <a:p>
            <a:r>
              <a:rPr lang="en-US" sz="1200" dirty="0">
                <a:latin typeface="Times New Roman"/>
                <a:ea typeface="+mn-lt"/>
                <a:cs typeface="+mn-lt"/>
              </a:rPr>
              <a:t>These questions and their answers provide a nuanced view of Netflix’s approach to content distribution and audience targeting, particularly during the high-activity period of 2021. The following slides will present dashboards visualizing these insights.</a:t>
            </a:r>
            <a:endParaRPr lang="en-US" sz="1200" dirty="0">
              <a:latin typeface="Times New Roman"/>
            </a:endParaRPr>
          </a:p>
        </p:txBody>
      </p:sp>
    </p:spTree>
    <p:extLst>
      <p:ext uri="{BB962C8B-B14F-4D97-AF65-F5344CB8AC3E}">
        <p14:creationId xmlns:p14="http://schemas.microsoft.com/office/powerpoint/2010/main" val="76495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908D-1E81-0246-DA9E-A9AE552FB969}"/>
              </a:ext>
            </a:extLst>
          </p:cNvPr>
          <p:cNvSpPr>
            <a:spLocks noGrp="1"/>
          </p:cNvSpPr>
          <p:nvPr>
            <p:ph type="title"/>
          </p:nvPr>
        </p:nvSpPr>
        <p:spPr>
          <a:xfrm>
            <a:off x="2607514" y="132020"/>
            <a:ext cx="6457586" cy="749771"/>
          </a:xfrm>
        </p:spPr>
        <p:txBody>
          <a:bodyPr/>
          <a:lstStyle/>
          <a:p>
            <a:pPr algn="ctr"/>
            <a:r>
              <a:rPr lang="en-US" sz="4000" dirty="0">
                <a:cs typeface="Calibri"/>
              </a:rPr>
              <a:t>2 Questions About The Data</a:t>
            </a:r>
          </a:p>
        </p:txBody>
      </p:sp>
      <p:sp>
        <p:nvSpPr>
          <p:cNvPr id="3" name="Slide Number Placeholder 2">
            <a:extLst>
              <a:ext uri="{FF2B5EF4-FFF2-40B4-BE49-F238E27FC236}">
                <a16:creationId xmlns:a16="http://schemas.microsoft.com/office/drawing/2014/main" id="{9814C86E-47BC-8F2F-21AD-2679AB852E4E}"/>
              </a:ext>
            </a:extLst>
          </p:cNvPr>
          <p:cNvSpPr>
            <a:spLocks noGrp="1"/>
          </p:cNvSpPr>
          <p:nvPr>
            <p:ph type="sldNum" sz="quarter" idx="12"/>
          </p:nvPr>
        </p:nvSpPr>
        <p:spPr/>
        <p:txBody>
          <a:bodyPr/>
          <a:lstStyle/>
          <a:p>
            <a:fld id="{B4E73946-9152-2148-B286-BEF1B04A8193}" type="slidenum">
              <a:rPr lang="en-US" smtClean="0"/>
              <a:t>7</a:t>
            </a:fld>
            <a:endParaRPr lang="en-US"/>
          </a:p>
        </p:txBody>
      </p:sp>
      <p:sp>
        <p:nvSpPr>
          <p:cNvPr id="4" name="Text Placeholder 3">
            <a:extLst>
              <a:ext uri="{FF2B5EF4-FFF2-40B4-BE49-F238E27FC236}">
                <a16:creationId xmlns:a16="http://schemas.microsoft.com/office/drawing/2014/main" id="{8D765C30-E711-95CF-6626-6D309D55F49E}"/>
              </a:ext>
            </a:extLst>
          </p:cNvPr>
          <p:cNvSpPr>
            <a:spLocks noGrp="1"/>
          </p:cNvSpPr>
          <p:nvPr>
            <p:ph type="body" sz="quarter" idx="13"/>
          </p:nvPr>
        </p:nvSpPr>
        <p:spPr>
          <a:xfrm>
            <a:off x="133220" y="695518"/>
            <a:ext cx="11870196" cy="5116421"/>
          </a:xfrm>
        </p:spPr>
        <p:txBody>
          <a:bodyPr vert="horz" lIns="91440" tIns="45720" rIns="91440" bIns="45720" rtlCol="0" anchor="t">
            <a:normAutofit/>
          </a:bodyPr>
          <a:lstStyle/>
          <a:p>
            <a:pPr algn="just">
              <a:lnSpc>
                <a:spcPct val="150000"/>
              </a:lnSpc>
            </a:pPr>
            <a:endParaRPr lang="en-US" sz="1200" dirty="0">
              <a:latin typeface="Times New Roman"/>
              <a:cs typeface="Calibri"/>
            </a:endParaRPr>
          </a:p>
          <a:p>
            <a:pPr>
              <a:lnSpc>
                <a:spcPct val="70000"/>
              </a:lnSpc>
            </a:pPr>
            <a:endParaRPr lang="en-US" dirty="0">
              <a:cs typeface="Calibri"/>
            </a:endParaRPr>
          </a:p>
          <a:p>
            <a:endParaRPr lang="en-US" dirty="0">
              <a:ea typeface="Calibri"/>
              <a:cs typeface="Calibri"/>
            </a:endParaRPr>
          </a:p>
        </p:txBody>
      </p:sp>
      <p:sp>
        <p:nvSpPr>
          <p:cNvPr id="5" name="Text Placeholder 4">
            <a:extLst>
              <a:ext uri="{FF2B5EF4-FFF2-40B4-BE49-F238E27FC236}">
                <a16:creationId xmlns:a16="http://schemas.microsoft.com/office/drawing/2014/main" id="{0604B6A3-6D05-F608-A368-C1D34312472B}"/>
              </a:ext>
            </a:extLst>
          </p:cNvPr>
          <p:cNvSpPr>
            <a:spLocks noGrp="1"/>
          </p:cNvSpPr>
          <p:nvPr>
            <p:ph type="body" sz="quarter" idx="14"/>
          </p:nvPr>
        </p:nvSpPr>
        <p:spPr>
          <a:xfrm>
            <a:off x="799546" y="6971607"/>
            <a:ext cx="3283527" cy="602673"/>
          </a:xfrm>
        </p:spPr>
        <p:txBody>
          <a:bodyPr/>
          <a:lstStyle/>
          <a:p>
            <a:endParaRPr lang="en-US" dirty="0">
              <a:ea typeface="Calibri"/>
              <a:cs typeface="Calibri"/>
            </a:endParaRPr>
          </a:p>
        </p:txBody>
      </p:sp>
      <p:sp>
        <p:nvSpPr>
          <p:cNvPr id="6" name="Text Placeholder 5">
            <a:extLst>
              <a:ext uri="{FF2B5EF4-FFF2-40B4-BE49-F238E27FC236}">
                <a16:creationId xmlns:a16="http://schemas.microsoft.com/office/drawing/2014/main" id="{9B8F51BA-E5D4-3D35-B62B-E5DC23F8837F}"/>
              </a:ext>
            </a:extLst>
          </p:cNvPr>
          <p:cNvSpPr>
            <a:spLocks noGrp="1"/>
          </p:cNvSpPr>
          <p:nvPr>
            <p:ph type="body" sz="quarter" idx="15"/>
          </p:nvPr>
        </p:nvSpPr>
        <p:spPr>
          <a:xfrm>
            <a:off x="6572735" y="7276407"/>
            <a:ext cx="3283527" cy="602673"/>
          </a:xfrm>
        </p:spPr>
        <p:txBody>
          <a:bodyPr/>
          <a:lstStyle/>
          <a:p>
            <a:endParaRPr lang="en-US" dirty="0">
              <a:ea typeface="Calibri"/>
              <a:cs typeface="Calibri"/>
            </a:endParaRPr>
          </a:p>
        </p:txBody>
      </p:sp>
      <p:sp>
        <p:nvSpPr>
          <p:cNvPr id="7" name="Text Placeholder 6">
            <a:extLst>
              <a:ext uri="{FF2B5EF4-FFF2-40B4-BE49-F238E27FC236}">
                <a16:creationId xmlns:a16="http://schemas.microsoft.com/office/drawing/2014/main" id="{EB172F24-F7B3-6CAE-EC37-DE5BDF52DEC8}"/>
              </a:ext>
            </a:extLst>
          </p:cNvPr>
          <p:cNvSpPr>
            <a:spLocks noGrp="1"/>
          </p:cNvSpPr>
          <p:nvPr>
            <p:ph type="body" sz="quarter" idx="16"/>
          </p:nvPr>
        </p:nvSpPr>
        <p:spPr>
          <a:xfrm>
            <a:off x="9062813" y="7453191"/>
            <a:ext cx="3283527" cy="602673"/>
          </a:xfrm>
        </p:spPr>
        <p:txBody>
          <a:bodyPr/>
          <a:lstStyle/>
          <a:p>
            <a:endParaRPr lang="en-US" dirty="0">
              <a:ea typeface="Calibri"/>
              <a:cs typeface="Calibri"/>
            </a:endParaRPr>
          </a:p>
        </p:txBody>
      </p:sp>
      <p:sp>
        <p:nvSpPr>
          <p:cNvPr id="8" name="Text Placeholder 7">
            <a:extLst>
              <a:ext uri="{FF2B5EF4-FFF2-40B4-BE49-F238E27FC236}">
                <a16:creationId xmlns:a16="http://schemas.microsoft.com/office/drawing/2014/main" id="{E2DC55F7-40BA-6284-9074-5EE41E2BEED8}"/>
              </a:ext>
            </a:extLst>
          </p:cNvPr>
          <p:cNvSpPr>
            <a:spLocks noGrp="1"/>
          </p:cNvSpPr>
          <p:nvPr>
            <p:ph type="body" sz="quarter" idx="17"/>
          </p:nvPr>
        </p:nvSpPr>
        <p:spPr/>
        <p:txBody>
          <a:bodyPr vert="horz" lIns="91440" tIns="45720" rIns="91440" bIns="45720" rtlCol="0" anchor="t">
            <a:normAutofit/>
          </a:bodyPr>
          <a:lstStyle/>
          <a:p>
            <a:r>
              <a:rPr lang="en-US">
                <a:ea typeface="Calibri"/>
                <a:cs typeface="Calibri"/>
              </a:rPr>
              <a:t>.</a:t>
            </a:r>
            <a:endParaRPr lang="en-US"/>
          </a:p>
        </p:txBody>
      </p:sp>
      <p:sp>
        <p:nvSpPr>
          <p:cNvPr id="9" name="Text Placeholder 8">
            <a:extLst>
              <a:ext uri="{FF2B5EF4-FFF2-40B4-BE49-F238E27FC236}">
                <a16:creationId xmlns:a16="http://schemas.microsoft.com/office/drawing/2014/main" id="{B4419D2A-3C97-D050-D312-F8A5E4654979}"/>
              </a:ext>
            </a:extLst>
          </p:cNvPr>
          <p:cNvSpPr>
            <a:spLocks noGrp="1"/>
          </p:cNvSpPr>
          <p:nvPr>
            <p:ph type="body" sz="quarter" idx="18"/>
          </p:nvPr>
        </p:nvSpPr>
        <p:spPr>
          <a:xfrm>
            <a:off x="2811503" y="7574281"/>
            <a:ext cx="3283527" cy="2380235"/>
          </a:xfrm>
        </p:spPr>
        <p:txBody>
          <a:bodyPr vert="horz" lIns="91440" tIns="45720" rIns="91440" bIns="45720" rtlCol="0" anchor="t">
            <a:normAutofit/>
          </a:bodyPr>
          <a:lstStyle/>
          <a:p>
            <a:endParaRPr lang="en-US" dirty="0">
              <a:ea typeface="Calibri"/>
              <a:cs typeface="Calibri"/>
            </a:endParaRPr>
          </a:p>
        </p:txBody>
      </p:sp>
      <p:pic>
        <p:nvPicPr>
          <p:cNvPr id="10" name="Picture 9" descr="A comparison of a chart&#10;&#10;Description automatically generated">
            <a:extLst>
              <a:ext uri="{FF2B5EF4-FFF2-40B4-BE49-F238E27FC236}">
                <a16:creationId xmlns:a16="http://schemas.microsoft.com/office/drawing/2014/main" id="{A417482C-8408-9220-B682-AA9D72087CCA}"/>
              </a:ext>
            </a:extLst>
          </p:cNvPr>
          <p:cNvPicPr>
            <a:picLocks noChangeAspect="1"/>
          </p:cNvPicPr>
          <p:nvPr/>
        </p:nvPicPr>
        <p:blipFill>
          <a:blip r:embed="rId2"/>
          <a:stretch>
            <a:fillRect/>
          </a:stretch>
        </p:blipFill>
        <p:spPr>
          <a:xfrm>
            <a:off x="5862" y="898440"/>
            <a:ext cx="12186138" cy="4891135"/>
          </a:xfrm>
          <a:prstGeom prst="rect">
            <a:avLst/>
          </a:prstGeom>
        </p:spPr>
      </p:pic>
    </p:spTree>
    <p:extLst>
      <p:ext uri="{BB962C8B-B14F-4D97-AF65-F5344CB8AC3E}">
        <p14:creationId xmlns:p14="http://schemas.microsoft.com/office/powerpoint/2010/main" val="347096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908D-1E81-0246-DA9E-A9AE552FB969}"/>
              </a:ext>
            </a:extLst>
          </p:cNvPr>
          <p:cNvSpPr>
            <a:spLocks noGrp="1"/>
          </p:cNvSpPr>
          <p:nvPr>
            <p:ph type="title"/>
          </p:nvPr>
        </p:nvSpPr>
        <p:spPr>
          <a:xfrm>
            <a:off x="3803268" y="137882"/>
            <a:ext cx="3233739" cy="738048"/>
          </a:xfrm>
        </p:spPr>
        <p:txBody>
          <a:bodyPr/>
          <a:lstStyle/>
          <a:p>
            <a:pPr algn="ctr"/>
            <a:r>
              <a:rPr lang="en-US" sz="4000" dirty="0">
                <a:ea typeface="Calibri"/>
                <a:cs typeface="Calibri"/>
              </a:rPr>
              <a:t>Final Thoughts</a:t>
            </a:r>
          </a:p>
        </p:txBody>
      </p:sp>
      <p:sp>
        <p:nvSpPr>
          <p:cNvPr id="3" name="Slide Number Placeholder 2">
            <a:extLst>
              <a:ext uri="{FF2B5EF4-FFF2-40B4-BE49-F238E27FC236}">
                <a16:creationId xmlns:a16="http://schemas.microsoft.com/office/drawing/2014/main" id="{9814C86E-47BC-8F2F-21AD-2679AB852E4E}"/>
              </a:ext>
            </a:extLst>
          </p:cNvPr>
          <p:cNvSpPr>
            <a:spLocks noGrp="1"/>
          </p:cNvSpPr>
          <p:nvPr>
            <p:ph type="sldNum" sz="quarter" idx="12"/>
          </p:nvPr>
        </p:nvSpPr>
        <p:spPr/>
        <p:txBody>
          <a:bodyPr/>
          <a:lstStyle/>
          <a:p>
            <a:fld id="{B4E73946-9152-2148-B286-BEF1B04A8193}" type="slidenum">
              <a:rPr lang="en-US" smtClean="0"/>
              <a:t>8</a:t>
            </a:fld>
            <a:endParaRPr lang="en-US"/>
          </a:p>
        </p:txBody>
      </p:sp>
      <p:sp>
        <p:nvSpPr>
          <p:cNvPr id="4" name="Text Placeholder 3">
            <a:extLst>
              <a:ext uri="{FF2B5EF4-FFF2-40B4-BE49-F238E27FC236}">
                <a16:creationId xmlns:a16="http://schemas.microsoft.com/office/drawing/2014/main" id="{8D765C30-E711-95CF-6626-6D309D55F49E}"/>
              </a:ext>
            </a:extLst>
          </p:cNvPr>
          <p:cNvSpPr>
            <a:spLocks noGrp="1"/>
          </p:cNvSpPr>
          <p:nvPr>
            <p:ph type="body" sz="quarter" idx="13"/>
          </p:nvPr>
        </p:nvSpPr>
        <p:spPr>
          <a:xfrm>
            <a:off x="133220" y="695518"/>
            <a:ext cx="11870196" cy="5116421"/>
          </a:xfrm>
        </p:spPr>
        <p:txBody>
          <a:bodyPr vert="horz" lIns="91440" tIns="45720" rIns="91440" bIns="45720" rtlCol="0" anchor="t">
            <a:normAutofit/>
          </a:bodyPr>
          <a:lstStyle/>
          <a:p>
            <a:pPr algn="just">
              <a:lnSpc>
                <a:spcPct val="150000"/>
              </a:lnSpc>
            </a:pPr>
            <a:endParaRPr lang="en-US" sz="1200" dirty="0">
              <a:latin typeface="Times New Roman"/>
              <a:cs typeface="Calibri"/>
            </a:endParaRPr>
          </a:p>
          <a:p>
            <a:pPr>
              <a:lnSpc>
                <a:spcPct val="70000"/>
              </a:lnSpc>
            </a:pPr>
            <a:endParaRPr lang="en-US" dirty="0">
              <a:cs typeface="Calibri"/>
            </a:endParaRPr>
          </a:p>
          <a:p>
            <a:endParaRPr lang="en-US" dirty="0">
              <a:ea typeface="Calibri"/>
              <a:cs typeface="Calibri"/>
            </a:endParaRPr>
          </a:p>
        </p:txBody>
      </p:sp>
      <p:sp>
        <p:nvSpPr>
          <p:cNvPr id="5" name="Text Placeholder 4">
            <a:extLst>
              <a:ext uri="{FF2B5EF4-FFF2-40B4-BE49-F238E27FC236}">
                <a16:creationId xmlns:a16="http://schemas.microsoft.com/office/drawing/2014/main" id="{0604B6A3-6D05-F608-A368-C1D34312472B}"/>
              </a:ext>
            </a:extLst>
          </p:cNvPr>
          <p:cNvSpPr>
            <a:spLocks noGrp="1"/>
          </p:cNvSpPr>
          <p:nvPr>
            <p:ph type="body" sz="quarter" idx="14"/>
          </p:nvPr>
        </p:nvSpPr>
        <p:spPr>
          <a:xfrm>
            <a:off x="799546" y="6971607"/>
            <a:ext cx="3283527" cy="602673"/>
          </a:xfrm>
        </p:spPr>
        <p:txBody>
          <a:bodyPr/>
          <a:lstStyle/>
          <a:p>
            <a:endParaRPr lang="en-US" dirty="0">
              <a:ea typeface="Calibri"/>
              <a:cs typeface="Calibri"/>
            </a:endParaRPr>
          </a:p>
        </p:txBody>
      </p:sp>
      <p:sp>
        <p:nvSpPr>
          <p:cNvPr id="6" name="Text Placeholder 5">
            <a:extLst>
              <a:ext uri="{FF2B5EF4-FFF2-40B4-BE49-F238E27FC236}">
                <a16:creationId xmlns:a16="http://schemas.microsoft.com/office/drawing/2014/main" id="{9B8F51BA-E5D4-3D35-B62B-E5DC23F8837F}"/>
              </a:ext>
            </a:extLst>
          </p:cNvPr>
          <p:cNvSpPr>
            <a:spLocks noGrp="1"/>
          </p:cNvSpPr>
          <p:nvPr>
            <p:ph type="body" sz="quarter" idx="15"/>
          </p:nvPr>
        </p:nvSpPr>
        <p:spPr>
          <a:xfrm>
            <a:off x="6572735" y="7276407"/>
            <a:ext cx="3283527" cy="602673"/>
          </a:xfrm>
        </p:spPr>
        <p:txBody>
          <a:bodyPr/>
          <a:lstStyle/>
          <a:p>
            <a:endParaRPr lang="en-US" dirty="0">
              <a:ea typeface="Calibri"/>
              <a:cs typeface="Calibri"/>
            </a:endParaRPr>
          </a:p>
        </p:txBody>
      </p:sp>
      <p:sp>
        <p:nvSpPr>
          <p:cNvPr id="7" name="Text Placeholder 6">
            <a:extLst>
              <a:ext uri="{FF2B5EF4-FFF2-40B4-BE49-F238E27FC236}">
                <a16:creationId xmlns:a16="http://schemas.microsoft.com/office/drawing/2014/main" id="{EB172F24-F7B3-6CAE-EC37-DE5BDF52DEC8}"/>
              </a:ext>
            </a:extLst>
          </p:cNvPr>
          <p:cNvSpPr>
            <a:spLocks noGrp="1"/>
          </p:cNvSpPr>
          <p:nvPr>
            <p:ph type="body" sz="quarter" idx="16"/>
          </p:nvPr>
        </p:nvSpPr>
        <p:spPr>
          <a:xfrm>
            <a:off x="9062813" y="7453191"/>
            <a:ext cx="3283527" cy="602673"/>
          </a:xfrm>
        </p:spPr>
        <p:txBody>
          <a:bodyPr/>
          <a:lstStyle/>
          <a:p>
            <a:endParaRPr lang="en-US" dirty="0">
              <a:ea typeface="Calibri"/>
              <a:cs typeface="Calibri"/>
            </a:endParaRPr>
          </a:p>
        </p:txBody>
      </p:sp>
      <p:sp>
        <p:nvSpPr>
          <p:cNvPr id="8" name="Text Placeholder 7">
            <a:extLst>
              <a:ext uri="{FF2B5EF4-FFF2-40B4-BE49-F238E27FC236}">
                <a16:creationId xmlns:a16="http://schemas.microsoft.com/office/drawing/2014/main" id="{E2DC55F7-40BA-6284-9074-5EE41E2BEED8}"/>
              </a:ext>
            </a:extLst>
          </p:cNvPr>
          <p:cNvSpPr>
            <a:spLocks noGrp="1"/>
          </p:cNvSpPr>
          <p:nvPr>
            <p:ph type="body" sz="quarter" idx="17"/>
          </p:nvPr>
        </p:nvSpPr>
        <p:spPr/>
        <p:txBody>
          <a:bodyPr vert="horz" lIns="91440" tIns="45720" rIns="91440" bIns="45720" rtlCol="0" anchor="t">
            <a:normAutofit/>
          </a:bodyPr>
          <a:lstStyle/>
          <a:p>
            <a:r>
              <a:rPr lang="en-US">
                <a:ea typeface="Calibri"/>
                <a:cs typeface="Calibri"/>
              </a:rPr>
              <a:t>.</a:t>
            </a:r>
            <a:endParaRPr lang="en-US"/>
          </a:p>
        </p:txBody>
      </p:sp>
      <p:sp>
        <p:nvSpPr>
          <p:cNvPr id="9" name="Text Placeholder 8">
            <a:extLst>
              <a:ext uri="{FF2B5EF4-FFF2-40B4-BE49-F238E27FC236}">
                <a16:creationId xmlns:a16="http://schemas.microsoft.com/office/drawing/2014/main" id="{B4419D2A-3C97-D050-D312-F8A5E4654979}"/>
              </a:ext>
            </a:extLst>
          </p:cNvPr>
          <p:cNvSpPr>
            <a:spLocks noGrp="1"/>
          </p:cNvSpPr>
          <p:nvPr>
            <p:ph type="body" sz="quarter" idx="18"/>
          </p:nvPr>
        </p:nvSpPr>
        <p:spPr>
          <a:xfrm>
            <a:off x="2811503" y="7574281"/>
            <a:ext cx="3283527" cy="2380235"/>
          </a:xfrm>
        </p:spPr>
        <p:txBody>
          <a:bodyPr vert="horz" lIns="91440" tIns="45720" rIns="91440" bIns="45720" rtlCol="0" anchor="t">
            <a:normAutofit/>
          </a:bodyPr>
          <a:lstStyle/>
          <a:p>
            <a:endParaRPr lang="en-US" dirty="0">
              <a:ea typeface="Calibri"/>
              <a:cs typeface="Calibri"/>
            </a:endParaRPr>
          </a:p>
        </p:txBody>
      </p:sp>
      <p:sp>
        <p:nvSpPr>
          <p:cNvPr id="10" name="TextBox 9">
            <a:extLst>
              <a:ext uri="{FF2B5EF4-FFF2-40B4-BE49-F238E27FC236}">
                <a16:creationId xmlns:a16="http://schemas.microsoft.com/office/drawing/2014/main" id="{06790739-8300-7359-6652-7EEED5764972}"/>
              </a:ext>
            </a:extLst>
          </p:cNvPr>
          <p:cNvSpPr txBox="1"/>
          <p:nvPr/>
        </p:nvSpPr>
        <p:spPr>
          <a:xfrm rot="-10800000" flipV="1">
            <a:off x="305270" y="1303347"/>
            <a:ext cx="1158474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ea typeface="+mn-lt"/>
                <a:cs typeface="+mn-lt"/>
              </a:rPr>
              <a:t>In my analysis of Netflix’s data from 1975 to 2021, I uncovered intriguing trends and challenges. Notably, 2021 saw a surge with 53% of movie releases, likely a rebound from the pandemic's impact in 2020. The data also revealed diverse ratings, with 32% TV-MA and significant family-friendly content. Despite these insights, missing data in key columns posed challenges, limiting full exploration. By categorizing movies into audience suitability groups, I highlighted Netflix's strategic content distribution. These findings underscore Netflix’s dynamic approach to content creation and its resilience in adapting to changing viewer demands and market conditions.</a:t>
            </a:r>
            <a:endParaRPr lang="en-US" dirty="0">
              <a:latin typeface="Times New Roman"/>
            </a:endParaRPr>
          </a:p>
          <a:p>
            <a:endParaRPr lang="en-US" sz="1200" dirty="0">
              <a:latin typeface="Times New Roman"/>
              <a:ea typeface="Calibri"/>
              <a:cs typeface="Calibri"/>
            </a:endParaRPr>
          </a:p>
        </p:txBody>
      </p:sp>
      <p:pic>
        <p:nvPicPr>
          <p:cNvPr id="11" name="Picture 10" descr="A map of the world with dots and lines&#10;&#10;Description automatically generated">
            <a:extLst>
              <a:ext uri="{FF2B5EF4-FFF2-40B4-BE49-F238E27FC236}">
                <a16:creationId xmlns:a16="http://schemas.microsoft.com/office/drawing/2014/main" id="{D3ABC6E7-CC7A-2294-8972-EAB5E09A432A}"/>
              </a:ext>
            </a:extLst>
          </p:cNvPr>
          <p:cNvPicPr>
            <a:picLocks noChangeAspect="1"/>
          </p:cNvPicPr>
          <p:nvPr/>
        </p:nvPicPr>
        <p:blipFill>
          <a:blip r:embed="rId2"/>
          <a:stretch>
            <a:fillRect/>
          </a:stretch>
        </p:blipFill>
        <p:spPr>
          <a:xfrm>
            <a:off x="140678" y="2173654"/>
            <a:ext cx="12045458" cy="3618522"/>
          </a:xfrm>
          <a:prstGeom prst="rect">
            <a:avLst/>
          </a:prstGeom>
        </p:spPr>
      </p:pic>
    </p:spTree>
    <p:extLst>
      <p:ext uri="{BB962C8B-B14F-4D97-AF65-F5344CB8AC3E}">
        <p14:creationId xmlns:p14="http://schemas.microsoft.com/office/powerpoint/2010/main" val="379363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908D-1E81-0246-DA9E-A9AE552FB969}"/>
              </a:ext>
            </a:extLst>
          </p:cNvPr>
          <p:cNvSpPr>
            <a:spLocks noGrp="1"/>
          </p:cNvSpPr>
          <p:nvPr>
            <p:ph type="title"/>
          </p:nvPr>
        </p:nvSpPr>
        <p:spPr>
          <a:xfrm>
            <a:off x="4090483" y="6843482"/>
            <a:ext cx="3233739" cy="738048"/>
          </a:xfrm>
        </p:spPr>
        <p:txBody>
          <a:bodyPr/>
          <a:lstStyle/>
          <a:p>
            <a:pPr algn="ctr"/>
            <a:endParaRPr lang="en-US" sz="4000" dirty="0">
              <a:ea typeface="Calibri"/>
              <a:cs typeface="Calibri"/>
            </a:endParaRPr>
          </a:p>
        </p:txBody>
      </p:sp>
      <p:sp>
        <p:nvSpPr>
          <p:cNvPr id="3" name="Slide Number Placeholder 2">
            <a:extLst>
              <a:ext uri="{FF2B5EF4-FFF2-40B4-BE49-F238E27FC236}">
                <a16:creationId xmlns:a16="http://schemas.microsoft.com/office/drawing/2014/main" id="{9814C86E-47BC-8F2F-21AD-2679AB852E4E}"/>
              </a:ext>
            </a:extLst>
          </p:cNvPr>
          <p:cNvSpPr>
            <a:spLocks noGrp="1"/>
          </p:cNvSpPr>
          <p:nvPr>
            <p:ph type="sldNum" sz="quarter" idx="12"/>
          </p:nvPr>
        </p:nvSpPr>
        <p:spPr/>
        <p:txBody>
          <a:bodyPr/>
          <a:lstStyle/>
          <a:p>
            <a:fld id="{B4E73946-9152-2148-B286-BEF1B04A8193}" type="slidenum">
              <a:rPr lang="en-US" smtClean="0"/>
              <a:t>9</a:t>
            </a:fld>
            <a:endParaRPr lang="en-US"/>
          </a:p>
        </p:txBody>
      </p:sp>
      <p:sp>
        <p:nvSpPr>
          <p:cNvPr id="4" name="Text Placeholder 3">
            <a:extLst>
              <a:ext uri="{FF2B5EF4-FFF2-40B4-BE49-F238E27FC236}">
                <a16:creationId xmlns:a16="http://schemas.microsoft.com/office/drawing/2014/main" id="{8D765C30-E711-95CF-6626-6D309D55F49E}"/>
              </a:ext>
            </a:extLst>
          </p:cNvPr>
          <p:cNvSpPr>
            <a:spLocks noGrp="1"/>
          </p:cNvSpPr>
          <p:nvPr>
            <p:ph type="body" sz="quarter" idx="13"/>
          </p:nvPr>
        </p:nvSpPr>
        <p:spPr>
          <a:xfrm>
            <a:off x="133220" y="695518"/>
            <a:ext cx="11870196" cy="5116421"/>
          </a:xfrm>
        </p:spPr>
        <p:txBody>
          <a:bodyPr vert="horz" lIns="91440" tIns="45720" rIns="91440" bIns="45720" rtlCol="0" anchor="t">
            <a:normAutofit/>
          </a:bodyPr>
          <a:lstStyle/>
          <a:p>
            <a:pPr algn="just">
              <a:lnSpc>
                <a:spcPct val="150000"/>
              </a:lnSpc>
            </a:pPr>
            <a:endParaRPr lang="en-US" sz="1200" dirty="0">
              <a:latin typeface="Times New Roman"/>
              <a:cs typeface="Calibri"/>
            </a:endParaRPr>
          </a:p>
          <a:p>
            <a:pPr>
              <a:lnSpc>
                <a:spcPct val="70000"/>
              </a:lnSpc>
            </a:pPr>
            <a:endParaRPr lang="en-US" dirty="0">
              <a:cs typeface="Calibri"/>
            </a:endParaRPr>
          </a:p>
          <a:p>
            <a:endParaRPr lang="en-US" dirty="0">
              <a:ea typeface="Calibri"/>
              <a:cs typeface="Calibri"/>
            </a:endParaRPr>
          </a:p>
        </p:txBody>
      </p:sp>
      <p:sp>
        <p:nvSpPr>
          <p:cNvPr id="5" name="Text Placeholder 4">
            <a:extLst>
              <a:ext uri="{FF2B5EF4-FFF2-40B4-BE49-F238E27FC236}">
                <a16:creationId xmlns:a16="http://schemas.microsoft.com/office/drawing/2014/main" id="{0604B6A3-6D05-F608-A368-C1D34312472B}"/>
              </a:ext>
            </a:extLst>
          </p:cNvPr>
          <p:cNvSpPr>
            <a:spLocks noGrp="1"/>
          </p:cNvSpPr>
          <p:nvPr>
            <p:ph type="body" sz="quarter" idx="14"/>
          </p:nvPr>
        </p:nvSpPr>
        <p:spPr>
          <a:xfrm>
            <a:off x="799546" y="6971607"/>
            <a:ext cx="3283527" cy="602673"/>
          </a:xfrm>
        </p:spPr>
        <p:txBody>
          <a:bodyPr/>
          <a:lstStyle/>
          <a:p>
            <a:endParaRPr lang="en-US" dirty="0">
              <a:ea typeface="Calibri"/>
              <a:cs typeface="Calibri"/>
            </a:endParaRPr>
          </a:p>
        </p:txBody>
      </p:sp>
      <p:sp>
        <p:nvSpPr>
          <p:cNvPr id="6" name="Text Placeholder 5">
            <a:extLst>
              <a:ext uri="{FF2B5EF4-FFF2-40B4-BE49-F238E27FC236}">
                <a16:creationId xmlns:a16="http://schemas.microsoft.com/office/drawing/2014/main" id="{9B8F51BA-E5D4-3D35-B62B-E5DC23F8837F}"/>
              </a:ext>
            </a:extLst>
          </p:cNvPr>
          <p:cNvSpPr>
            <a:spLocks noGrp="1"/>
          </p:cNvSpPr>
          <p:nvPr>
            <p:ph type="body" sz="quarter" idx="15"/>
          </p:nvPr>
        </p:nvSpPr>
        <p:spPr>
          <a:xfrm>
            <a:off x="6572735" y="7276407"/>
            <a:ext cx="3283527" cy="602673"/>
          </a:xfrm>
        </p:spPr>
        <p:txBody>
          <a:bodyPr/>
          <a:lstStyle/>
          <a:p>
            <a:endParaRPr lang="en-US" dirty="0">
              <a:ea typeface="Calibri"/>
              <a:cs typeface="Calibri"/>
            </a:endParaRPr>
          </a:p>
        </p:txBody>
      </p:sp>
      <p:sp>
        <p:nvSpPr>
          <p:cNvPr id="7" name="Text Placeholder 6">
            <a:extLst>
              <a:ext uri="{FF2B5EF4-FFF2-40B4-BE49-F238E27FC236}">
                <a16:creationId xmlns:a16="http://schemas.microsoft.com/office/drawing/2014/main" id="{EB172F24-F7B3-6CAE-EC37-DE5BDF52DEC8}"/>
              </a:ext>
            </a:extLst>
          </p:cNvPr>
          <p:cNvSpPr>
            <a:spLocks noGrp="1"/>
          </p:cNvSpPr>
          <p:nvPr>
            <p:ph type="body" sz="quarter" idx="16"/>
          </p:nvPr>
        </p:nvSpPr>
        <p:spPr>
          <a:xfrm>
            <a:off x="9062813" y="7453191"/>
            <a:ext cx="3283527" cy="602673"/>
          </a:xfrm>
        </p:spPr>
        <p:txBody>
          <a:bodyPr/>
          <a:lstStyle/>
          <a:p>
            <a:endParaRPr lang="en-US" dirty="0">
              <a:ea typeface="Calibri"/>
              <a:cs typeface="Calibri"/>
            </a:endParaRPr>
          </a:p>
        </p:txBody>
      </p:sp>
      <p:sp>
        <p:nvSpPr>
          <p:cNvPr id="8" name="Text Placeholder 7">
            <a:extLst>
              <a:ext uri="{FF2B5EF4-FFF2-40B4-BE49-F238E27FC236}">
                <a16:creationId xmlns:a16="http://schemas.microsoft.com/office/drawing/2014/main" id="{E2DC55F7-40BA-6284-9074-5EE41E2BEED8}"/>
              </a:ext>
            </a:extLst>
          </p:cNvPr>
          <p:cNvSpPr>
            <a:spLocks noGrp="1"/>
          </p:cNvSpPr>
          <p:nvPr>
            <p:ph type="body" sz="quarter" idx="17"/>
          </p:nvPr>
        </p:nvSpPr>
        <p:spPr/>
        <p:txBody>
          <a:bodyPr vert="horz" lIns="91440" tIns="45720" rIns="91440" bIns="45720" rtlCol="0" anchor="t">
            <a:normAutofit/>
          </a:bodyPr>
          <a:lstStyle/>
          <a:p>
            <a:r>
              <a:rPr lang="en-US">
                <a:ea typeface="Calibri"/>
                <a:cs typeface="Calibri"/>
              </a:rPr>
              <a:t>.</a:t>
            </a:r>
            <a:endParaRPr lang="en-US"/>
          </a:p>
        </p:txBody>
      </p:sp>
      <p:sp>
        <p:nvSpPr>
          <p:cNvPr id="9" name="Text Placeholder 8">
            <a:extLst>
              <a:ext uri="{FF2B5EF4-FFF2-40B4-BE49-F238E27FC236}">
                <a16:creationId xmlns:a16="http://schemas.microsoft.com/office/drawing/2014/main" id="{B4419D2A-3C97-D050-D312-F8A5E4654979}"/>
              </a:ext>
            </a:extLst>
          </p:cNvPr>
          <p:cNvSpPr>
            <a:spLocks noGrp="1"/>
          </p:cNvSpPr>
          <p:nvPr>
            <p:ph type="body" sz="quarter" idx="18"/>
          </p:nvPr>
        </p:nvSpPr>
        <p:spPr>
          <a:xfrm>
            <a:off x="2811503" y="7574281"/>
            <a:ext cx="3283527" cy="2380235"/>
          </a:xfrm>
        </p:spPr>
        <p:txBody>
          <a:bodyPr vert="horz" lIns="91440" tIns="45720" rIns="91440" bIns="45720" rtlCol="0" anchor="t">
            <a:normAutofit/>
          </a:bodyPr>
          <a:lstStyle/>
          <a:p>
            <a:endParaRPr lang="en-US" dirty="0">
              <a:ea typeface="Calibri"/>
              <a:cs typeface="Calibri"/>
            </a:endParaRPr>
          </a:p>
        </p:txBody>
      </p:sp>
      <p:pic>
        <p:nvPicPr>
          <p:cNvPr id="11" name="Picture 10" descr="A thank you note on a computer keyboard&#10;&#10;Description automatically generated">
            <a:extLst>
              <a:ext uri="{FF2B5EF4-FFF2-40B4-BE49-F238E27FC236}">
                <a16:creationId xmlns:a16="http://schemas.microsoft.com/office/drawing/2014/main" id="{43EA2AD0-DCAB-0074-79A8-2A54DD170E18}"/>
              </a:ext>
            </a:extLst>
          </p:cNvPr>
          <p:cNvPicPr>
            <a:picLocks noChangeAspect="1"/>
          </p:cNvPicPr>
          <p:nvPr/>
        </p:nvPicPr>
        <p:blipFill>
          <a:blip r:embed="rId2"/>
          <a:stretch>
            <a:fillRect/>
          </a:stretch>
        </p:blipFill>
        <p:spPr>
          <a:xfrm>
            <a:off x="2609850" y="1523968"/>
            <a:ext cx="5852743" cy="3001107"/>
          </a:xfrm>
          <a:prstGeom prst="rect">
            <a:avLst/>
          </a:prstGeom>
        </p:spPr>
      </p:pic>
    </p:spTree>
    <p:extLst>
      <p:ext uri="{BB962C8B-B14F-4D97-AF65-F5344CB8AC3E}">
        <p14:creationId xmlns:p14="http://schemas.microsoft.com/office/powerpoint/2010/main" val="488488471"/>
      </p:ext>
    </p:extLst>
  </p:cSld>
  <p:clrMapOvr>
    <a:masterClrMapping/>
  </p:clrMapOvr>
</p:sld>
</file>

<file path=ppt/theme/theme1.xml><?xml version="1.0" encoding="utf-8"?>
<a:theme xmlns:a="http://schemas.openxmlformats.org/drawingml/2006/main" name="Midn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Midnight</vt:lpstr>
      <vt:lpstr>Pitch Deck</vt:lpstr>
      <vt:lpstr>Problem Statement</vt:lpstr>
      <vt:lpstr>Interesting Facts About The Data</vt:lpstr>
      <vt:lpstr>2 Cool Facts About The Data</vt:lpstr>
      <vt:lpstr>2 Cool Facts About the Data cont.</vt:lpstr>
      <vt:lpstr>Questions asked about the Data</vt:lpstr>
      <vt:lpstr>2 Questions About The Data</vt:lpstr>
      <vt:lpstr>Final Thoughts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430</cp:revision>
  <dcterms:created xsi:type="dcterms:W3CDTF">2024-05-24T19:49:42Z</dcterms:created>
  <dcterms:modified xsi:type="dcterms:W3CDTF">2024-06-13T11:45:33Z</dcterms:modified>
</cp:coreProperties>
</file>