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Proxima Nova"/>
      <p:regular r:id="rId41"/>
      <p:bold r:id="rId42"/>
      <p:italic r:id="rId43"/>
      <p:boldItalic r:id="rId44"/>
    </p:embeddedFont>
    <p:embeddedFont>
      <p:font typeface="Alfa Slab One"/>
      <p:regular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İbrahim Mahir Akbaş (Student)"/>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ProximaNova-bold.fntdata"/><Relationship Id="rId41" Type="http://schemas.openxmlformats.org/officeDocument/2006/relationships/font" Target="fonts/ProximaNova-regular.fntdata"/><Relationship Id="rId22" Type="http://schemas.openxmlformats.org/officeDocument/2006/relationships/slide" Target="slides/slide16.xml"/><Relationship Id="rId44" Type="http://schemas.openxmlformats.org/officeDocument/2006/relationships/font" Target="fonts/ProximaNova-boldItalic.fntdata"/><Relationship Id="rId21" Type="http://schemas.openxmlformats.org/officeDocument/2006/relationships/slide" Target="slides/slide15.xml"/><Relationship Id="rId43" Type="http://schemas.openxmlformats.org/officeDocument/2006/relationships/font" Target="fonts/ProximaNova-italic.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AlfaSlabOn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5-20T17:17:44.601">
    <p:pos x="6000" y="0"/>
    <p:text>The Graph Coloring problem is about choosing proper colors for all nodes of the graph such that there are no adjacent nodes that have the same color. In other perspectives any subset of E must not have the same color on both sides. Formally, given G (V, E) is an undirected graph and k is the number of colors available. The function colors the G is f: V-&gt; {1, 2, …, k} assigns a color to each vertex such that f(u) ≠ f(v) if u, v ∈ V and e = {u, v} ∈ E.
1.2 Decision Problem
Given an undirected graph G=(V,E) and a positive integer k, does there exist a proper coloring with k colors such that two adjacent vertices are not colored with the same color.
1.3 Optimization Problem
In the context of an undirected graph G=(V,E) minimize the number of colors k that satisfy f(u) ≠ f(v) if u, v ∈ V and e = {u, v} ∈ 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05-22T20:25:10.843">
    <p:pos x="196" y="725"/>
    <p:text>Number of these vertices will be equal to numNodes.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e82d2def8_0_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de82d2def8_0_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eae40f45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deae40f45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eae40f45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deae40f45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eae40f45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deae40f45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de82d2def8_0_10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de82d2def8_0_10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e82d2def8_0_1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e82d2def8_0_1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e82d2def8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e82d2def8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ded59d285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ded59d285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ded59d285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ded59d285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deae40f45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deae40f45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de82d2def8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de82d2def8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deae40f45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deae40f45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deae40f45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deae40f45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df5e967b0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df5e967b0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df5e967b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df5e967b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deae40f45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deae40f45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ded59d285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ded59d285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deae40f45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deae40f45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deae40f45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deae40f45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deae40f45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deae40f45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deae40f455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deae40f455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de82d2def8_0_9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de82d2def8_0_9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deae40f455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deae40f45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deae40f455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deae40f455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deae40f455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deae40f455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deae40f45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deae40f45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deae40f45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deae40f45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de82d2def8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de82d2def8_0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de82d2def8_0_9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de82d2def8_0_9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de82d2def8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de82d2def8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de82d2def8_0_9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de82d2def8_0_9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de82d2def8_0_10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de82d2def8_0_1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de82d2def8_0_9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de82d2def8_0_9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20" Type="http://schemas.openxmlformats.org/officeDocument/2006/relationships/hyperlink" Target="https://docs.google.com/document/d/1ax0CmsOgPmgu-geRFmlzBKibpy89ItkK/edit#heading=h.49x2ik5" TargetMode="External"/><Relationship Id="rId22" Type="http://schemas.openxmlformats.org/officeDocument/2006/relationships/hyperlink" Target="https://docs.google.com/document/d/1ax0CmsOgPmgu-geRFmlzBKibpy89ItkK/edit#heading=h.147n2zr" TargetMode="External"/><Relationship Id="rId21" Type="http://schemas.openxmlformats.org/officeDocument/2006/relationships/hyperlink" Target="https://docs.google.com/document/d/1ax0CmsOgPmgu-geRFmlzBKibpy89ItkK/edit#heading=h.2p2csry" TargetMode="External"/><Relationship Id="rId24" Type="http://schemas.openxmlformats.org/officeDocument/2006/relationships/hyperlink" Target="https://docs.google.com/document/d/1ax0CmsOgPmgu-geRFmlzBKibpy89ItkK/edit#heading=h.23ckvvd" TargetMode="External"/><Relationship Id="rId23" Type="http://schemas.openxmlformats.org/officeDocument/2006/relationships/hyperlink" Target="https://docs.google.com/document/d/1ax0CmsOgPmgu-geRFmlzBKibpy89ItkK/edit#heading=h.3o7alnk" TargetMode="External"/><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cs.google.com/document/d/1ax0CmsOgPmgu-geRFmlzBKibpy89ItkK/edit#heading=h.gjdgxs" TargetMode="External"/><Relationship Id="rId4" Type="http://schemas.openxmlformats.org/officeDocument/2006/relationships/hyperlink" Target="https://docs.google.com/document/d/1ax0CmsOgPmgu-geRFmlzBKibpy89ItkK/edit#heading=h.30j0zll" TargetMode="External"/><Relationship Id="rId9" Type="http://schemas.openxmlformats.org/officeDocument/2006/relationships/hyperlink" Target="https://docs.google.com/document/d/1ax0CmsOgPmgu-geRFmlzBKibpy89ItkK/edit#heading=h.3rdcrjn" TargetMode="External"/><Relationship Id="rId26" Type="http://schemas.openxmlformats.org/officeDocument/2006/relationships/hyperlink" Target="https://docs.google.com/document/d/1ax0CmsOgPmgu-geRFmlzBKibpy89ItkK/edit#heading=h.32hioqz" TargetMode="External"/><Relationship Id="rId25" Type="http://schemas.openxmlformats.org/officeDocument/2006/relationships/hyperlink" Target="https://docs.google.com/document/d/1ax0CmsOgPmgu-geRFmlzBKibpy89ItkK/edit#heading=h.ihv636" TargetMode="External"/><Relationship Id="rId28" Type="http://schemas.openxmlformats.org/officeDocument/2006/relationships/hyperlink" Target="https://docs.google.com/document/d/1ax0CmsOgPmgu-geRFmlzBKibpy89ItkK/edit#heading=h.41mghml" TargetMode="External"/><Relationship Id="rId27" Type="http://schemas.openxmlformats.org/officeDocument/2006/relationships/hyperlink" Target="https://docs.google.com/document/d/1ax0CmsOgPmgu-geRFmlzBKibpy89ItkK/edit#heading=h.1hmsyys" TargetMode="External"/><Relationship Id="rId5" Type="http://schemas.openxmlformats.org/officeDocument/2006/relationships/hyperlink" Target="https://docs.google.com/document/d/1ax0CmsOgPmgu-geRFmlzBKibpy89ItkK/edit#heading=h.3znysh7" TargetMode="External"/><Relationship Id="rId6" Type="http://schemas.openxmlformats.org/officeDocument/2006/relationships/hyperlink" Target="https://docs.google.com/document/d/1ax0CmsOgPmgu-geRFmlzBKibpy89ItkK/edit#heading=h.2et92p0" TargetMode="External"/><Relationship Id="rId29" Type="http://schemas.openxmlformats.org/officeDocument/2006/relationships/hyperlink" Target="https://docs.google.com/document/d/1ax0CmsOgPmgu-geRFmlzBKibpy89ItkK/edit#heading=h.vx1227" TargetMode="External"/><Relationship Id="rId7" Type="http://schemas.openxmlformats.org/officeDocument/2006/relationships/hyperlink" Target="https://docs.google.com/document/d/1ax0CmsOgPmgu-geRFmlzBKibpy89ItkK/edit#heading=h.tyjcwt" TargetMode="External"/><Relationship Id="rId8" Type="http://schemas.openxmlformats.org/officeDocument/2006/relationships/hyperlink" Target="https://docs.google.com/document/d/1ax0CmsOgPmgu-geRFmlzBKibpy89ItkK/edit#heading=h.3dy6vkm" TargetMode="External"/><Relationship Id="rId31" Type="http://schemas.openxmlformats.org/officeDocument/2006/relationships/hyperlink" Target="https://docs.google.com/document/d/1ax0CmsOgPmgu-geRFmlzBKibpy89ItkK/edit#heading=h.206ipza" TargetMode="External"/><Relationship Id="rId30" Type="http://schemas.openxmlformats.org/officeDocument/2006/relationships/hyperlink" Target="https://docs.google.com/document/d/1ax0CmsOgPmgu-geRFmlzBKibpy89ItkK/edit#heading=h.3l18frh" TargetMode="External"/><Relationship Id="rId11" Type="http://schemas.openxmlformats.org/officeDocument/2006/relationships/hyperlink" Target="https://docs.google.com/document/d/1ax0CmsOgPmgu-geRFmlzBKibpy89ItkK/edit#heading=h.44sinio" TargetMode="External"/><Relationship Id="rId10" Type="http://schemas.openxmlformats.org/officeDocument/2006/relationships/hyperlink" Target="https://docs.google.com/document/d/1ax0CmsOgPmgu-geRFmlzBKibpy89ItkK/edit#heading=h.1ksv4uv" TargetMode="External"/><Relationship Id="rId13" Type="http://schemas.openxmlformats.org/officeDocument/2006/relationships/hyperlink" Target="https://docs.google.com/document/d/1ax0CmsOgPmgu-geRFmlzBKibpy89ItkK/edit#heading=h.2xcytpi" TargetMode="External"/><Relationship Id="rId12" Type="http://schemas.openxmlformats.org/officeDocument/2006/relationships/hyperlink" Target="https://docs.google.com/document/d/1ax0CmsOgPmgu-geRFmlzBKibpy89ItkK/edit#heading=h.3j2qqm3" TargetMode="External"/><Relationship Id="rId15" Type="http://schemas.openxmlformats.org/officeDocument/2006/relationships/hyperlink" Target="https://docs.google.com/document/d/1ax0CmsOgPmgu-geRFmlzBKibpy89ItkK/edit#heading=h.3whwml4" TargetMode="External"/><Relationship Id="rId14" Type="http://schemas.openxmlformats.org/officeDocument/2006/relationships/hyperlink" Target="https://docs.google.com/document/d/1ax0CmsOgPmgu-geRFmlzBKibpy89ItkK/edit#heading=h.1ci93xb" TargetMode="External"/><Relationship Id="rId17" Type="http://schemas.openxmlformats.org/officeDocument/2006/relationships/hyperlink" Target="https://docs.google.com/document/d/1ax0CmsOgPmgu-geRFmlzBKibpy89ItkK/edit#heading=h.qsh70q" TargetMode="External"/><Relationship Id="rId16" Type="http://schemas.openxmlformats.org/officeDocument/2006/relationships/hyperlink" Target="https://docs.google.com/document/d/1ax0CmsOgPmgu-geRFmlzBKibpy89ItkK/edit#heading=h.2bn6wsx" TargetMode="External"/><Relationship Id="rId19" Type="http://schemas.openxmlformats.org/officeDocument/2006/relationships/hyperlink" Target="https://docs.google.com/document/d/1ax0CmsOgPmgu-geRFmlzBKibpy89ItkK/edit#heading=h.1pxezwc" TargetMode="External"/><Relationship Id="rId18" Type="http://schemas.openxmlformats.org/officeDocument/2006/relationships/hyperlink" Target="https://docs.google.com/document/d/1ax0CmsOgPmgu-geRFmlzBKibpy89ItkK/edit#heading=h.3as4poj"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comments" Target="../comments/commen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en.wikipedia.org/wiki/Doi_(identifier)" TargetMode="External"/><Relationship Id="rId4" Type="http://schemas.openxmlformats.org/officeDocument/2006/relationships/hyperlink" Target="https://doi.org/10.1016%2F0012-365X%2880%2990236-8" TargetMode="External"/><Relationship Id="rId5" Type="http://schemas.openxmlformats.org/officeDocument/2006/relationships/hyperlink" Target="https://en.wikipedia.org/wiki/Doi_(identifier)" TargetMode="External"/><Relationship Id="rId6" Type="http://schemas.openxmlformats.org/officeDocument/2006/relationships/hyperlink" Target="https://doi.org/10.1145%2F800119.803884" TargetMode="External"/><Relationship Id="rId7" Type="http://schemas.openxmlformats.org/officeDocument/2006/relationships/hyperlink" Target="https://doi.org/10.1016/j.matpr.2022.06.392" TargetMode="External"/><Relationship Id="rId8" Type="http://schemas.openxmlformats.org/officeDocument/2006/relationships/hyperlink" Target="https://dergipark.org.tr/en/download/article-file/25414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68600"/>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Graph Coloring Problem</a:t>
            </a:r>
            <a:endParaRPr/>
          </a:p>
        </p:txBody>
      </p:sp>
      <p:sp>
        <p:nvSpPr>
          <p:cNvPr id="57" name="Google Shape;57;p13"/>
          <p:cNvSpPr txBox="1"/>
          <p:nvPr>
            <p:ph idx="1" type="subTitle"/>
          </p:nvPr>
        </p:nvSpPr>
        <p:spPr>
          <a:xfrm>
            <a:off x="311700" y="2026398"/>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CS301 Project Presentation</a:t>
            </a:r>
            <a:endParaRPr/>
          </a:p>
        </p:txBody>
      </p:sp>
      <p:sp>
        <p:nvSpPr>
          <p:cNvPr id="58" name="Google Shape;58;p13"/>
          <p:cNvSpPr txBox="1"/>
          <p:nvPr/>
        </p:nvSpPr>
        <p:spPr>
          <a:xfrm>
            <a:off x="2030400" y="3048625"/>
            <a:ext cx="5083200" cy="1411500"/>
          </a:xfrm>
          <a:prstGeom prst="rect">
            <a:avLst/>
          </a:prstGeom>
          <a:noFill/>
          <a:ln>
            <a:noFill/>
          </a:ln>
        </p:spPr>
        <p:txBody>
          <a:bodyPr anchorCtr="0" anchor="t" bIns="91425" lIns="91425" spcFirstLastPara="1" rIns="91425" wrap="square" tIns="91425">
            <a:noAutofit/>
          </a:bodyPr>
          <a:lstStyle/>
          <a:p>
            <a:pPr indent="-228600" lvl="0" marL="457200" rtl="0" algn="ctr">
              <a:lnSpc>
                <a:spcPct val="150000"/>
              </a:lnSpc>
              <a:spcBef>
                <a:spcPts val="0"/>
              </a:spcBef>
              <a:spcAft>
                <a:spcPts val="0"/>
              </a:spcAft>
              <a:buNone/>
            </a:pPr>
            <a:r>
              <a:rPr lang="en" sz="2000">
                <a:latin typeface="Calibri"/>
                <a:ea typeface="Calibri"/>
                <a:cs typeface="Calibri"/>
                <a:sym typeface="Calibri"/>
              </a:rPr>
              <a:t>Group 187</a:t>
            </a:r>
            <a:endParaRPr sz="2000">
              <a:latin typeface="Calibri"/>
              <a:ea typeface="Calibri"/>
              <a:cs typeface="Calibri"/>
              <a:sym typeface="Calibri"/>
            </a:endParaRPr>
          </a:p>
          <a:p>
            <a:pPr indent="-228600" lvl="0" marL="457200" rtl="0" algn="ctr">
              <a:lnSpc>
                <a:spcPct val="150000"/>
              </a:lnSpc>
              <a:spcBef>
                <a:spcPts val="0"/>
              </a:spcBef>
              <a:spcAft>
                <a:spcPts val="0"/>
              </a:spcAft>
              <a:buNone/>
            </a:pPr>
            <a:r>
              <a:rPr lang="en" sz="2000">
                <a:latin typeface="Calibri"/>
                <a:ea typeface="Calibri"/>
                <a:cs typeface="Calibri"/>
                <a:sym typeface="Calibri"/>
              </a:rPr>
              <a:t>İbrahim Mahir Akbaş 29492</a:t>
            </a:r>
            <a:endParaRPr sz="2000">
              <a:latin typeface="Calibri"/>
              <a:ea typeface="Calibri"/>
              <a:cs typeface="Calibri"/>
              <a:sym typeface="Calibri"/>
            </a:endParaRPr>
          </a:p>
          <a:p>
            <a:pPr indent="-228600" lvl="0" marL="457200" rtl="0" algn="ctr">
              <a:lnSpc>
                <a:spcPct val="150000"/>
              </a:lnSpc>
              <a:spcBef>
                <a:spcPts val="0"/>
              </a:spcBef>
              <a:spcAft>
                <a:spcPts val="0"/>
              </a:spcAft>
              <a:buNone/>
            </a:pPr>
            <a:r>
              <a:rPr lang="en" sz="2000">
                <a:latin typeface="Calibri"/>
                <a:ea typeface="Calibri"/>
                <a:cs typeface="Calibri"/>
                <a:sym typeface="Calibri"/>
              </a:rPr>
              <a:t>Ufuk Ulaş Tokat 28914</a:t>
            </a:r>
            <a:endParaRPr sz="1800">
              <a:solidFill>
                <a:schemeClr val="dk2"/>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2.1.1 Pseudocode</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457200" rtl="0" algn="l">
              <a:spcBef>
                <a:spcPts val="0"/>
              </a:spcBef>
              <a:spcAft>
                <a:spcPts val="0"/>
              </a:spcAft>
              <a:buNone/>
            </a:pPr>
            <a:r>
              <a:rPr lang="en" sz="4800"/>
              <a:t>Step 1: Initialize the vertices.</a:t>
            </a:r>
            <a:endParaRPr sz="4800"/>
          </a:p>
          <a:p>
            <a:pPr indent="0" lvl="0" marL="457200" rtl="0" algn="l">
              <a:spcBef>
                <a:spcPts val="1200"/>
              </a:spcBef>
              <a:spcAft>
                <a:spcPts val="0"/>
              </a:spcAft>
              <a:buNone/>
            </a:pPr>
            <a:r>
              <a:rPr lang="en" sz="4800"/>
              <a:t>Step 2:	For current_coloring in all_collorings</a:t>
            </a:r>
            <a:endParaRPr sz="4800"/>
          </a:p>
          <a:p>
            <a:pPr indent="0" lvl="0" marL="457200" rtl="0" algn="l">
              <a:spcBef>
                <a:spcPts val="1200"/>
              </a:spcBef>
              <a:spcAft>
                <a:spcPts val="0"/>
              </a:spcAft>
              <a:buNone/>
            </a:pPr>
            <a:r>
              <a:rPr lang="en" sz="4800"/>
              <a:t>Step 2.1:      	Assume current_combination is valid coloring</a:t>
            </a:r>
            <a:endParaRPr sz="4800"/>
          </a:p>
          <a:p>
            <a:pPr indent="0" lvl="0" marL="457200" rtl="0" algn="l">
              <a:spcBef>
                <a:spcPts val="1200"/>
              </a:spcBef>
              <a:spcAft>
                <a:spcPts val="0"/>
              </a:spcAft>
              <a:buNone/>
            </a:pPr>
            <a:r>
              <a:rPr lang="en" sz="4800"/>
              <a:t>Step 2.2:      	Initialize is_valid to True.</a:t>
            </a:r>
            <a:endParaRPr sz="4800"/>
          </a:p>
          <a:p>
            <a:pPr indent="0" lvl="0" marL="457200" rtl="0" algn="l">
              <a:spcBef>
                <a:spcPts val="1200"/>
              </a:spcBef>
              <a:spcAft>
                <a:spcPts val="0"/>
              </a:spcAft>
              <a:buNone/>
            </a:pPr>
            <a:r>
              <a:rPr lang="en" sz="4800"/>
              <a:t>Step 2.3:      	For current_edge(u,v) in all_edges</a:t>
            </a:r>
            <a:endParaRPr sz="4800"/>
          </a:p>
          <a:p>
            <a:pPr indent="0" lvl="0" marL="457200" rtl="0" algn="l">
              <a:spcBef>
                <a:spcPts val="1200"/>
              </a:spcBef>
              <a:spcAft>
                <a:spcPts val="0"/>
              </a:spcAft>
              <a:buNone/>
            </a:pPr>
            <a:r>
              <a:rPr lang="en" sz="4800"/>
              <a:t>Step 2.3.1:         	If color u equal to color v</a:t>
            </a:r>
            <a:endParaRPr sz="4800"/>
          </a:p>
          <a:p>
            <a:pPr indent="0" lvl="0" marL="457200" rtl="0" algn="l">
              <a:spcBef>
                <a:spcPts val="1200"/>
              </a:spcBef>
              <a:spcAft>
                <a:spcPts val="0"/>
              </a:spcAft>
              <a:buNone/>
            </a:pPr>
            <a:r>
              <a:rPr lang="en" sz="4800"/>
              <a:t>Step 2.3.2:               	        	Set is_valid to false.</a:t>
            </a:r>
            <a:endParaRPr sz="4800"/>
          </a:p>
          <a:p>
            <a:pPr indent="0" lvl="0" marL="457200" rtl="0" algn="l">
              <a:spcBef>
                <a:spcPts val="1200"/>
              </a:spcBef>
              <a:spcAft>
                <a:spcPts val="0"/>
              </a:spcAft>
              <a:buNone/>
            </a:pPr>
            <a:r>
              <a:rPr lang="en" sz="4800"/>
              <a:t>Step 2.4:      	If is_colloring is True and number of colors is smaller than k</a:t>
            </a:r>
            <a:endParaRPr sz="4800"/>
          </a:p>
          <a:p>
            <a:pPr indent="0" lvl="0" marL="457200" rtl="0" algn="l">
              <a:spcBef>
                <a:spcPts val="1200"/>
              </a:spcBef>
              <a:spcAft>
                <a:spcPts val="0"/>
              </a:spcAft>
              <a:buNone/>
            </a:pPr>
            <a:r>
              <a:rPr lang="en" sz="4800"/>
              <a:t>Step 2.5:      	Return current_colloring</a:t>
            </a:r>
            <a:endParaRPr sz="4800"/>
          </a:p>
          <a:p>
            <a:pPr indent="0" lvl="0" marL="457200" rtl="0" algn="l">
              <a:spcBef>
                <a:spcPts val="1200"/>
              </a:spcBef>
              <a:spcAft>
                <a:spcPts val="0"/>
              </a:spcAft>
              <a:buNone/>
            </a:pPr>
            <a:r>
              <a:rPr lang="en" sz="4800"/>
              <a:t>Step 3:  	Return None</a:t>
            </a:r>
            <a:endParaRPr sz="4800"/>
          </a:p>
          <a:p>
            <a:pPr indent="0" lvl="0" marL="45720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2.2 Heuristic Algorithm</a:t>
            </a:r>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Welsh Powell: </a:t>
            </a:r>
            <a:r>
              <a:rPr lang="en"/>
              <a:t>Heuristic </a:t>
            </a:r>
            <a:r>
              <a:rPr lang="en"/>
              <a:t>approach</a:t>
            </a:r>
            <a:r>
              <a:rPr lang="en"/>
              <a:t> to find a coloring with optimal number of colors.</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Inputs: </a:t>
            </a:r>
            <a:r>
              <a:rPr lang="en"/>
              <a:t>The algorithm takes an undirected graph G = (V, E) as input, where V is the set of vertices and E is the set of edges.</a:t>
            </a:r>
            <a:endParaRPr/>
          </a:p>
          <a:p>
            <a:pPr indent="0" lvl="0" marL="0" rtl="0" algn="l">
              <a:spcBef>
                <a:spcPts val="1200"/>
              </a:spcBef>
              <a:spcAft>
                <a:spcPts val="0"/>
              </a:spcAft>
              <a:buNone/>
            </a:pPr>
            <a:r>
              <a:rPr b="1" lang="en"/>
              <a:t>Outputs: </a:t>
            </a:r>
            <a:r>
              <a:rPr lang="en"/>
              <a:t>Dictionary objects as following</a:t>
            </a:r>
            <a:endParaRPr/>
          </a:p>
          <a:p>
            <a:pPr indent="0" lvl="0" marL="0" rtl="0" algn="l">
              <a:spcBef>
                <a:spcPts val="1200"/>
              </a:spcBef>
              <a:spcAft>
                <a:spcPts val="0"/>
              </a:spcAft>
              <a:buNone/>
            </a:pPr>
            <a:r>
              <a:rPr b="1" lang="en"/>
              <a:t>	{1: 0, 2: 0, 3: 1, 4: 0, 5:1}</a:t>
            </a:r>
            <a:endParaRPr b="1"/>
          </a:p>
          <a:p>
            <a:pPr indent="0" lvl="0" marL="0" rtl="0" algn="l">
              <a:spcBef>
                <a:spcPts val="1200"/>
              </a:spcBef>
              <a:spcAft>
                <a:spcPts val="1200"/>
              </a:spcAft>
              <a:buNone/>
            </a:pPr>
            <a:r>
              <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2.2.1 Overview</a:t>
            </a:r>
            <a:endParaRPr/>
          </a:p>
        </p:txBody>
      </p:sp>
      <p:sp>
        <p:nvSpPr>
          <p:cNvPr id="133" name="Google Shape;133;p24"/>
          <p:cNvSpPr txBox="1"/>
          <p:nvPr>
            <p:ph idx="1" type="body"/>
          </p:nvPr>
        </p:nvSpPr>
        <p:spPr>
          <a:xfrm>
            <a:off x="311700" y="1361275"/>
            <a:ext cx="3037500" cy="3207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Sorting vertices</a:t>
            </a:r>
            <a:endParaRPr/>
          </a:p>
          <a:p>
            <a:pPr indent="0" lvl="0" marL="0" rtl="0" algn="l">
              <a:spcBef>
                <a:spcPts val="1200"/>
              </a:spcBef>
              <a:spcAft>
                <a:spcPts val="0"/>
              </a:spcAft>
              <a:buNone/>
            </a:pPr>
            <a:r>
              <a:rPr lang="en"/>
              <a:t>Start with coloring highest degree</a:t>
            </a:r>
            <a:endParaRPr/>
          </a:p>
          <a:p>
            <a:pPr indent="0" lvl="0" marL="0" rtl="0" algn="l">
              <a:spcBef>
                <a:spcPts val="1200"/>
              </a:spcBef>
              <a:spcAft>
                <a:spcPts val="0"/>
              </a:spcAft>
              <a:buNone/>
            </a:pPr>
            <a:r>
              <a:rPr lang="en"/>
              <a:t>Color the vertex not connected to it and have highest degree with same color</a:t>
            </a:r>
            <a:endParaRPr/>
          </a:p>
          <a:p>
            <a:pPr indent="0" lvl="0" marL="0" rtl="0" algn="l">
              <a:spcBef>
                <a:spcPts val="1200"/>
              </a:spcBef>
              <a:spcAft>
                <a:spcPts val="0"/>
              </a:spcAft>
              <a:buNone/>
            </a:pPr>
            <a:r>
              <a:rPr lang="en"/>
              <a:t>Continue with same process until all vertices that can have that color are colored</a:t>
            </a:r>
            <a:endParaRPr/>
          </a:p>
          <a:p>
            <a:pPr indent="0" lvl="0" marL="0" rtl="0" algn="l">
              <a:spcBef>
                <a:spcPts val="1200"/>
              </a:spcBef>
              <a:spcAft>
                <a:spcPts val="1200"/>
              </a:spcAft>
              <a:buNone/>
            </a:pPr>
            <a:r>
              <a:rPr lang="en"/>
              <a:t>Continue with </a:t>
            </a:r>
            <a:r>
              <a:rPr lang="en"/>
              <a:t>remaining</a:t>
            </a:r>
            <a:r>
              <a:rPr lang="en"/>
              <a:t> vertices with another color</a:t>
            </a:r>
            <a:endParaRPr/>
          </a:p>
        </p:txBody>
      </p:sp>
      <p:pic>
        <p:nvPicPr>
          <p:cNvPr id="134" name="Google Shape;134;p24"/>
          <p:cNvPicPr preferRelativeResize="0"/>
          <p:nvPr/>
        </p:nvPicPr>
        <p:blipFill>
          <a:blip r:embed="rId3">
            <a:alphaModFix/>
          </a:blip>
          <a:stretch>
            <a:fillRect/>
          </a:stretch>
        </p:blipFill>
        <p:spPr>
          <a:xfrm>
            <a:off x="3349201" y="1017725"/>
            <a:ext cx="5634150" cy="3246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2.2.2 </a:t>
            </a:r>
            <a:r>
              <a:rPr lang="en"/>
              <a:t>Pseudocode</a:t>
            </a:r>
            <a:endParaRPr/>
          </a:p>
        </p:txBody>
      </p:sp>
      <p:sp>
        <p:nvSpPr>
          <p:cNvPr id="140" name="Google Shape;140;p25"/>
          <p:cNvSpPr txBox="1"/>
          <p:nvPr>
            <p:ph idx="1" type="body"/>
          </p:nvPr>
        </p:nvSpPr>
        <p:spPr>
          <a:xfrm>
            <a:off x="311700" y="1152475"/>
            <a:ext cx="8606400" cy="3797700"/>
          </a:xfrm>
          <a:prstGeom prst="rect">
            <a:avLst/>
          </a:prstGeom>
        </p:spPr>
        <p:txBody>
          <a:bodyPr anchorCtr="0" anchor="t" bIns="91425" lIns="91425" spcFirstLastPara="1" rIns="91425" wrap="square" tIns="91425">
            <a:normAutofit/>
          </a:bodyPr>
          <a:lstStyle/>
          <a:p>
            <a:pPr indent="0" lvl="0" marL="38100" rtl="0" algn="just">
              <a:lnSpc>
                <a:spcPct val="150000"/>
              </a:lnSpc>
              <a:spcBef>
                <a:spcPts val="0"/>
              </a:spcBef>
              <a:spcAft>
                <a:spcPts val="0"/>
              </a:spcAft>
              <a:buNone/>
            </a:pPr>
            <a:r>
              <a:rPr b="1" lang="en" sz="1300"/>
              <a:t>***********************************************************************</a:t>
            </a:r>
            <a:endParaRPr b="1" sz="1300"/>
          </a:p>
          <a:p>
            <a:pPr indent="0" lvl="0" marL="38100" rtl="0" algn="just">
              <a:lnSpc>
                <a:spcPct val="150000"/>
              </a:lnSpc>
              <a:spcBef>
                <a:spcPts val="0"/>
              </a:spcBef>
              <a:spcAft>
                <a:spcPts val="0"/>
              </a:spcAft>
              <a:buNone/>
            </a:pPr>
            <a:r>
              <a:rPr b="1" lang="en" sz="1300"/>
              <a:t>Step 1:</a:t>
            </a:r>
            <a:r>
              <a:rPr lang="en" sz="1300"/>
              <a:t> Sort vertices by degree in descending order</a:t>
            </a:r>
            <a:endParaRPr sz="1300"/>
          </a:p>
          <a:p>
            <a:pPr indent="0" lvl="0" marL="38100" rtl="0" algn="just">
              <a:lnSpc>
                <a:spcPct val="150000"/>
              </a:lnSpc>
              <a:spcBef>
                <a:spcPts val="0"/>
              </a:spcBef>
              <a:spcAft>
                <a:spcPts val="0"/>
              </a:spcAft>
              <a:buNone/>
            </a:pPr>
            <a:r>
              <a:rPr b="1" lang="en" sz="1300"/>
              <a:t>Step 2:</a:t>
            </a:r>
            <a:r>
              <a:rPr lang="en" sz="1300"/>
              <a:t> Initialize colors and assign the first vertex color 1</a:t>
            </a:r>
            <a:endParaRPr sz="1300"/>
          </a:p>
          <a:p>
            <a:pPr indent="0" lvl="0" marL="38100" rtl="0" algn="just">
              <a:lnSpc>
                <a:spcPct val="150000"/>
              </a:lnSpc>
              <a:spcBef>
                <a:spcPts val="0"/>
              </a:spcBef>
              <a:spcAft>
                <a:spcPts val="0"/>
              </a:spcAft>
              <a:buNone/>
            </a:pPr>
            <a:r>
              <a:rPr b="1" lang="en" sz="1300"/>
              <a:t>Step 3:</a:t>
            </a:r>
            <a:r>
              <a:rPr lang="en" sz="1300"/>
              <a:t> For each vertex in the sorted list starting from the second vertex:</a:t>
            </a:r>
            <a:endParaRPr sz="1300"/>
          </a:p>
          <a:p>
            <a:pPr indent="419100" lvl="0" marL="38100" rtl="0" algn="just">
              <a:lnSpc>
                <a:spcPct val="150000"/>
              </a:lnSpc>
              <a:spcBef>
                <a:spcPts val="0"/>
              </a:spcBef>
              <a:spcAft>
                <a:spcPts val="0"/>
              </a:spcAft>
              <a:buNone/>
            </a:pPr>
            <a:r>
              <a:rPr b="1" lang="en" sz="1300"/>
              <a:t>Step 3.1:</a:t>
            </a:r>
            <a:r>
              <a:rPr lang="en" sz="1300"/>
              <a:t> Get the colors of neighboring vertices of the current vertex</a:t>
            </a:r>
            <a:endParaRPr sz="1300"/>
          </a:p>
          <a:p>
            <a:pPr indent="419100" lvl="0" marL="38100" rtl="0" algn="just">
              <a:lnSpc>
                <a:spcPct val="150000"/>
              </a:lnSpc>
              <a:spcBef>
                <a:spcPts val="0"/>
              </a:spcBef>
              <a:spcAft>
                <a:spcPts val="0"/>
              </a:spcAft>
              <a:buNone/>
            </a:pPr>
            <a:r>
              <a:rPr b="1" lang="en" sz="1300"/>
              <a:t>Step 3.2:</a:t>
            </a:r>
            <a:r>
              <a:rPr lang="en" sz="1300"/>
              <a:t> Determine available colors by subtracting neighboring colors from all possible colors</a:t>
            </a:r>
            <a:endParaRPr sz="1300"/>
          </a:p>
          <a:p>
            <a:pPr indent="419100" lvl="0" marL="38100" rtl="0" algn="just">
              <a:lnSpc>
                <a:spcPct val="150000"/>
              </a:lnSpc>
              <a:spcBef>
                <a:spcPts val="0"/>
              </a:spcBef>
              <a:spcAft>
                <a:spcPts val="0"/>
              </a:spcAft>
              <a:buNone/>
            </a:pPr>
            <a:r>
              <a:rPr b="1" lang="en" sz="1300"/>
              <a:t>Step 3.3:</a:t>
            </a:r>
            <a:r>
              <a:rPr lang="en" sz="1300"/>
              <a:t> If available colors exist:</a:t>
            </a:r>
            <a:endParaRPr sz="1300"/>
          </a:p>
          <a:p>
            <a:pPr indent="0" lvl="0" marL="38100" rtl="0" algn="just">
              <a:lnSpc>
                <a:spcPct val="150000"/>
              </a:lnSpc>
              <a:spcBef>
                <a:spcPts val="0"/>
              </a:spcBef>
              <a:spcAft>
                <a:spcPts val="0"/>
              </a:spcAft>
              <a:buNone/>
            </a:pPr>
            <a:r>
              <a:rPr lang="en" sz="1300"/>
              <a:t>           	</a:t>
            </a:r>
            <a:r>
              <a:rPr b="1" lang="en" sz="1300"/>
              <a:t>Step 3.1.1:</a:t>
            </a:r>
            <a:r>
              <a:rPr lang="en" sz="1300"/>
              <a:t> Assign the minimum available color to the current vertex</a:t>
            </a:r>
            <a:endParaRPr sz="1300"/>
          </a:p>
          <a:p>
            <a:pPr indent="419100" lvl="0" marL="38100" rtl="0" algn="just">
              <a:lnSpc>
                <a:spcPct val="150000"/>
              </a:lnSpc>
              <a:spcBef>
                <a:spcPts val="0"/>
              </a:spcBef>
              <a:spcAft>
                <a:spcPts val="0"/>
              </a:spcAft>
              <a:buNone/>
            </a:pPr>
            <a:r>
              <a:rPr b="1" lang="en" sz="1300"/>
              <a:t>Step 3.4:</a:t>
            </a:r>
            <a:r>
              <a:rPr lang="en" sz="1300"/>
              <a:t> If no available colors exist:</a:t>
            </a:r>
            <a:endParaRPr sz="1300"/>
          </a:p>
          <a:p>
            <a:pPr indent="0" lvl="0" marL="38100" rtl="0" algn="l">
              <a:lnSpc>
                <a:spcPct val="150000"/>
              </a:lnSpc>
              <a:spcBef>
                <a:spcPts val="0"/>
              </a:spcBef>
              <a:spcAft>
                <a:spcPts val="0"/>
              </a:spcAft>
              <a:buNone/>
            </a:pPr>
            <a:r>
              <a:rPr lang="en" sz="1300"/>
              <a:t>         		</a:t>
            </a:r>
            <a:r>
              <a:rPr b="1" lang="en" sz="1300"/>
              <a:t>Step 3.4.1</a:t>
            </a:r>
            <a:r>
              <a:rPr lang="en" sz="1300"/>
              <a:t>: Assign a new color to the current vertex, one greater than the maximum color used so far.</a:t>
            </a:r>
            <a:endParaRPr sz="1300"/>
          </a:p>
          <a:p>
            <a:pPr indent="0" lvl="0" marL="38100" rtl="0" algn="just">
              <a:lnSpc>
                <a:spcPct val="150000"/>
              </a:lnSpc>
              <a:spcBef>
                <a:spcPts val="0"/>
              </a:spcBef>
              <a:spcAft>
                <a:spcPts val="0"/>
              </a:spcAft>
              <a:buNone/>
            </a:pPr>
            <a:r>
              <a:rPr b="1" lang="en" sz="1300"/>
              <a:t>Step 4:</a:t>
            </a:r>
            <a:r>
              <a:rPr lang="en" sz="1300"/>
              <a:t> Return the dictionary containing proper coloring</a:t>
            </a:r>
            <a:endParaRPr sz="1300"/>
          </a:p>
          <a:p>
            <a:pPr indent="0" lvl="0" marL="38100" rtl="0" algn="just">
              <a:lnSpc>
                <a:spcPct val="150000"/>
              </a:lnSpc>
              <a:spcBef>
                <a:spcPts val="0"/>
              </a:spcBef>
              <a:spcAft>
                <a:spcPts val="0"/>
              </a:spcAft>
              <a:buNone/>
            </a:pPr>
            <a:r>
              <a:rPr b="1" lang="en" sz="1300"/>
              <a:t>***********************************************************************</a:t>
            </a: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12168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sz="4300"/>
              <a:t>3</a:t>
            </a:r>
            <a:r>
              <a:rPr lang="en" sz="4300"/>
              <a:t>. Algorithm Analysis</a:t>
            </a:r>
            <a:endParaRPr sz="4300"/>
          </a:p>
        </p:txBody>
      </p:sp>
      <p:sp>
        <p:nvSpPr>
          <p:cNvPr id="146" name="Google Shape;146;p26"/>
          <p:cNvSpPr txBox="1"/>
          <p:nvPr>
            <p:ph idx="1" type="body"/>
          </p:nvPr>
        </p:nvSpPr>
        <p:spPr>
          <a:xfrm>
            <a:off x="311700" y="1800750"/>
            <a:ext cx="8520600" cy="2768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t/>
            </a:r>
            <a:endParaRPr sz="2050"/>
          </a:p>
          <a:p>
            <a:pPr indent="0" lvl="0" marL="0" rtl="0" algn="l">
              <a:lnSpc>
                <a:spcPct val="95000"/>
              </a:lnSpc>
              <a:spcBef>
                <a:spcPts val="1200"/>
              </a:spcBef>
              <a:spcAft>
                <a:spcPts val="1200"/>
              </a:spcAft>
              <a:buSzPts val="275"/>
              <a:buNone/>
            </a:pPr>
            <a:r>
              <a:t/>
            </a:r>
            <a:endParaRPr sz="950"/>
          </a:p>
        </p:txBody>
      </p:sp>
      <p:pic>
        <p:nvPicPr>
          <p:cNvPr id="147" name="Google Shape;147;p26"/>
          <p:cNvPicPr preferRelativeResize="0"/>
          <p:nvPr/>
        </p:nvPicPr>
        <p:blipFill>
          <a:blip r:embed="rId3">
            <a:alphaModFix/>
          </a:blip>
          <a:stretch>
            <a:fillRect/>
          </a:stretch>
        </p:blipFill>
        <p:spPr>
          <a:xfrm>
            <a:off x="2884088" y="1416805"/>
            <a:ext cx="3375825" cy="3335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3.1  </a:t>
            </a:r>
            <a:r>
              <a:rPr lang="en"/>
              <a:t>Brute Force Algorithm</a:t>
            </a:r>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2200"/>
          </a:p>
          <a:p>
            <a:pPr indent="-368300" lvl="0" marL="457200" rtl="0" algn="l">
              <a:spcBef>
                <a:spcPts val="1200"/>
              </a:spcBef>
              <a:spcAft>
                <a:spcPts val="0"/>
              </a:spcAft>
              <a:buSzPts val="2200"/>
              <a:buChar char="●"/>
            </a:pPr>
            <a:r>
              <a:rPr lang="en" sz="2200"/>
              <a:t>Correctness Analysis	</a:t>
            </a:r>
            <a:endParaRPr sz="2200"/>
          </a:p>
          <a:p>
            <a:pPr indent="-368300" lvl="0" marL="457200" rtl="0" algn="l">
              <a:spcBef>
                <a:spcPts val="0"/>
              </a:spcBef>
              <a:spcAft>
                <a:spcPts val="0"/>
              </a:spcAft>
              <a:buSzPts val="2200"/>
              <a:buChar char="●"/>
            </a:pPr>
            <a:r>
              <a:rPr lang="en" sz="2200"/>
              <a:t>Time Complexity</a:t>
            </a:r>
            <a:endParaRPr sz="2200"/>
          </a:p>
          <a:p>
            <a:pPr indent="-368300" lvl="0" marL="457200" rtl="0" algn="l">
              <a:spcBef>
                <a:spcPts val="0"/>
              </a:spcBef>
              <a:spcAft>
                <a:spcPts val="0"/>
              </a:spcAft>
              <a:buSzPts val="2200"/>
              <a:buChar char="●"/>
            </a:pPr>
            <a:r>
              <a:rPr lang="en" sz="2200"/>
              <a:t>Space Complexity</a:t>
            </a:r>
            <a:endParaRPr sz="2200"/>
          </a:p>
          <a:p>
            <a:pPr indent="0" lvl="0" marL="0" rtl="0" algn="l">
              <a:spcBef>
                <a:spcPts val="1200"/>
              </a:spcBef>
              <a:spcAft>
                <a:spcPts val="0"/>
              </a:spcAft>
              <a:buNone/>
            </a:pPr>
            <a:r>
              <a:t/>
            </a:r>
            <a:endParaRPr sz="2200"/>
          </a:p>
          <a:p>
            <a:pPr indent="0" lvl="0" marL="0" rtl="0" algn="l">
              <a:spcBef>
                <a:spcPts val="1200"/>
              </a:spcBef>
              <a:spcAft>
                <a:spcPts val="1200"/>
              </a:spcAft>
              <a:buNone/>
            </a:pPr>
            <a:r>
              <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3.1.1 Correctness Analysis</a:t>
            </a:r>
            <a:endParaRPr/>
          </a:p>
        </p:txBody>
      </p:sp>
      <p:sp>
        <p:nvSpPr>
          <p:cNvPr id="159" name="Google Shape;15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The algorithm always finds a proper coloring:</a:t>
            </a:r>
            <a:endParaRPr/>
          </a:p>
          <a:p>
            <a:pPr indent="0" lvl="0" marL="0" rtl="0" algn="l">
              <a:spcBef>
                <a:spcPts val="1200"/>
              </a:spcBef>
              <a:spcAft>
                <a:spcPts val="0"/>
              </a:spcAft>
              <a:buNone/>
            </a:pPr>
            <a:r>
              <a:t/>
            </a:r>
            <a:endParaRPr/>
          </a:p>
          <a:p>
            <a:pPr indent="-342900" lvl="0" marL="914400" rtl="0" algn="l">
              <a:spcBef>
                <a:spcPts val="1200"/>
              </a:spcBef>
              <a:spcAft>
                <a:spcPts val="0"/>
              </a:spcAft>
              <a:buSzPts val="1800"/>
              <a:buChar char="●"/>
            </a:pPr>
            <a:r>
              <a:rPr lang="en"/>
              <a:t>The algorithm will try a coloring at each iteration.</a:t>
            </a:r>
            <a:endParaRPr/>
          </a:p>
          <a:p>
            <a:pPr indent="-342900" lvl="0" marL="914400" rtl="0" algn="l">
              <a:spcBef>
                <a:spcPts val="0"/>
              </a:spcBef>
              <a:spcAft>
                <a:spcPts val="0"/>
              </a:spcAft>
              <a:buSzPts val="1800"/>
              <a:buChar char="●"/>
            </a:pPr>
            <a:r>
              <a:rPr lang="en"/>
              <a:t>If it is a proper, stop.</a:t>
            </a:r>
            <a:endParaRPr/>
          </a:p>
          <a:p>
            <a:pPr indent="-342900" lvl="0" marL="914400" rtl="0" algn="l">
              <a:spcBef>
                <a:spcPts val="0"/>
              </a:spcBef>
              <a:spcAft>
                <a:spcPts val="0"/>
              </a:spcAft>
              <a:buSzPts val="1800"/>
              <a:buChar char="●"/>
            </a:pPr>
            <a:r>
              <a:rPr lang="en"/>
              <a:t>Even if none of the iterations does satisfy the conditions of proper coloring there will be one case where k = n (n is the number of nodes).</a:t>
            </a:r>
            <a:endParaRPr/>
          </a:p>
          <a:p>
            <a:pPr indent="0" lvl="0" marL="13716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The algorithm finds the coloring with the minimum number of colors.</a:t>
            </a:r>
            <a:endParaRPr/>
          </a:p>
          <a:p>
            <a:pPr indent="-342900" lvl="0" marL="914400" rtl="0" algn="l">
              <a:spcBef>
                <a:spcPts val="0"/>
              </a:spcBef>
              <a:spcAft>
                <a:spcPts val="0"/>
              </a:spcAft>
              <a:buSzPts val="1800"/>
              <a:buChar char="●"/>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3.1.1 Correctness Analysis</a:t>
            </a:r>
            <a:endParaRPr/>
          </a:p>
        </p:txBody>
      </p:sp>
      <p:sp>
        <p:nvSpPr>
          <p:cNvPr id="165" name="Google Shape;16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The algorithm finds the coloring with the minimum number of colors.</a:t>
            </a:r>
            <a:endParaRPr/>
          </a:p>
          <a:p>
            <a:pPr indent="-342900" lvl="0" marL="914400" rtl="0" algn="l">
              <a:spcBef>
                <a:spcPts val="1200"/>
              </a:spcBef>
              <a:spcAft>
                <a:spcPts val="0"/>
              </a:spcAft>
              <a:buSzPts val="1800"/>
              <a:buChar char="●"/>
            </a:pPr>
            <a:r>
              <a:rPr lang="en"/>
              <a:t>Assumption: Algorithm uses K colors, K&gt;K′</a:t>
            </a:r>
            <a:endParaRPr/>
          </a:p>
          <a:p>
            <a:pPr indent="0" lvl="0" marL="914400" rtl="0" algn="l">
              <a:spcBef>
                <a:spcPts val="1200"/>
              </a:spcBef>
              <a:spcAft>
                <a:spcPts val="0"/>
              </a:spcAft>
              <a:buNone/>
            </a:pPr>
            <a:r>
              <a:t/>
            </a:r>
            <a:endParaRPr/>
          </a:p>
          <a:p>
            <a:pPr indent="-342900" lvl="0" marL="914400" rtl="0" algn="l">
              <a:spcBef>
                <a:spcPts val="1200"/>
              </a:spcBef>
              <a:spcAft>
                <a:spcPts val="0"/>
              </a:spcAft>
              <a:buSzPts val="1800"/>
              <a:buChar char="●"/>
            </a:pPr>
            <a:r>
              <a:rPr lang="en"/>
              <a:t>Contradiction:</a:t>
            </a:r>
            <a:endParaRPr/>
          </a:p>
          <a:p>
            <a:pPr indent="-342900" lvl="1" marL="1371600" rtl="0" algn="l">
              <a:spcBef>
                <a:spcPts val="0"/>
              </a:spcBef>
              <a:spcAft>
                <a:spcPts val="0"/>
              </a:spcAft>
              <a:buSzPts val="1800"/>
              <a:buChar char="○"/>
            </a:pPr>
            <a:r>
              <a:rPr lang="en" sz="1800"/>
              <a:t>Algorithm explores colorings in order</a:t>
            </a:r>
            <a:endParaRPr sz="1800"/>
          </a:p>
          <a:p>
            <a:pPr indent="-342900" lvl="1" marL="1371600" rtl="0" algn="l">
              <a:spcBef>
                <a:spcPts val="0"/>
              </a:spcBef>
              <a:spcAft>
                <a:spcPts val="0"/>
              </a:spcAft>
              <a:buSzPts val="1800"/>
              <a:buChar char="○"/>
            </a:pPr>
            <a:r>
              <a:rPr lang="en" sz="1800"/>
              <a:t>Stops at K′ if K′ is minimum</a:t>
            </a:r>
            <a:endParaRPr sz="1800"/>
          </a:p>
          <a:p>
            <a:pPr indent="-342900" lvl="1" marL="1371600" rtl="0" algn="l">
              <a:spcBef>
                <a:spcPts val="0"/>
              </a:spcBef>
              <a:spcAft>
                <a:spcPts val="0"/>
              </a:spcAft>
              <a:buSzPts val="1800"/>
              <a:buChar char="○"/>
            </a:pPr>
            <a:r>
              <a:rPr lang="en" sz="1800"/>
              <a:t>Can't use K if K&gt;K′</a:t>
            </a:r>
            <a:endParaRPr sz="1800"/>
          </a:p>
          <a:p>
            <a:pPr indent="0" lvl="0" marL="1371600" rtl="0" algn="l">
              <a:spcBef>
                <a:spcPts val="1200"/>
              </a:spcBef>
              <a:spcAft>
                <a:spcPts val="0"/>
              </a:spcAft>
              <a:buNone/>
            </a:pPr>
            <a:r>
              <a:t/>
            </a:r>
            <a:endParaRPr/>
          </a:p>
          <a:p>
            <a:pPr indent="-342900" lvl="0" marL="914400" rtl="0" algn="l">
              <a:spcBef>
                <a:spcPts val="1200"/>
              </a:spcBef>
              <a:spcAft>
                <a:spcPts val="0"/>
              </a:spcAft>
              <a:buSzPts val="1800"/>
              <a:buChar char="●"/>
            </a:pPr>
            <a:r>
              <a:rPr lang="en"/>
              <a:t>Conclusion: Algorithm always finds minimum colors</a:t>
            </a:r>
            <a:endParaRPr/>
          </a:p>
          <a:p>
            <a:pPr indent="0" lvl="0" marL="137160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3.1.2 Time &amp; </a:t>
            </a:r>
            <a:r>
              <a:rPr lang="en"/>
              <a:t>Space</a:t>
            </a:r>
            <a:r>
              <a:rPr lang="en"/>
              <a:t> Complexity</a:t>
            </a:r>
            <a:endParaRPr/>
          </a:p>
        </p:txBody>
      </p:sp>
      <p:sp>
        <p:nvSpPr>
          <p:cNvPr id="171" name="Google Shape;17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Time Complexity</a:t>
            </a:r>
            <a:endParaRPr/>
          </a:p>
          <a:p>
            <a:pPr indent="-342900" lvl="0" marL="914400" rtl="0" algn="l">
              <a:spcBef>
                <a:spcPts val="0"/>
              </a:spcBef>
              <a:spcAft>
                <a:spcPts val="0"/>
              </a:spcAft>
              <a:buSzPts val="1800"/>
              <a:buChar char="●"/>
            </a:pPr>
            <a:r>
              <a:rPr lang="en"/>
              <a:t>Undirected graph G(V, E): n nodes, m edges, k colors</a:t>
            </a:r>
            <a:endParaRPr/>
          </a:p>
          <a:p>
            <a:pPr indent="-342900" lvl="0" marL="914400" rtl="0" algn="l">
              <a:spcBef>
                <a:spcPts val="0"/>
              </a:spcBef>
              <a:spcAft>
                <a:spcPts val="0"/>
              </a:spcAft>
              <a:buSzPts val="1800"/>
              <a:buChar char="●"/>
            </a:pPr>
            <a:r>
              <a:rPr lang="en"/>
              <a:t>Worst case: Every node has different color</a:t>
            </a:r>
            <a:endParaRPr/>
          </a:p>
          <a:p>
            <a:pPr indent="-342900" lvl="0" marL="914400" rtl="0" algn="l">
              <a:spcBef>
                <a:spcPts val="0"/>
              </a:spcBef>
              <a:spcAft>
                <a:spcPts val="0"/>
              </a:spcAft>
              <a:buSzPts val="1800"/>
              <a:buChar char="●"/>
            </a:pPr>
            <a:r>
              <a:rPr lang="en"/>
              <a:t>k^n possible ways to assign colors</a:t>
            </a:r>
            <a:endParaRPr/>
          </a:p>
          <a:p>
            <a:pPr indent="-342900" lvl="0" marL="914400" rtl="0" algn="l">
              <a:spcBef>
                <a:spcPts val="0"/>
              </a:spcBef>
              <a:spcAft>
                <a:spcPts val="0"/>
              </a:spcAft>
              <a:buSzPts val="1800"/>
              <a:buChar char="●"/>
            </a:pPr>
            <a:r>
              <a:rPr lang="en"/>
              <a:t>To check if coloring is valid, inspect all m edges </a:t>
            </a:r>
            <a:endParaRPr/>
          </a:p>
          <a:p>
            <a:pPr indent="-342900" lvl="0" marL="914400" rtl="0" algn="l">
              <a:spcBef>
                <a:spcPts val="0"/>
              </a:spcBef>
              <a:spcAft>
                <a:spcPts val="0"/>
              </a:spcAft>
              <a:buSzPts val="1800"/>
              <a:buChar char="●"/>
            </a:pPr>
            <a:r>
              <a:rPr lang="en"/>
              <a:t>Worst case time complexity: </a:t>
            </a:r>
            <a:r>
              <a:rPr b="1" lang="en"/>
              <a:t>O((k^n)xm)</a:t>
            </a:r>
            <a:endParaRPr b="1"/>
          </a:p>
          <a:p>
            <a:pPr indent="0" lvl="0" marL="9144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Space Complexity</a:t>
            </a:r>
            <a:endParaRPr/>
          </a:p>
          <a:p>
            <a:pPr indent="-342900" lvl="0" marL="914400" rtl="0" algn="l">
              <a:spcBef>
                <a:spcPts val="0"/>
              </a:spcBef>
              <a:spcAft>
                <a:spcPts val="0"/>
              </a:spcAft>
              <a:buSzPts val="1800"/>
              <a:buChar char="●"/>
            </a:pPr>
            <a:r>
              <a:rPr lang="en"/>
              <a:t>It must show colors of each node for all cases</a:t>
            </a:r>
            <a:endParaRPr/>
          </a:p>
          <a:p>
            <a:pPr indent="-342900" lvl="0" marL="914400" rtl="0" algn="l">
              <a:spcBef>
                <a:spcPts val="0"/>
              </a:spcBef>
              <a:spcAft>
                <a:spcPts val="0"/>
              </a:spcAft>
              <a:buSzPts val="1800"/>
              <a:buChar char="●"/>
            </a:pPr>
            <a:r>
              <a:rPr lang="en"/>
              <a:t>Therefore </a:t>
            </a:r>
            <a:r>
              <a:rPr b="1" lang="en"/>
              <a:t>O(n)</a:t>
            </a:r>
            <a:r>
              <a:rPr lang="en"/>
              <a:t> in the worst and best cases </a:t>
            </a:r>
            <a:endParaRPr/>
          </a:p>
          <a:p>
            <a:pPr indent="0" lvl="0" marL="137160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3.2.1 Correctness of Heuristic Algorithm</a:t>
            </a:r>
            <a:endParaRPr/>
          </a:p>
        </p:txBody>
      </p:sp>
      <p:sp>
        <p:nvSpPr>
          <p:cNvPr id="177" name="Google Shape;17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50000"/>
              </a:lnSpc>
              <a:spcBef>
                <a:spcPts val="0"/>
              </a:spcBef>
              <a:spcAft>
                <a:spcPts val="0"/>
              </a:spcAft>
              <a:buNone/>
            </a:pPr>
            <a:r>
              <a:rPr b="1" lang="en"/>
              <a:t>Theorem</a:t>
            </a:r>
            <a:r>
              <a:rPr lang="en"/>
              <a:t>: The Welsh-Powell algorithm correctly constructs a colored graph where each node and their neighbors have different colors for an undirected graph G.</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b="1" lang="en"/>
              <a:t>Proof: </a:t>
            </a:r>
            <a:r>
              <a:rPr lang="en"/>
              <a:t>To prove the correctness of the algorithm, we need to show two properties:</a:t>
            </a:r>
            <a:endParaRPr/>
          </a:p>
          <a:p>
            <a:pPr indent="0" lvl="0" marL="0" rtl="0" algn="l">
              <a:spcBef>
                <a:spcPts val="0"/>
              </a:spcBef>
              <a:spcAft>
                <a:spcPts val="0"/>
              </a:spcAft>
              <a:buNone/>
            </a:pPr>
            <a:r>
              <a:t/>
            </a:r>
            <a:endParaRPr/>
          </a:p>
          <a:p>
            <a:pPr indent="457200" lvl="0" marL="0" rtl="0" algn="l">
              <a:spcBef>
                <a:spcPts val="1200"/>
              </a:spcBef>
              <a:spcAft>
                <a:spcPts val="0"/>
              </a:spcAft>
              <a:buNone/>
            </a:pPr>
            <a:r>
              <a:rPr b="1" lang="en"/>
              <a:t>Property 1:</a:t>
            </a:r>
            <a:r>
              <a:rPr lang="en"/>
              <a:t> The resulting set C is a colored graph as explained above.</a:t>
            </a:r>
            <a:endParaRPr/>
          </a:p>
          <a:p>
            <a:pPr indent="0" lvl="0" marL="457200" rtl="0" algn="l">
              <a:lnSpc>
                <a:spcPct val="150000"/>
              </a:lnSpc>
              <a:spcBef>
                <a:spcPts val="1200"/>
              </a:spcBef>
              <a:spcAft>
                <a:spcPts val="0"/>
              </a:spcAft>
              <a:buNone/>
            </a:pPr>
            <a:r>
              <a:rPr b="1" lang="en"/>
              <a:t>Property 2:</a:t>
            </a:r>
            <a:r>
              <a:rPr lang="en"/>
              <a:t> The algorithm terminates and colors all vertices in the graph.</a:t>
            </a:r>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80000"/>
              </a:lnSpc>
              <a:spcBef>
                <a:spcPts val="300"/>
              </a:spcBef>
              <a:spcAft>
                <a:spcPts val="0"/>
              </a:spcAft>
              <a:buSzPts val="852"/>
              <a:buNone/>
            </a:pPr>
            <a:r>
              <a:rPr b="1" lang="en" sz="1152">
                <a:solidFill>
                  <a:srgbClr val="000000"/>
                </a:solidFill>
                <a:uFill>
                  <a:noFill/>
                </a:uFill>
                <a:latin typeface="Arial"/>
                <a:ea typeface="Arial"/>
                <a:cs typeface="Arial"/>
                <a:sym typeface="Arial"/>
                <a:hlinkClick r:id="rId3">
                  <a:extLst>
                    <a:ext uri="{A12FA001-AC4F-418D-AE19-62706E023703}">
                      <ahyp:hlinkClr val="tx"/>
                    </a:ext>
                  </a:extLst>
                </a:hlinkClick>
              </a:rPr>
              <a:t>1. Problem Description	2</a:t>
            </a:r>
            <a:endParaRPr b="1" sz="1152">
              <a:solidFill>
                <a:srgbClr val="000000"/>
              </a:solidFill>
              <a:latin typeface="Arial"/>
              <a:ea typeface="Arial"/>
              <a:cs typeface="Arial"/>
              <a:sym typeface="Arial"/>
            </a:endParaRPr>
          </a:p>
          <a:p>
            <a:pPr indent="0" lvl="0" marL="228600" rtl="0" algn="l">
              <a:lnSpc>
                <a:spcPct val="80000"/>
              </a:lnSpc>
              <a:spcBef>
                <a:spcPts val="300"/>
              </a:spcBef>
              <a:spcAft>
                <a:spcPts val="0"/>
              </a:spcAft>
              <a:buSzPts val="852"/>
              <a:buNone/>
            </a:pPr>
            <a:r>
              <a:rPr lang="en" sz="1152">
                <a:solidFill>
                  <a:srgbClr val="000000"/>
                </a:solidFill>
                <a:uFill>
                  <a:noFill/>
                </a:uFill>
                <a:latin typeface="Arial"/>
                <a:ea typeface="Arial"/>
                <a:cs typeface="Arial"/>
                <a:sym typeface="Arial"/>
                <a:hlinkClick r:id="rId4">
                  <a:extLst>
                    <a:ext uri="{A12FA001-AC4F-418D-AE19-62706E023703}">
                      <ahyp:hlinkClr val="tx"/>
                    </a:ext>
                  </a:extLst>
                </a:hlinkClick>
              </a:rPr>
              <a:t>1.1 Overview	2</a:t>
            </a:r>
            <a:endParaRPr sz="1152">
              <a:solidFill>
                <a:srgbClr val="000000"/>
              </a:solidFill>
              <a:latin typeface="Arial"/>
              <a:ea typeface="Arial"/>
              <a:cs typeface="Arial"/>
              <a:sym typeface="Arial"/>
            </a:endParaRPr>
          </a:p>
          <a:p>
            <a:pPr indent="0" lvl="0" marL="228600" rtl="0" algn="l">
              <a:lnSpc>
                <a:spcPct val="80000"/>
              </a:lnSpc>
              <a:spcBef>
                <a:spcPts val="300"/>
              </a:spcBef>
              <a:spcAft>
                <a:spcPts val="0"/>
              </a:spcAft>
              <a:buSzPts val="852"/>
              <a:buNone/>
            </a:pPr>
            <a:r>
              <a:rPr lang="en" sz="1152">
                <a:solidFill>
                  <a:srgbClr val="000000"/>
                </a:solidFill>
                <a:uFill>
                  <a:noFill/>
                </a:uFill>
                <a:latin typeface="Arial"/>
                <a:ea typeface="Arial"/>
                <a:cs typeface="Arial"/>
                <a:sym typeface="Arial"/>
                <a:hlinkClick r:id="rId5">
                  <a:extLst>
                    <a:ext uri="{A12FA001-AC4F-418D-AE19-62706E023703}">
                      <ahyp:hlinkClr val="tx"/>
                    </a:ext>
                  </a:extLst>
                </a:hlinkClick>
              </a:rPr>
              <a:t>1.2 Decision Problem	2</a:t>
            </a:r>
            <a:endParaRPr sz="1152">
              <a:solidFill>
                <a:srgbClr val="000000"/>
              </a:solidFill>
              <a:latin typeface="Arial"/>
              <a:ea typeface="Arial"/>
              <a:cs typeface="Arial"/>
              <a:sym typeface="Arial"/>
            </a:endParaRPr>
          </a:p>
          <a:p>
            <a:pPr indent="0" lvl="0" marL="228600" rtl="0" algn="l">
              <a:lnSpc>
                <a:spcPct val="80000"/>
              </a:lnSpc>
              <a:spcBef>
                <a:spcPts val="300"/>
              </a:spcBef>
              <a:spcAft>
                <a:spcPts val="0"/>
              </a:spcAft>
              <a:buSzPts val="852"/>
              <a:buNone/>
            </a:pPr>
            <a:r>
              <a:rPr lang="en" sz="1152">
                <a:solidFill>
                  <a:srgbClr val="000000"/>
                </a:solidFill>
                <a:uFill>
                  <a:noFill/>
                </a:uFill>
                <a:latin typeface="Arial"/>
                <a:ea typeface="Arial"/>
                <a:cs typeface="Arial"/>
                <a:sym typeface="Arial"/>
                <a:hlinkClick r:id="rId6">
                  <a:extLst>
                    <a:ext uri="{A12FA001-AC4F-418D-AE19-62706E023703}">
                      <ahyp:hlinkClr val="tx"/>
                    </a:ext>
                  </a:extLst>
                </a:hlinkClick>
              </a:rPr>
              <a:t>1.3 Optimization Problem	3</a:t>
            </a:r>
            <a:endParaRPr sz="1152">
              <a:solidFill>
                <a:srgbClr val="000000"/>
              </a:solidFill>
              <a:latin typeface="Arial"/>
              <a:ea typeface="Arial"/>
              <a:cs typeface="Arial"/>
              <a:sym typeface="Arial"/>
            </a:endParaRPr>
          </a:p>
          <a:p>
            <a:pPr indent="0" lvl="0" marL="228600" rtl="0" algn="l">
              <a:lnSpc>
                <a:spcPct val="80000"/>
              </a:lnSpc>
              <a:spcBef>
                <a:spcPts val="300"/>
              </a:spcBef>
              <a:spcAft>
                <a:spcPts val="0"/>
              </a:spcAft>
              <a:buSzPts val="852"/>
              <a:buNone/>
            </a:pPr>
            <a:r>
              <a:rPr lang="en" sz="1152">
                <a:solidFill>
                  <a:srgbClr val="000000"/>
                </a:solidFill>
                <a:uFill>
                  <a:noFill/>
                </a:uFill>
                <a:latin typeface="Arial"/>
                <a:ea typeface="Arial"/>
                <a:cs typeface="Arial"/>
                <a:sym typeface="Arial"/>
                <a:hlinkClick r:id="rId7">
                  <a:extLst>
                    <a:ext uri="{A12FA001-AC4F-418D-AE19-62706E023703}">
                      <ahyp:hlinkClr val="tx"/>
                    </a:ext>
                  </a:extLst>
                </a:hlinkClick>
              </a:rPr>
              <a:t>1.4 Example Illustration	3</a:t>
            </a:r>
            <a:endParaRPr sz="1152">
              <a:solidFill>
                <a:srgbClr val="000000"/>
              </a:solidFill>
              <a:latin typeface="Arial"/>
              <a:ea typeface="Arial"/>
              <a:cs typeface="Arial"/>
              <a:sym typeface="Arial"/>
            </a:endParaRPr>
          </a:p>
          <a:p>
            <a:pPr indent="0" lvl="0" marL="228600" rtl="0" algn="l">
              <a:lnSpc>
                <a:spcPct val="80000"/>
              </a:lnSpc>
              <a:spcBef>
                <a:spcPts val="300"/>
              </a:spcBef>
              <a:spcAft>
                <a:spcPts val="0"/>
              </a:spcAft>
              <a:buSzPts val="852"/>
              <a:buNone/>
            </a:pPr>
            <a:r>
              <a:rPr lang="en" sz="1152">
                <a:solidFill>
                  <a:srgbClr val="000000"/>
                </a:solidFill>
                <a:uFill>
                  <a:noFill/>
                </a:uFill>
                <a:latin typeface="Arial"/>
                <a:ea typeface="Arial"/>
                <a:cs typeface="Arial"/>
                <a:sym typeface="Arial"/>
                <a:hlinkClick r:id="rId8">
                  <a:extLst>
                    <a:ext uri="{A12FA001-AC4F-418D-AE19-62706E023703}">
                      <ahyp:hlinkClr val="tx"/>
                    </a:ext>
                  </a:extLst>
                </a:hlinkClick>
              </a:rPr>
              <a:t>1.5 Real World Applications	4</a:t>
            </a:r>
            <a:endParaRPr sz="1152">
              <a:solidFill>
                <a:srgbClr val="000000"/>
              </a:solidFill>
              <a:latin typeface="Arial"/>
              <a:ea typeface="Arial"/>
              <a:cs typeface="Arial"/>
              <a:sym typeface="Arial"/>
            </a:endParaRPr>
          </a:p>
          <a:p>
            <a:pPr indent="0" lvl="0" marL="228600" rtl="0" algn="l">
              <a:lnSpc>
                <a:spcPct val="80000"/>
              </a:lnSpc>
              <a:spcBef>
                <a:spcPts val="300"/>
              </a:spcBef>
              <a:spcAft>
                <a:spcPts val="0"/>
              </a:spcAft>
              <a:buSzPts val="852"/>
              <a:buNone/>
            </a:pPr>
            <a:r>
              <a:rPr lang="en" sz="1152">
                <a:solidFill>
                  <a:srgbClr val="000000"/>
                </a:solidFill>
                <a:uFill>
                  <a:noFill/>
                </a:uFill>
                <a:latin typeface="Arial"/>
                <a:ea typeface="Arial"/>
                <a:cs typeface="Arial"/>
                <a:sym typeface="Arial"/>
                <a:hlinkClick r:id="rId9">
                  <a:extLst>
                    <a:ext uri="{A12FA001-AC4F-418D-AE19-62706E023703}">
                      <ahyp:hlinkClr val="tx"/>
                    </a:ext>
                  </a:extLst>
                </a:hlinkClick>
              </a:rPr>
              <a:t>1.6 Hardness of the Problem	6</a:t>
            </a:r>
            <a:endParaRPr sz="1152">
              <a:solidFill>
                <a:srgbClr val="000000"/>
              </a:solidFill>
              <a:latin typeface="Arial"/>
              <a:ea typeface="Arial"/>
              <a:cs typeface="Arial"/>
              <a:sym typeface="Arial"/>
            </a:endParaRPr>
          </a:p>
          <a:p>
            <a:pPr indent="0" lvl="0" marL="0" rtl="0" algn="l">
              <a:lnSpc>
                <a:spcPct val="80000"/>
              </a:lnSpc>
              <a:spcBef>
                <a:spcPts val="300"/>
              </a:spcBef>
              <a:spcAft>
                <a:spcPts val="0"/>
              </a:spcAft>
              <a:buSzPts val="852"/>
              <a:buNone/>
            </a:pPr>
            <a:r>
              <a:rPr b="1" lang="en" sz="1152">
                <a:solidFill>
                  <a:srgbClr val="000000"/>
                </a:solidFill>
                <a:uFill>
                  <a:noFill/>
                </a:uFill>
                <a:latin typeface="Arial"/>
                <a:ea typeface="Arial"/>
                <a:cs typeface="Arial"/>
                <a:sym typeface="Arial"/>
                <a:hlinkClick r:id="rId10">
                  <a:extLst>
                    <a:ext uri="{A12FA001-AC4F-418D-AE19-62706E023703}">
                      <ahyp:hlinkClr val="tx"/>
                    </a:ext>
                  </a:extLst>
                </a:hlinkClick>
              </a:rPr>
              <a:t>2. Algorithm Description	7</a:t>
            </a:r>
            <a:endParaRPr b="1" sz="1152">
              <a:solidFill>
                <a:srgbClr val="000000"/>
              </a:solidFill>
              <a:latin typeface="Arial"/>
              <a:ea typeface="Arial"/>
              <a:cs typeface="Arial"/>
              <a:sym typeface="Arial"/>
            </a:endParaRPr>
          </a:p>
          <a:p>
            <a:pPr indent="0" lvl="0" marL="228600" rtl="0" algn="l">
              <a:lnSpc>
                <a:spcPct val="80000"/>
              </a:lnSpc>
              <a:spcBef>
                <a:spcPts val="300"/>
              </a:spcBef>
              <a:spcAft>
                <a:spcPts val="0"/>
              </a:spcAft>
              <a:buSzPts val="852"/>
              <a:buNone/>
            </a:pPr>
            <a:r>
              <a:rPr lang="en" sz="1152">
                <a:solidFill>
                  <a:srgbClr val="000000"/>
                </a:solidFill>
                <a:uFill>
                  <a:noFill/>
                </a:uFill>
                <a:latin typeface="Arial"/>
                <a:ea typeface="Arial"/>
                <a:cs typeface="Arial"/>
                <a:sym typeface="Arial"/>
                <a:hlinkClick r:id="rId11">
                  <a:extLst>
                    <a:ext uri="{A12FA001-AC4F-418D-AE19-62706E023703}">
                      <ahyp:hlinkClr val="tx"/>
                    </a:ext>
                  </a:extLst>
                </a:hlinkClick>
              </a:rPr>
              <a:t>2.1 Brute Force Algorithm	7</a:t>
            </a:r>
            <a:endParaRPr sz="1252">
              <a:solidFill>
                <a:srgbClr val="000000"/>
              </a:solidFill>
              <a:latin typeface="Arial"/>
              <a:ea typeface="Arial"/>
              <a:cs typeface="Arial"/>
              <a:sym typeface="Arial"/>
            </a:endParaRPr>
          </a:p>
          <a:p>
            <a:pPr indent="0" lvl="0" marL="457200" rtl="0" algn="l">
              <a:lnSpc>
                <a:spcPct val="80000"/>
              </a:lnSpc>
              <a:spcBef>
                <a:spcPts val="300"/>
              </a:spcBef>
              <a:spcAft>
                <a:spcPts val="0"/>
              </a:spcAft>
              <a:buSzPts val="852"/>
              <a:buNone/>
            </a:pPr>
            <a:r>
              <a:t/>
            </a:r>
            <a:endParaRPr sz="1152">
              <a:solidFill>
                <a:srgbClr val="000000"/>
              </a:solidFill>
              <a:latin typeface="Arial"/>
              <a:ea typeface="Arial"/>
              <a:cs typeface="Arial"/>
              <a:sym typeface="Arial"/>
            </a:endParaRPr>
          </a:p>
          <a:p>
            <a:pPr indent="0" lvl="0" marL="228600" rtl="0" algn="l">
              <a:lnSpc>
                <a:spcPct val="80000"/>
              </a:lnSpc>
              <a:spcBef>
                <a:spcPts val="300"/>
              </a:spcBef>
              <a:spcAft>
                <a:spcPts val="0"/>
              </a:spcAft>
              <a:buSzPts val="852"/>
              <a:buNone/>
            </a:pPr>
            <a:r>
              <a:rPr lang="en" sz="1152">
                <a:solidFill>
                  <a:srgbClr val="000000"/>
                </a:solidFill>
                <a:uFill>
                  <a:noFill/>
                </a:uFill>
                <a:latin typeface="Arial"/>
                <a:ea typeface="Arial"/>
                <a:cs typeface="Arial"/>
                <a:sym typeface="Arial"/>
                <a:hlinkClick r:id="rId12">
                  <a:extLst>
                    <a:ext uri="{A12FA001-AC4F-418D-AE19-62706E023703}">
                      <ahyp:hlinkClr val="tx"/>
                    </a:ext>
                  </a:extLst>
                </a:hlinkClick>
              </a:rPr>
              <a:t>2.2 Heuristic Algorithm	9</a:t>
            </a:r>
            <a:endParaRPr sz="1152">
              <a:solidFill>
                <a:srgbClr val="000000"/>
              </a:solidFill>
              <a:latin typeface="Arial"/>
              <a:ea typeface="Arial"/>
              <a:cs typeface="Arial"/>
              <a:sym typeface="Arial"/>
            </a:endParaRPr>
          </a:p>
          <a:p>
            <a:pPr indent="0" lvl="0" marL="457200" rtl="0" algn="l">
              <a:lnSpc>
                <a:spcPct val="80000"/>
              </a:lnSpc>
              <a:spcBef>
                <a:spcPts val="300"/>
              </a:spcBef>
              <a:spcAft>
                <a:spcPts val="0"/>
              </a:spcAft>
              <a:buSzPts val="852"/>
              <a:buNone/>
            </a:pPr>
            <a:r>
              <a:t/>
            </a:r>
            <a:endParaRPr sz="1152">
              <a:solidFill>
                <a:srgbClr val="000000"/>
              </a:solidFill>
              <a:latin typeface="Arial"/>
              <a:ea typeface="Arial"/>
              <a:cs typeface="Arial"/>
              <a:sym typeface="Arial"/>
            </a:endParaRPr>
          </a:p>
          <a:p>
            <a:pPr indent="0" lvl="0" marL="0" rtl="0" algn="l">
              <a:lnSpc>
                <a:spcPct val="80000"/>
              </a:lnSpc>
              <a:spcBef>
                <a:spcPts val="300"/>
              </a:spcBef>
              <a:spcAft>
                <a:spcPts val="0"/>
              </a:spcAft>
              <a:buSzPts val="852"/>
              <a:buNone/>
            </a:pPr>
            <a:r>
              <a:rPr b="1" lang="en" sz="1152">
                <a:solidFill>
                  <a:srgbClr val="000000"/>
                </a:solidFill>
                <a:uFill>
                  <a:noFill/>
                </a:uFill>
                <a:latin typeface="Arial"/>
                <a:ea typeface="Arial"/>
                <a:cs typeface="Arial"/>
                <a:sym typeface="Arial"/>
                <a:hlinkClick r:id="rId13">
                  <a:extLst>
                    <a:ext uri="{A12FA001-AC4F-418D-AE19-62706E023703}">
                      <ahyp:hlinkClr val="tx"/>
                    </a:ext>
                  </a:extLst>
                </a:hlinkClick>
              </a:rPr>
              <a:t>3. Algorithm Analysis	12</a:t>
            </a:r>
            <a:endParaRPr b="1" sz="1152">
              <a:solidFill>
                <a:srgbClr val="000000"/>
              </a:solidFill>
              <a:latin typeface="Arial"/>
              <a:ea typeface="Arial"/>
              <a:cs typeface="Arial"/>
              <a:sym typeface="Arial"/>
            </a:endParaRPr>
          </a:p>
          <a:p>
            <a:pPr indent="0" lvl="0" marL="228600" rtl="0" algn="l">
              <a:lnSpc>
                <a:spcPct val="80000"/>
              </a:lnSpc>
              <a:spcBef>
                <a:spcPts val="300"/>
              </a:spcBef>
              <a:spcAft>
                <a:spcPts val="0"/>
              </a:spcAft>
              <a:buSzPts val="852"/>
              <a:buNone/>
            </a:pPr>
            <a:r>
              <a:rPr lang="en" sz="1152">
                <a:solidFill>
                  <a:srgbClr val="000000"/>
                </a:solidFill>
                <a:uFill>
                  <a:noFill/>
                </a:uFill>
                <a:latin typeface="Arial"/>
                <a:ea typeface="Arial"/>
                <a:cs typeface="Arial"/>
                <a:sym typeface="Arial"/>
                <a:hlinkClick r:id="rId14">
                  <a:extLst>
                    <a:ext uri="{A12FA001-AC4F-418D-AE19-62706E023703}">
                      <ahyp:hlinkClr val="tx"/>
                    </a:ext>
                  </a:extLst>
                </a:hlinkClick>
              </a:rPr>
              <a:t>3.1 Brute Force Algorithm	12</a:t>
            </a:r>
            <a:endParaRPr sz="1152">
              <a:solidFill>
                <a:srgbClr val="000000"/>
              </a:solidFill>
              <a:latin typeface="Arial"/>
              <a:ea typeface="Arial"/>
              <a:cs typeface="Arial"/>
              <a:sym typeface="Arial"/>
            </a:endParaRPr>
          </a:p>
          <a:p>
            <a:pPr indent="0" lvl="0" marL="457200" rtl="0" algn="l">
              <a:lnSpc>
                <a:spcPct val="80000"/>
              </a:lnSpc>
              <a:spcBef>
                <a:spcPts val="300"/>
              </a:spcBef>
              <a:spcAft>
                <a:spcPts val="0"/>
              </a:spcAft>
              <a:buSzPts val="852"/>
              <a:buNone/>
            </a:pPr>
            <a:r>
              <a:rPr lang="en" sz="1152">
                <a:solidFill>
                  <a:srgbClr val="000000"/>
                </a:solidFill>
                <a:uFill>
                  <a:noFill/>
                </a:uFill>
                <a:latin typeface="Arial"/>
                <a:ea typeface="Arial"/>
                <a:cs typeface="Arial"/>
                <a:sym typeface="Arial"/>
                <a:hlinkClick r:id="rId15">
                  <a:extLst>
                    <a:ext uri="{A12FA001-AC4F-418D-AE19-62706E023703}">
                      <ahyp:hlinkClr val="tx"/>
                    </a:ext>
                  </a:extLst>
                </a:hlinkClick>
              </a:rPr>
              <a:t>3.1.1 Correctness Analysis	12</a:t>
            </a:r>
            <a:endParaRPr sz="1152">
              <a:solidFill>
                <a:srgbClr val="000000"/>
              </a:solidFill>
              <a:latin typeface="Arial"/>
              <a:ea typeface="Arial"/>
              <a:cs typeface="Arial"/>
              <a:sym typeface="Arial"/>
            </a:endParaRPr>
          </a:p>
          <a:p>
            <a:pPr indent="0" lvl="0" marL="457200" rtl="0" algn="l">
              <a:lnSpc>
                <a:spcPct val="80000"/>
              </a:lnSpc>
              <a:spcBef>
                <a:spcPts val="300"/>
              </a:spcBef>
              <a:spcAft>
                <a:spcPts val="0"/>
              </a:spcAft>
              <a:buSzPts val="852"/>
              <a:buNone/>
            </a:pPr>
            <a:r>
              <a:rPr lang="en" sz="1152">
                <a:solidFill>
                  <a:srgbClr val="000000"/>
                </a:solidFill>
                <a:uFill>
                  <a:noFill/>
                </a:uFill>
                <a:latin typeface="Arial"/>
                <a:ea typeface="Arial"/>
                <a:cs typeface="Arial"/>
                <a:sym typeface="Arial"/>
                <a:hlinkClick r:id="rId16">
                  <a:extLst>
                    <a:ext uri="{A12FA001-AC4F-418D-AE19-62706E023703}">
                      <ahyp:hlinkClr val="tx"/>
                    </a:ext>
                  </a:extLst>
                </a:hlinkClick>
              </a:rPr>
              <a:t>3.1.2 Time Complexity	13</a:t>
            </a:r>
            <a:endParaRPr sz="1152">
              <a:solidFill>
                <a:srgbClr val="000000"/>
              </a:solidFill>
              <a:latin typeface="Arial"/>
              <a:ea typeface="Arial"/>
              <a:cs typeface="Arial"/>
              <a:sym typeface="Arial"/>
            </a:endParaRPr>
          </a:p>
          <a:p>
            <a:pPr indent="0" lvl="0" marL="457200" rtl="0" algn="l">
              <a:lnSpc>
                <a:spcPct val="80000"/>
              </a:lnSpc>
              <a:spcBef>
                <a:spcPts val="300"/>
              </a:spcBef>
              <a:spcAft>
                <a:spcPts val="0"/>
              </a:spcAft>
              <a:buSzPts val="852"/>
              <a:buNone/>
            </a:pPr>
            <a:r>
              <a:rPr lang="en" sz="1152">
                <a:solidFill>
                  <a:srgbClr val="000000"/>
                </a:solidFill>
                <a:uFill>
                  <a:noFill/>
                </a:uFill>
                <a:latin typeface="Arial"/>
                <a:ea typeface="Arial"/>
                <a:cs typeface="Arial"/>
                <a:sym typeface="Arial"/>
                <a:hlinkClick r:id="rId17">
                  <a:extLst>
                    <a:ext uri="{A12FA001-AC4F-418D-AE19-62706E023703}">
                      <ahyp:hlinkClr val="tx"/>
                    </a:ext>
                  </a:extLst>
                </a:hlinkClick>
              </a:rPr>
              <a:t>3.1.3 Space Complexity	14</a:t>
            </a:r>
            <a:endParaRPr sz="1152">
              <a:solidFill>
                <a:srgbClr val="000000"/>
              </a:solidFill>
              <a:latin typeface="Arial"/>
              <a:ea typeface="Arial"/>
              <a:cs typeface="Arial"/>
              <a:sym typeface="Arial"/>
            </a:endParaRPr>
          </a:p>
          <a:p>
            <a:pPr indent="0" lvl="0" marL="228600" rtl="0" algn="l">
              <a:lnSpc>
                <a:spcPct val="80000"/>
              </a:lnSpc>
              <a:spcBef>
                <a:spcPts val="300"/>
              </a:spcBef>
              <a:spcAft>
                <a:spcPts val="0"/>
              </a:spcAft>
              <a:buSzPts val="852"/>
              <a:buNone/>
            </a:pPr>
            <a:r>
              <a:rPr lang="en" sz="1152">
                <a:solidFill>
                  <a:srgbClr val="000000"/>
                </a:solidFill>
                <a:uFill>
                  <a:noFill/>
                </a:uFill>
                <a:latin typeface="Arial"/>
                <a:ea typeface="Arial"/>
                <a:cs typeface="Arial"/>
                <a:sym typeface="Arial"/>
                <a:hlinkClick r:id="rId18">
                  <a:extLst>
                    <a:ext uri="{A12FA001-AC4F-418D-AE19-62706E023703}">
                      <ahyp:hlinkClr val="tx"/>
                    </a:ext>
                  </a:extLst>
                </a:hlinkClick>
              </a:rPr>
              <a:t>3.2 Heuristic Algorithm	15</a:t>
            </a:r>
            <a:endParaRPr sz="1152">
              <a:solidFill>
                <a:srgbClr val="000000"/>
              </a:solidFill>
              <a:latin typeface="Arial"/>
              <a:ea typeface="Arial"/>
              <a:cs typeface="Arial"/>
              <a:sym typeface="Arial"/>
            </a:endParaRPr>
          </a:p>
          <a:p>
            <a:pPr indent="0" lvl="0" marL="457200" rtl="0" algn="l">
              <a:lnSpc>
                <a:spcPct val="80000"/>
              </a:lnSpc>
              <a:spcBef>
                <a:spcPts val="300"/>
              </a:spcBef>
              <a:spcAft>
                <a:spcPts val="0"/>
              </a:spcAft>
              <a:buSzPts val="852"/>
              <a:buNone/>
            </a:pPr>
            <a:r>
              <a:rPr lang="en" sz="1152">
                <a:solidFill>
                  <a:srgbClr val="000000"/>
                </a:solidFill>
                <a:uFill>
                  <a:noFill/>
                </a:uFill>
                <a:latin typeface="Arial"/>
                <a:ea typeface="Arial"/>
                <a:cs typeface="Arial"/>
                <a:sym typeface="Arial"/>
                <a:hlinkClick r:id="rId19">
                  <a:extLst>
                    <a:ext uri="{A12FA001-AC4F-418D-AE19-62706E023703}">
                      <ahyp:hlinkClr val="tx"/>
                    </a:ext>
                  </a:extLst>
                </a:hlinkClick>
              </a:rPr>
              <a:t>3.2.1 Correctness Analysis	15</a:t>
            </a:r>
            <a:endParaRPr sz="1152">
              <a:solidFill>
                <a:srgbClr val="000000"/>
              </a:solidFill>
              <a:latin typeface="Arial"/>
              <a:ea typeface="Arial"/>
              <a:cs typeface="Arial"/>
              <a:sym typeface="Arial"/>
            </a:endParaRPr>
          </a:p>
          <a:p>
            <a:pPr indent="0" lvl="0" marL="457200" rtl="0" algn="l">
              <a:lnSpc>
                <a:spcPct val="80000"/>
              </a:lnSpc>
              <a:spcBef>
                <a:spcPts val="300"/>
              </a:spcBef>
              <a:spcAft>
                <a:spcPts val="0"/>
              </a:spcAft>
              <a:buSzPts val="852"/>
              <a:buNone/>
            </a:pPr>
            <a:r>
              <a:rPr lang="en" sz="1152">
                <a:solidFill>
                  <a:srgbClr val="000000"/>
                </a:solidFill>
                <a:uFill>
                  <a:noFill/>
                </a:uFill>
                <a:latin typeface="Arial"/>
                <a:ea typeface="Arial"/>
                <a:cs typeface="Arial"/>
                <a:sym typeface="Arial"/>
                <a:hlinkClick r:id="rId20">
                  <a:extLst>
                    <a:ext uri="{A12FA001-AC4F-418D-AE19-62706E023703}">
                      <ahyp:hlinkClr val="tx"/>
                    </a:ext>
                  </a:extLst>
                </a:hlinkClick>
              </a:rPr>
              <a:t>3.2.2 Time Complexity	17</a:t>
            </a:r>
            <a:endParaRPr sz="1152">
              <a:solidFill>
                <a:srgbClr val="000000"/>
              </a:solidFill>
              <a:latin typeface="Arial"/>
              <a:ea typeface="Arial"/>
              <a:cs typeface="Arial"/>
              <a:sym typeface="Arial"/>
            </a:endParaRPr>
          </a:p>
          <a:p>
            <a:pPr indent="0" lvl="0" marL="457200" rtl="0" algn="l">
              <a:lnSpc>
                <a:spcPct val="80000"/>
              </a:lnSpc>
              <a:spcBef>
                <a:spcPts val="300"/>
              </a:spcBef>
              <a:spcAft>
                <a:spcPts val="0"/>
              </a:spcAft>
              <a:buSzPts val="852"/>
              <a:buNone/>
            </a:pPr>
            <a:r>
              <a:rPr lang="en" sz="1152">
                <a:solidFill>
                  <a:srgbClr val="000000"/>
                </a:solidFill>
                <a:uFill>
                  <a:noFill/>
                </a:uFill>
                <a:latin typeface="Arial"/>
                <a:ea typeface="Arial"/>
                <a:cs typeface="Arial"/>
                <a:sym typeface="Arial"/>
                <a:hlinkClick r:id="rId21">
                  <a:extLst>
                    <a:ext uri="{A12FA001-AC4F-418D-AE19-62706E023703}">
                      <ahyp:hlinkClr val="tx"/>
                    </a:ext>
                  </a:extLst>
                </a:hlinkClick>
              </a:rPr>
              <a:t>3.2.3 Space Complexity	17</a:t>
            </a:r>
            <a:endParaRPr sz="1152">
              <a:solidFill>
                <a:srgbClr val="000000"/>
              </a:solidFill>
              <a:latin typeface="Arial"/>
              <a:ea typeface="Arial"/>
              <a:cs typeface="Arial"/>
              <a:sym typeface="Arial"/>
            </a:endParaRPr>
          </a:p>
          <a:p>
            <a:pPr indent="0" lvl="0" marL="0" rtl="0" algn="l">
              <a:lnSpc>
                <a:spcPct val="80000"/>
              </a:lnSpc>
              <a:spcBef>
                <a:spcPts val="300"/>
              </a:spcBef>
              <a:spcAft>
                <a:spcPts val="0"/>
              </a:spcAft>
              <a:buSzPts val="852"/>
              <a:buNone/>
            </a:pPr>
            <a:r>
              <a:t/>
            </a:r>
            <a:endParaRPr sz="1695"/>
          </a:p>
        </p:txBody>
      </p:sp>
      <p:sp>
        <p:nvSpPr>
          <p:cNvPr id="65" name="Google Shape;65;p14"/>
          <p:cNvSpPr txBox="1"/>
          <p:nvPr/>
        </p:nvSpPr>
        <p:spPr>
          <a:xfrm>
            <a:off x="4108375" y="1351650"/>
            <a:ext cx="4042200" cy="24381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100">
                <a:uFill>
                  <a:noFill/>
                </a:uFill>
                <a:hlinkClick r:id="rId22"/>
              </a:rPr>
              <a:t>4. Sample Generation (Random Instance Generator)	18</a:t>
            </a:r>
            <a:endParaRPr b="1" sz="1100"/>
          </a:p>
          <a:p>
            <a:pPr indent="0" lvl="0" marL="0" rtl="0" algn="l">
              <a:spcBef>
                <a:spcPts val="300"/>
              </a:spcBef>
              <a:spcAft>
                <a:spcPts val="0"/>
              </a:spcAft>
              <a:buNone/>
            </a:pPr>
            <a:r>
              <a:rPr b="1" lang="en" sz="1100">
                <a:uFill>
                  <a:noFill/>
                </a:uFill>
                <a:hlinkClick r:id="rId23"/>
              </a:rPr>
              <a:t>5. Algorithm Implementation	19</a:t>
            </a:r>
            <a:endParaRPr b="1" sz="1100"/>
          </a:p>
          <a:p>
            <a:pPr indent="0" lvl="0" marL="228600" rtl="0" algn="l">
              <a:spcBef>
                <a:spcPts val="300"/>
              </a:spcBef>
              <a:spcAft>
                <a:spcPts val="0"/>
              </a:spcAft>
              <a:buNone/>
            </a:pPr>
            <a:r>
              <a:rPr lang="en" sz="1100">
                <a:uFill>
                  <a:noFill/>
                </a:uFill>
                <a:hlinkClick r:id="rId24"/>
              </a:rPr>
              <a:t>5.1 Brute Force Algorithm	19</a:t>
            </a:r>
            <a:endParaRPr sz="1100"/>
          </a:p>
          <a:p>
            <a:pPr indent="0" lvl="0" marL="457200" rtl="0" algn="l">
              <a:spcBef>
                <a:spcPts val="300"/>
              </a:spcBef>
              <a:spcAft>
                <a:spcPts val="0"/>
              </a:spcAft>
              <a:buNone/>
            </a:pPr>
            <a:r>
              <a:rPr lang="en" sz="1100">
                <a:uFill>
                  <a:noFill/>
                </a:uFill>
                <a:hlinkClick r:id="rId25"/>
              </a:rPr>
              <a:t>5.1.1 Initial Testing of the Algorithm	21</a:t>
            </a:r>
            <a:endParaRPr sz="1100"/>
          </a:p>
          <a:p>
            <a:pPr indent="0" lvl="0" marL="228600" rtl="0" algn="l">
              <a:spcBef>
                <a:spcPts val="300"/>
              </a:spcBef>
              <a:spcAft>
                <a:spcPts val="0"/>
              </a:spcAft>
              <a:buNone/>
            </a:pPr>
            <a:r>
              <a:rPr lang="en" sz="1100">
                <a:uFill>
                  <a:noFill/>
                </a:uFill>
                <a:hlinkClick r:id="rId26"/>
              </a:rPr>
              <a:t>5.2 Heuristic Algorithm	22</a:t>
            </a:r>
            <a:endParaRPr sz="1100"/>
          </a:p>
          <a:p>
            <a:pPr indent="0" lvl="0" marL="0" rtl="0" algn="l">
              <a:spcBef>
                <a:spcPts val="300"/>
              </a:spcBef>
              <a:spcAft>
                <a:spcPts val="0"/>
              </a:spcAft>
              <a:buNone/>
            </a:pPr>
            <a:r>
              <a:rPr b="1" lang="en" sz="1100">
                <a:uFill>
                  <a:noFill/>
                </a:uFill>
                <a:hlinkClick r:id="rId27"/>
              </a:rPr>
              <a:t>6. Experimental Analysis of the Performance (Performance Testing)	26</a:t>
            </a:r>
            <a:endParaRPr b="1" sz="1100"/>
          </a:p>
          <a:p>
            <a:pPr indent="0" lvl="0" marL="0" rtl="0" algn="l">
              <a:spcBef>
                <a:spcPts val="300"/>
              </a:spcBef>
              <a:spcAft>
                <a:spcPts val="0"/>
              </a:spcAft>
              <a:buNone/>
            </a:pPr>
            <a:r>
              <a:rPr b="1" lang="en" sz="1100">
                <a:uFill>
                  <a:noFill/>
                </a:uFill>
                <a:hlinkClick r:id="rId28"/>
              </a:rPr>
              <a:t>7. Experimental Analysis of the Quality	28</a:t>
            </a:r>
            <a:endParaRPr b="1" sz="1100"/>
          </a:p>
          <a:p>
            <a:pPr indent="0" lvl="0" marL="0" rtl="0" algn="l">
              <a:spcBef>
                <a:spcPts val="300"/>
              </a:spcBef>
              <a:spcAft>
                <a:spcPts val="0"/>
              </a:spcAft>
              <a:buNone/>
            </a:pPr>
            <a:r>
              <a:rPr b="1" lang="en" sz="1100">
                <a:uFill>
                  <a:noFill/>
                </a:uFill>
                <a:hlinkClick r:id="rId29"/>
              </a:rPr>
              <a:t>8. Experimental Analysis of the Correctness (Functional Testing)	32</a:t>
            </a:r>
            <a:endParaRPr b="1" sz="1100"/>
          </a:p>
          <a:p>
            <a:pPr indent="0" lvl="0" marL="0" rtl="0" algn="l">
              <a:spcBef>
                <a:spcPts val="300"/>
              </a:spcBef>
              <a:spcAft>
                <a:spcPts val="0"/>
              </a:spcAft>
              <a:buNone/>
            </a:pPr>
            <a:r>
              <a:rPr b="1" lang="en" sz="1100">
                <a:uFill>
                  <a:noFill/>
                </a:uFill>
                <a:hlinkClick r:id="rId30"/>
              </a:rPr>
              <a:t>9. Discussion	39</a:t>
            </a:r>
            <a:endParaRPr b="1" sz="1100"/>
          </a:p>
          <a:p>
            <a:pPr indent="0" lvl="0" marL="0" rtl="0" algn="l">
              <a:spcBef>
                <a:spcPts val="300"/>
              </a:spcBef>
              <a:spcAft>
                <a:spcPts val="0"/>
              </a:spcAft>
              <a:buNone/>
            </a:pPr>
            <a:r>
              <a:rPr b="1" lang="en" sz="1100">
                <a:uFill>
                  <a:noFill/>
                </a:uFill>
                <a:hlinkClick r:id="rId31"/>
              </a:rPr>
              <a:t>References</a:t>
            </a:r>
            <a:endParaRPr sz="1800">
              <a:solidFill>
                <a:schemeClr val="dk2"/>
              </a:solidFill>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Property 1</a:t>
            </a:r>
            <a:endParaRPr/>
          </a:p>
        </p:txBody>
      </p:sp>
      <p:sp>
        <p:nvSpPr>
          <p:cNvPr id="183" name="Google Shape;183;p32"/>
          <p:cNvSpPr txBox="1"/>
          <p:nvPr>
            <p:ph idx="1" type="body"/>
          </p:nvPr>
        </p:nvSpPr>
        <p:spPr>
          <a:xfrm>
            <a:off x="311700" y="1289075"/>
            <a:ext cx="8520600" cy="3279600"/>
          </a:xfrm>
          <a:prstGeom prst="rect">
            <a:avLst/>
          </a:prstGeom>
        </p:spPr>
        <p:txBody>
          <a:bodyPr anchorCtr="0" anchor="t" bIns="91425" lIns="91425" spcFirstLastPara="1" rIns="91425" wrap="square" tIns="91425">
            <a:normAutofit/>
          </a:bodyPr>
          <a:lstStyle/>
          <a:p>
            <a:pPr indent="457200" lvl="0" marL="0" rtl="0" algn="l">
              <a:lnSpc>
                <a:spcPct val="150000"/>
              </a:lnSpc>
              <a:spcBef>
                <a:spcPts val="0"/>
              </a:spcBef>
              <a:spcAft>
                <a:spcPts val="0"/>
              </a:spcAft>
              <a:buNone/>
            </a:pPr>
            <a:r>
              <a:rPr lang="en"/>
              <a:t> By using for loops(iteration) assigning colors based on vertex ordering and checking neighboring colors, the algorithm guarantees that no adjacent vertices in the resulting graph C share the same color.</a:t>
            </a:r>
            <a:endParaRPr/>
          </a:p>
          <a:p>
            <a:pPr indent="0" lvl="0" marL="0" rtl="0" algn="l">
              <a:spcBef>
                <a:spcPts val="0"/>
              </a:spcBef>
              <a:spcAft>
                <a:spcPts val="1200"/>
              </a:spcAft>
              <a:buNone/>
            </a:pPr>
            <a:r>
              <a:t/>
            </a:r>
            <a:endParaRPr/>
          </a:p>
        </p:txBody>
      </p:sp>
      <p:pic>
        <p:nvPicPr>
          <p:cNvPr id="184" name="Google Shape;184;p32"/>
          <p:cNvPicPr preferRelativeResize="0"/>
          <p:nvPr/>
        </p:nvPicPr>
        <p:blipFill>
          <a:blip r:embed="rId3">
            <a:alphaModFix/>
          </a:blip>
          <a:stretch>
            <a:fillRect/>
          </a:stretch>
        </p:blipFill>
        <p:spPr>
          <a:xfrm>
            <a:off x="171450" y="2911613"/>
            <a:ext cx="8801100" cy="1914525"/>
          </a:xfrm>
          <a:prstGeom prst="rect">
            <a:avLst/>
          </a:prstGeom>
          <a:noFill/>
          <a:ln>
            <a:noFill/>
          </a:ln>
        </p:spPr>
      </p:pic>
      <p:cxnSp>
        <p:nvCxnSpPr>
          <p:cNvPr id="185" name="Google Shape;185;p32"/>
          <p:cNvCxnSpPr/>
          <p:nvPr/>
        </p:nvCxnSpPr>
        <p:spPr>
          <a:xfrm flipH="1" rot="10800000">
            <a:off x="575875" y="3640175"/>
            <a:ext cx="7929000" cy="8700"/>
          </a:xfrm>
          <a:prstGeom prst="straightConnector1">
            <a:avLst/>
          </a:prstGeom>
          <a:noFill/>
          <a:ln cap="flat" cmpd="sng" w="9525">
            <a:solidFill>
              <a:schemeClr val="accent3"/>
            </a:solidFill>
            <a:prstDash val="solid"/>
            <a:round/>
            <a:headEnd len="med" w="med" type="none"/>
            <a:tailEnd len="med" w="med" type="none"/>
          </a:ln>
        </p:spPr>
      </p:cxnSp>
      <p:cxnSp>
        <p:nvCxnSpPr>
          <p:cNvPr id="186" name="Google Shape;186;p32"/>
          <p:cNvCxnSpPr/>
          <p:nvPr/>
        </p:nvCxnSpPr>
        <p:spPr>
          <a:xfrm>
            <a:off x="610200" y="3854800"/>
            <a:ext cx="6615900" cy="25800"/>
          </a:xfrm>
          <a:prstGeom prst="straightConnector1">
            <a:avLst/>
          </a:prstGeom>
          <a:noFill/>
          <a:ln cap="flat" cmpd="sng" w="9525">
            <a:solidFill>
              <a:schemeClr val="accent3"/>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Property 2</a:t>
            </a:r>
            <a:endParaRPr/>
          </a:p>
          <a:p>
            <a:pPr indent="0" lvl="0" marL="0" rtl="0" algn="l">
              <a:spcBef>
                <a:spcPts val="0"/>
              </a:spcBef>
              <a:spcAft>
                <a:spcPts val="0"/>
              </a:spcAft>
              <a:buNone/>
            </a:pPr>
            <a:r>
              <a:t/>
            </a:r>
            <a:endParaRPr/>
          </a:p>
        </p:txBody>
      </p:sp>
      <p:sp>
        <p:nvSpPr>
          <p:cNvPr id="192" name="Google Shape;19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lnSpc>
                <a:spcPct val="150000"/>
              </a:lnSpc>
              <a:spcBef>
                <a:spcPts val="0"/>
              </a:spcBef>
              <a:spcAft>
                <a:spcPts val="0"/>
              </a:spcAft>
              <a:buNone/>
            </a:pPr>
            <a:r>
              <a:rPr lang="en"/>
              <a:t>At the end of the algorithm's execution, every vertex in G will have a color assigned to it. The reason behind it is that the algorithm iterates all the vertices and colors all of them. Also, since the number of vertices is finite algorithm will terminate eventually.</a:t>
            </a:r>
            <a:endParaRPr/>
          </a:p>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3.2.2 Time &amp; Space Complexity</a:t>
            </a:r>
            <a:endParaRPr/>
          </a:p>
        </p:txBody>
      </p:sp>
      <p:sp>
        <p:nvSpPr>
          <p:cNvPr id="198" name="Google Shape;198;p34"/>
          <p:cNvSpPr txBox="1"/>
          <p:nvPr>
            <p:ph idx="1" type="body"/>
          </p:nvPr>
        </p:nvSpPr>
        <p:spPr>
          <a:xfrm>
            <a:off x="311700" y="1125050"/>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Time Complexity: </a:t>
            </a:r>
            <a:endParaRPr b="1"/>
          </a:p>
          <a:p>
            <a:pPr indent="-342900" lvl="0" marL="457200" rtl="0" algn="l">
              <a:lnSpc>
                <a:spcPct val="100000"/>
              </a:lnSpc>
              <a:spcBef>
                <a:spcPts val="1200"/>
              </a:spcBef>
              <a:spcAft>
                <a:spcPts val="0"/>
              </a:spcAft>
              <a:buSzPts val="1800"/>
              <a:buChar char="●"/>
            </a:pPr>
            <a:r>
              <a:rPr lang="en"/>
              <a:t>Sorting takes </a:t>
            </a:r>
            <a:r>
              <a:rPr lang="en"/>
              <a:t>O(Vlg(V))</a:t>
            </a:r>
            <a:endParaRPr/>
          </a:p>
          <a:p>
            <a:pPr indent="-342900" lvl="0" marL="457200" rtl="0" algn="l">
              <a:lnSpc>
                <a:spcPct val="100000"/>
              </a:lnSpc>
              <a:spcBef>
                <a:spcPts val="0"/>
              </a:spcBef>
              <a:spcAft>
                <a:spcPts val="0"/>
              </a:spcAft>
              <a:buSzPts val="1800"/>
              <a:buChar char="●"/>
            </a:pPr>
            <a:r>
              <a:rPr lang="en"/>
              <a:t>Goes over all of the vertices in the graph</a:t>
            </a:r>
            <a:endParaRPr/>
          </a:p>
          <a:p>
            <a:pPr indent="-342900" lvl="0" marL="457200" rtl="0" algn="l">
              <a:lnSpc>
                <a:spcPct val="100000"/>
              </a:lnSpc>
              <a:spcBef>
                <a:spcPts val="0"/>
              </a:spcBef>
              <a:spcAft>
                <a:spcPts val="0"/>
              </a:spcAft>
              <a:buSzPts val="1800"/>
              <a:buChar char="●"/>
            </a:pPr>
            <a:r>
              <a:rPr lang="en"/>
              <a:t>For all vertices it looks at their neighbors</a:t>
            </a:r>
            <a:endParaRPr/>
          </a:p>
          <a:p>
            <a:pPr indent="-342900" lvl="0" marL="457200" rtl="0" algn="l">
              <a:lnSpc>
                <a:spcPct val="100000"/>
              </a:lnSpc>
              <a:spcBef>
                <a:spcPts val="0"/>
              </a:spcBef>
              <a:spcAft>
                <a:spcPts val="0"/>
              </a:spcAft>
              <a:buSzPts val="1800"/>
              <a:buChar char="●"/>
            </a:pPr>
            <a:r>
              <a:rPr lang="en"/>
              <a:t>In the worst case a vertex will have V-1 vertices</a:t>
            </a:r>
            <a:endParaRPr/>
          </a:p>
          <a:p>
            <a:pPr indent="-342900" lvl="0" marL="457200" rtl="0" algn="l">
              <a:lnSpc>
                <a:spcPct val="100000"/>
              </a:lnSpc>
              <a:spcBef>
                <a:spcPts val="0"/>
              </a:spcBef>
              <a:spcAft>
                <a:spcPts val="0"/>
              </a:spcAft>
              <a:buSzPts val="1800"/>
              <a:buChar char="●"/>
            </a:pPr>
            <a:r>
              <a:rPr lang="en"/>
              <a:t>So it is O(V^2). </a:t>
            </a:r>
            <a:endParaRPr/>
          </a:p>
          <a:p>
            <a:pPr indent="0" lvl="0" marL="91440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a:t>Space Complexity:</a:t>
            </a:r>
            <a:endParaRPr b="1"/>
          </a:p>
          <a:p>
            <a:pPr indent="0" lvl="0" marL="0" rtl="0" algn="l">
              <a:lnSpc>
                <a:spcPct val="100000"/>
              </a:lnSpc>
              <a:spcBef>
                <a:spcPts val="0"/>
              </a:spcBef>
              <a:spcAft>
                <a:spcPts val="0"/>
              </a:spcAft>
              <a:buNone/>
            </a:pPr>
            <a:r>
              <a:t/>
            </a:r>
            <a:endParaRPr b="1"/>
          </a:p>
          <a:p>
            <a:pPr indent="-342900" lvl="0" marL="457200" rtl="0" algn="l">
              <a:lnSpc>
                <a:spcPct val="100000"/>
              </a:lnSpc>
              <a:spcBef>
                <a:spcPts val="0"/>
              </a:spcBef>
              <a:spcAft>
                <a:spcPts val="0"/>
              </a:spcAft>
              <a:buSzPts val="1800"/>
              <a:buChar char="●"/>
            </a:pPr>
            <a:r>
              <a:rPr lang="en"/>
              <a:t>O(V + E) space to store graph information</a:t>
            </a:r>
            <a:endParaRPr/>
          </a:p>
          <a:p>
            <a:pPr indent="-342900" lvl="0" marL="457200" rtl="0" algn="l">
              <a:lnSpc>
                <a:spcPct val="100000"/>
              </a:lnSpc>
              <a:spcBef>
                <a:spcPts val="0"/>
              </a:spcBef>
              <a:spcAft>
                <a:spcPts val="0"/>
              </a:spcAft>
              <a:buSzPts val="1800"/>
              <a:buChar char="●"/>
            </a:pPr>
            <a:r>
              <a:rPr lang="en"/>
              <a:t>No extra space for sorting</a:t>
            </a:r>
            <a:endParaRPr/>
          </a:p>
          <a:p>
            <a:pPr indent="-342900" lvl="0" marL="457200" rtl="0" algn="l">
              <a:lnSpc>
                <a:spcPct val="100000"/>
              </a:lnSpc>
              <a:spcBef>
                <a:spcPts val="0"/>
              </a:spcBef>
              <a:spcAft>
                <a:spcPts val="0"/>
              </a:spcAft>
              <a:buSzPts val="1800"/>
              <a:buChar char="●"/>
            </a:pPr>
            <a:r>
              <a:rPr lang="en"/>
              <a:t>O(V) space for the colors array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Random Sample Generator</a:t>
            </a:r>
            <a:endParaRPr/>
          </a:p>
        </p:txBody>
      </p:sp>
      <p:sp>
        <p:nvSpPr>
          <p:cNvPr id="204" name="Google Shape;204;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create an empty instance of a graph</a:t>
            </a:r>
            <a:endParaRPr/>
          </a:p>
          <a:p>
            <a:pPr indent="-342900" lvl="0" marL="457200" rtl="0" algn="l">
              <a:spcBef>
                <a:spcPts val="0"/>
              </a:spcBef>
              <a:spcAft>
                <a:spcPts val="0"/>
              </a:spcAft>
              <a:buSzPts val="1800"/>
              <a:buAutoNum type="arabicPeriod"/>
            </a:pPr>
            <a:r>
              <a:rPr lang="en"/>
              <a:t>add vertices that don’t have any neighbors to the </a:t>
            </a:r>
            <a:r>
              <a:rPr lang="en"/>
              <a:t>graph</a:t>
            </a:r>
            <a:endParaRPr/>
          </a:p>
          <a:p>
            <a:pPr indent="-342900" lvl="0" marL="457200" rtl="0" algn="l">
              <a:spcBef>
                <a:spcPts val="0"/>
              </a:spcBef>
              <a:spcAft>
                <a:spcPts val="0"/>
              </a:spcAft>
              <a:buSzPts val="1800"/>
              <a:buAutoNum type="arabicPeriod"/>
            </a:pPr>
            <a:r>
              <a:rPr lang="en"/>
              <a:t>go through all nodes and randomly decide whether to add an edge or not</a:t>
            </a:r>
            <a:endParaRPr/>
          </a:p>
          <a:p>
            <a:pPr indent="-342900" lvl="0" marL="457200" rtl="0" algn="l">
              <a:spcBef>
                <a:spcPts val="0"/>
              </a:spcBef>
              <a:spcAft>
                <a:spcPts val="0"/>
              </a:spcAft>
              <a:buSzPts val="1800"/>
              <a:buAutoNum type="arabicPeriod"/>
            </a:pPr>
            <a:r>
              <a:rPr lang="en"/>
              <a:t>if the algorithm decides to add an edge it will add node u to connection list of v and v to connection list u</a:t>
            </a:r>
            <a:endParaRPr/>
          </a:p>
        </p:txBody>
      </p:sp>
      <p:pic>
        <p:nvPicPr>
          <p:cNvPr id="205" name="Google Shape;205;p35"/>
          <p:cNvPicPr preferRelativeResize="0"/>
          <p:nvPr/>
        </p:nvPicPr>
        <p:blipFill>
          <a:blip r:embed="rId4">
            <a:alphaModFix/>
          </a:blip>
          <a:stretch>
            <a:fillRect/>
          </a:stretch>
        </p:blipFill>
        <p:spPr>
          <a:xfrm>
            <a:off x="1600200" y="3276600"/>
            <a:ext cx="5943600" cy="1866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5. Algorithm Implementation</a:t>
            </a:r>
            <a:endParaRPr/>
          </a:p>
          <a:p>
            <a:pPr indent="0" lvl="0" marL="0" rtl="0" algn="l">
              <a:spcBef>
                <a:spcPts val="0"/>
              </a:spcBef>
              <a:spcAft>
                <a:spcPts val="0"/>
              </a:spcAft>
              <a:buNone/>
            </a:pPr>
            <a:r>
              <a:t/>
            </a:r>
            <a:endParaRPr/>
          </a:p>
        </p:txBody>
      </p:sp>
      <p:sp>
        <p:nvSpPr>
          <p:cNvPr id="211" name="Google Shape;211;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2" name="Google Shape;212;p36"/>
          <p:cNvPicPr preferRelativeResize="0"/>
          <p:nvPr/>
        </p:nvPicPr>
        <p:blipFill>
          <a:blip r:embed="rId3">
            <a:alphaModFix/>
          </a:blip>
          <a:stretch>
            <a:fillRect/>
          </a:stretch>
        </p:blipFill>
        <p:spPr>
          <a:xfrm>
            <a:off x="944923" y="1152475"/>
            <a:ext cx="7254176" cy="4086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311700" y="199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5.1 Brute Force Algorithm</a:t>
            </a:r>
            <a:endParaRPr/>
          </a:p>
          <a:p>
            <a:pPr indent="0" lvl="0" marL="0" rtl="0" algn="l">
              <a:spcBef>
                <a:spcPts val="0"/>
              </a:spcBef>
              <a:spcAft>
                <a:spcPts val="0"/>
              </a:spcAft>
              <a:buNone/>
            </a:pPr>
            <a:r>
              <a:rPr lang="en"/>
              <a:t>Implementation</a:t>
            </a:r>
            <a:endParaRPr/>
          </a:p>
        </p:txBody>
      </p:sp>
      <p:sp>
        <p:nvSpPr>
          <p:cNvPr id="218" name="Google Shape;218;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t/>
            </a:r>
            <a:endParaRPr/>
          </a:p>
        </p:txBody>
      </p:sp>
      <p:pic>
        <p:nvPicPr>
          <p:cNvPr id="219" name="Google Shape;219;p37"/>
          <p:cNvPicPr preferRelativeResize="0"/>
          <p:nvPr/>
        </p:nvPicPr>
        <p:blipFill>
          <a:blip r:embed="rId3">
            <a:alphaModFix/>
          </a:blip>
          <a:stretch>
            <a:fillRect/>
          </a:stretch>
        </p:blipFill>
        <p:spPr>
          <a:xfrm>
            <a:off x="203175" y="1587600"/>
            <a:ext cx="5943600" cy="2743200"/>
          </a:xfrm>
          <a:prstGeom prst="rect">
            <a:avLst/>
          </a:prstGeom>
          <a:noFill/>
          <a:ln>
            <a:noFill/>
          </a:ln>
        </p:spPr>
      </p:pic>
      <p:pic>
        <p:nvPicPr>
          <p:cNvPr id="220" name="Google Shape;220;p37"/>
          <p:cNvPicPr preferRelativeResize="0"/>
          <p:nvPr/>
        </p:nvPicPr>
        <p:blipFill>
          <a:blip r:embed="rId4">
            <a:alphaModFix/>
          </a:blip>
          <a:stretch>
            <a:fillRect/>
          </a:stretch>
        </p:blipFill>
        <p:spPr>
          <a:xfrm>
            <a:off x="6416657" y="0"/>
            <a:ext cx="2727336"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5.2 Heuristic Algorithm Implementation</a:t>
            </a:r>
            <a:endParaRPr/>
          </a:p>
        </p:txBody>
      </p:sp>
      <p:sp>
        <p:nvSpPr>
          <p:cNvPr id="226" name="Google Shape;226;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7" name="Google Shape;227;p38"/>
          <p:cNvPicPr preferRelativeResize="0"/>
          <p:nvPr/>
        </p:nvPicPr>
        <p:blipFill>
          <a:blip r:embed="rId3">
            <a:alphaModFix/>
          </a:blip>
          <a:stretch>
            <a:fillRect/>
          </a:stretch>
        </p:blipFill>
        <p:spPr>
          <a:xfrm>
            <a:off x="452725" y="1152475"/>
            <a:ext cx="3845824" cy="3324550"/>
          </a:xfrm>
          <a:prstGeom prst="rect">
            <a:avLst/>
          </a:prstGeom>
          <a:noFill/>
          <a:ln>
            <a:noFill/>
          </a:ln>
        </p:spPr>
      </p:pic>
      <p:pic>
        <p:nvPicPr>
          <p:cNvPr id="228" name="Google Shape;228;p38"/>
          <p:cNvPicPr preferRelativeResize="0"/>
          <p:nvPr/>
        </p:nvPicPr>
        <p:blipFill>
          <a:blip r:embed="rId4">
            <a:alphaModFix/>
          </a:blip>
          <a:stretch>
            <a:fillRect/>
          </a:stretch>
        </p:blipFill>
        <p:spPr>
          <a:xfrm>
            <a:off x="4912049" y="1017725"/>
            <a:ext cx="3742849" cy="3749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6. Experimental Analyses of The Performance</a:t>
            </a:r>
            <a:endParaRPr sz="2400"/>
          </a:p>
        </p:txBody>
      </p:sp>
      <p:sp>
        <p:nvSpPr>
          <p:cNvPr id="234" name="Google Shape;234;p39"/>
          <p:cNvSpPr txBox="1"/>
          <p:nvPr>
            <p:ph idx="1" type="body"/>
          </p:nvPr>
        </p:nvSpPr>
        <p:spPr>
          <a:xfrm>
            <a:off x="133800" y="1431925"/>
            <a:ext cx="3780000" cy="3416400"/>
          </a:xfrm>
          <a:prstGeom prst="rect">
            <a:avLst/>
          </a:prstGeom>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SzPts val="1800"/>
              <a:buChar char="●"/>
            </a:pPr>
            <a:r>
              <a:rPr lang="en"/>
              <a:t>1000 random instances for each size.</a:t>
            </a:r>
            <a:endParaRPr/>
          </a:p>
          <a:p>
            <a:pPr indent="-342900" lvl="0" marL="457200" rtl="0" algn="l">
              <a:lnSpc>
                <a:spcPct val="150000"/>
              </a:lnSpc>
              <a:spcBef>
                <a:spcPts val="0"/>
              </a:spcBef>
              <a:spcAft>
                <a:spcPts val="0"/>
              </a:spcAft>
              <a:buSzPts val="1800"/>
              <a:buChar char="●"/>
            </a:pPr>
            <a:r>
              <a:rPr lang="en"/>
              <a:t>Sizes between 5 and 100.</a:t>
            </a:r>
            <a:endParaRPr/>
          </a:p>
          <a:p>
            <a:pPr indent="-342900" lvl="0" marL="457200" rtl="0" algn="l">
              <a:lnSpc>
                <a:spcPct val="150000"/>
              </a:lnSpc>
              <a:spcBef>
                <a:spcPts val="0"/>
              </a:spcBef>
              <a:spcAft>
                <a:spcPts val="0"/>
              </a:spcAft>
              <a:buSzPts val="1800"/>
              <a:buChar char="●"/>
            </a:pPr>
            <a:r>
              <a:rPr lang="en"/>
              <a:t>Confidence level of 0.95.</a:t>
            </a:r>
            <a:endParaRPr/>
          </a:p>
          <a:p>
            <a:pPr indent="-342900" lvl="0" marL="457200" rtl="0" algn="l">
              <a:lnSpc>
                <a:spcPct val="150000"/>
              </a:lnSpc>
              <a:spcBef>
                <a:spcPts val="0"/>
              </a:spcBef>
              <a:spcAft>
                <a:spcPts val="0"/>
              </a:spcAft>
              <a:buSzPts val="1800"/>
              <a:buChar char="●"/>
            </a:pPr>
            <a:r>
              <a:rPr lang="en"/>
              <a:t>Standard deviation * t will be less than 0.1</a:t>
            </a:r>
            <a:endParaRPr/>
          </a:p>
          <a:p>
            <a:pPr indent="0" lvl="0" marL="0" rtl="0" algn="l">
              <a:lnSpc>
                <a:spcPct val="150000"/>
              </a:lnSpc>
              <a:spcBef>
                <a:spcPts val="0"/>
              </a:spcBef>
              <a:spcAft>
                <a:spcPts val="0"/>
              </a:spcAft>
              <a:buNone/>
            </a:pPr>
            <a:r>
              <a:rPr lang="en"/>
              <a:t>So our results are confident enough to talk about performance.</a:t>
            </a:r>
            <a:endParaRPr/>
          </a:p>
          <a:p>
            <a:pPr indent="0" lvl="0" marL="0" rtl="0" algn="l">
              <a:lnSpc>
                <a:spcPct val="150000"/>
              </a:lnSpc>
              <a:spcBef>
                <a:spcPts val="0"/>
              </a:spcBef>
              <a:spcAft>
                <a:spcPts val="0"/>
              </a:spcAft>
              <a:buNone/>
            </a:pPr>
            <a:r>
              <a:rPr b="1" lang="en"/>
              <a:t>Real life time complexity: </a:t>
            </a:r>
            <a:r>
              <a:rPr lang="en" sz="1600"/>
              <a:t>O(n^1.155)</a:t>
            </a:r>
            <a:endParaRPr b="1" sz="1600"/>
          </a:p>
        </p:txBody>
      </p:sp>
      <p:pic>
        <p:nvPicPr>
          <p:cNvPr id="235" name="Google Shape;235;p39"/>
          <p:cNvPicPr preferRelativeResize="0"/>
          <p:nvPr/>
        </p:nvPicPr>
        <p:blipFill>
          <a:blip r:embed="rId3">
            <a:alphaModFix/>
          </a:blip>
          <a:stretch>
            <a:fillRect/>
          </a:stretch>
        </p:blipFill>
        <p:spPr>
          <a:xfrm>
            <a:off x="4081600" y="1711375"/>
            <a:ext cx="4791075" cy="2857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7. Experimental Analyses of Quality</a:t>
            </a:r>
            <a:endParaRPr/>
          </a:p>
        </p:txBody>
      </p:sp>
      <p:sp>
        <p:nvSpPr>
          <p:cNvPr id="241" name="Google Shape;241;p40"/>
          <p:cNvSpPr txBox="1"/>
          <p:nvPr>
            <p:ph idx="1" type="body"/>
          </p:nvPr>
        </p:nvSpPr>
        <p:spPr>
          <a:xfrm>
            <a:off x="218875" y="1064125"/>
            <a:ext cx="3176700" cy="373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Working</a:t>
            </a:r>
            <a:r>
              <a:rPr lang="en" sz="1600"/>
              <a:t> fine in:</a:t>
            </a:r>
            <a:endParaRPr sz="1600"/>
          </a:p>
          <a:p>
            <a:pPr indent="-330200" lvl="0" marL="457200" rtl="0" algn="l">
              <a:spcBef>
                <a:spcPts val="1200"/>
              </a:spcBef>
              <a:spcAft>
                <a:spcPts val="0"/>
              </a:spcAft>
              <a:buSzPts val="1600"/>
              <a:buChar char="●"/>
            </a:pPr>
            <a:r>
              <a:rPr lang="en" sz="1600"/>
              <a:t>CAR Graphs</a:t>
            </a:r>
            <a:endParaRPr sz="1600"/>
          </a:p>
          <a:p>
            <a:pPr indent="-330200" lvl="0" marL="457200" rtl="0" algn="l">
              <a:spcBef>
                <a:spcPts val="0"/>
              </a:spcBef>
              <a:spcAft>
                <a:spcPts val="0"/>
              </a:spcAft>
              <a:buSzPts val="1600"/>
              <a:buChar char="●"/>
            </a:pPr>
            <a:r>
              <a:rPr lang="en" sz="1600"/>
              <a:t>Register Allocation Graphs</a:t>
            </a:r>
            <a:endParaRPr sz="1600"/>
          </a:p>
          <a:p>
            <a:pPr indent="0" lvl="0" marL="0" rtl="0" algn="l">
              <a:spcBef>
                <a:spcPts val="1200"/>
              </a:spcBef>
              <a:spcAft>
                <a:spcPts val="0"/>
              </a:spcAft>
              <a:buNone/>
            </a:pPr>
            <a:r>
              <a:rPr lang="en" sz="1600"/>
              <a:t>Working badly in:</a:t>
            </a:r>
            <a:endParaRPr sz="1600"/>
          </a:p>
          <a:p>
            <a:pPr indent="-330200" lvl="0" marL="457200" rtl="0" algn="l">
              <a:lnSpc>
                <a:spcPct val="115000"/>
              </a:lnSpc>
              <a:spcBef>
                <a:spcPts val="1200"/>
              </a:spcBef>
              <a:spcAft>
                <a:spcPts val="0"/>
              </a:spcAft>
              <a:buSzPts val="1600"/>
              <a:buChar char="●"/>
            </a:pPr>
            <a:r>
              <a:rPr lang="en" sz="1600"/>
              <a:t>Queen graphs</a:t>
            </a:r>
            <a:endParaRPr sz="1600"/>
          </a:p>
          <a:p>
            <a:pPr indent="0" lvl="0" marL="0" rtl="0" algn="l">
              <a:lnSpc>
                <a:spcPct val="115000"/>
              </a:lnSpc>
              <a:spcBef>
                <a:spcPts val="0"/>
              </a:spcBef>
              <a:spcAft>
                <a:spcPts val="0"/>
              </a:spcAft>
              <a:buNone/>
            </a:pPr>
            <a:r>
              <a:t/>
            </a:r>
            <a:endParaRPr sz="1600"/>
          </a:p>
          <a:p>
            <a:pPr indent="0" lvl="0" marL="0" rtl="0" algn="just">
              <a:lnSpc>
                <a:spcPct val="150000"/>
              </a:lnSpc>
              <a:spcBef>
                <a:spcPts val="0"/>
              </a:spcBef>
              <a:spcAft>
                <a:spcPts val="0"/>
              </a:spcAft>
              <a:buNone/>
            </a:pPr>
            <a:r>
              <a:rPr b="1" lang="en" sz="1600"/>
              <a:t>Equation for error with respect to sample size:</a:t>
            </a:r>
            <a:endParaRPr b="1" sz="1600"/>
          </a:p>
          <a:p>
            <a:pPr indent="228600" lvl="0" marL="228600" rtl="0" algn="just">
              <a:lnSpc>
                <a:spcPct val="150000"/>
              </a:lnSpc>
              <a:spcBef>
                <a:spcPts val="0"/>
              </a:spcBef>
              <a:spcAft>
                <a:spcPts val="0"/>
              </a:spcAft>
              <a:buNone/>
            </a:pPr>
            <a:r>
              <a:rPr lang="en" sz="1600"/>
              <a:t>y = 0.0021x + 1,12516.</a:t>
            </a:r>
            <a:endParaRPr sz="1600"/>
          </a:p>
        </p:txBody>
      </p:sp>
      <p:pic>
        <p:nvPicPr>
          <p:cNvPr id="242" name="Google Shape;242;p40"/>
          <p:cNvPicPr preferRelativeResize="0"/>
          <p:nvPr/>
        </p:nvPicPr>
        <p:blipFill>
          <a:blip r:embed="rId3">
            <a:alphaModFix/>
          </a:blip>
          <a:stretch>
            <a:fillRect/>
          </a:stretch>
        </p:blipFill>
        <p:spPr>
          <a:xfrm>
            <a:off x="3441900" y="1185750"/>
            <a:ext cx="5461750" cy="3247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1"/>
          <p:cNvSpPr txBox="1"/>
          <p:nvPr>
            <p:ph type="title"/>
          </p:nvPr>
        </p:nvSpPr>
        <p:spPr>
          <a:xfrm>
            <a:off x="311700" y="429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 Experimental Analyses of the Correctness</a:t>
            </a:r>
            <a:endParaRPr/>
          </a:p>
        </p:txBody>
      </p:sp>
      <p:sp>
        <p:nvSpPr>
          <p:cNvPr id="248" name="Google Shape;248;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9" name="Google Shape;249;p41"/>
          <p:cNvPicPr preferRelativeResize="0"/>
          <p:nvPr/>
        </p:nvPicPr>
        <p:blipFill>
          <a:blip r:embed="rId3">
            <a:alphaModFix/>
          </a:blip>
          <a:stretch>
            <a:fillRect/>
          </a:stretch>
        </p:blipFill>
        <p:spPr>
          <a:xfrm>
            <a:off x="1833100" y="1104750"/>
            <a:ext cx="5477801" cy="41083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1216800"/>
          </a:xfrm>
          <a:prstGeom prst="rect">
            <a:avLst/>
          </a:prstGeom>
        </p:spPr>
        <p:txBody>
          <a:bodyPr anchorCtr="0" anchor="t" bIns="91425" lIns="91425" spcFirstLastPara="1" rIns="91425" wrap="square" tIns="91425">
            <a:noAutofit/>
          </a:bodyPr>
          <a:lstStyle/>
          <a:p>
            <a:pPr indent="-501650" lvl="0" marL="457200" rtl="0" algn="ctr">
              <a:spcBef>
                <a:spcPts val="0"/>
              </a:spcBef>
              <a:spcAft>
                <a:spcPts val="0"/>
              </a:spcAft>
              <a:buSzPts val="4300"/>
              <a:buAutoNum type="arabicPeriod"/>
            </a:pPr>
            <a:r>
              <a:rPr lang="en" sz="4300"/>
              <a:t>Problem Description</a:t>
            </a:r>
            <a:endParaRPr sz="4300"/>
          </a:p>
        </p:txBody>
      </p:sp>
      <p:sp>
        <p:nvSpPr>
          <p:cNvPr id="71" name="Google Shape;71;p15"/>
          <p:cNvSpPr txBox="1"/>
          <p:nvPr>
            <p:ph idx="1" type="body"/>
          </p:nvPr>
        </p:nvSpPr>
        <p:spPr>
          <a:xfrm>
            <a:off x="311700" y="1800750"/>
            <a:ext cx="8520600" cy="2768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sz="2050"/>
              <a:t>Graph Coloring:</a:t>
            </a:r>
            <a:r>
              <a:rPr lang="en" sz="2050"/>
              <a:t> Assign colors to each vertex of an undirected graph such that no two adjacent vertices share the same color.</a:t>
            </a:r>
            <a:endParaRPr sz="2050"/>
          </a:p>
          <a:p>
            <a:pPr indent="0" lvl="0" marL="0" rtl="0" algn="l">
              <a:lnSpc>
                <a:spcPct val="95000"/>
              </a:lnSpc>
              <a:spcBef>
                <a:spcPts val="1200"/>
              </a:spcBef>
              <a:spcAft>
                <a:spcPts val="0"/>
              </a:spcAft>
              <a:buSzPts val="275"/>
              <a:buNone/>
            </a:pPr>
            <a:r>
              <a:t/>
            </a:r>
            <a:endParaRPr sz="2050"/>
          </a:p>
          <a:p>
            <a:pPr indent="0" lvl="0" marL="0" rtl="0" algn="l">
              <a:lnSpc>
                <a:spcPct val="95000"/>
              </a:lnSpc>
              <a:spcBef>
                <a:spcPts val="1200"/>
              </a:spcBef>
              <a:spcAft>
                <a:spcPts val="0"/>
              </a:spcAft>
              <a:buSzPts val="275"/>
              <a:buNone/>
            </a:pPr>
            <a:r>
              <a:rPr b="1" lang="en" sz="2050"/>
              <a:t>Input:</a:t>
            </a:r>
            <a:r>
              <a:rPr lang="en" sz="2050"/>
              <a:t> Undirected graph G(V,E) and a positive integer </a:t>
            </a:r>
            <a:r>
              <a:rPr lang="en" sz="2050"/>
              <a:t>k</a:t>
            </a:r>
            <a:r>
              <a:rPr lang="en" sz="2050"/>
              <a:t>.</a:t>
            </a:r>
            <a:endParaRPr sz="2050"/>
          </a:p>
          <a:p>
            <a:pPr indent="0" lvl="0" marL="0" rtl="0" algn="l">
              <a:lnSpc>
                <a:spcPct val="95000"/>
              </a:lnSpc>
              <a:spcBef>
                <a:spcPts val="1200"/>
              </a:spcBef>
              <a:spcAft>
                <a:spcPts val="0"/>
              </a:spcAft>
              <a:buSzPts val="275"/>
              <a:buNone/>
            </a:pPr>
            <a:r>
              <a:t/>
            </a:r>
            <a:endParaRPr sz="2050"/>
          </a:p>
          <a:p>
            <a:pPr indent="0" lvl="0" marL="0" rtl="0" algn="l">
              <a:lnSpc>
                <a:spcPct val="95000"/>
              </a:lnSpc>
              <a:spcBef>
                <a:spcPts val="1200"/>
              </a:spcBef>
              <a:spcAft>
                <a:spcPts val="0"/>
              </a:spcAft>
              <a:buSzPts val="275"/>
              <a:buNone/>
            </a:pPr>
            <a:r>
              <a:rPr b="1" lang="en" sz="2050"/>
              <a:t>Question:</a:t>
            </a:r>
            <a:r>
              <a:rPr lang="en" sz="2050"/>
              <a:t> Can G be colored with k colors?</a:t>
            </a:r>
            <a:endParaRPr sz="2050"/>
          </a:p>
          <a:p>
            <a:pPr indent="0" lvl="0" marL="0" rtl="0" algn="l">
              <a:lnSpc>
                <a:spcPct val="95000"/>
              </a:lnSpc>
              <a:spcBef>
                <a:spcPts val="1200"/>
              </a:spcBef>
              <a:spcAft>
                <a:spcPts val="1200"/>
              </a:spcAft>
              <a:buSzPts val="275"/>
              <a:buNone/>
            </a:pPr>
            <a:r>
              <a:t/>
            </a:r>
            <a:endParaRPr sz="95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Black Box Testing</a:t>
            </a:r>
            <a:endParaRPr/>
          </a:p>
        </p:txBody>
      </p:sp>
      <p:sp>
        <p:nvSpPr>
          <p:cNvPr id="255" name="Google Shape;255;p42"/>
          <p:cNvSpPr txBox="1"/>
          <p:nvPr>
            <p:ph idx="1" type="body"/>
          </p:nvPr>
        </p:nvSpPr>
        <p:spPr>
          <a:xfrm>
            <a:off x="257575" y="1214350"/>
            <a:ext cx="4236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Empty Graph</a:t>
            </a:r>
            <a:endParaRPr/>
          </a:p>
          <a:p>
            <a:pPr indent="-342900" lvl="0" marL="457200" rtl="0" algn="l">
              <a:spcBef>
                <a:spcPts val="0"/>
              </a:spcBef>
              <a:spcAft>
                <a:spcPts val="0"/>
              </a:spcAft>
              <a:buSzPts val="1800"/>
              <a:buAutoNum type="arabicPeriod"/>
            </a:pPr>
            <a:r>
              <a:rPr lang="en"/>
              <a:t>Graph With No Edges</a:t>
            </a:r>
            <a:endParaRPr/>
          </a:p>
          <a:p>
            <a:pPr indent="-342900" lvl="0" marL="457200" rtl="0" algn="l">
              <a:spcBef>
                <a:spcPts val="0"/>
              </a:spcBef>
              <a:spcAft>
                <a:spcPts val="0"/>
              </a:spcAft>
              <a:buSzPts val="1800"/>
              <a:buAutoNum type="arabicPeriod"/>
            </a:pPr>
            <a:r>
              <a:rPr lang="en"/>
              <a:t>Normal Graph</a:t>
            </a:r>
            <a:endParaRPr/>
          </a:p>
          <a:p>
            <a:pPr indent="-342900" lvl="0" marL="457200" rtl="0" algn="l">
              <a:spcBef>
                <a:spcPts val="0"/>
              </a:spcBef>
              <a:spcAft>
                <a:spcPts val="0"/>
              </a:spcAft>
              <a:buSzPts val="1800"/>
              <a:buAutoNum type="arabicPeriod"/>
            </a:pPr>
            <a:r>
              <a:rPr lang="en"/>
              <a:t>Graph With Self-Loop</a:t>
            </a:r>
            <a:endParaRPr/>
          </a:p>
          <a:p>
            <a:pPr indent="-342900" lvl="0" marL="457200" rtl="0" algn="l">
              <a:spcBef>
                <a:spcPts val="0"/>
              </a:spcBef>
              <a:spcAft>
                <a:spcPts val="0"/>
              </a:spcAft>
              <a:buSzPts val="1800"/>
              <a:buAutoNum type="arabicPeriod"/>
            </a:pPr>
            <a:r>
              <a:rPr lang="en"/>
              <a:t>Graph With Fully Connected Components</a:t>
            </a:r>
            <a:endParaRPr/>
          </a:p>
          <a:p>
            <a:pPr indent="0" lvl="0" marL="0" rtl="0" algn="l">
              <a:spcBef>
                <a:spcPts val="1200"/>
              </a:spcBef>
              <a:spcAft>
                <a:spcPts val="1200"/>
              </a:spcAft>
              <a:buNone/>
            </a:pPr>
            <a:r>
              <a:t/>
            </a:r>
            <a:endParaRPr b="1"/>
          </a:p>
        </p:txBody>
      </p:sp>
      <p:pic>
        <p:nvPicPr>
          <p:cNvPr id="256" name="Google Shape;256;p42"/>
          <p:cNvPicPr preferRelativeResize="0"/>
          <p:nvPr/>
        </p:nvPicPr>
        <p:blipFill>
          <a:blip r:embed="rId3">
            <a:alphaModFix/>
          </a:blip>
          <a:stretch>
            <a:fillRect/>
          </a:stretch>
        </p:blipFill>
        <p:spPr>
          <a:xfrm>
            <a:off x="5002225" y="1017725"/>
            <a:ext cx="3505200" cy="35433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3"/>
          <p:cNvSpPr txBox="1"/>
          <p:nvPr>
            <p:ph type="title"/>
          </p:nvPr>
        </p:nvSpPr>
        <p:spPr>
          <a:xfrm>
            <a:off x="373575" y="483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White Box Testing</a:t>
            </a:r>
            <a:endParaRPr/>
          </a:p>
        </p:txBody>
      </p:sp>
      <p:sp>
        <p:nvSpPr>
          <p:cNvPr id="262" name="Google Shape;262;p43"/>
          <p:cNvSpPr txBox="1"/>
          <p:nvPr>
            <p:ph idx="1" type="body"/>
          </p:nvPr>
        </p:nvSpPr>
        <p:spPr>
          <a:xfrm>
            <a:off x="597900" y="1369050"/>
            <a:ext cx="84129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7200"/>
              <a:t>Statement Coverage:</a:t>
            </a:r>
            <a:endParaRPr b="1" sz="7200"/>
          </a:p>
          <a:p>
            <a:pPr indent="-342900" lvl="0" marL="457200" rtl="0" algn="l">
              <a:spcBef>
                <a:spcPts val="1200"/>
              </a:spcBef>
              <a:spcAft>
                <a:spcPts val="0"/>
              </a:spcAft>
              <a:buSzPct val="100000"/>
              <a:buAutoNum type="arabicPeriod"/>
            </a:pPr>
            <a:r>
              <a:rPr lang="en" sz="7200"/>
              <a:t>Non-Empty Graph</a:t>
            </a:r>
            <a:endParaRPr sz="7200"/>
          </a:p>
          <a:p>
            <a:pPr indent="-342900" lvl="0" marL="457200" rtl="0" algn="l">
              <a:spcBef>
                <a:spcPts val="0"/>
              </a:spcBef>
              <a:spcAft>
                <a:spcPts val="0"/>
              </a:spcAft>
              <a:buSzPct val="100000"/>
              <a:buAutoNum type="arabicPeriod"/>
            </a:pPr>
            <a:r>
              <a:rPr lang="en" sz="7200"/>
              <a:t>Graph Without Edges</a:t>
            </a:r>
            <a:endParaRPr sz="7200"/>
          </a:p>
          <a:p>
            <a:pPr indent="-342900" lvl="0" marL="457200" rtl="0" algn="l">
              <a:spcBef>
                <a:spcPts val="0"/>
              </a:spcBef>
              <a:spcAft>
                <a:spcPts val="0"/>
              </a:spcAft>
              <a:buSzPct val="100000"/>
              <a:buAutoNum type="arabicPeriod"/>
            </a:pPr>
            <a:r>
              <a:rPr lang="en" sz="7200"/>
              <a:t>Empty Graph</a:t>
            </a:r>
            <a:endParaRPr sz="7200"/>
          </a:p>
          <a:p>
            <a:pPr indent="0" lvl="0" marL="0" rtl="0" algn="l">
              <a:spcBef>
                <a:spcPts val="1200"/>
              </a:spcBef>
              <a:spcAft>
                <a:spcPts val="0"/>
              </a:spcAft>
              <a:buNone/>
            </a:pPr>
            <a:r>
              <a:rPr b="1" lang="en" sz="7200"/>
              <a:t>Decision Coverage:</a:t>
            </a:r>
            <a:endParaRPr b="1" sz="7200"/>
          </a:p>
          <a:p>
            <a:pPr indent="-342900" lvl="0" marL="457200" rtl="0" algn="l">
              <a:spcBef>
                <a:spcPts val="1200"/>
              </a:spcBef>
              <a:spcAft>
                <a:spcPts val="0"/>
              </a:spcAft>
              <a:buSzPct val="100000"/>
              <a:buAutoNum type="arabicPeriod"/>
            </a:pPr>
            <a:r>
              <a:rPr lang="en" sz="7200"/>
              <a:t>Empty Graph</a:t>
            </a:r>
            <a:endParaRPr sz="7200"/>
          </a:p>
          <a:p>
            <a:pPr indent="-342900" lvl="0" marL="457200" rtl="0" algn="l">
              <a:spcBef>
                <a:spcPts val="0"/>
              </a:spcBef>
              <a:spcAft>
                <a:spcPts val="0"/>
              </a:spcAft>
              <a:buSzPct val="100000"/>
              <a:buAutoNum type="arabicPeriod"/>
            </a:pPr>
            <a:r>
              <a:rPr lang="en" sz="7200"/>
              <a:t>Graph Without Edges</a:t>
            </a:r>
            <a:endParaRPr sz="7200"/>
          </a:p>
          <a:p>
            <a:pPr indent="-342900" lvl="0" marL="457200" rtl="0" algn="l">
              <a:spcBef>
                <a:spcPts val="0"/>
              </a:spcBef>
              <a:spcAft>
                <a:spcPts val="0"/>
              </a:spcAft>
              <a:buSzPct val="100000"/>
              <a:buAutoNum type="arabicPeriod"/>
            </a:pPr>
            <a:r>
              <a:rPr lang="en" sz="7200"/>
              <a:t>Fully Connected Graph</a:t>
            </a:r>
            <a:endParaRPr sz="7200"/>
          </a:p>
          <a:p>
            <a:pPr indent="457200" lvl="0" marL="0" rtl="0" algn="l">
              <a:spcBef>
                <a:spcPts val="1200"/>
              </a:spcBef>
              <a:spcAft>
                <a:spcPts val="0"/>
              </a:spcAft>
              <a:buNone/>
            </a:pPr>
            <a:r>
              <a:t/>
            </a:r>
            <a:endParaRPr sz="2600"/>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pic>
        <p:nvPicPr>
          <p:cNvPr id="263" name="Google Shape;263;p43"/>
          <p:cNvPicPr preferRelativeResize="0"/>
          <p:nvPr/>
        </p:nvPicPr>
        <p:blipFill rotWithShape="1">
          <a:blip r:embed="rId3">
            <a:alphaModFix/>
          </a:blip>
          <a:srcRect b="0" l="0" r="0" t="0"/>
          <a:stretch/>
        </p:blipFill>
        <p:spPr>
          <a:xfrm>
            <a:off x="4814050" y="205250"/>
            <a:ext cx="3253125" cy="47441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9" name="Google Shape;269;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Path Coverage:</a:t>
            </a:r>
            <a:endParaRPr b="1"/>
          </a:p>
          <a:p>
            <a:pPr indent="-342900" lvl="0" marL="457200" rtl="0" algn="l">
              <a:spcBef>
                <a:spcPts val="1200"/>
              </a:spcBef>
              <a:spcAft>
                <a:spcPts val="0"/>
              </a:spcAft>
              <a:buSzPts val="1800"/>
              <a:buAutoNum type="arabicPeriod"/>
            </a:pPr>
            <a:r>
              <a:rPr lang="en"/>
              <a:t>Graph With One Vertices	</a:t>
            </a:r>
            <a:endParaRPr/>
          </a:p>
          <a:p>
            <a:pPr indent="-342900" lvl="0" marL="457200" rtl="0" algn="l">
              <a:spcBef>
                <a:spcPts val="0"/>
              </a:spcBef>
              <a:spcAft>
                <a:spcPts val="0"/>
              </a:spcAft>
              <a:buSzPts val="1800"/>
              <a:buAutoNum type="arabicPeriod"/>
            </a:pPr>
            <a:r>
              <a:rPr lang="en"/>
              <a:t>Empty Graph</a:t>
            </a:r>
            <a:endParaRPr/>
          </a:p>
          <a:p>
            <a:pPr indent="-342900" lvl="0" marL="457200" rtl="0" algn="l">
              <a:spcBef>
                <a:spcPts val="0"/>
              </a:spcBef>
              <a:spcAft>
                <a:spcPts val="0"/>
              </a:spcAft>
              <a:buSzPts val="1800"/>
              <a:buAutoNum type="arabicPeriod"/>
            </a:pPr>
            <a:r>
              <a:rPr lang="en"/>
              <a:t>Graph Without Edges</a:t>
            </a:r>
            <a:endParaRPr/>
          </a:p>
          <a:p>
            <a:pPr indent="-342900" lvl="0" marL="457200" rtl="0" algn="l">
              <a:spcBef>
                <a:spcPts val="0"/>
              </a:spcBef>
              <a:spcAft>
                <a:spcPts val="0"/>
              </a:spcAft>
              <a:buSzPts val="1800"/>
              <a:buAutoNum type="arabicPeriod"/>
            </a:pPr>
            <a:r>
              <a:rPr lang="en"/>
              <a:t>Graph With Self-Loop</a:t>
            </a:r>
            <a:endParaRPr/>
          </a:p>
          <a:p>
            <a:pPr indent="-342900" lvl="0" marL="457200" rtl="0" algn="l">
              <a:spcBef>
                <a:spcPts val="0"/>
              </a:spcBef>
              <a:spcAft>
                <a:spcPts val="0"/>
              </a:spcAft>
              <a:buSzPts val="1800"/>
              <a:buAutoNum type="arabicPeriod"/>
            </a:pPr>
            <a:r>
              <a:rPr lang="en"/>
              <a:t>Connected Graph </a:t>
            </a:r>
            <a:endParaRPr/>
          </a:p>
          <a:p>
            <a:pPr indent="0" lvl="0" marL="0" rtl="0" algn="l">
              <a:spcBef>
                <a:spcPts val="1200"/>
              </a:spcBef>
              <a:spcAft>
                <a:spcPts val="1200"/>
              </a:spcAft>
              <a:buNone/>
            </a:pPr>
            <a:r>
              <a:t/>
            </a:r>
            <a:endParaRPr/>
          </a:p>
        </p:txBody>
      </p:sp>
      <p:pic>
        <p:nvPicPr>
          <p:cNvPr id="270" name="Google Shape;270;p44"/>
          <p:cNvPicPr preferRelativeResize="0"/>
          <p:nvPr/>
        </p:nvPicPr>
        <p:blipFill>
          <a:blip r:embed="rId3">
            <a:alphaModFix/>
          </a:blip>
          <a:stretch>
            <a:fillRect/>
          </a:stretch>
        </p:blipFill>
        <p:spPr>
          <a:xfrm>
            <a:off x="5202499" y="80076"/>
            <a:ext cx="2717700" cy="4875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9. Discussion</a:t>
            </a:r>
            <a:endParaRPr/>
          </a:p>
        </p:txBody>
      </p:sp>
      <p:sp>
        <p:nvSpPr>
          <p:cNvPr id="276" name="Google Shape;276;p45"/>
          <p:cNvSpPr txBox="1"/>
          <p:nvPr>
            <p:ph idx="1" type="body"/>
          </p:nvPr>
        </p:nvSpPr>
        <p:spPr>
          <a:xfrm>
            <a:off x="311700" y="1152475"/>
            <a:ext cx="3471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Brute Force:</a:t>
            </a:r>
            <a:endParaRPr b="1"/>
          </a:p>
          <a:p>
            <a:pPr indent="0" lvl="0" marL="0" rtl="0" algn="l">
              <a:spcBef>
                <a:spcPts val="1200"/>
              </a:spcBef>
              <a:spcAft>
                <a:spcPts val="0"/>
              </a:spcAft>
              <a:buNone/>
            </a:pPr>
            <a:r>
              <a:rPr lang="en"/>
              <a:t>	Exponential Time</a:t>
            </a:r>
            <a:endParaRPr/>
          </a:p>
          <a:p>
            <a:pPr indent="0" lvl="0" marL="0" rtl="0" algn="l">
              <a:spcBef>
                <a:spcPts val="1200"/>
              </a:spcBef>
              <a:spcAft>
                <a:spcPts val="0"/>
              </a:spcAft>
              <a:buNone/>
            </a:pPr>
            <a:r>
              <a:rPr lang="en"/>
              <a:t>	Real Optimal</a:t>
            </a:r>
            <a:endParaRPr/>
          </a:p>
          <a:p>
            <a:pPr indent="0" lvl="0" marL="0" rtl="0" algn="l">
              <a:spcBef>
                <a:spcPts val="1200"/>
              </a:spcBef>
              <a:spcAft>
                <a:spcPts val="0"/>
              </a:spcAft>
              <a:buNone/>
            </a:pPr>
            <a:r>
              <a:rPr lang="en"/>
              <a:t>	Not Feasible With Size &gt; 20</a:t>
            </a:r>
            <a:endParaRPr/>
          </a:p>
          <a:p>
            <a:pPr indent="0" lvl="0" marL="0" rtl="0" algn="l">
              <a:spcBef>
                <a:spcPts val="1200"/>
              </a:spcBef>
              <a:spcAft>
                <a:spcPts val="1200"/>
              </a:spcAft>
              <a:buNone/>
            </a:pPr>
            <a:r>
              <a:rPr lang="en"/>
              <a:t>	</a:t>
            </a:r>
            <a:endParaRPr/>
          </a:p>
        </p:txBody>
      </p:sp>
      <p:sp>
        <p:nvSpPr>
          <p:cNvPr id="277" name="Google Shape;277;p45"/>
          <p:cNvSpPr txBox="1"/>
          <p:nvPr>
            <p:ph idx="1" type="body"/>
          </p:nvPr>
        </p:nvSpPr>
        <p:spPr>
          <a:xfrm>
            <a:off x="4410275" y="1152475"/>
            <a:ext cx="4034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Heuristic:</a:t>
            </a:r>
            <a:endParaRPr b="1"/>
          </a:p>
          <a:p>
            <a:pPr indent="0" lvl="0" marL="0" rtl="0" algn="l">
              <a:spcBef>
                <a:spcPts val="1200"/>
              </a:spcBef>
              <a:spcAft>
                <a:spcPts val="0"/>
              </a:spcAft>
              <a:buNone/>
            </a:pPr>
            <a:r>
              <a:rPr lang="en"/>
              <a:t>	Quadratic Time</a:t>
            </a:r>
            <a:endParaRPr/>
          </a:p>
          <a:p>
            <a:pPr indent="0" lvl="0" marL="0" rtl="0" algn="l">
              <a:spcBef>
                <a:spcPts val="1200"/>
              </a:spcBef>
              <a:spcAft>
                <a:spcPts val="0"/>
              </a:spcAft>
              <a:buNone/>
            </a:pPr>
            <a:r>
              <a:rPr lang="en"/>
              <a:t>	Not Optimal</a:t>
            </a:r>
            <a:endParaRPr/>
          </a:p>
          <a:p>
            <a:pPr indent="0" lvl="0" marL="0" rtl="0" algn="l">
              <a:spcBef>
                <a:spcPts val="1200"/>
              </a:spcBef>
              <a:spcAft>
                <a:spcPts val="0"/>
              </a:spcAft>
              <a:buNone/>
            </a:pPr>
            <a:r>
              <a:rPr lang="en"/>
              <a:t>	Can Work With Realy Big Sizes</a:t>
            </a:r>
            <a:endParaRPr/>
          </a:p>
          <a:p>
            <a:pPr indent="0" lvl="0" marL="0" rtl="0" algn="l">
              <a:spcBef>
                <a:spcPts val="1200"/>
              </a:spcBef>
              <a:spcAft>
                <a:spcPts val="1200"/>
              </a:spcAft>
              <a:buNone/>
            </a:pPr>
            <a:r>
              <a:rPr lang="en"/>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83" name="Google Shape;283;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457200" lvl="0" marL="0" rtl="0" algn="l">
              <a:lnSpc>
                <a:spcPct val="150000"/>
              </a:lnSpc>
              <a:spcBef>
                <a:spcPts val="0"/>
              </a:spcBef>
              <a:spcAft>
                <a:spcPts val="0"/>
              </a:spcAft>
              <a:buNone/>
            </a:pPr>
            <a:r>
              <a:rPr lang="en" sz="1000">
                <a:solidFill>
                  <a:srgbClr val="222222"/>
                </a:solidFill>
                <a:highlight>
                  <a:srgbClr val="FFFFFF"/>
                </a:highlight>
                <a:latin typeface="Arial"/>
                <a:ea typeface="Arial"/>
                <a:cs typeface="Arial"/>
                <a:sym typeface="Arial"/>
              </a:rPr>
              <a:t>Dailey, D. P. (1980), "Uniqueness of colorability and colorability of planar 4-regular graphs are NP-complete", </a:t>
            </a:r>
            <a:r>
              <a:rPr i="1" lang="en" sz="1000">
                <a:solidFill>
                  <a:srgbClr val="222222"/>
                </a:solidFill>
                <a:highlight>
                  <a:srgbClr val="FFFFFF"/>
                </a:highlight>
                <a:latin typeface="Arial"/>
                <a:ea typeface="Arial"/>
                <a:cs typeface="Arial"/>
                <a:sym typeface="Arial"/>
              </a:rPr>
              <a:t>Discrete Mathematics</a:t>
            </a:r>
            <a:r>
              <a:rPr lang="en" sz="1000">
                <a:solidFill>
                  <a:srgbClr val="222222"/>
                </a:solidFill>
                <a:highlight>
                  <a:srgbClr val="FFFFFF"/>
                </a:highlight>
                <a:latin typeface="Arial"/>
                <a:ea typeface="Arial"/>
                <a:cs typeface="Arial"/>
                <a:sym typeface="Arial"/>
              </a:rPr>
              <a:t>, </a:t>
            </a:r>
            <a:r>
              <a:rPr b="1" lang="en" sz="1000">
                <a:solidFill>
                  <a:srgbClr val="222222"/>
                </a:solidFill>
                <a:highlight>
                  <a:srgbClr val="FFFFFF"/>
                </a:highlight>
                <a:latin typeface="Arial"/>
                <a:ea typeface="Arial"/>
                <a:cs typeface="Arial"/>
                <a:sym typeface="Arial"/>
              </a:rPr>
              <a:t>30</a:t>
            </a:r>
            <a:r>
              <a:rPr lang="en" sz="1000">
                <a:solidFill>
                  <a:srgbClr val="222222"/>
                </a:solidFill>
                <a:highlight>
                  <a:srgbClr val="FFFFFF"/>
                </a:highlight>
                <a:latin typeface="Arial"/>
                <a:ea typeface="Arial"/>
                <a:cs typeface="Arial"/>
                <a:sym typeface="Arial"/>
              </a:rPr>
              <a:t> (3): 289–293, </a:t>
            </a:r>
            <a:r>
              <a:rPr lang="en" sz="1000">
                <a:solidFill>
                  <a:srgbClr val="3366CC"/>
                </a:solidFill>
                <a:highlight>
                  <a:srgbClr val="FFFFFF"/>
                </a:highlight>
                <a:uFill>
                  <a:noFill/>
                </a:uFill>
                <a:latin typeface="Arial"/>
                <a:ea typeface="Arial"/>
                <a:cs typeface="Arial"/>
                <a:sym typeface="Arial"/>
                <a:hlinkClick r:id="rId3">
                  <a:extLst>
                    <a:ext uri="{A12FA001-AC4F-418D-AE19-62706E023703}">
                      <ahyp:hlinkClr val="tx"/>
                    </a:ext>
                  </a:extLst>
                </a:hlinkClick>
              </a:rPr>
              <a:t>doi</a:t>
            </a:r>
            <a:r>
              <a:rPr lang="en" sz="1000">
                <a:solidFill>
                  <a:srgbClr val="222222"/>
                </a:solidFill>
                <a:highlight>
                  <a:srgbClr val="FFFFFF"/>
                </a:highlight>
                <a:latin typeface="Arial"/>
                <a:ea typeface="Arial"/>
                <a:cs typeface="Arial"/>
                <a:sym typeface="Arial"/>
              </a:rPr>
              <a:t>:</a:t>
            </a:r>
            <a:r>
              <a:rPr lang="en" sz="1000">
                <a:solidFill>
                  <a:srgbClr val="3366CC"/>
                </a:solidFill>
                <a:highlight>
                  <a:srgbClr val="FFFFFF"/>
                </a:highlight>
                <a:uFill>
                  <a:noFill/>
                </a:uFill>
                <a:latin typeface="Arial"/>
                <a:ea typeface="Arial"/>
                <a:cs typeface="Arial"/>
                <a:sym typeface="Arial"/>
                <a:hlinkClick r:id="rId4">
                  <a:extLst>
                    <a:ext uri="{A12FA001-AC4F-418D-AE19-62706E023703}">
                      <ahyp:hlinkClr val="tx"/>
                    </a:ext>
                  </a:extLst>
                </a:hlinkClick>
              </a:rPr>
              <a:t>10.1016/0012-365X(80)90236-8</a:t>
            </a:r>
            <a:endParaRPr sz="1000">
              <a:solidFill>
                <a:srgbClr val="000000"/>
              </a:solidFill>
              <a:latin typeface="Arial"/>
              <a:ea typeface="Arial"/>
              <a:cs typeface="Arial"/>
              <a:sym typeface="Arial"/>
            </a:endParaRPr>
          </a:p>
          <a:p>
            <a:pPr indent="457200" lvl="0" marL="0" rtl="0" algn="l">
              <a:lnSpc>
                <a:spcPct val="150000"/>
              </a:lnSpc>
              <a:spcBef>
                <a:spcPts val="0"/>
              </a:spcBef>
              <a:spcAft>
                <a:spcPts val="0"/>
              </a:spcAft>
              <a:buNone/>
            </a:pPr>
            <a:r>
              <a:rPr lang="en" sz="1000">
                <a:solidFill>
                  <a:srgbClr val="000000"/>
                </a:solidFill>
                <a:highlight>
                  <a:srgbClr val="FFFFFF"/>
                </a:highlight>
                <a:latin typeface="Arial"/>
                <a:ea typeface="Arial"/>
                <a:cs typeface="Arial"/>
                <a:sym typeface="Arial"/>
              </a:rPr>
              <a:t>Garey, M. R.</a:t>
            </a:r>
            <a:r>
              <a:rPr lang="en" sz="1000">
                <a:solidFill>
                  <a:srgbClr val="222222"/>
                </a:solidFill>
                <a:highlight>
                  <a:srgbClr val="FFFFFF"/>
                </a:highlight>
                <a:latin typeface="Arial"/>
                <a:ea typeface="Arial"/>
                <a:cs typeface="Arial"/>
                <a:sym typeface="Arial"/>
              </a:rPr>
              <a:t>; Johnson, D. S.; Stockmeyer, L. (1974), "Some simplified NP-complete problems", </a:t>
            </a:r>
            <a:r>
              <a:rPr i="1" lang="en" sz="1000">
                <a:solidFill>
                  <a:srgbClr val="222222"/>
                </a:solidFill>
                <a:highlight>
                  <a:srgbClr val="FFFFFF"/>
                </a:highlight>
                <a:latin typeface="Arial"/>
                <a:ea typeface="Arial"/>
                <a:cs typeface="Arial"/>
                <a:sym typeface="Arial"/>
              </a:rPr>
              <a:t>Proceedings of the Sixth Annual ACM Symposium on Theory of Computing</a:t>
            </a:r>
            <a:r>
              <a:rPr lang="en" sz="1000">
                <a:solidFill>
                  <a:srgbClr val="222222"/>
                </a:solidFill>
                <a:highlight>
                  <a:srgbClr val="FFFFFF"/>
                </a:highlight>
                <a:latin typeface="Arial"/>
                <a:ea typeface="Arial"/>
                <a:cs typeface="Arial"/>
                <a:sym typeface="Arial"/>
              </a:rPr>
              <a:t>, pp. 47–63, </a:t>
            </a:r>
            <a:r>
              <a:rPr lang="en" sz="1000">
                <a:solidFill>
                  <a:srgbClr val="3366CC"/>
                </a:solidFill>
                <a:highlight>
                  <a:srgbClr val="FFFFFF"/>
                </a:highlight>
                <a:uFill>
                  <a:noFill/>
                </a:uFill>
                <a:latin typeface="Arial"/>
                <a:ea typeface="Arial"/>
                <a:cs typeface="Arial"/>
                <a:sym typeface="Arial"/>
                <a:hlinkClick r:id="rId5">
                  <a:extLst>
                    <a:ext uri="{A12FA001-AC4F-418D-AE19-62706E023703}">
                      <ahyp:hlinkClr val="tx"/>
                    </a:ext>
                  </a:extLst>
                </a:hlinkClick>
              </a:rPr>
              <a:t>doi</a:t>
            </a:r>
            <a:r>
              <a:rPr lang="en" sz="1000">
                <a:solidFill>
                  <a:srgbClr val="222222"/>
                </a:solidFill>
                <a:highlight>
                  <a:srgbClr val="FFFFFF"/>
                </a:highlight>
                <a:latin typeface="Arial"/>
                <a:ea typeface="Arial"/>
                <a:cs typeface="Arial"/>
                <a:sym typeface="Arial"/>
              </a:rPr>
              <a:t>:</a:t>
            </a:r>
            <a:r>
              <a:rPr lang="en" sz="1000">
                <a:solidFill>
                  <a:srgbClr val="3366CC"/>
                </a:solidFill>
                <a:highlight>
                  <a:srgbClr val="FFFFFF"/>
                </a:highlight>
                <a:uFill>
                  <a:noFill/>
                </a:uFill>
                <a:latin typeface="Arial"/>
                <a:ea typeface="Arial"/>
                <a:cs typeface="Arial"/>
                <a:sym typeface="Arial"/>
                <a:hlinkClick r:id="rId6">
                  <a:extLst>
                    <a:ext uri="{A12FA001-AC4F-418D-AE19-62706E023703}">
                      <ahyp:hlinkClr val="tx"/>
                    </a:ext>
                  </a:extLst>
                </a:hlinkClick>
              </a:rPr>
              <a:t>10.1145/800119.803884</a:t>
            </a:r>
            <a:endParaRPr sz="1000">
              <a:solidFill>
                <a:srgbClr val="000000"/>
              </a:solidFill>
              <a:latin typeface="Arial"/>
              <a:ea typeface="Arial"/>
              <a:cs typeface="Arial"/>
              <a:sym typeface="Arial"/>
            </a:endParaRPr>
          </a:p>
          <a:p>
            <a:pPr indent="457200" lvl="0" marL="0" rtl="0" algn="l">
              <a:lnSpc>
                <a:spcPct val="150000"/>
              </a:lnSpc>
              <a:spcBef>
                <a:spcPts val="0"/>
              </a:spcBef>
              <a:spcAft>
                <a:spcPts val="0"/>
              </a:spcAft>
              <a:buNone/>
            </a:pPr>
            <a:r>
              <a:rPr lang="en" sz="1000">
                <a:solidFill>
                  <a:srgbClr val="000000"/>
                </a:solidFill>
                <a:highlight>
                  <a:srgbClr val="FFFFFF"/>
                </a:highlight>
                <a:latin typeface="Arial"/>
                <a:ea typeface="Arial"/>
                <a:cs typeface="Arial"/>
                <a:sym typeface="Arial"/>
              </a:rPr>
              <a:t>Garey, M. R.</a:t>
            </a:r>
            <a:r>
              <a:rPr lang="en" sz="1000">
                <a:solidFill>
                  <a:srgbClr val="222222"/>
                </a:solidFill>
                <a:highlight>
                  <a:srgbClr val="FFFFFF"/>
                </a:highlight>
                <a:latin typeface="Arial"/>
                <a:ea typeface="Arial"/>
                <a:cs typeface="Arial"/>
                <a:sym typeface="Arial"/>
              </a:rPr>
              <a:t>; Johnson, D. S. (1979), </a:t>
            </a:r>
            <a:r>
              <a:rPr i="1" lang="en" sz="1000">
                <a:solidFill>
                  <a:srgbClr val="222222"/>
                </a:solidFill>
                <a:highlight>
                  <a:srgbClr val="FFFFFF"/>
                </a:highlight>
                <a:latin typeface="Arial"/>
                <a:ea typeface="Arial"/>
                <a:cs typeface="Arial"/>
                <a:sym typeface="Arial"/>
              </a:rPr>
              <a:t>Computers and Intractability: A Guide to the Theory of NP-Completeness</a:t>
            </a:r>
            <a:r>
              <a:rPr lang="en" sz="1000">
                <a:solidFill>
                  <a:srgbClr val="222222"/>
                </a:solidFill>
                <a:highlight>
                  <a:srgbClr val="FFFFFF"/>
                </a:highlight>
                <a:latin typeface="Arial"/>
                <a:ea typeface="Arial"/>
                <a:cs typeface="Arial"/>
                <a:sym typeface="Arial"/>
              </a:rPr>
              <a:t>, W.H. Freeman, ISBN 0-7167-1045-5</a:t>
            </a:r>
            <a:endParaRPr sz="1000">
              <a:solidFill>
                <a:srgbClr val="000000"/>
              </a:solidFill>
              <a:latin typeface="Arial"/>
              <a:ea typeface="Arial"/>
              <a:cs typeface="Arial"/>
              <a:sym typeface="Arial"/>
            </a:endParaRPr>
          </a:p>
          <a:p>
            <a:pPr indent="457200" lvl="0" marL="0" rtl="0" algn="l">
              <a:lnSpc>
                <a:spcPct val="150000"/>
              </a:lnSpc>
              <a:spcBef>
                <a:spcPts val="0"/>
              </a:spcBef>
              <a:spcAft>
                <a:spcPts val="0"/>
              </a:spcAft>
              <a:buNone/>
            </a:pPr>
            <a:r>
              <a:rPr lang="en" sz="1000">
                <a:solidFill>
                  <a:srgbClr val="000000"/>
                </a:solidFill>
                <a:latin typeface="Arial"/>
                <a:ea typeface="Arial"/>
                <a:cs typeface="Arial"/>
                <a:sym typeface="Arial"/>
              </a:rPr>
              <a:t>Karp, R. M. (1972). </a:t>
            </a:r>
            <a:r>
              <a:rPr i="1" lang="en" sz="1000">
                <a:solidFill>
                  <a:srgbClr val="000000"/>
                </a:solidFill>
                <a:latin typeface="Arial"/>
                <a:ea typeface="Arial"/>
                <a:cs typeface="Arial"/>
                <a:sym typeface="Arial"/>
              </a:rPr>
              <a:t>Reducibility among combinatorial problems</a:t>
            </a:r>
            <a:r>
              <a:rPr lang="en" sz="1000">
                <a:solidFill>
                  <a:srgbClr val="000000"/>
                </a:solidFill>
                <a:latin typeface="Arial"/>
                <a:ea typeface="Arial"/>
                <a:cs typeface="Arial"/>
                <a:sym typeface="Arial"/>
              </a:rPr>
              <a:t>. In R. E. Miller &amp; J. W. Thatcher (Eds.), Complexity of Computer Computations (pp. 85-103). Plenum Press.</a:t>
            </a:r>
            <a:endParaRPr sz="1000">
              <a:solidFill>
                <a:srgbClr val="000000"/>
              </a:solidFill>
              <a:latin typeface="Arial"/>
              <a:ea typeface="Arial"/>
              <a:cs typeface="Arial"/>
              <a:sym typeface="Arial"/>
            </a:endParaRPr>
          </a:p>
          <a:p>
            <a:pPr indent="457200" lvl="0" marL="0" rtl="0" algn="l">
              <a:lnSpc>
                <a:spcPct val="150000"/>
              </a:lnSpc>
              <a:spcBef>
                <a:spcPts val="0"/>
              </a:spcBef>
              <a:spcAft>
                <a:spcPts val="0"/>
              </a:spcAft>
              <a:buNone/>
            </a:pPr>
            <a:r>
              <a:rPr lang="en" sz="1000">
                <a:solidFill>
                  <a:srgbClr val="000000"/>
                </a:solidFill>
                <a:latin typeface="Arial"/>
                <a:ea typeface="Arial"/>
                <a:cs typeface="Arial"/>
                <a:sym typeface="Arial"/>
              </a:rPr>
              <a:t>Kettani, O., Ramdani, F., &amp; Tadili, B. (2013). A Heuristic Approach for the Vertex Cover Problem. International Journal of Computer Applications, 82(4), 9.</a:t>
            </a:r>
            <a:endParaRPr sz="1000">
              <a:solidFill>
                <a:srgbClr val="000000"/>
              </a:solidFill>
              <a:latin typeface="Arial"/>
              <a:ea typeface="Arial"/>
              <a:cs typeface="Arial"/>
              <a:sym typeface="Arial"/>
            </a:endParaRPr>
          </a:p>
          <a:p>
            <a:pPr indent="457200" lvl="0" marL="0" rtl="0" algn="l">
              <a:lnSpc>
                <a:spcPct val="150000"/>
              </a:lnSpc>
              <a:spcBef>
                <a:spcPts val="0"/>
              </a:spcBef>
              <a:spcAft>
                <a:spcPts val="0"/>
              </a:spcAft>
              <a:buNone/>
            </a:pPr>
            <a:r>
              <a:rPr lang="en" sz="1000">
                <a:solidFill>
                  <a:srgbClr val="000000"/>
                </a:solidFill>
                <a:latin typeface="Arial"/>
                <a:ea typeface="Arial"/>
                <a:cs typeface="Arial"/>
                <a:sym typeface="Arial"/>
              </a:rPr>
              <a:t>M. Rajagaspar &amp; S. Senthil (2022), “Applications of Graph Coloring Using Vertex Coloring”, </a:t>
            </a:r>
            <a:r>
              <a:rPr i="1" lang="en" sz="1000">
                <a:solidFill>
                  <a:srgbClr val="000000"/>
                </a:solidFill>
                <a:latin typeface="Arial"/>
                <a:ea typeface="Arial"/>
                <a:cs typeface="Arial"/>
                <a:sym typeface="Arial"/>
              </a:rPr>
              <a:t>Journal of Algebraic Statics</a:t>
            </a:r>
            <a:r>
              <a:rPr lang="en" sz="1000">
                <a:solidFill>
                  <a:srgbClr val="000000"/>
                </a:solidFill>
                <a:latin typeface="Arial"/>
                <a:ea typeface="Arial"/>
                <a:cs typeface="Arial"/>
                <a:sym typeface="Arial"/>
              </a:rPr>
              <a:t>, 13 (2):  3447-3454</a:t>
            </a:r>
            <a:endParaRPr sz="1000">
              <a:solidFill>
                <a:srgbClr val="000000"/>
              </a:solidFill>
              <a:latin typeface="Arial"/>
              <a:ea typeface="Arial"/>
              <a:cs typeface="Arial"/>
              <a:sym typeface="Arial"/>
            </a:endParaRPr>
          </a:p>
          <a:p>
            <a:pPr indent="457200" lvl="0" marL="0" rtl="0" algn="l">
              <a:lnSpc>
                <a:spcPct val="150000"/>
              </a:lnSpc>
              <a:spcBef>
                <a:spcPts val="0"/>
              </a:spcBef>
              <a:spcAft>
                <a:spcPts val="0"/>
              </a:spcAft>
              <a:buNone/>
            </a:pPr>
            <a:r>
              <a:rPr lang="en" sz="1000">
                <a:solidFill>
                  <a:srgbClr val="000000"/>
                </a:solidFill>
                <a:latin typeface="Arial"/>
                <a:ea typeface="Arial"/>
                <a:cs typeface="Arial"/>
                <a:sym typeface="Arial"/>
              </a:rPr>
              <a:t>T. Satish, B. Seema, S. Anand (2022), “Applications of graph coloring in various fields”, </a:t>
            </a:r>
            <a:r>
              <a:rPr i="1" lang="en" sz="1000">
                <a:solidFill>
                  <a:srgbClr val="000000"/>
                </a:solidFill>
                <a:latin typeface="Arial"/>
                <a:ea typeface="Arial"/>
                <a:cs typeface="Arial"/>
                <a:sym typeface="Arial"/>
              </a:rPr>
              <a:t>Materials Today: Proceedings</a:t>
            </a:r>
            <a:r>
              <a:rPr lang="en" sz="1000">
                <a:solidFill>
                  <a:srgbClr val="000000"/>
                </a:solidFill>
                <a:latin typeface="Arial"/>
                <a:ea typeface="Arial"/>
                <a:cs typeface="Arial"/>
                <a:sym typeface="Arial"/>
              </a:rPr>
              <a:t>, 66 (8): 3498-3501, </a:t>
            </a:r>
            <a:r>
              <a:rPr lang="en" sz="1000" u="sng">
                <a:solidFill>
                  <a:srgbClr val="1155CC"/>
                </a:solidFill>
                <a:latin typeface="Arial"/>
                <a:ea typeface="Arial"/>
                <a:cs typeface="Arial"/>
                <a:sym typeface="Arial"/>
                <a:hlinkClick r:id="rId7">
                  <a:extLst>
                    <a:ext uri="{A12FA001-AC4F-418D-AE19-62706E023703}">
                      <ahyp:hlinkClr val="tx"/>
                    </a:ext>
                  </a:extLst>
                </a:hlinkClick>
              </a:rPr>
              <a:t>https://doi.org/10.1016/j.matpr.2022.06.392</a:t>
            </a:r>
            <a:r>
              <a:rPr lang="en" sz="1000">
                <a:solidFill>
                  <a:srgbClr val="000000"/>
                </a:solidFill>
                <a:latin typeface="Arial"/>
                <a:ea typeface="Arial"/>
                <a:cs typeface="Arial"/>
                <a:sym typeface="Arial"/>
              </a:rPr>
              <a:t>.</a:t>
            </a:r>
            <a:endParaRPr sz="1000">
              <a:solidFill>
                <a:srgbClr val="000000"/>
              </a:solidFill>
              <a:latin typeface="Arial"/>
              <a:ea typeface="Arial"/>
              <a:cs typeface="Arial"/>
              <a:sym typeface="Arial"/>
            </a:endParaRPr>
          </a:p>
          <a:p>
            <a:pPr indent="457200" lvl="0" marL="0" rtl="0" algn="l">
              <a:lnSpc>
                <a:spcPct val="150000"/>
              </a:lnSpc>
              <a:spcBef>
                <a:spcPts val="0"/>
              </a:spcBef>
              <a:spcAft>
                <a:spcPts val="0"/>
              </a:spcAft>
              <a:buNone/>
            </a:pPr>
            <a:r>
              <a:rPr lang="en" sz="1000">
                <a:solidFill>
                  <a:srgbClr val="000000"/>
                </a:solidFill>
                <a:latin typeface="Arial"/>
                <a:ea typeface="Arial"/>
                <a:cs typeface="Arial"/>
                <a:sym typeface="Arial"/>
              </a:rPr>
              <a:t>Rhyd Lewis (2016) Graph Colouring: An Ancient Problem with Modern Applications, Impact, 2:1, 47-50, DOI: 10.1080/2058802X.2016.11963998</a:t>
            </a:r>
            <a:endParaRPr sz="1000">
              <a:solidFill>
                <a:srgbClr val="000000"/>
              </a:solidFill>
              <a:latin typeface="Arial"/>
              <a:ea typeface="Arial"/>
              <a:cs typeface="Arial"/>
              <a:sym typeface="Arial"/>
            </a:endParaRPr>
          </a:p>
          <a:p>
            <a:pPr indent="457200" lvl="0" marL="0" rtl="0" algn="l">
              <a:lnSpc>
                <a:spcPct val="150000"/>
              </a:lnSpc>
              <a:spcBef>
                <a:spcPts val="0"/>
              </a:spcBef>
              <a:spcAft>
                <a:spcPts val="0"/>
              </a:spcAft>
              <a:buNone/>
            </a:pPr>
            <a:r>
              <a:rPr lang="en" sz="1000">
                <a:solidFill>
                  <a:srgbClr val="000000"/>
                </a:solidFill>
                <a:latin typeface="Arial"/>
                <a:ea typeface="Arial"/>
                <a:cs typeface="Arial"/>
                <a:sym typeface="Arial"/>
              </a:rPr>
              <a:t>A., Murat (2016), “A Performance Comparison of Graph Coloring Algorithms”, </a:t>
            </a:r>
            <a:r>
              <a:rPr i="1" lang="en" sz="1000">
                <a:solidFill>
                  <a:srgbClr val="000000"/>
                </a:solidFill>
                <a:latin typeface="Arial"/>
                <a:ea typeface="Arial"/>
                <a:cs typeface="Arial"/>
                <a:sym typeface="Arial"/>
              </a:rPr>
              <a:t>International Journal of Intelligent Systems and Applications in Engineering, 2147-67992</a:t>
            </a:r>
            <a:r>
              <a:rPr lang="en" sz="1000">
                <a:solidFill>
                  <a:srgbClr val="000000"/>
                </a:solidFill>
                <a:latin typeface="Arial"/>
                <a:ea typeface="Arial"/>
                <a:cs typeface="Arial"/>
                <a:sym typeface="Arial"/>
              </a:rPr>
              <a:t>, </a:t>
            </a:r>
            <a:r>
              <a:rPr lang="en" sz="1000" u="sng">
                <a:solidFill>
                  <a:srgbClr val="1155CC"/>
                </a:solidFill>
                <a:latin typeface="Arial"/>
                <a:ea typeface="Arial"/>
                <a:cs typeface="Arial"/>
                <a:sym typeface="Arial"/>
                <a:hlinkClick r:id="rId8">
                  <a:extLst>
                    <a:ext uri="{A12FA001-AC4F-418D-AE19-62706E023703}">
                      <ahyp:hlinkClr val="tx"/>
                    </a:ext>
                  </a:extLst>
                </a:hlinkClick>
              </a:rPr>
              <a:t>https://dergipark.org.tr/en/download/article-file/254140</a:t>
            </a:r>
            <a:endParaRPr sz="10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1.1 Example Illustration</a:t>
            </a:r>
            <a:endParaRPr/>
          </a:p>
        </p:txBody>
      </p:sp>
      <p:sp>
        <p:nvSpPr>
          <p:cNvPr id="77" name="Google Shape;77;p16"/>
          <p:cNvSpPr txBox="1"/>
          <p:nvPr>
            <p:ph idx="1" type="body"/>
          </p:nvPr>
        </p:nvSpPr>
        <p:spPr>
          <a:xfrm>
            <a:off x="311700" y="13770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8" name="Google Shape;78;p16"/>
          <p:cNvPicPr preferRelativeResize="0"/>
          <p:nvPr/>
        </p:nvPicPr>
        <p:blipFill>
          <a:blip r:embed="rId3">
            <a:alphaModFix/>
          </a:blip>
          <a:stretch>
            <a:fillRect/>
          </a:stretch>
        </p:blipFill>
        <p:spPr>
          <a:xfrm>
            <a:off x="311700" y="1370300"/>
            <a:ext cx="4425759" cy="2334975"/>
          </a:xfrm>
          <a:prstGeom prst="rect">
            <a:avLst/>
          </a:prstGeom>
          <a:noFill/>
          <a:ln>
            <a:noFill/>
          </a:ln>
        </p:spPr>
      </p:pic>
      <p:sp>
        <p:nvSpPr>
          <p:cNvPr id="79" name="Google Shape;79;p16"/>
          <p:cNvSpPr txBox="1"/>
          <p:nvPr/>
        </p:nvSpPr>
        <p:spPr>
          <a:xfrm>
            <a:off x="904028" y="3833300"/>
            <a:ext cx="3118800" cy="2565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i="1" lang="en" sz="1200">
                <a:highlight>
                  <a:srgbClr val="FFFFFF"/>
                </a:highlight>
                <a:latin typeface="Times New Roman"/>
                <a:ea typeface="Times New Roman"/>
                <a:cs typeface="Times New Roman"/>
                <a:sym typeface="Times New Roman"/>
              </a:rPr>
              <a:t>Figure 1: Illustration of an undirected graph</a:t>
            </a:r>
            <a:endParaRPr sz="1200">
              <a:solidFill>
                <a:schemeClr val="dk2"/>
              </a:solidFill>
              <a:latin typeface="Proxima Nova"/>
              <a:ea typeface="Proxima Nova"/>
              <a:cs typeface="Proxima Nova"/>
              <a:sym typeface="Proxima Nova"/>
            </a:endParaRPr>
          </a:p>
        </p:txBody>
      </p:sp>
      <p:pic>
        <p:nvPicPr>
          <p:cNvPr id="80" name="Google Shape;80;p16"/>
          <p:cNvPicPr preferRelativeResize="0"/>
          <p:nvPr/>
        </p:nvPicPr>
        <p:blipFill>
          <a:blip r:embed="rId4">
            <a:alphaModFix/>
          </a:blip>
          <a:stretch>
            <a:fillRect/>
          </a:stretch>
        </p:blipFill>
        <p:spPr>
          <a:xfrm>
            <a:off x="4734807" y="1357825"/>
            <a:ext cx="4097492" cy="2334975"/>
          </a:xfrm>
          <a:prstGeom prst="rect">
            <a:avLst/>
          </a:prstGeom>
          <a:noFill/>
          <a:ln>
            <a:noFill/>
          </a:ln>
        </p:spPr>
      </p:pic>
      <p:sp>
        <p:nvSpPr>
          <p:cNvPr id="81" name="Google Shape;81;p16"/>
          <p:cNvSpPr txBox="1"/>
          <p:nvPr/>
        </p:nvSpPr>
        <p:spPr>
          <a:xfrm>
            <a:off x="5149275" y="3751950"/>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200">
                <a:latin typeface="Times New Roman"/>
                <a:ea typeface="Times New Roman"/>
                <a:cs typeface="Times New Roman"/>
                <a:sym typeface="Times New Roman"/>
              </a:rPr>
              <a:t>Figure 2: Trivial approach for graph coloring</a:t>
            </a:r>
            <a:r>
              <a:rPr i="1" lang="en" sz="800">
                <a:highlight>
                  <a:srgbClr val="FFFFFF"/>
                </a:highlight>
                <a:latin typeface="Times New Roman"/>
                <a:ea typeface="Times New Roman"/>
                <a:cs typeface="Times New Roman"/>
                <a:sym typeface="Times New Roman"/>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1.1 Example Illustration</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8" name="Google Shape;88;p17"/>
          <p:cNvPicPr preferRelativeResize="0"/>
          <p:nvPr/>
        </p:nvPicPr>
        <p:blipFill>
          <a:blip r:embed="rId3">
            <a:alphaModFix/>
          </a:blip>
          <a:stretch>
            <a:fillRect/>
          </a:stretch>
        </p:blipFill>
        <p:spPr>
          <a:xfrm>
            <a:off x="311700" y="1620925"/>
            <a:ext cx="8520601" cy="24794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1.2 Real World Applications</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AutoNum type="arabicPeriod"/>
            </a:pPr>
            <a:r>
              <a:rPr lang="en"/>
              <a:t>Event Scheduling</a:t>
            </a:r>
            <a:endParaRPr/>
          </a:p>
          <a:p>
            <a:pPr indent="-325755" lvl="0" marL="914400" rtl="0" algn="l">
              <a:spcBef>
                <a:spcPts val="0"/>
              </a:spcBef>
              <a:spcAft>
                <a:spcPts val="0"/>
              </a:spcAft>
              <a:buSzPct val="100000"/>
              <a:buChar char="●"/>
            </a:pPr>
            <a:r>
              <a:rPr lang="en"/>
              <a:t>Nodes can be designed to show events and an edge can show conflict between events</a:t>
            </a:r>
            <a:endParaRPr/>
          </a:p>
          <a:p>
            <a:pPr indent="0" lvl="0" marL="0" rtl="0" algn="l">
              <a:spcBef>
                <a:spcPts val="1200"/>
              </a:spcBef>
              <a:spcAft>
                <a:spcPts val="0"/>
              </a:spcAft>
              <a:buNone/>
            </a:pPr>
            <a:r>
              <a:t/>
            </a:r>
            <a:endParaRPr/>
          </a:p>
          <a:p>
            <a:pPr indent="-325755" lvl="0" marL="457200" rtl="0" algn="l">
              <a:spcBef>
                <a:spcPts val="1200"/>
              </a:spcBef>
              <a:spcAft>
                <a:spcPts val="0"/>
              </a:spcAft>
              <a:buSzPct val="100000"/>
              <a:buAutoNum type="arabicPeriod"/>
            </a:pPr>
            <a:r>
              <a:rPr lang="en"/>
              <a:t>Team Building</a:t>
            </a:r>
            <a:endParaRPr/>
          </a:p>
          <a:p>
            <a:pPr indent="-325755" lvl="0" marL="914400" rtl="0" algn="l">
              <a:spcBef>
                <a:spcPts val="0"/>
              </a:spcBef>
              <a:spcAft>
                <a:spcPts val="0"/>
              </a:spcAft>
              <a:buSzPct val="100000"/>
              <a:buChar char="●"/>
            </a:pPr>
            <a:r>
              <a:rPr lang="en"/>
              <a:t>express people as nodes and edges as friendships</a:t>
            </a:r>
            <a:endParaRPr/>
          </a:p>
          <a:p>
            <a:pPr indent="0" lvl="0" marL="0" rtl="0" algn="l">
              <a:spcBef>
                <a:spcPts val="1200"/>
              </a:spcBef>
              <a:spcAft>
                <a:spcPts val="0"/>
              </a:spcAft>
              <a:buNone/>
            </a:pPr>
            <a:r>
              <a:t/>
            </a:r>
            <a:endParaRPr/>
          </a:p>
          <a:p>
            <a:pPr indent="-325755" lvl="0" marL="457200" rtl="0" algn="l">
              <a:spcBef>
                <a:spcPts val="1200"/>
              </a:spcBef>
              <a:spcAft>
                <a:spcPts val="0"/>
              </a:spcAft>
              <a:buSzPct val="100000"/>
              <a:buAutoNum type="arabicPeriod"/>
            </a:pPr>
            <a:r>
              <a:rPr lang="en"/>
              <a:t>Wireless Communication</a:t>
            </a:r>
            <a:endParaRPr/>
          </a:p>
          <a:p>
            <a:pPr indent="-325755" lvl="0" marL="914400" rtl="0" algn="l">
              <a:spcBef>
                <a:spcPts val="0"/>
              </a:spcBef>
              <a:spcAft>
                <a:spcPts val="0"/>
              </a:spcAft>
              <a:buSzPct val="100000"/>
              <a:buChar char="●"/>
            </a:pPr>
            <a:r>
              <a:rPr lang="en"/>
              <a:t>Devices that will communicate are the vertices and interference with each other are edges</a:t>
            </a:r>
            <a:endParaRPr/>
          </a:p>
          <a:p>
            <a:pPr indent="0" lvl="0" marL="9144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1.3 Hardness of Problem</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NP - complete to decide</a:t>
            </a:r>
            <a:endParaRPr/>
          </a:p>
          <a:p>
            <a:pPr indent="-342900" lvl="0" marL="914400" rtl="0" algn="l">
              <a:spcBef>
                <a:spcPts val="0"/>
              </a:spcBef>
              <a:spcAft>
                <a:spcPts val="0"/>
              </a:spcAft>
              <a:buSzPts val="1800"/>
              <a:buChar char="●"/>
            </a:pPr>
            <a:r>
              <a:rPr lang="en"/>
              <a:t>Karp, 1972</a:t>
            </a:r>
            <a:endParaRPr/>
          </a:p>
          <a:p>
            <a:pPr indent="0" lvl="0" marL="13716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Finding minimum NP-hard</a:t>
            </a:r>
            <a:endParaRPr/>
          </a:p>
        </p:txBody>
      </p:sp>
      <p:pic>
        <p:nvPicPr>
          <p:cNvPr id="101" name="Google Shape;101;p19"/>
          <p:cNvPicPr preferRelativeResize="0"/>
          <p:nvPr/>
        </p:nvPicPr>
        <p:blipFill>
          <a:blip r:embed="rId3">
            <a:alphaModFix/>
          </a:blip>
          <a:stretch>
            <a:fillRect/>
          </a:stretch>
        </p:blipFill>
        <p:spPr>
          <a:xfrm>
            <a:off x="4717500" y="908925"/>
            <a:ext cx="4114800" cy="2571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12168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sz="4300"/>
              <a:t>2. Algorithm Description</a:t>
            </a:r>
            <a:endParaRPr sz="4300"/>
          </a:p>
        </p:txBody>
      </p:sp>
      <p:sp>
        <p:nvSpPr>
          <p:cNvPr id="107" name="Google Shape;107;p20"/>
          <p:cNvSpPr txBox="1"/>
          <p:nvPr>
            <p:ph idx="1" type="body"/>
          </p:nvPr>
        </p:nvSpPr>
        <p:spPr>
          <a:xfrm>
            <a:off x="311700" y="1800750"/>
            <a:ext cx="8520600" cy="2768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t/>
            </a:r>
            <a:endParaRPr sz="2050"/>
          </a:p>
          <a:p>
            <a:pPr indent="0" lvl="0" marL="0" rtl="0" algn="l">
              <a:lnSpc>
                <a:spcPct val="95000"/>
              </a:lnSpc>
              <a:spcBef>
                <a:spcPts val="1200"/>
              </a:spcBef>
              <a:spcAft>
                <a:spcPts val="1200"/>
              </a:spcAft>
              <a:buSzPts val="275"/>
              <a:buNone/>
            </a:pPr>
            <a:r>
              <a:t/>
            </a:r>
            <a:endParaRPr sz="950"/>
          </a:p>
        </p:txBody>
      </p:sp>
      <p:pic>
        <p:nvPicPr>
          <p:cNvPr id="108" name="Google Shape;108;p20"/>
          <p:cNvPicPr preferRelativeResize="0"/>
          <p:nvPr/>
        </p:nvPicPr>
        <p:blipFill>
          <a:blip r:embed="rId3">
            <a:alphaModFix/>
          </a:blip>
          <a:stretch>
            <a:fillRect/>
          </a:stretch>
        </p:blipFill>
        <p:spPr>
          <a:xfrm>
            <a:off x="2884088" y="1416805"/>
            <a:ext cx="3375825" cy="3335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2.1</a:t>
            </a:r>
            <a:r>
              <a:rPr lang="en"/>
              <a:t> Brute-Force Algorithm</a:t>
            </a:r>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Greedy approach</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E</a:t>
            </a:r>
            <a:r>
              <a:rPr lang="en"/>
              <a:t>xponential complexity</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Direct approach that gives the solution</a:t>
            </a:r>
            <a:endParaRPr/>
          </a:p>
        </p:txBody>
      </p:sp>
      <p:pic>
        <p:nvPicPr>
          <p:cNvPr id="115" name="Google Shape;115;p21"/>
          <p:cNvPicPr preferRelativeResize="0"/>
          <p:nvPr/>
        </p:nvPicPr>
        <p:blipFill>
          <a:blip r:embed="rId3">
            <a:alphaModFix/>
          </a:blip>
          <a:stretch>
            <a:fillRect/>
          </a:stretch>
        </p:blipFill>
        <p:spPr>
          <a:xfrm>
            <a:off x="6036825" y="1017725"/>
            <a:ext cx="2438400" cy="2438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