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Open Sans" panose="020B0606030504020204" pitchFamily="34" charset="0"/>
      <p:regular r:id="rId24"/>
      <p:bold r:id="rId25"/>
      <p:italic r:id="rId26"/>
      <p:boldItalic r:id="rId27"/>
    </p:embeddedFont>
    <p:embeddedFont>
      <p:font typeface="PT Sans Narrow" panose="020B0506020203020204" pitchFamily="34" charset="-94"/>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249caea45c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249caea45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249caea45c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249caea45c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249caea45c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249caea45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249caea45c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249caea45c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249caea45c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249caea45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249caea45c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249caea45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249caea45c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249caea45c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249caea45c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249caea45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249caea45c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249caea45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249caea45c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249caea45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249caea45c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249caea45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249caea45c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249caea45c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249caea45c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249caea45c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249caea45c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249caea45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249caea45c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249caea45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249caea45c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249caea45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249caea45c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249caea45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249caea45c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249caea45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249caea45c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249caea4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249caea45c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249caea45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1707825"/>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500" dirty="0"/>
              <a:t>Examining Instagram Usage Patterns: A Comparative Analysis of Finals vs. Non-Finals Weeks</a:t>
            </a:r>
            <a:endParaRPr sz="3500" dirty="0"/>
          </a:p>
        </p:txBody>
      </p:sp>
      <p:sp>
        <p:nvSpPr>
          <p:cNvPr id="67" name="Google Shape;67;p13"/>
          <p:cNvSpPr txBox="1">
            <a:spLocks noGrp="1"/>
          </p:cNvSpPr>
          <p:nvPr>
            <p:ph type="subTitle" idx="1"/>
          </p:nvPr>
        </p:nvSpPr>
        <p:spPr>
          <a:xfrm>
            <a:off x="2136750" y="2891422"/>
            <a:ext cx="4870500" cy="7926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tr-TR" dirty="0"/>
              <a:t>Ufuk Güvenç</a:t>
            </a:r>
          </a:p>
          <a:p>
            <a:pPr marL="0" lvl="0" indent="0" algn="ctr" rtl="0">
              <a:spcBef>
                <a:spcPts val="0"/>
              </a:spcBef>
              <a:spcAft>
                <a:spcPts val="0"/>
              </a:spcAft>
              <a:buNone/>
            </a:pPr>
            <a:r>
              <a:rPr lang="tr-TR" dirty="0"/>
              <a:t>31191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Findings, Saved Posts </a:t>
            </a:r>
            <a:endParaRPr/>
          </a:p>
        </p:txBody>
      </p:sp>
      <p:sp>
        <p:nvSpPr>
          <p:cNvPr id="125" name="Google Shape;125;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tr"/>
              <a:t>-Saved posts are</a:t>
            </a:r>
            <a:endParaRPr/>
          </a:p>
          <a:p>
            <a:pPr marL="0" lvl="0" indent="0" algn="l" rtl="0">
              <a:spcBef>
                <a:spcPts val="1200"/>
              </a:spcBef>
              <a:spcAft>
                <a:spcPts val="0"/>
              </a:spcAft>
              <a:buNone/>
            </a:pPr>
            <a:r>
              <a:rPr lang="tr"/>
              <a:t>basically referring</a:t>
            </a:r>
            <a:endParaRPr/>
          </a:p>
          <a:p>
            <a:pPr marL="0" lvl="0" indent="0" algn="l" rtl="0">
              <a:spcBef>
                <a:spcPts val="1200"/>
              </a:spcBef>
              <a:spcAft>
                <a:spcPts val="0"/>
              </a:spcAft>
              <a:buNone/>
            </a:pPr>
            <a:r>
              <a:rPr lang="tr"/>
              <a:t>to videos or </a:t>
            </a:r>
            <a:endParaRPr/>
          </a:p>
          <a:p>
            <a:pPr marL="0" lvl="0" indent="0" algn="l" rtl="0">
              <a:spcBef>
                <a:spcPts val="1200"/>
              </a:spcBef>
              <a:spcAft>
                <a:spcPts val="0"/>
              </a:spcAft>
              <a:buNone/>
            </a:pPr>
            <a:r>
              <a:rPr lang="tr"/>
              <a:t>photos that i saved. These “posts” can be a variety of media such as memes, car videos, dog videos etc. (Esentially what interests me) This way i can watch/see them later. </a:t>
            </a:r>
            <a:endParaRPr/>
          </a:p>
          <a:p>
            <a:pPr marL="0" lvl="0" indent="0" algn="l" rtl="0">
              <a:spcBef>
                <a:spcPts val="1200"/>
              </a:spcBef>
              <a:spcAft>
                <a:spcPts val="0"/>
              </a:spcAft>
              <a:buNone/>
            </a:pPr>
            <a:r>
              <a:rPr lang="tr"/>
              <a:t>-I transformed time-stamps into dates.</a:t>
            </a:r>
            <a:endParaRPr/>
          </a:p>
          <a:p>
            <a:pPr marL="0" lvl="0" indent="0" algn="l" rtl="0">
              <a:spcBef>
                <a:spcPts val="1200"/>
              </a:spcBef>
              <a:spcAft>
                <a:spcPts val="1200"/>
              </a:spcAft>
              <a:buNone/>
            </a:pPr>
            <a:r>
              <a:rPr lang="tr"/>
              <a:t>-Then I plotted two graphs. First graph shows the yearly saved posts while second graph shows the weekly average of finals weeks vs. non-finals weeks.</a:t>
            </a:r>
            <a:endParaRPr/>
          </a:p>
        </p:txBody>
      </p:sp>
      <p:pic>
        <p:nvPicPr>
          <p:cNvPr id="126" name="Google Shape;126;p22"/>
          <p:cNvPicPr preferRelativeResize="0"/>
          <p:nvPr/>
        </p:nvPicPr>
        <p:blipFill>
          <a:blip r:embed="rId3">
            <a:alphaModFix/>
          </a:blip>
          <a:stretch>
            <a:fillRect/>
          </a:stretch>
        </p:blipFill>
        <p:spPr>
          <a:xfrm>
            <a:off x="2437475" y="1266325"/>
            <a:ext cx="6706524" cy="116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body" idx="1"/>
          </p:nvPr>
        </p:nvSpPr>
        <p:spPr>
          <a:xfrm>
            <a:off x="1483500" y="3998750"/>
            <a:ext cx="6177000" cy="101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2" name="Google Shape;132;p23"/>
          <p:cNvPicPr preferRelativeResize="0"/>
          <p:nvPr/>
        </p:nvPicPr>
        <p:blipFill>
          <a:blip r:embed="rId3">
            <a:alphaModFix/>
          </a:blip>
          <a:stretch>
            <a:fillRect/>
          </a:stretch>
        </p:blipFill>
        <p:spPr>
          <a:xfrm>
            <a:off x="0" y="0"/>
            <a:ext cx="9143998" cy="3668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body" idx="1"/>
          </p:nvPr>
        </p:nvSpPr>
        <p:spPr>
          <a:xfrm>
            <a:off x="6858000" y="0"/>
            <a:ext cx="2286000" cy="509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t>-Second finding shows that, by observing these two graphs provided, i tend to save more posts while it’s Finals weeks.</a:t>
            </a:r>
            <a:endParaRPr/>
          </a:p>
        </p:txBody>
      </p:sp>
      <p:pic>
        <p:nvPicPr>
          <p:cNvPr id="138" name="Google Shape;138;p24"/>
          <p:cNvPicPr preferRelativeResize="0"/>
          <p:nvPr/>
        </p:nvPicPr>
        <p:blipFill>
          <a:blip r:embed="rId3">
            <a:alphaModFix/>
          </a:blip>
          <a:stretch>
            <a:fillRect/>
          </a:stretch>
        </p:blipFill>
        <p:spPr>
          <a:xfrm>
            <a:off x="0" y="0"/>
            <a:ext cx="6858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Findings, Likes</a:t>
            </a:r>
            <a:endParaRPr/>
          </a:p>
        </p:txBody>
      </p:sp>
      <p:sp>
        <p:nvSpPr>
          <p:cNvPr id="144" name="Google Shape;144;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-Likes refers to the</a:t>
            </a:r>
            <a:endParaRPr/>
          </a:p>
          <a:p>
            <a:pPr marL="0" lvl="0" indent="0" algn="l" rtl="0">
              <a:spcBef>
                <a:spcPts val="1200"/>
              </a:spcBef>
              <a:spcAft>
                <a:spcPts val="0"/>
              </a:spcAft>
              <a:buNone/>
            </a:pPr>
            <a:r>
              <a:rPr lang="tr"/>
              <a:t>posts I liked (in </a:t>
            </a:r>
            <a:endParaRPr/>
          </a:p>
          <a:p>
            <a:pPr marL="0" lvl="0" indent="0" algn="l" rtl="0">
              <a:spcBef>
                <a:spcPts val="1200"/>
              </a:spcBef>
              <a:spcAft>
                <a:spcPts val="0"/>
              </a:spcAft>
              <a:buNone/>
            </a:pPr>
            <a:r>
              <a:rPr lang="tr"/>
              <a:t>homepage and fyp)</a:t>
            </a:r>
            <a:endParaRPr/>
          </a:p>
          <a:p>
            <a:pPr marL="0" lvl="0" indent="0" algn="l" rtl="0">
              <a:spcBef>
                <a:spcPts val="1200"/>
              </a:spcBef>
              <a:spcAft>
                <a:spcPts val="0"/>
              </a:spcAft>
              <a:buNone/>
            </a:pPr>
            <a:r>
              <a:rPr lang="tr"/>
              <a:t>-Timestamps are</a:t>
            </a:r>
            <a:endParaRPr/>
          </a:p>
          <a:p>
            <a:pPr marL="0" lvl="0" indent="0" algn="l" rtl="0">
              <a:spcBef>
                <a:spcPts val="1200"/>
              </a:spcBef>
              <a:spcAft>
                <a:spcPts val="0"/>
              </a:spcAft>
              <a:buNone/>
            </a:pPr>
            <a:r>
              <a:rPr lang="tr"/>
              <a:t>again transformed into dates.</a:t>
            </a:r>
            <a:endParaRPr/>
          </a:p>
          <a:p>
            <a:pPr marL="0" lvl="0" indent="0" algn="l" rtl="0">
              <a:spcBef>
                <a:spcPts val="1200"/>
              </a:spcBef>
              <a:spcAft>
                <a:spcPts val="1200"/>
              </a:spcAft>
              <a:buNone/>
            </a:pPr>
            <a:r>
              <a:rPr lang="tr"/>
              <a:t>-Then two graphs are plotted. First graph shows the yearly liked posts while the second showcases the weekly average inside/outside of finals weeks.</a:t>
            </a:r>
            <a:endParaRPr/>
          </a:p>
        </p:txBody>
      </p:sp>
      <p:pic>
        <p:nvPicPr>
          <p:cNvPr id="145" name="Google Shape;145;p25"/>
          <p:cNvPicPr preferRelativeResize="0"/>
          <p:nvPr/>
        </p:nvPicPr>
        <p:blipFill>
          <a:blip r:embed="rId3">
            <a:alphaModFix/>
          </a:blip>
          <a:stretch>
            <a:fillRect/>
          </a:stretch>
        </p:blipFill>
        <p:spPr>
          <a:xfrm>
            <a:off x="2663450" y="1266325"/>
            <a:ext cx="6480550" cy="1722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1" name="Google Shape;151;p26"/>
          <p:cNvPicPr preferRelativeResize="0"/>
          <p:nvPr/>
        </p:nvPicPr>
        <p:blipFill>
          <a:blip r:embed="rId3">
            <a:alphaModFix/>
          </a:blip>
          <a:stretch>
            <a:fillRect/>
          </a:stretch>
        </p:blipFill>
        <p:spPr>
          <a:xfrm>
            <a:off x="0" y="-4"/>
            <a:ext cx="9143998" cy="39188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body" idx="1"/>
          </p:nvPr>
        </p:nvSpPr>
        <p:spPr>
          <a:xfrm>
            <a:off x="6858000" y="0"/>
            <a:ext cx="2286000" cy="509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t>-These two graphs are my third finding. By looking at them we can cleary see that during finals weeks the number of posts I liked is less than when it’s not finals weeks.</a:t>
            </a:r>
            <a:endParaRPr/>
          </a:p>
        </p:txBody>
      </p:sp>
      <p:pic>
        <p:nvPicPr>
          <p:cNvPr id="157" name="Google Shape;157;p27"/>
          <p:cNvPicPr preferRelativeResize="0"/>
          <p:nvPr/>
        </p:nvPicPr>
        <p:blipFill>
          <a:blip r:embed="rId3">
            <a:alphaModFix/>
          </a:blip>
          <a:stretch>
            <a:fillRect/>
          </a:stretch>
        </p:blipFill>
        <p:spPr>
          <a:xfrm>
            <a:off x="0" y="0"/>
            <a:ext cx="6858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Findings, Messages</a:t>
            </a:r>
            <a:endParaRPr/>
          </a:p>
        </p:txBody>
      </p:sp>
      <p:sp>
        <p:nvSpPr>
          <p:cNvPr id="163" name="Google Shape;163;p28"/>
          <p:cNvSpPr txBox="1">
            <a:spLocks noGrp="1"/>
          </p:cNvSpPr>
          <p:nvPr>
            <p:ph type="body" idx="1"/>
          </p:nvPr>
        </p:nvSpPr>
        <p:spPr>
          <a:xfrm>
            <a:off x="311700" y="1266325"/>
            <a:ext cx="8520600" cy="379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-Fourth finding consists</a:t>
            </a:r>
            <a:endParaRPr/>
          </a:p>
          <a:p>
            <a:pPr marL="0" lvl="0" indent="0" algn="l" rtl="0">
              <a:spcBef>
                <a:spcPts val="1200"/>
              </a:spcBef>
              <a:spcAft>
                <a:spcPts val="0"/>
              </a:spcAft>
              <a:buNone/>
            </a:pPr>
            <a:r>
              <a:rPr lang="tr"/>
              <a:t>all the messages i </a:t>
            </a:r>
            <a:endParaRPr/>
          </a:p>
          <a:p>
            <a:pPr marL="0" lvl="0" indent="0" algn="l" rtl="0">
              <a:spcBef>
                <a:spcPts val="1200"/>
              </a:spcBef>
              <a:spcAft>
                <a:spcPts val="0"/>
              </a:spcAft>
              <a:buNone/>
            </a:pPr>
            <a:r>
              <a:rPr lang="tr"/>
              <a:t>sent/receive. The data’s</a:t>
            </a:r>
            <a:endParaRPr/>
          </a:p>
          <a:p>
            <a:pPr marL="0" lvl="0" indent="0" algn="l" rtl="0">
              <a:spcBef>
                <a:spcPts val="1200"/>
              </a:spcBef>
              <a:spcAft>
                <a:spcPts val="0"/>
              </a:spcAft>
              <a:buNone/>
            </a:pPr>
            <a:r>
              <a:rPr lang="tr"/>
              <a:t>timestamp is </a:t>
            </a:r>
            <a:endParaRPr/>
          </a:p>
          <a:p>
            <a:pPr marL="0" lvl="0" indent="0" algn="l" rtl="0">
              <a:spcBef>
                <a:spcPts val="1200"/>
              </a:spcBef>
              <a:spcAft>
                <a:spcPts val="0"/>
              </a:spcAft>
              <a:buNone/>
            </a:pPr>
            <a:r>
              <a:rPr lang="tr"/>
              <a:t>transformed into date, </a:t>
            </a:r>
            <a:endParaRPr/>
          </a:p>
          <a:p>
            <a:pPr marL="0" lvl="0" indent="0" algn="l" rtl="0">
              <a:spcBef>
                <a:spcPts val="1200"/>
              </a:spcBef>
              <a:spcAft>
                <a:spcPts val="0"/>
              </a:spcAft>
              <a:buNone/>
            </a:pPr>
            <a:r>
              <a:rPr lang="tr"/>
              <a:t>and findings are grouped</a:t>
            </a:r>
            <a:endParaRPr/>
          </a:p>
          <a:p>
            <a:pPr marL="0" lvl="0" indent="0" algn="l" rtl="0">
              <a:spcBef>
                <a:spcPts val="1200"/>
              </a:spcBef>
              <a:spcAft>
                <a:spcPts val="0"/>
              </a:spcAft>
              <a:buNone/>
            </a:pPr>
            <a:r>
              <a:rPr lang="tr"/>
              <a:t>by whether i (ufukguwenc)</a:t>
            </a:r>
            <a:endParaRPr/>
          </a:p>
          <a:p>
            <a:pPr marL="0" lvl="0" indent="0" algn="l" rtl="0">
              <a:spcBef>
                <a:spcPts val="1200"/>
              </a:spcBef>
              <a:spcAft>
                <a:spcPts val="1200"/>
              </a:spcAft>
              <a:buNone/>
            </a:pPr>
            <a:r>
              <a:rPr lang="tr"/>
              <a:t>sent them or received them from someone else.</a:t>
            </a:r>
            <a:endParaRPr/>
          </a:p>
        </p:txBody>
      </p:sp>
      <p:pic>
        <p:nvPicPr>
          <p:cNvPr id="164" name="Google Shape;164;p28"/>
          <p:cNvPicPr preferRelativeResize="0"/>
          <p:nvPr/>
        </p:nvPicPr>
        <p:blipFill>
          <a:blip r:embed="rId3">
            <a:alphaModFix/>
          </a:blip>
          <a:stretch>
            <a:fillRect/>
          </a:stretch>
        </p:blipFill>
        <p:spPr>
          <a:xfrm>
            <a:off x="3313700" y="1152425"/>
            <a:ext cx="5830301" cy="3134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0" name="Google Shape;170;p29"/>
          <p:cNvPicPr preferRelativeResize="0"/>
          <p:nvPr/>
        </p:nvPicPr>
        <p:blipFill>
          <a:blip r:embed="rId3">
            <a:alphaModFix/>
          </a:blip>
          <a:stretch>
            <a:fillRect/>
          </a:stretch>
        </p:blipFill>
        <p:spPr>
          <a:xfrm>
            <a:off x="0" y="295746"/>
            <a:ext cx="9143998" cy="39188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body" idx="1"/>
          </p:nvPr>
        </p:nvSpPr>
        <p:spPr>
          <a:xfrm>
            <a:off x="6858000" y="0"/>
            <a:ext cx="22860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t>-Examining two graphs, it clearly indicates that my interaction with Instagram (messagewise) decreases over finals weeks.</a:t>
            </a:r>
            <a:endParaRPr/>
          </a:p>
        </p:txBody>
      </p:sp>
      <p:pic>
        <p:nvPicPr>
          <p:cNvPr id="176" name="Google Shape;176;p30"/>
          <p:cNvPicPr preferRelativeResize="0"/>
          <p:nvPr/>
        </p:nvPicPr>
        <p:blipFill>
          <a:blip r:embed="rId3">
            <a:alphaModFix/>
          </a:blip>
          <a:stretch>
            <a:fillRect/>
          </a:stretch>
        </p:blipFill>
        <p:spPr>
          <a:xfrm>
            <a:off x="0" y="0"/>
            <a:ext cx="6858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Conclusion</a:t>
            </a:r>
            <a:endParaRPr/>
          </a:p>
        </p:txBody>
      </p:sp>
      <p:sp>
        <p:nvSpPr>
          <p:cNvPr id="182" name="Google Shape;182;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-Our findings contradict the null hypothesis, which stated: "There is no significant difference in Instagram activity (messages, stories, saved posts, and likes) during final exam weeks compared to non-final weeks."</a:t>
            </a:r>
            <a:endParaRPr/>
          </a:p>
          <a:p>
            <a:pPr marL="0" lvl="0" indent="0" algn="l" rtl="0">
              <a:spcBef>
                <a:spcPts val="1200"/>
              </a:spcBef>
              <a:spcAft>
                <a:spcPts val="0"/>
              </a:spcAft>
              <a:buNone/>
            </a:pPr>
            <a:endParaRPr/>
          </a:p>
          <a:p>
            <a:pPr marL="0" lvl="0" indent="0" algn="l" rtl="0">
              <a:spcBef>
                <a:spcPts val="1200"/>
              </a:spcBef>
              <a:spcAft>
                <a:spcPts val="0"/>
              </a:spcAft>
              <a:buNone/>
            </a:pPr>
            <a:r>
              <a:rPr lang="tr"/>
              <a:t>-The analysis clearly shows significant differences in Instagram usage patterns during finals weeks.</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Table of Contents</a:t>
            </a:r>
            <a:endParaRPr/>
          </a:p>
        </p:txBody>
      </p:sp>
      <p:sp>
        <p:nvSpPr>
          <p:cNvPr id="73" name="Google Shape;73;p14"/>
          <p:cNvSpPr txBox="1">
            <a:spLocks noGrp="1"/>
          </p:cNvSpPr>
          <p:nvPr>
            <p:ph type="body" idx="1"/>
          </p:nvPr>
        </p:nvSpPr>
        <p:spPr>
          <a:xfrm>
            <a:off x="311700" y="1323225"/>
            <a:ext cx="8520600" cy="3302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tr"/>
              <a:t>-Motivation </a:t>
            </a:r>
            <a:endParaRPr/>
          </a:p>
          <a:p>
            <a:pPr marL="0" lvl="0" indent="0" algn="l" rtl="0">
              <a:spcBef>
                <a:spcPts val="1200"/>
              </a:spcBef>
              <a:spcAft>
                <a:spcPts val="0"/>
              </a:spcAft>
              <a:buNone/>
            </a:pPr>
            <a:r>
              <a:rPr lang="tr"/>
              <a:t>-Aims of the Project</a:t>
            </a:r>
            <a:endParaRPr/>
          </a:p>
          <a:p>
            <a:pPr marL="0" lvl="0" indent="0" algn="l" rtl="0">
              <a:spcBef>
                <a:spcPts val="1200"/>
              </a:spcBef>
              <a:spcAft>
                <a:spcPts val="0"/>
              </a:spcAft>
              <a:buNone/>
            </a:pPr>
            <a:r>
              <a:rPr lang="tr"/>
              <a:t>-Null Hypothesis</a:t>
            </a:r>
            <a:endParaRPr/>
          </a:p>
          <a:p>
            <a:pPr marL="0" lvl="0" indent="0" algn="l" rtl="0">
              <a:spcBef>
                <a:spcPts val="1200"/>
              </a:spcBef>
              <a:spcAft>
                <a:spcPts val="0"/>
              </a:spcAft>
              <a:buNone/>
            </a:pPr>
            <a:r>
              <a:rPr lang="tr"/>
              <a:t>-Dataset</a:t>
            </a:r>
            <a:endParaRPr/>
          </a:p>
          <a:p>
            <a:pPr marL="0" lvl="0" indent="0" algn="l" rtl="0">
              <a:spcBef>
                <a:spcPts val="1200"/>
              </a:spcBef>
              <a:spcAft>
                <a:spcPts val="0"/>
              </a:spcAft>
              <a:buNone/>
            </a:pPr>
            <a:r>
              <a:rPr lang="tr"/>
              <a:t>-Findings</a:t>
            </a:r>
            <a:endParaRPr/>
          </a:p>
          <a:p>
            <a:pPr marL="0" lvl="0" indent="0" algn="l" rtl="0">
              <a:spcBef>
                <a:spcPts val="1200"/>
              </a:spcBef>
              <a:spcAft>
                <a:spcPts val="0"/>
              </a:spcAft>
              <a:buNone/>
            </a:pPr>
            <a:r>
              <a:rPr lang="tr"/>
              <a:t>-Conclusion</a:t>
            </a:r>
            <a:endParaRPr/>
          </a:p>
          <a:p>
            <a:pPr marL="0" lvl="0" indent="0" algn="l" rtl="0">
              <a:spcBef>
                <a:spcPts val="1200"/>
              </a:spcBef>
              <a:spcAft>
                <a:spcPts val="0"/>
              </a:spcAft>
              <a:buNone/>
            </a:pPr>
            <a:r>
              <a:rPr lang="tr"/>
              <a:t>-Further Improvements</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Conclusion</a:t>
            </a:r>
            <a:endParaRPr/>
          </a:p>
        </p:txBody>
      </p:sp>
      <p:sp>
        <p:nvSpPr>
          <p:cNvPr id="188" name="Google Shape;188;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tr" sz="2300"/>
              <a:t>-Story Posting: Decreases, suggesting reduced active engagement and sharing.</a:t>
            </a:r>
            <a:endParaRPr sz="2300"/>
          </a:p>
          <a:p>
            <a:pPr marL="0" lvl="0" indent="0" algn="l" rtl="0">
              <a:spcBef>
                <a:spcPts val="1200"/>
              </a:spcBef>
              <a:spcAft>
                <a:spcPts val="0"/>
              </a:spcAft>
              <a:buNone/>
            </a:pPr>
            <a:r>
              <a:rPr lang="tr" sz="2300"/>
              <a:t>-Saved Posts: Increase significantly, reflecting a tendency to consume and bookmark content, possibly as a coping mechanism for stress.</a:t>
            </a:r>
            <a:endParaRPr sz="2300"/>
          </a:p>
          <a:p>
            <a:pPr marL="0" lvl="0" indent="0" algn="l" rtl="0">
              <a:spcBef>
                <a:spcPts val="1200"/>
              </a:spcBef>
              <a:spcAft>
                <a:spcPts val="0"/>
              </a:spcAft>
              <a:buNone/>
            </a:pPr>
            <a:r>
              <a:rPr lang="tr" sz="2300"/>
              <a:t>-Likes: Decline, indicating less passive browsing of content during high-stress periods.</a:t>
            </a:r>
            <a:endParaRPr sz="2300"/>
          </a:p>
          <a:p>
            <a:pPr marL="0" lvl="0" indent="0" algn="l" rtl="0">
              <a:spcBef>
                <a:spcPts val="1200"/>
              </a:spcBef>
              <a:spcAft>
                <a:spcPts val="0"/>
              </a:spcAft>
              <a:buNone/>
            </a:pPr>
            <a:r>
              <a:rPr lang="tr" sz="2300"/>
              <a:t>-Messages: Decrease, showing reduced social interaction during finals weeks.</a:t>
            </a:r>
            <a:endParaRPr sz="2300"/>
          </a:p>
          <a:p>
            <a:pPr marL="0" lvl="0" indent="0" algn="l" rtl="0">
              <a:spcBef>
                <a:spcPts val="1200"/>
              </a:spcBef>
              <a:spcAft>
                <a:spcPts val="0"/>
              </a:spcAft>
              <a:buNone/>
            </a:pPr>
            <a:endParaRPr sz="2300"/>
          </a:p>
          <a:p>
            <a:pPr marL="0" lvl="0" indent="0" algn="l" rtl="0">
              <a:spcBef>
                <a:spcPts val="1200"/>
              </a:spcBef>
              <a:spcAft>
                <a:spcPts val="0"/>
              </a:spcAft>
              <a:buNone/>
            </a:pPr>
            <a:r>
              <a:rPr lang="tr" sz="2300"/>
              <a:t>-These findings demonstrate that Instagram activity varies by type during finals, rejecting the null hypothesis and confirming that academic stress influences social media behavior in complex ways.</a:t>
            </a:r>
            <a:endParaRPr sz="2300"/>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Further Improvements</a:t>
            </a:r>
            <a:endParaRPr/>
          </a:p>
        </p:txBody>
      </p:sp>
      <p:sp>
        <p:nvSpPr>
          <p:cNvPr id="194" name="Google Shape;194;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-Using unsupervised machine learning algorithms, Instagram activities can be grouped into distinct patterns. This way, we can further understand  users’ engagement patterns with the app.</a:t>
            </a:r>
            <a:endParaRPr/>
          </a:p>
          <a:p>
            <a:pPr marL="0" lvl="0" indent="0" algn="l" rtl="0">
              <a:spcBef>
                <a:spcPts val="1200"/>
              </a:spcBef>
              <a:spcAft>
                <a:spcPts val="1200"/>
              </a:spcAft>
              <a:buNone/>
            </a:pPr>
            <a:r>
              <a:rPr lang="tr"/>
              <a:t>–Using supervised machine learning algorithms, we can predict how Instagram usage changes based on academic stressors or any other external factors. 	This way we can Help users anticipate their own social media behavior and make adjustments, such as planning study schedules around high-distraction periods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Motivation</a:t>
            </a:r>
            <a:endParaRPr/>
          </a:p>
        </p:txBody>
      </p:sp>
      <p:sp>
        <p:nvSpPr>
          <p:cNvPr id="79" name="Google Shape;79;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tr"/>
              <a:t>Why did I choose this project?</a:t>
            </a:r>
            <a:endParaRPr/>
          </a:p>
          <a:p>
            <a:pPr marL="0" lvl="0" indent="0" algn="l" rtl="0">
              <a:spcBef>
                <a:spcPts val="1200"/>
              </a:spcBef>
              <a:spcAft>
                <a:spcPts val="0"/>
              </a:spcAft>
              <a:buNone/>
            </a:pPr>
            <a:r>
              <a:rPr lang="tr"/>
              <a:t>-I chose this project to understand how my Instagram activity correlates with academic stress, particularly during final exam periods, and to identify patterns that can help improve my productivity and time management.</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Aims of the Project</a:t>
            </a:r>
            <a:endParaRPr/>
          </a:p>
        </p:txBody>
      </p:sp>
      <p:sp>
        <p:nvSpPr>
          <p:cNvPr id="85" name="Google Shape;85;p16"/>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86" name="Google Shape;86;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fontScale="77500" lnSpcReduction="20000"/>
          </a:bodyPr>
          <a:lstStyle/>
          <a:p>
            <a:pPr marL="0" lvl="0" indent="0" algn="l" rtl="0">
              <a:spcBef>
                <a:spcPts val="0"/>
              </a:spcBef>
              <a:spcAft>
                <a:spcPts val="0"/>
              </a:spcAft>
              <a:buNone/>
            </a:pPr>
            <a:r>
              <a:rPr lang="tr"/>
              <a:t>What are the main questions I am trying to answer in this project?</a:t>
            </a:r>
            <a:endParaRPr/>
          </a:p>
          <a:p>
            <a:pPr marL="0" lvl="0" indent="0" algn="l" rtl="0">
              <a:spcBef>
                <a:spcPts val="1200"/>
              </a:spcBef>
              <a:spcAft>
                <a:spcPts val="0"/>
              </a:spcAft>
              <a:buNone/>
            </a:pPr>
            <a:r>
              <a:rPr lang="tr"/>
              <a:t>-Does my Instagram activity significantly change during final exam weeks compared to non-final periods?</a:t>
            </a:r>
            <a:endParaRPr/>
          </a:p>
          <a:p>
            <a:pPr marL="0" lvl="0" indent="0" algn="l" rtl="0">
              <a:spcBef>
                <a:spcPts val="1200"/>
              </a:spcBef>
              <a:spcAft>
                <a:spcPts val="0"/>
              </a:spcAft>
              <a:buNone/>
            </a:pPr>
            <a:r>
              <a:rPr lang="tr"/>
              <a:t>-What patterns or behaviors emerge in my social media usage during high-stress academic times?</a:t>
            </a:r>
            <a:endParaRPr/>
          </a:p>
          <a:p>
            <a:pPr marL="0" lvl="0" indent="0" algn="l" rtl="0">
              <a:spcBef>
                <a:spcPts val="1200"/>
              </a:spcBef>
              <a:spcAft>
                <a:spcPts val="0"/>
              </a:spcAft>
              <a:buNone/>
            </a:pPr>
            <a:endParaRPr/>
          </a:p>
          <a:p>
            <a:pPr marL="0" lvl="0" indent="0" algn="l" rtl="0">
              <a:spcBef>
                <a:spcPts val="1200"/>
              </a:spcBef>
              <a:spcAft>
                <a:spcPts val="0"/>
              </a:spcAft>
              <a:buNone/>
            </a:pPr>
            <a:r>
              <a:rPr lang="tr"/>
              <a:t>What is the importance of my findings? </a:t>
            </a:r>
            <a:endParaRPr/>
          </a:p>
          <a:p>
            <a:pPr marL="0" lvl="0" indent="0" algn="l" rtl="0">
              <a:spcBef>
                <a:spcPts val="1200"/>
              </a:spcBef>
              <a:spcAft>
                <a:spcPts val="1200"/>
              </a:spcAft>
              <a:buNone/>
            </a:pPr>
            <a:r>
              <a:rPr lang="tr"/>
              <a:t>-The findings provide valuable insights into my social media habits, showing how they align with academic milestones.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Null Hypothesis</a:t>
            </a:r>
            <a:endParaRPr/>
          </a:p>
        </p:txBody>
      </p:sp>
      <p:sp>
        <p:nvSpPr>
          <p:cNvPr id="92" name="Google Shape;92;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tr"/>
              <a:t>There is no significant difference in Instagram activity (messages, stories, saved posts, and likes) during final exam weeks compared to non-final weeks.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Dataset</a:t>
            </a:r>
            <a:endParaRPr/>
          </a:p>
        </p:txBody>
      </p:sp>
      <p:sp>
        <p:nvSpPr>
          <p:cNvPr id="98" name="Google Shape;98;p18"/>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99" name="Google Shape;99;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tr"/>
              <a:t>Why this dataset ? (stories, likes, saved posts and messages)</a:t>
            </a:r>
            <a:endParaRPr/>
          </a:p>
          <a:p>
            <a:pPr marL="0" lvl="0" indent="0" algn="l" rtl="0">
              <a:spcBef>
                <a:spcPts val="1200"/>
              </a:spcBef>
              <a:spcAft>
                <a:spcPts val="0"/>
              </a:spcAft>
              <a:buNone/>
            </a:pPr>
            <a:r>
              <a:rPr lang="tr"/>
              <a:t>-They represent key user interactions with the platform</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Findings</a:t>
            </a:r>
            <a:endParaRPr/>
          </a:p>
        </p:txBody>
      </p:sp>
      <p:sp>
        <p:nvSpPr>
          <p:cNvPr id="105" name="Google Shape;105;p1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106" name="Google Shape;106;p19"/>
          <p:cNvSpPr txBox="1">
            <a:spLocks noGrp="1"/>
          </p:cNvSpPr>
          <p:nvPr>
            <p:ph type="body" idx="2"/>
          </p:nvPr>
        </p:nvSpPr>
        <p:spPr>
          <a:xfrm>
            <a:off x="4939500" y="724200"/>
            <a:ext cx="3837000" cy="4321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tr"/>
              <a:t>Findings will be inspected for all four datasets (stories, likes, saved posts and messages).</a:t>
            </a:r>
            <a:endParaRPr/>
          </a:p>
          <a:p>
            <a:pPr marL="0" lvl="0" indent="0" algn="l" rtl="0">
              <a:spcBef>
                <a:spcPts val="1200"/>
              </a:spcBef>
              <a:spcAft>
                <a:spcPts val="0"/>
              </a:spcAft>
              <a:buNone/>
            </a:pPr>
            <a:endParaRPr/>
          </a:p>
          <a:p>
            <a:pPr marL="0" lvl="0" indent="0" algn="l" rtl="0">
              <a:spcBef>
                <a:spcPts val="1200"/>
              </a:spcBef>
              <a:spcAft>
                <a:spcPts val="1200"/>
              </a:spcAft>
              <a:buNone/>
            </a:pPr>
            <a:r>
              <a:rPr lang="tr"/>
              <a:t>Since the data i directly obtained from Instagram was well structured, clean and consistent, i didn’t reorganize the data, instead i navigate the path to the data and extracted timestamps from it without cleaning or doing any operations on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Findings, Stories</a:t>
            </a:r>
            <a:endParaRPr/>
          </a:p>
        </p:txBody>
      </p:sp>
      <p:pic>
        <p:nvPicPr>
          <p:cNvPr id="112" name="Google Shape;112;p20"/>
          <p:cNvPicPr preferRelativeResize="0"/>
          <p:nvPr/>
        </p:nvPicPr>
        <p:blipFill>
          <a:blip r:embed="rId3">
            <a:alphaModFix/>
          </a:blip>
          <a:stretch>
            <a:fillRect/>
          </a:stretch>
        </p:blipFill>
        <p:spPr>
          <a:xfrm>
            <a:off x="4230275" y="1677375"/>
            <a:ext cx="4913724" cy="985425"/>
          </a:xfrm>
          <a:prstGeom prst="rect">
            <a:avLst/>
          </a:prstGeom>
          <a:noFill/>
          <a:ln>
            <a:noFill/>
          </a:ln>
        </p:spPr>
      </p:pic>
      <p:sp>
        <p:nvSpPr>
          <p:cNvPr id="113" name="Google Shape;113;p20"/>
          <p:cNvSpPr txBox="1">
            <a:spLocks noGrp="1"/>
          </p:cNvSpPr>
          <p:nvPr>
            <p:ph type="body" idx="1"/>
          </p:nvPr>
        </p:nvSpPr>
        <p:spPr>
          <a:xfrm>
            <a:off x="311700" y="12208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-I parse and clean the data</a:t>
            </a:r>
            <a:endParaRPr/>
          </a:p>
          <a:p>
            <a:pPr marL="0" lvl="0" indent="0" algn="l" rtl="0">
              <a:spcBef>
                <a:spcPts val="1200"/>
              </a:spcBef>
              <a:spcAft>
                <a:spcPts val="0"/>
              </a:spcAft>
              <a:buNone/>
            </a:pPr>
            <a:r>
              <a:rPr lang="tr"/>
              <a:t>source by transforming </a:t>
            </a:r>
            <a:endParaRPr/>
          </a:p>
          <a:p>
            <a:pPr marL="0" lvl="0" indent="0" algn="l" rtl="0">
              <a:spcBef>
                <a:spcPts val="1200"/>
              </a:spcBef>
              <a:spcAft>
                <a:spcPts val="0"/>
              </a:spcAft>
              <a:buNone/>
            </a:pPr>
            <a:r>
              <a:rPr lang="tr"/>
              <a:t>time-stamps into dates.</a:t>
            </a:r>
            <a:endParaRPr/>
          </a:p>
          <a:p>
            <a:pPr marL="0" lvl="0" indent="0" algn="l" rtl="0">
              <a:spcBef>
                <a:spcPts val="1200"/>
              </a:spcBef>
              <a:spcAft>
                <a:spcPts val="0"/>
              </a:spcAft>
              <a:buNone/>
            </a:pPr>
            <a:r>
              <a:rPr lang="tr"/>
              <a:t>-Afterwards I proceeded to visualize</a:t>
            </a:r>
            <a:endParaRPr/>
          </a:p>
          <a:p>
            <a:pPr marL="0" lvl="0" indent="0" algn="l" rtl="0">
              <a:spcBef>
                <a:spcPts val="1200"/>
              </a:spcBef>
              <a:spcAft>
                <a:spcPts val="1200"/>
              </a:spcAft>
              <a:buNone/>
            </a:pPr>
            <a:r>
              <a:rPr lang="tr"/>
              <a:t>data by creating chart of my yearly story posting activity.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body" idx="1"/>
          </p:nvPr>
        </p:nvSpPr>
        <p:spPr>
          <a:xfrm>
            <a:off x="2182350" y="3439500"/>
            <a:ext cx="4779300" cy="193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dirty="0"/>
              <a:t>-First finding of my project showed that during exam periods I tend to be less active in terms of sharing stories.</a:t>
            </a:r>
            <a:endParaRPr dirty="0"/>
          </a:p>
        </p:txBody>
      </p:sp>
      <p:pic>
        <p:nvPicPr>
          <p:cNvPr id="119" name="Google Shape;119;p21"/>
          <p:cNvPicPr preferRelativeResize="0"/>
          <p:nvPr/>
        </p:nvPicPr>
        <p:blipFill>
          <a:blip r:embed="rId3">
            <a:alphaModFix/>
          </a:blip>
          <a:stretch>
            <a:fillRect/>
          </a:stretch>
        </p:blipFill>
        <p:spPr>
          <a:xfrm>
            <a:off x="0" y="0"/>
            <a:ext cx="9143998" cy="315500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836</Words>
  <Application>Microsoft Office PowerPoint</Application>
  <PresentationFormat>Ekran Gösterisi (16:9)</PresentationFormat>
  <Paragraphs>77</Paragraphs>
  <Slides>21</Slides>
  <Notes>21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21</vt:i4>
      </vt:variant>
    </vt:vector>
  </HeadingPairs>
  <TitlesOfParts>
    <vt:vector size="25" baseType="lpstr">
      <vt:lpstr>PT Sans Narrow</vt:lpstr>
      <vt:lpstr>Open Sans</vt:lpstr>
      <vt:lpstr>Arial</vt:lpstr>
      <vt:lpstr>Tropic</vt:lpstr>
      <vt:lpstr>Examining Instagram Usage Patterns: A Comparative Analysis of Finals vs. Non-Finals Weeks</vt:lpstr>
      <vt:lpstr>Table of Contents</vt:lpstr>
      <vt:lpstr>Motivation</vt:lpstr>
      <vt:lpstr>Aims of the Project</vt:lpstr>
      <vt:lpstr>Null Hypothesis</vt:lpstr>
      <vt:lpstr>Dataset</vt:lpstr>
      <vt:lpstr>Findings</vt:lpstr>
      <vt:lpstr>Findings, Stories</vt:lpstr>
      <vt:lpstr>PowerPoint Sunusu</vt:lpstr>
      <vt:lpstr>Findings, Saved Posts </vt:lpstr>
      <vt:lpstr>PowerPoint Sunusu</vt:lpstr>
      <vt:lpstr>PowerPoint Sunusu</vt:lpstr>
      <vt:lpstr>Findings, Likes</vt:lpstr>
      <vt:lpstr>PowerPoint Sunusu</vt:lpstr>
      <vt:lpstr>PowerPoint Sunusu</vt:lpstr>
      <vt:lpstr>Findings, Messages</vt:lpstr>
      <vt:lpstr>PowerPoint Sunusu</vt:lpstr>
      <vt:lpstr>PowerPoint Sunusu</vt:lpstr>
      <vt:lpstr>Conclusion</vt:lpstr>
      <vt:lpstr>Conclusion</vt:lpstr>
      <vt:lpstr>Further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Ufuk Güvenç</cp:lastModifiedBy>
  <cp:revision>1</cp:revision>
  <dcterms:modified xsi:type="dcterms:W3CDTF">2025-01-10T20:01:29Z</dcterms:modified>
</cp:coreProperties>
</file>