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43"/>
  </p:notesMasterIdLst>
  <p:sldIdLst>
    <p:sldId id="256" r:id="rId2"/>
    <p:sldId id="267" r:id="rId3"/>
    <p:sldId id="284" r:id="rId4"/>
    <p:sldId id="285" r:id="rId5"/>
    <p:sldId id="286" r:id="rId6"/>
    <p:sldId id="269" r:id="rId7"/>
    <p:sldId id="282" r:id="rId8"/>
    <p:sldId id="283" r:id="rId9"/>
    <p:sldId id="272" r:id="rId10"/>
    <p:sldId id="287" r:id="rId11"/>
    <p:sldId id="288" r:id="rId12"/>
    <p:sldId id="289" r:id="rId13"/>
    <p:sldId id="290" r:id="rId14"/>
    <p:sldId id="291" r:id="rId15"/>
    <p:sldId id="278" r:id="rId16"/>
    <p:sldId id="279" r:id="rId17"/>
    <p:sldId id="298" r:id="rId18"/>
    <p:sldId id="299" r:id="rId19"/>
    <p:sldId id="300" r:id="rId20"/>
    <p:sldId id="301" r:id="rId21"/>
    <p:sldId id="268" r:id="rId22"/>
    <p:sldId id="292" r:id="rId23"/>
    <p:sldId id="293" r:id="rId24"/>
    <p:sldId id="294" r:id="rId25"/>
    <p:sldId id="295" r:id="rId26"/>
    <p:sldId id="296" r:id="rId27"/>
    <p:sldId id="297" r:id="rId28"/>
    <p:sldId id="302" r:id="rId29"/>
    <p:sldId id="304" r:id="rId30"/>
    <p:sldId id="303" r:id="rId31"/>
    <p:sldId id="305" r:id="rId32"/>
    <p:sldId id="306" r:id="rId33"/>
    <p:sldId id="307" r:id="rId34"/>
    <p:sldId id="308" r:id="rId35"/>
    <p:sldId id="309" r:id="rId36"/>
    <p:sldId id="311" r:id="rId37"/>
    <p:sldId id="312" r:id="rId38"/>
    <p:sldId id="313" r:id="rId39"/>
    <p:sldId id="310" r:id="rId40"/>
    <p:sldId id="314" r:id="rId41"/>
    <p:sldId id="28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12C60-FED6-48B1-A0C0-4DB78A403AF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EFEF1-5250-43EF-B84D-C4AD90A0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E7CA09C1-0F97-4C13-B24E-C519FB3A7FE6}" type="datetime1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/>
              <a:t>Beginning C++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EA9FEB3-C3DA-4C52-B0AC-BA966F8E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6985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9C1-0F97-4C13-B24E-C519FB3A7FE6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7098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9C1-0F97-4C13-B24E-C519FB3A7FE6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5633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9C1-0F97-4C13-B24E-C519FB3A7FE6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220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9C1-0F97-4C13-B24E-C519FB3A7FE6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3467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9C1-0F97-4C13-B24E-C519FB3A7FE6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683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9C1-0F97-4C13-B24E-C519FB3A7FE6}" type="datetime1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2448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9C1-0F97-4C13-B24E-C519FB3A7FE6}" type="datetime1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2855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9C1-0F97-4C13-B24E-C519FB3A7FE6}" type="datetime1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397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9C1-0F97-4C13-B24E-C519FB3A7FE6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EA9FEB3-C3DA-4C52-B0AC-BA966F8E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9528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E7CA09C1-0F97-4C13-B24E-C519FB3A7FE6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EA9FEB3-C3DA-4C52-B0AC-BA966F8E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E7CA09C1-0F97-4C13-B24E-C519FB3A7FE6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r>
              <a:rPr lang="en-US"/>
              <a:t>Beginning C++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AEA9FEB3-C3DA-4C52-B0AC-BA966F8E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96-introduction-to-c-january-iap-2011/lecture-notes/MIT6_096IAP11_lec01.pdf" TargetMode="External"/><Relationship Id="rId2" Type="http://schemas.openxmlformats.org/officeDocument/2006/relationships/hyperlink" Target="http://cpp.proffriedman.net/home/lecture-no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tu.edu.sg/home/ehchua/programming/cpp/cp0_Introductio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97E6AAFC-0224-4C02-9512-95EC87D53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BİL142 </a:t>
            </a:r>
            <a:br>
              <a:rPr lang="en-GB" sz="5400" dirty="0"/>
            </a:br>
            <a:r>
              <a:rPr lang="en-GB" sz="5400" dirty="0" err="1"/>
              <a:t>Bilgisayar</a:t>
            </a:r>
            <a:r>
              <a:rPr lang="en-GB" sz="5400" dirty="0"/>
              <a:t> </a:t>
            </a:r>
            <a:r>
              <a:rPr lang="en-GB" sz="5400" dirty="0" err="1"/>
              <a:t>Programlama</a:t>
            </a:r>
            <a:r>
              <a:rPr lang="en-GB" sz="5400" dirty="0"/>
              <a:t>-II</a:t>
            </a:r>
          </a:p>
        </p:txBody>
      </p:sp>
      <p:sp>
        <p:nvSpPr>
          <p:cNvPr id="8" name="Alt Başlık 7">
            <a:extLst>
              <a:ext uri="{FF2B5EF4-FFF2-40B4-BE49-F238E27FC236}">
                <a16:creationId xmlns:a16="http://schemas.microsoft.com/office/drawing/2014/main" id="{57C2EF0F-4851-46D5-AEC6-EC9E0F7B1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26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BB57E9-A651-4EA8-9DD7-82DB12B5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4175"/>
            <a:ext cx="8079581" cy="1059309"/>
          </a:xfrm>
        </p:spPr>
        <p:txBody>
          <a:bodyPr/>
          <a:lstStyle/>
          <a:p>
            <a:r>
              <a:rPr lang="en-GB" dirty="0"/>
              <a:t>Line-by-line Explanation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D2F44A-2762-45C6-839F-D82D9C92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9073"/>
            <a:ext cx="8065294" cy="4570675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dirty="0"/>
              <a:t>indicates that everything following it until the end of the line is a comment: it is ignored by the compiler.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GB" dirty="0"/>
              <a:t>       Another way to write a comment is to put it between /* and */ (e.g.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1 + /*sneaky comment here*/ 1;</a:t>
            </a:r>
            <a:r>
              <a:rPr lang="en-GB" dirty="0"/>
              <a:t>).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GB" dirty="0"/>
              <a:t>       A comment of this form may span multiple lines. Comments exist to explain non-obvious things going on in the code. Use them: document your code well!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r>
              <a:rPr lang="en-GB" dirty="0"/>
              <a:t>Lines beginning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/>
              <a:t> are </a:t>
            </a:r>
            <a:r>
              <a:rPr lang="en-GB" dirty="0" err="1"/>
              <a:t>preprocessor</a:t>
            </a:r>
            <a:r>
              <a:rPr lang="en-GB" dirty="0"/>
              <a:t> commands, which usually change what code is actually being compiled.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GB" dirty="0"/>
              <a:t>tells the </a:t>
            </a:r>
            <a:r>
              <a:rPr lang="en-GB" dirty="0" err="1"/>
              <a:t>preprocessor</a:t>
            </a:r>
            <a:r>
              <a:rPr lang="en-GB" dirty="0"/>
              <a:t> to dump in the contents of another file, here the iostream file, which defines the procedures for input/output.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F056D6-66CC-40BE-A246-3D616DC9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E62B38C-2A72-4F9B-AD33-628AC1B6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BB57E9-A651-4EA8-9DD7-82DB12B5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4175"/>
            <a:ext cx="8079581" cy="1059309"/>
          </a:xfrm>
        </p:spPr>
        <p:txBody>
          <a:bodyPr/>
          <a:lstStyle/>
          <a:p>
            <a:r>
              <a:rPr lang="en-GB" dirty="0"/>
              <a:t>Line-by-line Explanation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D2F44A-2762-45C6-839F-D82D9C92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9073"/>
            <a:ext cx="8065294" cy="4684527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3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{...} </a:t>
            </a:r>
            <a:r>
              <a:rPr lang="en-GB" dirty="0"/>
              <a:t>defines the code that should execute when the program starts up. The curly braces represent grouping of multiple commands into a block. More about this syntax in the next few lectures.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 startAt="3"/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 startAt="3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GB" dirty="0"/>
              <a:t>: This is the syntax for outputting some piece of text to the screen. </a:t>
            </a:r>
          </a:p>
          <a:p>
            <a:r>
              <a:rPr lang="en-US" dirty="0"/>
              <a:t>    &lt;&lt;   stream insertion operator: Expression to the right of the operator is inserted (sent) to the </a:t>
            </a:r>
            <a:r>
              <a:rPr lang="en-US" dirty="0" err="1"/>
              <a:t>cout</a:t>
            </a:r>
            <a:r>
              <a:rPr lang="en-US" dirty="0"/>
              <a:t> object (the display screen or console window).</a:t>
            </a:r>
          </a:p>
          <a:p>
            <a:endParaRPr lang="en-US" dirty="0"/>
          </a:p>
          <a:p>
            <a:r>
              <a:rPr lang="en-US" dirty="0"/>
              <a:t>    Instead of </a:t>
            </a:r>
            <a:r>
              <a:rPr lang="en-US" dirty="0" err="1">
                <a:highlight>
                  <a:srgbClr val="C0C0C0"/>
                </a:highlight>
                <a:latin typeface="Courier New"/>
                <a:ea typeface="Times New Roman"/>
                <a:cs typeface="Times New Roman"/>
              </a:rPr>
              <a:t>cout</a:t>
            </a:r>
            <a:r>
              <a:rPr lang="en-US" dirty="0">
                <a:highlight>
                  <a:srgbClr val="C0C0C0"/>
                </a:highlight>
                <a:latin typeface="Courier New"/>
                <a:ea typeface="Times New Roman"/>
                <a:cs typeface="Times New Roman"/>
              </a:rPr>
              <a:t> &lt;&lt; "Hello World!\n";</a:t>
            </a:r>
            <a:endParaRPr lang="en-US" dirty="0">
              <a:highlight>
                <a:srgbClr val="C0C0C0"/>
              </a:highlight>
            </a:endParaRPr>
          </a:p>
          <a:p>
            <a:r>
              <a:rPr lang="en-US" dirty="0"/>
              <a:t>    you can use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“Hello World!" &lt;&lt;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 startAt="3"/>
            </a:pPr>
            <a:endParaRPr lang="en-GB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F056D6-66CC-40BE-A246-3D616DC9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E62B38C-2A72-4F9B-AD33-628AC1B6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BB57E9-A651-4EA8-9DD7-82DB12B5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4175"/>
            <a:ext cx="8079581" cy="1059309"/>
          </a:xfrm>
        </p:spPr>
        <p:txBody>
          <a:bodyPr/>
          <a:lstStyle/>
          <a:p>
            <a:r>
              <a:rPr lang="en-GB" dirty="0"/>
              <a:t>Line-by-line Explanation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D2F44A-2762-45C6-839F-D82D9C92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9073"/>
            <a:ext cx="8065294" cy="437972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5"/>
            </a:pPr>
            <a:r>
              <a:rPr lang="en-GB" dirty="0"/>
              <a:t>Namespaces: In C++, identifiers can be defined within a context – sort of a directory of names – called a namespace.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GB" dirty="0"/>
              <a:t>      When we want to access an identifier defined in a namespace, we tell the compiler to look for it in that namespace using the scope resolution operator (::).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GB" dirty="0"/>
              <a:t>      Here, we’re telling the compiler to look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/>
              <a:t>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/>
              <a:t> namespace, in which many standard C++ identifiers are defined.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GB" dirty="0"/>
              <a:t>      A cleaner alternative is:</a:t>
            </a:r>
          </a:p>
          <a:p>
            <a:pPr marL="0" indent="0">
              <a:buClr>
                <a:srgbClr val="FF0000"/>
              </a:buClr>
              <a:buNone/>
            </a:pPr>
            <a:endParaRPr lang="en-GB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#include &lt;iostream&gt;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using namespace std; 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int main()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{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		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cout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&lt;&lt; "Hello World!\n";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  	return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}</a:t>
            </a:r>
            <a:endParaRPr lang="en-US" dirty="0">
              <a:latin typeface="Times New Roman"/>
              <a:ea typeface="Times New Roman"/>
            </a:endParaRPr>
          </a:p>
          <a:p>
            <a:pPr marL="0" indent="0">
              <a:buClr>
                <a:srgbClr val="FF0000"/>
              </a:buClr>
              <a:buNone/>
            </a:pPr>
            <a:endParaRPr lang="en-GB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F056D6-66CC-40BE-A246-3D616DC9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E62B38C-2A72-4F9B-AD33-628AC1B6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BB57E9-A651-4EA8-9DD7-82DB12B5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4175"/>
            <a:ext cx="8079581" cy="1059309"/>
          </a:xfrm>
        </p:spPr>
        <p:txBody>
          <a:bodyPr/>
          <a:lstStyle/>
          <a:p>
            <a:r>
              <a:rPr lang="en-GB" dirty="0"/>
              <a:t>Line-by-line Explanation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D2F44A-2762-45C6-839F-D82D9C92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9073"/>
            <a:ext cx="8065294" cy="4913127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6"/>
            </a:pPr>
            <a:r>
              <a:rPr lang="en-GB" dirty="0"/>
              <a:t>Strings: A sequence of characters such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 </a:t>
            </a:r>
            <a:r>
              <a:rPr lang="en-GB" dirty="0"/>
              <a:t>is known as a string. A string that is specified explicitly in a program is a string literal.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 startAt="6"/>
            </a:pPr>
            <a:r>
              <a:rPr lang="en-GB" dirty="0"/>
              <a:t>Escape sequences: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GB" dirty="0"/>
              <a:t> indicates a newline character. It is an example of an escape sequence – a symbol used to represent a special character in a text literal.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 startAt="6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0 </a:t>
            </a:r>
            <a:r>
              <a:rPr lang="en-GB" dirty="0"/>
              <a:t>indicates that the program should tell the operating system it has completed successfully. This syntax will be explained in the context of functions; for now, just include it as the last line in the main block.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 startAt="6"/>
            </a:pPr>
            <a:r>
              <a:rPr lang="en-GB" dirty="0"/>
              <a:t>Note that every statement ends with a semicolon (except </a:t>
            </a:r>
            <a:r>
              <a:rPr lang="en-GB" dirty="0" err="1"/>
              <a:t>preprocessor</a:t>
            </a:r>
            <a:r>
              <a:rPr lang="en-GB" dirty="0"/>
              <a:t> commands and blocks using {}). Forgetting these semicolons is a common mistake among new C++ programmers.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F056D6-66CC-40BE-A246-3D616DC9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E62B38C-2A72-4F9B-AD33-628AC1B6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5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AF5E1C-AFE7-4DDA-94BD-6FF4E99D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7106"/>
            <a:ext cx="8079581" cy="905690"/>
          </a:xfrm>
        </p:spPr>
        <p:txBody>
          <a:bodyPr/>
          <a:lstStyle/>
          <a:p>
            <a:r>
              <a:rPr lang="en-GB" dirty="0"/>
              <a:t>Escape Sequences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45F0FA1-D55D-4BF9-9E86-E3DA7C2E9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1415174"/>
            <a:ext cx="8079581" cy="4607886"/>
          </a:xfrm>
          <a:prstGeom prst="rect">
            <a:avLst/>
          </a:prstGeo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A320526-67F5-4E09-8493-FF954B12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3C14EDD-2F33-41D0-B27E-1B8D6FD5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1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/>
            <a:r>
              <a:rPr lang="en-US" dirty="0"/>
              <a:t>The best approach in learning programming for the first time is to treat it like a game.  And, as anyone knows, when you learn a game don't try to understand it just yet – simply learn the "rules of the game" at first.  When you have a few simple programs under your belt, you will be able to understand a bit about why the code is the way it is.</a:t>
            </a:r>
          </a:p>
          <a:p>
            <a:pPr marL="0" indent="0"/>
            <a:endParaRPr lang="en-US" dirty="0"/>
          </a:p>
          <a:p>
            <a:pPr lvl="1"/>
            <a:r>
              <a:rPr lang="en-US" dirty="0"/>
              <a:t>This program here produces the output on the next slide</a:t>
            </a:r>
          </a:p>
          <a:p>
            <a:pPr marL="0" lvl="1" indent="0">
              <a:buNone/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//mean1.cpp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// This program calculates the mean of three numbers.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 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#include &lt;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iostream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&gt;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200400" algn="l"/>
              </a:tabLs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using namespace 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std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;	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//need this to drop 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std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::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urier New"/>
                <a:ea typeface="Times New Roman"/>
                <a:cs typeface="Times New Roman"/>
              </a:rPr>
              <a:t>int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main()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{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	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cout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&lt;&lt; "First Arithmetic Program by Big Bird.\n\n";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  	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cout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&lt;&lt; (12+5+10)/3;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  	return 0;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} //end main</a:t>
            </a:r>
            <a:endParaRPr lang="en-US" dirty="0">
              <a:latin typeface="Times New Roman"/>
              <a:ea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69164" indent="0"/>
            <a:r>
              <a:rPr lang="en-US" dirty="0"/>
              <a:t>This program here produces the output below.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//mean1.cpp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// This program calculates the mean of three numbers.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 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#include &lt;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iostream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&gt;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200400" algn="l"/>
              </a:tabLs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using namespace 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std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;	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//need this to drop 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std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::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urier New"/>
                <a:ea typeface="Times New Roman"/>
                <a:cs typeface="Times New Roman"/>
              </a:rPr>
              <a:t>int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main()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{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	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cout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&lt;&lt; "First Arithmetic Program by Big Bird.\n\n";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  	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cout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&lt;&lt; (12+5+10)/3;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  	return 0;</a:t>
            </a:r>
            <a:endParaRPr lang="en-US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} //end main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/>
              <a:ea typeface="Times New Roman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/>
              <a:ea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456" y="4759453"/>
            <a:ext cx="3792537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64FA85-0B15-42B5-A9BB-2694679A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59" y="74703"/>
            <a:ext cx="8079581" cy="687297"/>
          </a:xfrm>
        </p:spPr>
        <p:txBody>
          <a:bodyPr>
            <a:normAutofit fontScale="90000"/>
          </a:bodyPr>
          <a:lstStyle/>
          <a:p>
            <a:r>
              <a:rPr lang="en-GB" dirty="0"/>
              <a:t>More on </a:t>
            </a:r>
            <a:r>
              <a:rPr lang="en-GB" dirty="0" err="1"/>
              <a:t>cout</a:t>
            </a:r>
            <a:r>
              <a:rPr lang="en-GB" dirty="0"/>
              <a:t> &amp; </a:t>
            </a:r>
            <a:r>
              <a:rPr lang="en-GB" dirty="0" err="1"/>
              <a:t>cin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080977-A90C-4769-8E3B-2B23B9B8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9" y="914400"/>
            <a:ext cx="8065294" cy="3766185"/>
          </a:xfrm>
        </p:spPr>
        <p:txBody>
          <a:bodyPr/>
          <a:lstStyle/>
          <a:p>
            <a:r>
              <a:rPr lang="en-GB" dirty="0"/>
              <a:t>You can print as many items as you wish to </a:t>
            </a:r>
            <a:r>
              <a:rPr lang="en-GB" dirty="0" err="1"/>
              <a:t>cout</a:t>
            </a:r>
            <a:r>
              <a:rPr lang="en-GB" dirty="0"/>
              <a:t>, by chaining the items with the &lt;&lt; operator. For example,</a:t>
            </a:r>
          </a:p>
          <a:p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"hello" &lt;&lt; " world, " &lt;&lt; "again!" &lt;&lt;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"hello," &lt;&lt;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"one more time. " &lt;&lt;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5 &lt;&lt; 4 &lt;&lt; 3 &lt;&lt; " " &lt;&lt; 2.2 &lt;&lt; " " &lt;&lt; 1.1 &lt;&lt;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35E2909-1380-4D16-BC66-EF79053A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761286-4F6D-4F38-A7A9-DCA6C7CC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17</a:t>
            </a:fld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D319868-0721-4025-BC5E-56538B9C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472" y="4320451"/>
            <a:ext cx="2572327" cy="16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0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64FA85-0B15-42B5-A9BB-2694679A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59" y="74703"/>
            <a:ext cx="8079581" cy="687297"/>
          </a:xfrm>
        </p:spPr>
        <p:txBody>
          <a:bodyPr>
            <a:normAutofit fontScale="90000"/>
          </a:bodyPr>
          <a:lstStyle/>
          <a:p>
            <a:r>
              <a:rPr lang="en-GB" dirty="0"/>
              <a:t>More on </a:t>
            </a:r>
            <a:r>
              <a:rPr lang="en-GB" dirty="0" err="1"/>
              <a:t>cout</a:t>
            </a:r>
            <a:r>
              <a:rPr lang="en-GB" dirty="0"/>
              <a:t> &amp; </a:t>
            </a:r>
            <a:r>
              <a:rPr lang="en-GB" dirty="0" err="1"/>
              <a:t>cin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080977-A90C-4769-8E3B-2B23B9B8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1" y="876300"/>
            <a:ext cx="8904849" cy="5105400"/>
          </a:xfrm>
        </p:spPr>
        <p:txBody>
          <a:bodyPr>
            <a:no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// Declare a variable named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type int (integer)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// Declare a variable named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type int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sum, difference, product, quotient;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// Declare 4 variables of the type int to keep the results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first integer: ";   // Display a prompting message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// Read input from keyboard into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second integer: ";  // Display a prompting message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// Read input into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35E2909-1380-4D16-BC66-EF79053A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761286-4F6D-4F38-A7A9-DCA6C7CC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64FA85-0B15-42B5-A9BB-2694679A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59" y="74703"/>
            <a:ext cx="8079581" cy="687297"/>
          </a:xfrm>
        </p:spPr>
        <p:txBody>
          <a:bodyPr>
            <a:normAutofit fontScale="90000"/>
          </a:bodyPr>
          <a:lstStyle/>
          <a:p>
            <a:r>
              <a:rPr lang="en-GB" dirty="0"/>
              <a:t>More on </a:t>
            </a:r>
            <a:r>
              <a:rPr lang="en-GB" dirty="0" err="1"/>
              <a:t>cout</a:t>
            </a:r>
            <a:r>
              <a:rPr lang="en-GB" dirty="0"/>
              <a:t> &amp; </a:t>
            </a:r>
            <a:r>
              <a:rPr lang="en-GB" dirty="0" err="1"/>
              <a:t>cin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080977-A90C-4769-8E3B-2B23B9B8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9" y="914400"/>
            <a:ext cx="8065294" cy="4915348"/>
          </a:xfrm>
        </p:spPr>
        <p:txBody>
          <a:bodyPr>
            <a:norm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Perform arithmetic operations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sum       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difference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product   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quotient  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// Print the results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sum is: " &lt;&lt; sum &lt;&lt;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difference is: " &lt;&lt; difference &lt;&lt;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product is: " &lt;&lt; product &lt;&lt;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quotient is: " &lt;&lt; quotient &lt;&lt;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35E2909-1380-4D16-BC66-EF79053A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761286-4F6D-4F38-A7A9-DCA6C7CC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19</a:t>
            </a:fld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7EC3D64-8151-454B-A56C-09DE2C06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138" y="914400"/>
            <a:ext cx="2710686" cy="16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9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175" indent="0"/>
            <a:r>
              <a:rPr lang="en-US" dirty="0"/>
              <a:t> A </a:t>
            </a:r>
            <a:r>
              <a:rPr lang="en-US" i="1" dirty="0"/>
              <a:t>program</a:t>
            </a:r>
            <a:r>
              <a:rPr lang="en-US" dirty="0"/>
              <a:t> is a set of instructions in proper sequence, that causes a computer to perform a particular task.  </a:t>
            </a:r>
          </a:p>
          <a:p>
            <a:pPr marL="3175" indent="0"/>
            <a:endParaRPr lang="en-US" dirty="0"/>
          </a:p>
          <a:p>
            <a:pPr marL="3175" indent="0"/>
            <a:r>
              <a:rPr lang="en-US" dirty="0"/>
              <a:t> When learning to program in any programming language, it’s best just to learn the “rules of the game.”</a:t>
            </a:r>
          </a:p>
          <a:p>
            <a:pPr marL="3175" indent="0"/>
            <a:endParaRPr lang="en-US" dirty="0"/>
          </a:p>
          <a:p>
            <a:pPr marL="3175" indent="0"/>
            <a:r>
              <a:rPr lang="en-US" dirty="0"/>
              <a:t>Modern programs are </a:t>
            </a:r>
            <a:r>
              <a:rPr lang="en-US" i="1" dirty="0"/>
              <a:t>projects</a:t>
            </a:r>
            <a:r>
              <a:rPr lang="en-US" dirty="0"/>
              <a:t> composed of many of individual program modules that have to be linked together in order to be run.  In fact most developer systems have their own </a:t>
            </a:r>
            <a:r>
              <a:rPr lang="en-US" i="1" dirty="0"/>
              <a:t>integrated development environment</a:t>
            </a:r>
            <a:r>
              <a:rPr lang="en-US" dirty="0"/>
              <a:t> (ide) and programs are developed in phases within the ide.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0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64FA85-0B15-42B5-A9BB-2694679A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59" y="449972"/>
            <a:ext cx="8079581" cy="68729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Reading multiple items in one </a:t>
            </a:r>
            <a:r>
              <a:rPr lang="en-GB" b="1" dirty="0" err="1"/>
              <a:t>cin</a:t>
            </a:r>
            <a:r>
              <a:rPr lang="en-GB" b="1" dirty="0"/>
              <a:t> statement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080977-A90C-4769-8E3B-2B23B9B8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36" y="1490154"/>
            <a:ext cx="8065294" cy="3766185"/>
          </a:xfrm>
        </p:spPr>
        <p:txBody>
          <a:bodyPr>
            <a:normAutofit/>
          </a:bodyPr>
          <a:lstStyle/>
          <a:p>
            <a:r>
              <a:rPr lang="en-GB" dirty="0"/>
              <a:t>We could read more than one values in one </a:t>
            </a:r>
            <a:r>
              <a:rPr lang="en-GB" dirty="0" err="1"/>
              <a:t>cin</a:t>
            </a:r>
            <a:r>
              <a:rPr lang="en-GB" dirty="0"/>
              <a:t> statement. For example,</a:t>
            </a:r>
          </a:p>
          <a:p>
            <a:endParaRPr lang="en-GB" dirty="0"/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Put out a prompting message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two integers (separated by space): "; ;                        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Read two values into respective variables</a:t>
            </a:r>
          </a:p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sum is: " &lt;&lt; sum &lt;&lt;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35E2909-1380-4D16-BC66-EF79053A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761286-4F6D-4F38-A7A9-DCA6C7CC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20</a:t>
            </a:fld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5546301-D05F-4BB1-89B7-B6D34D66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693" y="4929893"/>
            <a:ext cx="3429002" cy="6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88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76400"/>
            <a:ext cx="7520940" cy="3004077"/>
          </a:xfrm>
        </p:spPr>
        <p:txBody>
          <a:bodyPr numCol="2">
            <a:normAutofit lnSpcReduction="10000"/>
          </a:bodyPr>
          <a:lstStyle/>
          <a:p>
            <a:pPr lvl="1"/>
            <a:r>
              <a:rPr lang="en-US" dirty="0"/>
              <a:t>arithmetic operator </a:t>
            </a:r>
            <a:endParaRPr lang="en-US" sz="1400" dirty="0"/>
          </a:p>
          <a:p>
            <a:pPr lvl="1"/>
            <a:r>
              <a:rPr lang="en-US" dirty="0"/>
              <a:t>assignment operator</a:t>
            </a:r>
            <a:endParaRPr lang="en-US" sz="1400" dirty="0"/>
          </a:p>
          <a:p>
            <a:pPr lvl="1"/>
            <a:r>
              <a:rPr lang="en-US" dirty="0"/>
              <a:t>comment</a:t>
            </a:r>
            <a:endParaRPr lang="en-US" sz="1400" dirty="0"/>
          </a:p>
          <a:p>
            <a:pPr lvl="1"/>
            <a:r>
              <a:rPr lang="en-US" dirty="0"/>
              <a:t>compiler</a:t>
            </a:r>
            <a:endParaRPr lang="en-US" sz="1400" dirty="0"/>
          </a:p>
          <a:p>
            <a:pPr lvl="1"/>
            <a:r>
              <a:rPr lang="en-US" dirty="0"/>
              <a:t>function header</a:t>
            </a:r>
            <a:endParaRPr lang="en-US" sz="1400" dirty="0"/>
          </a:p>
          <a:p>
            <a:pPr lvl="1"/>
            <a:r>
              <a:rPr lang="en-US" dirty="0"/>
              <a:t>ide</a:t>
            </a:r>
            <a:endParaRPr lang="en-US" sz="1400" dirty="0"/>
          </a:p>
          <a:p>
            <a:pPr lvl="1"/>
            <a:r>
              <a:rPr lang="en-US" dirty="0"/>
              <a:t>link, load, execute</a:t>
            </a:r>
            <a:endParaRPr lang="en-US" sz="1400" dirty="0"/>
          </a:p>
          <a:p>
            <a:pPr lvl="1"/>
            <a:r>
              <a:rPr lang="en-US" dirty="0"/>
              <a:t>logical operator</a:t>
            </a:r>
            <a:endParaRPr lang="en-US" sz="1400" dirty="0"/>
          </a:p>
          <a:p>
            <a:pPr lvl="1"/>
            <a:r>
              <a:rPr lang="en-US" dirty="0"/>
              <a:t>main function</a:t>
            </a:r>
            <a:endParaRPr lang="en-US" sz="1400" dirty="0"/>
          </a:p>
          <a:p>
            <a:pPr lvl="1"/>
            <a:r>
              <a:rPr lang="en-US" dirty="0"/>
              <a:t>object program</a:t>
            </a:r>
            <a:endParaRPr lang="en-US" sz="1400" dirty="0"/>
          </a:p>
          <a:p>
            <a:pPr lvl="1"/>
            <a:r>
              <a:rPr lang="en-US" dirty="0"/>
              <a:t>preprocessor</a:t>
            </a:r>
            <a:endParaRPr lang="en-US" sz="1400" dirty="0"/>
          </a:p>
          <a:p>
            <a:pPr lvl="1"/>
            <a:r>
              <a:rPr lang="en-US" dirty="0"/>
              <a:t>relational operator</a:t>
            </a:r>
            <a:endParaRPr lang="en-US" sz="1400" dirty="0"/>
          </a:p>
          <a:p>
            <a:pPr lvl="1"/>
            <a:r>
              <a:rPr lang="en-US" dirty="0"/>
              <a:t>return statement</a:t>
            </a:r>
            <a:endParaRPr lang="en-US" sz="1400" dirty="0"/>
          </a:p>
          <a:p>
            <a:pPr lvl="1"/>
            <a:r>
              <a:rPr lang="en-US" dirty="0"/>
              <a:t>source program</a:t>
            </a:r>
            <a:endParaRPr lang="en-US" sz="1400" dirty="0"/>
          </a:p>
          <a:p>
            <a:pPr lvl="1"/>
            <a:r>
              <a:rPr lang="en-US" dirty="0"/>
              <a:t>stream insertion operator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1143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did we learn in this lecture? Plenty.</a:t>
            </a:r>
          </a:p>
        </p:txBody>
      </p:sp>
    </p:spTree>
    <p:extLst>
      <p:ext uri="{BB962C8B-B14F-4D97-AF65-F5344CB8AC3E}">
        <p14:creationId xmlns:p14="http://schemas.microsoft.com/office/powerpoint/2010/main" val="75816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7C0613-0752-4730-88CE-D1100645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09" y="2599901"/>
            <a:ext cx="6250781" cy="165819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Basic Language Features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86F5C90-B263-49F0-B32D-17ED219A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DEC87AF-7A7A-41AA-ADB8-24F41690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AF2B3E-5541-406F-B166-31D5E0B7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 and Statements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D6D8C1-AEB8-4409-93B2-398E14E6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statement</a:t>
            </a:r>
            <a:r>
              <a:rPr lang="en-GB" dirty="0"/>
              <a:t> is a unit of code that does something – a basic building block of a program.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An </a:t>
            </a:r>
            <a:r>
              <a:rPr lang="en-GB" b="1" dirty="0"/>
              <a:t>expression</a:t>
            </a:r>
            <a:r>
              <a:rPr lang="en-GB" dirty="0"/>
              <a:t> is a statement that has a value – for instance, a number, a string, the sum of two numbers, etc. 4 + 2, x - 1, and "Hello, world!\n" are all expressions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FDFE995-1F5D-4360-AE4F-93083852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9732F09-4DF9-496A-9BB1-43A3EE68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DA30DC-8FC9-4986-9487-0B1605A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EEEB06-A8D8-4F28-9C2E-18200920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  <a:r>
              <a:rPr lang="en-GB" b="1" dirty="0"/>
              <a:t>Mathematical</a:t>
            </a:r>
            <a:r>
              <a:rPr lang="en-GB" dirty="0"/>
              <a:t>: +, -, *, /, and parentheses have their usual mathematical meanings, including using - for negation. % (the modulus operator) takes the remainder of two numbers: 6 % 5 evaluates to 1.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  <a:r>
              <a:rPr lang="en-GB" b="1" dirty="0"/>
              <a:t>Logical</a:t>
            </a:r>
            <a:r>
              <a:rPr lang="en-GB" dirty="0"/>
              <a:t>: used for “and,” “or,” and so on. More on those in the next lecture.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  <a:r>
              <a:rPr lang="en-GB" b="1" dirty="0"/>
              <a:t>Bitwise</a:t>
            </a:r>
            <a:r>
              <a:rPr lang="en-GB" dirty="0"/>
              <a:t>: used to manipulate the binary representations of numbers. We will not focus on these.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A41F648-3971-474E-81B5-D51E35B0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65F7DA6-1A03-4406-97EE-8F98660B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19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4E229D-C979-4C44-A2EA-5E9ABF2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6" y="71741"/>
            <a:ext cx="8079581" cy="1035278"/>
          </a:xfrm>
        </p:spPr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692BEC48-09E5-458F-AD4F-2ADBA87A7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36" y="990600"/>
            <a:ext cx="8567545" cy="3714750"/>
          </a:xfrm>
          <a:prstGeom prst="rect">
            <a:avLst/>
          </a:prstGeo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6D53715-2396-49E9-8160-60D8B287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4EF5986-FF73-45FA-A429-276783B3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25</a:t>
            </a:fld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DB9B58B-6D86-4250-856E-A976F2B86C9C}"/>
              </a:ext>
            </a:extLst>
          </p:cNvPr>
          <p:cNvSpPr txBox="1"/>
          <p:nvPr/>
        </p:nvSpPr>
        <p:spPr>
          <a:xfrm>
            <a:off x="264176" y="4792169"/>
            <a:ext cx="8354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actually 3 integer types: short, int, and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same goes for the 3 floating point types, float, double, and long 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sizes/ranges for each type are not fully standardized; those shown above are the ones used on most 32-bit computers.</a:t>
            </a:r>
          </a:p>
        </p:txBody>
      </p:sp>
    </p:spTree>
    <p:extLst>
      <p:ext uri="{BB962C8B-B14F-4D97-AF65-F5344CB8AC3E}">
        <p14:creationId xmlns:p14="http://schemas.microsoft.com/office/powerpoint/2010/main" val="335548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00B656-1498-4277-AAD1-CA441DF7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23" y="1371600"/>
            <a:ext cx="8065294" cy="3766185"/>
          </a:xfrm>
        </p:spPr>
        <p:txBody>
          <a:bodyPr/>
          <a:lstStyle/>
          <a:p>
            <a:r>
              <a:rPr lang="en-GB" dirty="0"/>
              <a:t>An operation can only be performed on compatible types. You can add 34 and 3, but you can’t take the remainder of an integer and a floating-point number. </a:t>
            </a:r>
          </a:p>
          <a:p>
            <a:r>
              <a:rPr lang="en-GB" dirty="0"/>
              <a:t>An operator also normally produces a value of the same type as its operands; thus, 1 / 4 evaluates to 0 because with two integer operands, / truncates the result to an integer. To get 0.25, you’d need to write something like 1 / 4.0. </a:t>
            </a:r>
          </a:p>
          <a:p>
            <a:r>
              <a:rPr lang="en-GB" dirty="0"/>
              <a:t>A text string, for reasons we will elaborate later, has the type char *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493FBF7-CD05-4E1E-ABBE-817D83C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0FA3CE8-493F-420C-99AD-0BEFBA9A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26</a:t>
            </a:fld>
            <a:endParaRPr lang="en-US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9EDEEC87-5080-4B8A-B66B-E9B1226B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6" y="71741"/>
            <a:ext cx="8079581" cy="1035278"/>
          </a:xfrm>
        </p:spPr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463447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FB2BC3-7A17-45E9-99E4-3EEE9C24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59" y="167641"/>
            <a:ext cx="8079581" cy="643467"/>
          </a:xfrm>
        </p:spPr>
        <p:txBody>
          <a:bodyPr>
            <a:normAutofit fontScale="90000"/>
          </a:bodyPr>
          <a:lstStyle/>
          <a:p>
            <a:r>
              <a:rPr lang="en-GB" dirty="0"/>
              <a:t>Variables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3D015759-7186-4E1A-BC8C-0AB6D3343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632795"/>
            <a:ext cx="4933950" cy="2881776"/>
          </a:xfrm>
          <a:prstGeom prst="rect">
            <a:avLst/>
          </a:prstGeo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DB9A31-744D-4A4F-9E70-ECE1D1C7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8F8BF59-C438-4894-9C68-95046857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27</a:t>
            </a:fld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4B6333B-316F-4601-AFE1-341564923739}"/>
              </a:ext>
            </a:extLst>
          </p:cNvPr>
          <p:cNvSpPr txBox="1"/>
          <p:nvPr/>
        </p:nvSpPr>
        <p:spPr>
          <a:xfrm>
            <a:off x="253702" y="3639882"/>
            <a:ext cx="86365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 5 is the </a:t>
            </a:r>
            <a:r>
              <a:rPr lang="en-GB" b="1" dirty="0"/>
              <a:t>declaration</a:t>
            </a:r>
            <a:r>
              <a:rPr lang="en-GB" dirty="0"/>
              <a:t> of the variable x. We must tell the compiler what type x will be</a:t>
            </a:r>
          </a:p>
          <a:p>
            <a:r>
              <a:rPr lang="en-GB" dirty="0"/>
              <a:t>so that it knows how much memory to reserve for it and what kinds of operations may be</a:t>
            </a:r>
          </a:p>
          <a:p>
            <a:r>
              <a:rPr lang="en-GB" dirty="0"/>
              <a:t>performed on it.</a:t>
            </a:r>
          </a:p>
          <a:p>
            <a:r>
              <a:rPr lang="en-GB" dirty="0"/>
              <a:t>Line 6 is the </a:t>
            </a:r>
            <a:r>
              <a:rPr lang="en-GB" b="1" dirty="0"/>
              <a:t>initialization</a:t>
            </a:r>
            <a:r>
              <a:rPr lang="en-GB" dirty="0"/>
              <a:t> of x, where we specify an initial value for it. This introduces a</a:t>
            </a:r>
          </a:p>
          <a:p>
            <a:r>
              <a:rPr lang="en-GB" dirty="0"/>
              <a:t>new operator: =, the assignment operator. We can also change the value of x later on in the</a:t>
            </a:r>
          </a:p>
          <a:p>
            <a:r>
              <a:rPr lang="en-GB" dirty="0"/>
              <a:t>code using this operator.</a:t>
            </a:r>
          </a:p>
          <a:p>
            <a:r>
              <a:rPr lang="en-GB" dirty="0"/>
              <a:t>We could replace lines 5 and 6 with a single statement that does both declaration and</a:t>
            </a:r>
          </a:p>
          <a:p>
            <a:r>
              <a:rPr lang="en-GB" dirty="0"/>
              <a:t>initialization: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 x = 4 + 2;</a:t>
            </a:r>
          </a:p>
        </p:txBody>
      </p:sp>
    </p:spTree>
    <p:extLst>
      <p:ext uri="{BB962C8B-B14F-4D97-AF65-F5344CB8AC3E}">
        <p14:creationId xmlns:p14="http://schemas.microsoft.com/office/powerpoint/2010/main" val="23653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618F16-FD0C-42D3-A827-250B8F4F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59" y="16588"/>
            <a:ext cx="8079581" cy="959457"/>
          </a:xfrm>
        </p:spPr>
        <p:txBody>
          <a:bodyPr/>
          <a:lstStyle/>
          <a:p>
            <a:r>
              <a:rPr lang="en-GB" b="1" dirty="0"/>
              <a:t>Basic Arithmetic Operations</a:t>
            </a:r>
            <a:endParaRPr lang="en-GB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E8C617B5-DB1F-42B2-90CC-1647ADF13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56" y="1447800"/>
            <a:ext cx="8813487" cy="2729338"/>
          </a:xfrm>
          <a:prstGeom prst="rect">
            <a:avLst/>
          </a:prstGeo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6AE745-7940-4497-9647-6A7F9B41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4712C11-C439-42AE-917C-953BCB37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28</a:t>
            </a:fld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1DC9089-9E59-4252-A587-1C83B45B8927}"/>
              </a:ext>
            </a:extLst>
          </p:cNvPr>
          <p:cNvSpPr txBox="1"/>
          <p:nvPr/>
        </p:nvSpPr>
        <p:spPr>
          <a:xfrm>
            <a:off x="246460" y="4648893"/>
            <a:ext cx="848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Addition, subtraction, multiplication, division and remainder are </a:t>
            </a:r>
            <a:r>
              <a:rPr lang="en-GB" b="1" dirty="0"/>
              <a:t>binary</a:t>
            </a:r>
            <a:r>
              <a:rPr lang="en-GB" dirty="0"/>
              <a:t> </a:t>
            </a:r>
            <a:r>
              <a:rPr lang="en-GB" b="1" dirty="0"/>
              <a:t>operators</a:t>
            </a:r>
            <a:r>
              <a:rPr lang="en-GB" dirty="0"/>
              <a:t> that take two operands (e.g., x + y); </a:t>
            </a:r>
          </a:p>
          <a:p>
            <a:r>
              <a:rPr lang="en-GB" dirty="0"/>
              <a:t>while negation (e.g., -x), increment and decrement (e.g., x++, --x) are </a:t>
            </a:r>
            <a:r>
              <a:rPr lang="en-GB" b="1" dirty="0"/>
              <a:t>unary</a:t>
            </a:r>
            <a:r>
              <a:rPr lang="en-GB" dirty="0"/>
              <a:t> </a:t>
            </a:r>
            <a:r>
              <a:rPr lang="en-GB" b="1" dirty="0"/>
              <a:t>operators</a:t>
            </a:r>
            <a:r>
              <a:rPr lang="en-GB" dirty="0"/>
              <a:t> that take only one operand.</a:t>
            </a:r>
          </a:p>
        </p:txBody>
      </p:sp>
    </p:spTree>
    <p:extLst>
      <p:ext uri="{BB962C8B-B14F-4D97-AF65-F5344CB8AC3E}">
        <p14:creationId xmlns:p14="http://schemas.microsoft.com/office/powerpoint/2010/main" val="3166359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7C0613-0752-4730-88CE-D1100645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0" y="2599901"/>
            <a:ext cx="3771900" cy="165819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Flow of Control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86F5C90-B263-49F0-B32D-17ED219A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DEC87AF-7A7A-41AA-ADB8-24F41690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7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E6F1EE-01F5-4DC2-95E0-7732CB02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C++?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4AB416-357A-488C-826A-52ECAF87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1. Conciseness: </a:t>
            </a:r>
            <a:r>
              <a:rPr lang="en-GB" dirty="0"/>
              <a:t>programming languages allow us to express common sequences of commands more concisely. C++ provides some especially powerful </a:t>
            </a:r>
            <a:r>
              <a:rPr lang="en-GB" dirty="0" err="1"/>
              <a:t>shorthands</a:t>
            </a:r>
            <a:r>
              <a:rPr lang="en-GB" dirty="0"/>
              <a:t>. </a:t>
            </a:r>
          </a:p>
          <a:p>
            <a:r>
              <a:rPr lang="en-GB" b="1" dirty="0"/>
              <a:t>2. Maintainability: </a:t>
            </a:r>
            <a:r>
              <a:rPr lang="en-GB" dirty="0"/>
              <a:t>modifying code is easier when it entails just a few text edits, instead of rearranging hundreds of processor instructions. C++ is object oriented (more on that later), which further improves maintainability. </a:t>
            </a:r>
          </a:p>
          <a:p>
            <a:r>
              <a:rPr lang="en-GB" b="1" dirty="0"/>
              <a:t>3. Portability: </a:t>
            </a:r>
            <a:r>
              <a:rPr lang="en-GB" dirty="0"/>
              <a:t>different processors make different instructions available. Programs written as text can be translated into instructions for many different processors; one of C++’s strengths is that it can be used to write programs for nearly any processor.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A2E0E4A-DD5C-4E08-B92D-896455D2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D902CE2-D63C-4D6B-8E75-36AB6351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9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61630-0F55-4710-8AE7-CADF4272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DB26161-1A28-49B7-9FDC-407A9F04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64C9E10-F6D1-4EB3-B30C-853FD5C1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30</a:t>
            </a:fld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A9ECCE3-0EFE-4A09-A1DD-83F850A4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4860290" cy="24574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0055313-AB48-4401-B767-A6CE4294E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64" y="1740673"/>
            <a:ext cx="3826510" cy="1443217"/>
          </a:xfrm>
          <a:prstGeom prst="rect">
            <a:avLst/>
          </a:prstGeom>
        </p:spPr>
      </p:pic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44A8882F-ADE0-4C27-85C8-CF7227EC69ED}"/>
              </a:ext>
            </a:extLst>
          </p:cNvPr>
          <p:cNvCxnSpPr/>
          <p:nvPr/>
        </p:nvCxnSpPr>
        <p:spPr>
          <a:xfrm>
            <a:off x="6350693" y="2938096"/>
            <a:ext cx="381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2DF53674-AFF1-459E-8639-18958B498429}"/>
              </a:ext>
            </a:extLst>
          </p:cNvPr>
          <p:cNvCxnSpPr>
            <a:cxnSpLocks/>
          </p:cNvCxnSpPr>
          <p:nvPr/>
        </p:nvCxnSpPr>
        <p:spPr>
          <a:xfrm>
            <a:off x="6718798" y="2938096"/>
            <a:ext cx="0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ED2FC583-2706-4890-A27B-A24D1C3FB6D1}"/>
              </a:ext>
            </a:extLst>
          </p:cNvPr>
          <p:cNvSpPr txBox="1"/>
          <p:nvPr/>
        </p:nvSpPr>
        <p:spPr>
          <a:xfrm>
            <a:off x="6031751" y="3152238"/>
            <a:ext cx="16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Unary operator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222AE2A-2C84-4E3B-87AE-636B8B0593DF}"/>
              </a:ext>
            </a:extLst>
          </p:cNvPr>
          <p:cNvSpPr txBox="1"/>
          <p:nvPr/>
        </p:nvSpPr>
        <p:spPr>
          <a:xfrm>
            <a:off x="408247" y="4673795"/>
            <a:ext cx="5579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Examples using logical operators (assume x = 6 and y = 2): </a:t>
            </a:r>
          </a:p>
          <a:p>
            <a:r>
              <a:rPr lang="es-ES" dirty="0"/>
              <a:t>!(x &gt; 2) → false </a:t>
            </a:r>
          </a:p>
          <a:p>
            <a:r>
              <a:rPr lang="es-ES" dirty="0"/>
              <a:t>(x &gt; y) &amp;&amp; (y &gt; 0) → true </a:t>
            </a:r>
          </a:p>
          <a:p>
            <a:r>
              <a:rPr lang="es-ES" dirty="0"/>
              <a:t>(x &lt; y) &amp;&amp; (y &gt; 0) → false </a:t>
            </a:r>
          </a:p>
          <a:p>
            <a:r>
              <a:rPr lang="es-ES" dirty="0"/>
              <a:t>(x &lt; y) || (y &gt; 0) → 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90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258B2F-BAB0-404F-B0DA-72F82AA9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1" y="74703"/>
            <a:ext cx="8079581" cy="959457"/>
          </a:xfrm>
        </p:spPr>
        <p:txBody>
          <a:bodyPr/>
          <a:lstStyle/>
          <a:p>
            <a:r>
              <a:rPr lang="en-GB" dirty="0"/>
              <a:t>Conditionals (if, if-else and else if 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AD759AF-D457-410E-81E3-EA883DB0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D8DF783-7375-48C8-AA81-FD467288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31</a:t>
            </a:fld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A5DFED8-A920-463E-9767-94100CE7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1" y="1143000"/>
            <a:ext cx="2122499" cy="147495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272BA41-514B-439F-AF91-FAD795A5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143000"/>
            <a:ext cx="1984454" cy="58366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2D853C7-7D04-4823-B62F-129358813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35" y="2726797"/>
            <a:ext cx="2209800" cy="263177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18DD4CC-BC62-443D-92B4-F87700FF2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955" y="2726797"/>
            <a:ext cx="1953065" cy="1073113"/>
          </a:xfrm>
          <a:prstGeom prst="rect">
            <a:avLst/>
          </a:prstGeom>
        </p:spPr>
      </p:pic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FF0D31B3-6D13-40C4-9F89-EDD987932C0F}"/>
              </a:ext>
            </a:extLst>
          </p:cNvPr>
          <p:cNvCxnSpPr/>
          <p:nvPr/>
        </p:nvCxnSpPr>
        <p:spPr>
          <a:xfrm>
            <a:off x="228600" y="2617957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1862D5C-2E83-44C1-931E-8BED30543014}"/>
              </a:ext>
            </a:extLst>
          </p:cNvPr>
          <p:cNvCxnSpPr>
            <a:cxnSpLocks/>
          </p:cNvCxnSpPr>
          <p:nvPr/>
        </p:nvCxnSpPr>
        <p:spPr>
          <a:xfrm>
            <a:off x="4648200" y="1143000"/>
            <a:ext cx="65099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Resim 14">
            <a:extLst>
              <a:ext uri="{FF2B5EF4-FFF2-40B4-BE49-F238E27FC236}">
                <a16:creationId xmlns:a16="http://schemas.microsoft.com/office/drawing/2014/main" id="{2796FF18-4D9D-4007-89D7-4C02D2A94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082888"/>
            <a:ext cx="2401585" cy="2879512"/>
          </a:xfrm>
          <a:prstGeom prst="rect">
            <a:avLst/>
          </a:prstGeom>
        </p:spPr>
      </p:pic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40D2CD55-318C-4B80-AB5F-E12125E5E10F}"/>
              </a:ext>
            </a:extLst>
          </p:cNvPr>
          <p:cNvCxnSpPr/>
          <p:nvPr/>
        </p:nvCxnSpPr>
        <p:spPr>
          <a:xfrm>
            <a:off x="2537441" y="1143000"/>
            <a:ext cx="0" cy="43244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89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A97633F-DF38-4ED8-8E87-56322204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57E146-6193-45FB-BDF2-24D0298A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32</a:t>
            </a:fld>
            <a:endParaRPr lang="en-US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498804A1-FB59-49DB-84C0-539AA556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1" y="74703"/>
            <a:ext cx="8079581" cy="959457"/>
          </a:xfrm>
        </p:spPr>
        <p:txBody>
          <a:bodyPr/>
          <a:lstStyle/>
          <a:p>
            <a:r>
              <a:rPr lang="en-GB" dirty="0"/>
              <a:t>Conditionals (if, if-else and else if 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73867BB-3507-443B-9D8F-EA01DB94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95400"/>
            <a:ext cx="5779193" cy="39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21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7B7A342-20EA-4508-83F5-1BEC26FD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F5EF83-56FA-4C63-9071-76A40154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33</a:t>
            </a:fld>
            <a:endParaRPr lang="en-US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1AB4363-D328-476B-92E1-182D87E2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1" y="74703"/>
            <a:ext cx="8079581" cy="959457"/>
          </a:xfrm>
        </p:spPr>
        <p:txBody>
          <a:bodyPr/>
          <a:lstStyle/>
          <a:p>
            <a:r>
              <a:rPr lang="en-GB" dirty="0"/>
              <a:t>Conditionals (switch-case)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A220C03-90D9-4FC3-AEBC-527F005D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081557"/>
            <a:ext cx="3590925" cy="477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68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9F871EB-4CF2-4312-9EA8-30F75461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24E5DBD-687C-4ADA-BB89-FEBBEE90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34</a:t>
            </a:fld>
            <a:endParaRPr lang="en-US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71056FC0-B1E8-4E56-A3A8-4829E499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1" y="74703"/>
            <a:ext cx="8079581" cy="959457"/>
          </a:xfrm>
        </p:spPr>
        <p:txBody>
          <a:bodyPr/>
          <a:lstStyle/>
          <a:p>
            <a:r>
              <a:rPr lang="en-GB" dirty="0"/>
              <a:t>Conditionals (switch-case)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A4191EA-F9AA-4CEF-94DB-33AEE7B7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1" y="1034160"/>
            <a:ext cx="6313499" cy="49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89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956F00-C185-4057-A42F-0C5760D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5F12F02-CB65-4899-9B9E-8F63778C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35</a:t>
            </a:fld>
            <a:endParaRPr lang="en-US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B9FCFDFC-CA42-41C2-96D5-F2699BAA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1" y="74703"/>
            <a:ext cx="8079581" cy="959457"/>
          </a:xfrm>
        </p:spPr>
        <p:txBody>
          <a:bodyPr/>
          <a:lstStyle/>
          <a:p>
            <a:r>
              <a:rPr lang="en-GB" dirty="0"/>
              <a:t>Loops (while and do-while)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A390098-6331-4C95-AC9F-4892BE4D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848184"/>
            <a:ext cx="2495550" cy="168178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5F165CF-40FE-4A18-A554-7D2E2498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44" y="771024"/>
            <a:ext cx="2495549" cy="183610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57DBA7E-A3D6-4784-9EC8-C28A6B53B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3049813"/>
            <a:ext cx="3448050" cy="225235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4561368-2C06-4B84-BE95-34BC9394C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65" y="5183383"/>
            <a:ext cx="4903069" cy="13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65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956F00-C185-4057-A42F-0C5760D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5F12F02-CB65-4899-9B9E-8F63778C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36</a:t>
            </a:fld>
            <a:endParaRPr lang="en-US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B9FCFDFC-CA42-41C2-96D5-F2699BAA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1" y="74703"/>
            <a:ext cx="8079581" cy="959457"/>
          </a:xfrm>
        </p:spPr>
        <p:txBody>
          <a:bodyPr/>
          <a:lstStyle/>
          <a:p>
            <a:r>
              <a:rPr lang="en-GB" dirty="0"/>
              <a:t>Loops (for)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F18CD8DE-8BD7-48F9-A605-A985BFFB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1" y="1034160"/>
            <a:ext cx="6435311" cy="163284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D38A7E4-4A9D-4F4B-8CAB-213C76BD7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1" y="2952915"/>
            <a:ext cx="5349812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6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956F00-C185-4057-A42F-0C5760D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5F12F02-CB65-4899-9B9E-8F63778C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37</a:t>
            </a:fld>
            <a:endParaRPr lang="en-US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B9FCFDFC-CA42-41C2-96D5-F2699BAA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1" y="74703"/>
            <a:ext cx="8079581" cy="959457"/>
          </a:xfrm>
        </p:spPr>
        <p:txBody>
          <a:bodyPr/>
          <a:lstStyle/>
          <a:p>
            <a:r>
              <a:rPr lang="en-GB" dirty="0"/>
              <a:t>Loops (for)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04D03BE8-987C-422D-AE1A-642FF935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19200"/>
            <a:ext cx="4257675" cy="29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4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E658F9-CB19-4012-98D7-F3A86001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01" y="1034160"/>
            <a:ext cx="8065294" cy="3766185"/>
          </a:xfrm>
        </p:spPr>
        <p:txBody>
          <a:bodyPr/>
          <a:lstStyle/>
          <a:p>
            <a:r>
              <a:rPr lang="en-GB" dirty="0"/>
              <a:t>A for loop can be expressed as a while loop and vice-versa.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956F00-C185-4057-A42F-0C5760D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5F12F02-CB65-4899-9B9E-8F63778C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38</a:t>
            </a:fld>
            <a:endParaRPr lang="en-US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B9FCFDFC-CA42-41C2-96D5-F2699BAA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1" y="74703"/>
            <a:ext cx="8079581" cy="959457"/>
          </a:xfrm>
        </p:spPr>
        <p:txBody>
          <a:bodyPr/>
          <a:lstStyle/>
          <a:p>
            <a:r>
              <a:rPr lang="en-GB" dirty="0"/>
              <a:t>Loops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C3CE760D-33A1-4F7C-A783-DA4BBD63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" y="1676400"/>
            <a:ext cx="5184786" cy="246531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5434F89-2334-4298-A824-5A1E987F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716" y="1648557"/>
            <a:ext cx="3900488" cy="315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88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3C509F-5F1E-4EA8-A495-165AA3B1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648"/>
            <a:ext cx="8079581" cy="959457"/>
          </a:xfrm>
        </p:spPr>
        <p:txBody>
          <a:bodyPr/>
          <a:lstStyle/>
          <a:p>
            <a:r>
              <a:rPr lang="en-GB" dirty="0"/>
              <a:t>Nested Control Structures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E67D0B5-98D0-41AC-86A8-476C428A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0141395-6924-4D0E-B191-24B11E4B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39</a:t>
            </a:fld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4A3720D-3C3D-4876-B2B3-A13941F8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16105"/>
            <a:ext cx="6824140" cy="45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17E66-9737-4D81-AC05-BEF0A460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…also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289690-2BD7-49C2-9F5F-5469AA48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C++ is a high-level language: </a:t>
            </a:r>
            <a:r>
              <a:rPr lang="en-GB" dirty="0"/>
              <a:t>when you write a program in it, the </a:t>
            </a:r>
            <a:r>
              <a:rPr lang="en-GB" dirty="0" err="1"/>
              <a:t>shorthands</a:t>
            </a:r>
            <a:r>
              <a:rPr lang="en-GB" dirty="0"/>
              <a:t> are sufficiently expressive that you don’t need to worry about the details of processor instructions. C++ does give access to some lower-level functionality than other languages (e.g. memory addresses).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4733CA-4F07-43EB-BCDA-4413C232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5418C3-DD1D-4575-AB92-203E13F6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8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3C509F-5F1E-4EA8-A495-165AA3B1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648"/>
            <a:ext cx="8079581" cy="959457"/>
          </a:xfrm>
        </p:spPr>
        <p:txBody>
          <a:bodyPr/>
          <a:lstStyle/>
          <a:p>
            <a:r>
              <a:rPr lang="en-GB" dirty="0"/>
              <a:t>Nested Control Structures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E67D0B5-98D0-41AC-86A8-476C428A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0141395-6924-4D0E-B191-24B11E4B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40</a:t>
            </a:fld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536B3DF-71D2-4963-AC95-57A52889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95400"/>
            <a:ext cx="5979539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C58BC6-41B9-4196-9E3F-BE7866BB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653301-26A9-4CAB-A4A7-818D9967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http://cpp.proffriedman.net/home/lecture-notes</a:t>
            </a:r>
            <a:endParaRPr lang="en-GB" dirty="0"/>
          </a:p>
          <a:p>
            <a:r>
              <a:rPr lang="en-GB" dirty="0">
                <a:hlinkClick r:id="rId3"/>
              </a:rPr>
              <a:t>https://ocw.mit.edu/courses/electrical-engineering-and-computer-science/6-096-introduction-to-c-january-iap-2011/lecture-notes/MIT6_096IAP11_lec01.pdf</a:t>
            </a:r>
            <a:endParaRPr lang="en-GB" dirty="0"/>
          </a:p>
          <a:p>
            <a:r>
              <a:rPr lang="en-GB" dirty="0">
                <a:hlinkClick r:id="rId4"/>
              </a:rPr>
              <a:t>https://www.ntu.edu.sg/home/ehchua/programming/cpp/cp0_Introduction.html</a:t>
            </a:r>
            <a:endParaRPr lang="en-GB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021EF0F-D612-4B83-98F5-629F529F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9658D76-3932-48C1-A08C-E6EEB81B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E2BE46-ADDB-42DF-AADD-7E826A85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228601"/>
            <a:ext cx="8079581" cy="990600"/>
          </a:xfrm>
        </p:spPr>
        <p:txBody>
          <a:bodyPr>
            <a:normAutofit/>
          </a:bodyPr>
          <a:lstStyle/>
          <a:p>
            <a:r>
              <a:rPr lang="en-GB" dirty="0"/>
              <a:t>Application Areas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7135F5-906F-44AD-B759-90F9A976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11" y="1371601"/>
            <a:ext cx="4445794" cy="45523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banking and financial (funds transfer, financial modelling, teller machines)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classical systems programming (compilers, operating systems, device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drivers, network layers, editors, database systems)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small business applications (inventory systems)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desktop publishing (document viewers/editors, image editing)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embedded systems (cameras, cell phones, airplanes, medical systems,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appliances)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entertainment (games)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01AD555-C202-48D5-A863-705374A4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DA2F528-C9E0-4F30-B0B9-462CE97A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79B8F9B-6358-4F5A-87F1-BA49DD3B8860}"/>
              </a:ext>
            </a:extLst>
          </p:cNvPr>
          <p:cNvSpPr txBox="1"/>
          <p:nvPr/>
        </p:nvSpPr>
        <p:spPr>
          <a:xfrm>
            <a:off x="4953000" y="1371602"/>
            <a:ext cx="38110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hardware design and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scientific and numeric computation (physics, engineering, simulations,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data analysis, geometry processing)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servers (web servers, billing systems)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telecommunication systems (phones, networking, monitoring, billing,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operations systems)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091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</p:spPr>
        <p:txBody>
          <a:bodyPr/>
          <a:lstStyle/>
          <a:p>
            <a:r>
              <a:rPr lang="en-US" dirty="0"/>
              <a:t>C++ Program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dirty="0"/>
              <a:t>…in the C++ programming environment</a:t>
            </a:r>
          </a:p>
          <a:p>
            <a:pPr marL="0" indent="0"/>
            <a:endParaRPr lang="en-US" dirty="0"/>
          </a:p>
          <a:p>
            <a:pPr marL="228600" lvl="1" indent="-228600"/>
            <a:r>
              <a:rPr lang="en-US" b="1" dirty="0"/>
              <a:t>Edit</a:t>
            </a:r>
            <a:r>
              <a:rPr lang="en-US" dirty="0"/>
              <a:t> – in the text editor. Save with .</a:t>
            </a:r>
            <a:r>
              <a:rPr lang="en-US" dirty="0" err="1"/>
              <a:t>cpp</a:t>
            </a:r>
            <a:r>
              <a:rPr lang="en-US" dirty="0"/>
              <a:t> extension</a:t>
            </a:r>
          </a:p>
          <a:p>
            <a:pPr marL="228600" lvl="1" indent="-228600"/>
            <a:r>
              <a:rPr lang="en-US" b="1" dirty="0"/>
              <a:t>Preprocess</a:t>
            </a:r>
            <a:r>
              <a:rPr lang="en-US" dirty="0"/>
              <a:t> - e.g., text replacement, including other files from the library with the file to be compiled. </a:t>
            </a:r>
            <a:r>
              <a:rPr lang="en-GB" dirty="0"/>
              <a:t>deals with the </a:t>
            </a:r>
            <a:r>
              <a:rPr lang="en-GB" i="1" dirty="0">
                <a:highlight>
                  <a:srgbClr val="C0C0C0"/>
                </a:highlight>
              </a:rPr>
              <a:t>#include</a:t>
            </a:r>
            <a:r>
              <a:rPr lang="en-GB" dirty="0"/>
              <a:t>s, </a:t>
            </a:r>
            <a:r>
              <a:rPr lang="en-GB" i="1" dirty="0">
                <a:solidFill>
                  <a:schemeClr val="tx1"/>
                </a:solidFill>
                <a:highlight>
                  <a:srgbClr val="C0C0C0"/>
                </a:highlight>
              </a:rPr>
              <a:t>#define</a:t>
            </a:r>
            <a:r>
              <a:rPr lang="en-GB" dirty="0"/>
              <a:t>s and other </a:t>
            </a:r>
            <a:r>
              <a:rPr lang="en-GB" dirty="0" err="1"/>
              <a:t>preprocessor</a:t>
            </a:r>
            <a:r>
              <a:rPr lang="en-GB" dirty="0"/>
              <a:t> directives</a:t>
            </a:r>
            <a:endParaRPr lang="en-US" dirty="0"/>
          </a:p>
          <a:p>
            <a:pPr marL="228600" lvl="1" indent="-228600"/>
            <a:r>
              <a:rPr lang="en-US" b="1" dirty="0"/>
              <a:t>Compile</a:t>
            </a:r>
            <a:r>
              <a:rPr lang="en-US" dirty="0"/>
              <a:t> – </a:t>
            </a:r>
            <a:r>
              <a:rPr lang="en-GB" dirty="0"/>
              <a:t>the compiler takes the pre-processor's output and produces an object file from it.</a:t>
            </a:r>
            <a:endParaRPr lang="en-US" dirty="0"/>
          </a:p>
          <a:p>
            <a:pPr marL="228600" lvl="1" indent="-228600"/>
            <a:r>
              <a:rPr lang="en-US" b="1" dirty="0"/>
              <a:t>Link</a:t>
            </a:r>
            <a:r>
              <a:rPr lang="en-US" dirty="0"/>
              <a:t> - links the object code with the code for the standard library functions referred to in the program.  This produces an </a:t>
            </a:r>
            <a:r>
              <a:rPr lang="en-US" i="1" dirty="0"/>
              <a:t>executable image</a:t>
            </a:r>
            <a:r>
              <a:rPr lang="en-US" dirty="0"/>
              <a:t> (with no missing pieces). During Build process</a:t>
            </a:r>
          </a:p>
          <a:p>
            <a:pPr marL="228600" lvl="1" indent="-228600"/>
            <a:r>
              <a:rPr lang="en-US" b="1" dirty="0"/>
              <a:t>Load</a:t>
            </a:r>
            <a:r>
              <a:rPr lang="en-US" dirty="0"/>
              <a:t> - program is placed in memory</a:t>
            </a:r>
          </a:p>
          <a:p>
            <a:pPr marL="228600" lvl="1" indent="-228600"/>
            <a:r>
              <a:rPr lang="en-US" b="1" dirty="0"/>
              <a:t>Execute</a:t>
            </a:r>
            <a:r>
              <a:rPr lang="en-US" dirty="0"/>
              <a:t> - one instruction at a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0E2B681-1D31-4837-87F3-7EBDD716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BC1B6F0-5460-45C1-BF64-B2AF962C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The compilation process">
            <a:extLst>
              <a:ext uri="{FF2B5EF4-FFF2-40B4-BE49-F238E27FC236}">
                <a16:creationId xmlns:a16="http://schemas.microsoft.com/office/drawing/2014/main" id="{0ECBD6D5-E962-4FCA-88BD-97E6EA3CF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46" y="1028252"/>
            <a:ext cx="5585463" cy="213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61BE4D3C-178D-42BD-AE16-DC89EFB38ABA}"/>
              </a:ext>
            </a:extLst>
          </p:cNvPr>
          <p:cNvSpPr/>
          <p:nvPr/>
        </p:nvSpPr>
        <p:spPr>
          <a:xfrm>
            <a:off x="1792246" y="2375090"/>
            <a:ext cx="596674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The linking process">
            <a:extLst>
              <a:ext uri="{FF2B5EF4-FFF2-40B4-BE49-F238E27FC236}">
                <a16:creationId xmlns:a16="http://schemas.microsoft.com/office/drawing/2014/main" id="{7843DB9B-9A65-4B11-870D-CD5724B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95" y="2397411"/>
            <a:ext cx="5585464" cy="34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62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52677F-596C-4455-9CD3-7E54708D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085FC04-3674-4A25-972F-CDAE520E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8</a:t>
            </a:fld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194786E-1D75-41EF-8FC8-71729F32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67000"/>
            <a:ext cx="8991600" cy="11573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4885DF-DD7E-40CF-8D4C-C35FF2C02BF7}"/>
              </a:ext>
            </a:extLst>
          </p:cNvPr>
          <p:cNvSpPr txBox="1">
            <a:spLocks/>
          </p:cNvSpPr>
          <p:nvPr/>
        </p:nvSpPr>
        <p:spPr>
          <a:xfrm>
            <a:off x="645319" y="6519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C++ Program Phases Diagram</a:t>
            </a:r>
          </a:p>
        </p:txBody>
      </p:sp>
    </p:spTree>
    <p:extLst>
      <p:ext uri="{BB962C8B-B14F-4D97-AF65-F5344CB8AC3E}">
        <p14:creationId xmlns:p14="http://schemas.microsoft.com/office/powerpoint/2010/main" val="208455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93393"/>
            <a:ext cx="8839200" cy="3766185"/>
          </a:xfrm>
        </p:spPr>
        <p:txBody>
          <a:bodyPr/>
          <a:lstStyle/>
          <a:p>
            <a:endParaRPr lang="en-US" sz="18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// hello.cpp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// A First Program in C++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#include &lt;iostream&gt; 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800" dirty="0">
                <a:latin typeface="Courier New"/>
                <a:ea typeface="Times New Roman"/>
                <a:cs typeface="Times New Roman"/>
              </a:rPr>
              <a:t> main()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{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		std::</a:t>
            </a:r>
            <a:r>
              <a:rPr lang="en-US" sz="1800" dirty="0" err="1">
                <a:latin typeface="Courier New"/>
                <a:ea typeface="Times New Roman"/>
                <a:cs typeface="Times New Roman"/>
              </a:rPr>
              <a:t>cout</a:t>
            </a:r>
            <a:r>
              <a:rPr lang="en-US" sz="1800" dirty="0">
                <a:latin typeface="Courier New"/>
                <a:ea typeface="Times New Roman"/>
                <a:cs typeface="Times New Roman"/>
              </a:rPr>
              <a:t> &lt;&lt; "Hello World!\n";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   	return 0;//indicates that the program ended successfully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}</a:t>
            </a:r>
            <a:endParaRPr lang="en-US" sz="1800" dirty="0">
              <a:latin typeface="Times New Roman"/>
              <a:ea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Beginning C++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FEB3-C3DA-4C52-B0AC-BA966F8E9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8574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TM03457491[[fn=Büyük Şehir]]</Template>
  <TotalTime>455</TotalTime>
  <Words>2590</Words>
  <Application>Microsoft Office PowerPoint</Application>
  <PresentationFormat>Ekran Gösterisi (4:3)</PresentationFormat>
  <Paragraphs>308</Paragraphs>
  <Slides>41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Times New Roman</vt:lpstr>
      <vt:lpstr>Metropolitan</vt:lpstr>
      <vt:lpstr>BİL142  Bilgisayar Programlama-II</vt:lpstr>
      <vt:lpstr>Programming</vt:lpstr>
      <vt:lpstr>Why Use C++?</vt:lpstr>
      <vt:lpstr>…also</vt:lpstr>
      <vt:lpstr>Application Areas</vt:lpstr>
      <vt:lpstr>C++ Program Phases</vt:lpstr>
      <vt:lpstr>PowerPoint Sunusu</vt:lpstr>
      <vt:lpstr>PowerPoint Sunusu</vt:lpstr>
      <vt:lpstr>Our first program</vt:lpstr>
      <vt:lpstr>Line-by-line Explanation</vt:lpstr>
      <vt:lpstr>Line-by-line Explanation</vt:lpstr>
      <vt:lpstr>Line-by-line Explanation</vt:lpstr>
      <vt:lpstr>Line-by-line Explanation</vt:lpstr>
      <vt:lpstr>Escape Sequences</vt:lpstr>
      <vt:lpstr>A simple C++ program</vt:lpstr>
      <vt:lpstr>A simple C++ program</vt:lpstr>
      <vt:lpstr>More on cout &amp; cin</vt:lpstr>
      <vt:lpstr>More on cout &amp; cin</vt:lpstr>
      <vt:lpstr>More on cout &amp; cin</vt:lpstr>
      <vt:lpstr>Reading multiple items in one cin statement</vt:lpstr>
      <vt:lpstr>Review</vt:lpstr>
      <vt:lpstr>Basic Language Features</vt:lpstr>
      <vt:lpstr>Values and Statements</vt:lpstr>
      <vt:lpstr>Operators</vt:lpstr>
      <vt:lpstr>Data Types</vt:lpstr>
      <vt:lpstr>Data Types</vt:lpstr>
      <vt:lpstr>Variables</vt:lpstr>
      <vt:lpstr>Basic Arithmetic Operations</vt:lpstr>
      <vt:lpstr>Flow of Control</vt:lpstr>
      <vt:lpstr>Operators</vt:lpstr>
      <vt:lpstr>Conditionals (if, if-else and else if )</vt:lpstr>
      <vt:lpstr>Conditionals (if, if-else and else if )</vt:lpstr>
      <vt:lpstr>Conditionals (switch-case)</vt:lpstr>
      <vt:lpstr>Conditionals (switch-case)</vt:lpstr>
      <vt:lpstr>Loops (while and do-while)</vt:lpstr>
      <vt:lpstr>Loops (for)</vt:lpstr>
      <vt:lpstr>Loops (for)</vt:lpstr>
      <vt:lpstr>Loops</vt:lpstr>
      <vt:lpstr>Nested Control Structures</vt:lpstr>
      <vt:lpstr>Nested Control Structures</vt:lpstr>
      <vt:lpstr>References</vt:lpstr>
    </vt:vector>
  </TitlesOfParts>
  <Company>Baruch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Baruch College</dc:creator>
  <cp:lastModifiedBy>Simla</cp:lastModifiedBy>
  <cp:revision>46</cp:revision>
  <dcterms:created xsi:type="dcterms:W3CDTF">2014-11-11T16:15:54Z</dcterms:created>
  <dcterms:modified xsi:type="dcterms:W3CDTF">2020-01-06T08:16:49Z</dcterms:modified>
</cp:coreProperties>
</file>