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10:06:07.788"/>
    </inkml:context>
    <inkml:brush xml:id="br0">
      <inkml:brushProperty name="width" value="0.05" units="cm"/>
      <inkml:brushProperty name="height" value="0.05" units="cm"/>
      <inkml:brushProperty name="color" value="#E71224"/>
    </inkml:brush>
  </inkml:definitions>
  <inkml:trace contextRef="#ctx0" brushRef="#br0">1 49 24575,'1'7'0,"1"1"0,1-1 0,0 0 0,0 0 0,4 9 0,1 0 0,1 10 0,-1 0 0,-1 1 0,3 30 0,14 50 0,-18-86 0,2 0 0,1-1 0,0 0 0,21 32 0,-23-40 0,0 0 0,-2 1 0,8 21 0,-9-22 0,0-1 0,0 1 0,2-1 0,-1-1 0,11 15 0,-3-5 0,0 1 0,13 28 0,-17-31 0,0-1 0,0 0 0,2-1 0,20 25 0,-22-30 0,-1 0 0,-1 1 0,0 0 0,0 0 0,5 14 0,9 17 0,-2-12 0,42 49 0,-37-49 0,10 13 0,-10-11 0,39 40 0,-23-25 0,-34-39 0,0 0 0,1-1 0,0 0 0,0 0 0,1 0 0,16 11 0,16 11 0,-1 2 0,-2 1 0,50 59 0,-12-14 0,-56-58 0,0 1 0,21 33 0,-36-49 0,1 0 0,0 0 0,0 0 0,0 0 0,10 6 0,23 23 0,-30-26 0,0 1 0,1-1 0,-1-1 0,1 0 0,1 0 0,18 10 0,33 26 0,-41-27 0,0-2 0,1 0 0,1 0 0,31 12 0,28 19 0,-58-32 0,42 17 0,13 7 0,-56-26 0,1-1 0,-1-1 0,44 10 0,-41-13 0,-1 2 0,0 1 0,27 13 0,-26-8 0,-14-7 0,0-1 0,1 0 0,24 8 0,116 43 0,-111-39 0,2-2 0,67 17 0,37 8 0,-65-17 0,62 5 0,-71-18 0,-14-4 0,-1 3 0,83 26 0,-121-31 0,-1 0 0,1-2 0,30 3 0,32 5 0,116 14 0,-170-21 0,0 0 0,49-1 0,-50-3 0,0 1 0,0 2 0,31 6 0,11 5 0,98 8 0,-95-11 0,-49-6 0,1-1 0,29 0 0,-16-2 0,69 12 0,-94-12 0,24 2 0,0-1 0,40-3 0,-46-1 0,0 2 0,1 1 0,55 10 0,-56-7 0,0-1 0,1-1 0,0-2 0,46-4 0,-32 1 0,45 4 0,-16 10 0,-52-7 0,1-2 0,31 2 0,88-8 0,110 6 0,-185 9 0,-49-8 0,0-1 0,27 3 0,460-5 0,-245-3 0,-230 4 0,52 9 0,-52-6 0,51 2 0,1472-8 0,-1534 0 0,0-1 0,32-7 0,32-4 0,9 14 0,-56 0 0,0-1 0,0-2 0,-1-1 0,36-8 0,-22 0 0,-1 2 0,2 2 0,89-1 0,-115 7 0,0-2 0,37-8 0,2 0 0,0 1 0,-37 5 0,0 1 0,32-1 0,-41 4 0,-1-1 0,1-1 0,-1 0 0,0-1 0,17-7 0,-16 5 0,1 0 0,0 2 0,36-5 0,193-17 0,-123 4 0,-92 18 0,-1-1 0,53-16 0,-9 2 0,47-8 0,2 3 0,-105 20 0,1-1 0,28-11 0,-29 9 0,0 0 0,28-4 0,175-38 0,-189 42 0,61-20 0,-62 16 0,61-13 0,-69 19 0,0-1 0,0-2 0,33-14 0,16-6 0,17 3 0,113-15 0,-112 23 0,-65 11 0,-1-2 0,39-16 0,-38 14 0,0 0 0,30-6 0,92-25 0,-65 16 0,-50 16 0,34-9 0,111-47 0,-38 13 0,-19 9 0,-16 6 0,-74 28 0,-1-1 0,0-2 0,34-19 0,-34 16 0,52-20 0,-50 23 0,46-25 0,-53 25 0,1 0 0,1 2 0,38-10 0,-33 11 0,60-26 0,-59 21 0,47-15 0,-52 21 0,0-2 0,-1-1 0,28-16 0,98-42 0,-35 15 0,62-27 0,-81 27 0,47-27 0,-133 74 0,-1 1 0,1 0 0,20-6 0,-21 8 0,-1 0 0,1-1 0,-1 0 0,0 0 0,14-11 0,-10 6 0,2 0 0,-1 1 0,1 1 0,19-7 0,-21 10 0,0-1 0,-1-1 0,0 0 0,0-1 0,-1 0 0,24-20 0,-22 16 0,0 0 0,1 2 0,0 0 0,1 1 0,30-12 0,18-11 0,25-12 0,-68 35 0,-1 0 0,0-2 0,0-1 0,-1 0 0,-1-2 0,20-16 0,59-45 0,-78 59 0,0 1 0,0 1 0,34-17 0,-32 19 0,-1 0 0,-1-2 0,0 0 0,18-17 0,245-254 0,-184 212 0,-63 43 0,-25 23 0,-1-1 0,-1 0 0,13-13 0,-80 45 0,-74 51 0,106-61 0,0-1 0,-35 11 0,-37 19 0,70-30 0,0-1 0,-31 9 0,32-12 0,-1 1 0,-40 22 0,25-15 0,37-16 0,0 1 0,0 0 0,0 0 0,0 1 0,0 0 0,1 0 0,-8 5 0,13-7 0,1-1 0,-1 1 0,0-1 0,1 1 0,-1-1 0,0 1 0,1-1 0,-1 0 0,1 1 0,-1-1 0,1 0 0,-1 1 0,1-1 0,-1 0 0,1 1 0,-1-1 0,1 0 0,-1 0 0,1 0 0,0 1 0,-1-1 0,1 0 0,-1 0 0,1 0 0,-1 0 0,1 0 0,0 0 0,-1 0 0,1 0 0,-1-1 0,2 1 0,24 2 0,-5-3 0,1 0 0,-1-2 0,0-1 0,0-1 0,40-14 0,-38 12 0,17-5 0,-23 8 0,0-1 0,0-1 0,0 0 0,-1-1 0,0-1 0,0 0 0,20-15 0,-22 13 0,1 0 0,0 2 0,0 0 0,30-11 0,-30 14 0,-1-1 0,0 0 0,0-1 0,0-1 0,-1 0 0,22-19 0,-30 22 0,-1 0 0,0-1 0,0 1 0,0-1 0,-1 0 0,0 0 0,0 0 0,2-7 0,-3 6 0,1 0 0,0 1 0,1-1 0,0 1 0,4-6 0,-4 13 0,-3 11 0,-2 12 0,-15 33 0,-14 69 0,26-109 0,1 0 0,-2-1 0,0 0 0,-1 0 0,-1 0 0,0-1 0,-10 16 0,7-10 0,1-1 0,2 2 0,0-1 0,1 1 0,-4 28 0,-2 5 0,-21 109 0,35-213 0,3-1 0,1 1 0,3 1 0,23-75 0,-2 59 0,-24 53 0,0-1 0,0 0 0,-1-1 0,-1 1 0,5-20 0,21-111 0,-12 64-1365,-15 61-5461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10:06:16.226"/>
    </inkml:context>
    <inkml:brush xml:id="br0">
      <inkml:brushProperty name="width" value="0.05" units="cm"/>
      <inkml:brushProperty name="height" value="0.05" units="cm"/>
      <inkml:brushProperty name="color" value="#E71224"/>
    </inkml:brush>
  </inkml:definitions>
  <inkml:trace contextRef="#ctx0" brushRef="#br0">0 1066 24575,'1'-5'0,"-1"0"0,1 0 0,0 0 0,0 0 0,1 0 0,-1 0 0,1 1 0,0-1 0,1 1 0,-1-1 0,1 1 0,0 0 0,0 0 0,0 0 0,7-6 0,7-6 0,0 1 0,27-16 0,5-6 0,6-16 0,-40 37 0,0 1 0,1 0 0,0 2 0,1 0 0,1 0 0,19-9 0,119-70 0,-41 24 0,191-85 0,-251 134 0,-41 15 0,0 0 0,-1-1 0,17-8 0,-2-1 0,0 2 0,1 2 0,47-12 0,-39 12 0,58-23 0,-44 13 0,0 3 0,79-15 0,-74 19 0,7-1 0,86-8 0,-1-1 0,-83 12 0,-41 6 0,1 1 0,34-1 0,-35 3 0,0-1 0,32-7 0,-11 1 0,8-1 0,-29 5 0,1 0 0,45-1 0,-41 7 0,0-2 0,0-2 0,42-7 0,-28 3 0,0 2 0,1 2 0,-1 2 0,45 4 0,12 0 0,-69-4 0,0-2 0,37-8 0,-45 7 0,36-2 0,0 2 0,97 6 0,-41 1 0,1266-3 0,-1362 1 0,0 1 0,32 7 0,32 4 0,-46-13 0,-8 0 0,0 2 0,-1 0 0,32 8 0,43 4 0,-19-3 0,-48-6 0,0-2 0,37-1 0,-41-2 0,0 1 0,-1 2 0,35 7 0,-34-5 0,-1-1 0,1-2 0,0 0 0,39-5 0,-27 1 0,49 4 0,-26 10 0,-50-7 0,1-2 0,28 2 0,-24-3 0,-1 1 0,0 1 0,41 12 0,15 4 0,75 0 0,-123-16 0,-1 0 0,47-1 0,-47-3 0,-1 1 0,0 2 0,31 6 0,-29-4 0,-1-1 0,1-2 0,46-1 0,-46-1 0,1 0 0,-1 2 0,43 8 0,2 5 0,87 7 0,-96-11 0,19 1 0,-51-10 0,47 11 0,-20-3 0,154 37 0,-148-30 0,19 1 0,-55-13 0,-1 1 0,0 1 0,50 20 0,-62-20 0,0-2 0,1 0 0,0-1 0,0-1 0,20 1 0,18 4 0,216 27 0,-148-12 0,-101-20 0,-1 0 0,1 2 0,34 12 0,16 4 0,-21-7 0,0 2 0,81 37 0,15-4 0,-47-2 0,-93-42 0,1-1 0,-1 0 0,1 0 0,-1 0 0,12 2 0,-19-6 0,1 1 0,-1-1 0,1 0 0,-1 0 0,0 0 0,1 0 0,-1 0 0,1 0 0,-1 0 0,0 0 0,1 0 0,-1-1 0,0 1 0,1 0 0,-1-1 0,0 1 0,1-1 0,-1 0 0,0 1 0,0-1 0,0 0 0,1 0 0,-1 0 0,0 0 0,0 0 0,0 0 0,0 0 0,-1 0 0,1 0 0,0 0 0,0 0 0,-1-1 0,1 1 0,-1 0 0,1-1 0,-1 1 0,1 0 0,-1-1 0,0 1 0,0-1 0,0 1 0,0-2 0,3-10 0,-2 0 0,0 0 0,-1 0 0,0-1 0,-1 1 0,0 0 0,-1 0 0,0 0 0,-1 0 0,-1 1 0,0-1 0,-1 1 0,-7-16 0,-14-35 0,23 52 0,-1 0 0,0 1 0,0 0 0,-10-17 0,34 64 0,-6-19 0,-1-1 0,-1 2 0,-1 0 0,0 1 0,-2-1 0,0 2 0,-1 0 0,7 28 0,3 5 0,-17-53 0,-1 1 0,0-1 0,0 0 0,1 0 0,-1 0 0,0 0 0,0 0 0,0 0 0,0 0 0,-1 1 0,1-1 0,0 0 0,0 0 0,-1 0 0,1 0 0,0 0 0,-1 0 0,1 0 0,-1 0 0,0 0 0,1 0 0,-1 0 0,0 0 0,1 0 0,-1-1 0,0 1 0,0 0 0,0 0 0,0-1 0,0 1 0,0-1 0,0 1 0,0-1 0,0 1 0,0-1 0,0 1 0,0-1 0,0 0 0,0 0 0,0 0 0,0 1 0,-1-1 0,1 0 0,-1-1 0,-62 3 0,53-2 0,-87-3 0,-179 4 0,273-1 0,-1 0 0,1 1 0,-1 0 0,1 0 0,-1 0 0,1 1 0,0-1 0,-1 1 0,1 0 0,0 0 0,0 0 0,0 1 0,1-1 0,-1 1 0,0 0 0,1 0 0,-3 4 0,6-6 0,0-1 0,0 1 0,0-1 0,0 1 0,0 0 0,1-1 0,-1 1 0,0-1 0,0 1 0,1-1 0,-1 1 0,0-1 0,1 0 0,-1 1 0,0-1 0,1 1 0,-1-1 0,1 0 0,-1 1 0,1-1 0,-1 0 0,1 1 0,-1-1 0,1 0 0,-1 0 0,1 1 0,-1-1 0,1 0 0,-1 0 0,1 0 0,0 0 0,-1 0 0,1 0 0,-1 0 0,1 0 0,-1 0 0,1 0 0,0 0 0,28 2 0,-27-2 0,374-2-1365,-355 2-5461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1797A6-3F4D-E13B-E860-D5B3BBCA77B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59ABBCED-0C9A-6B37-4C10-6046377E5D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278B7677-BE7A-ACAC-31F8-93CC56CFB64D}"/>
              </a:ext>
            </a:extLst>
          </p:cNvPr>
          <p:cNvSpPr>
            <a:spLocks noGrp="1"/>
          </p:cNvSpPr>
          <p:nvPr>
            <p:ph type="dt" sz="half" idx="10"/>
          </p:nvPr>
        </p:nvSpPr>
        <p:spPr/>
        <p:txBody>
          <a:bodyPr/>
          <a:lstStyle/>
          <a:p>
            <a:fld id="{C12F2935-90EA-475F-B1A1-D1FB065F8578}" type="datetimeFigureOut">
              <a:rPr lang="tr-TR" smtClean="0"/>
              <a:t>18.05.2022</a:t>
            </a:fld>
            <a:endParaRPr lang="tr-TR"/>
          </a:p>
        </p:txBody>
      </p:sp>
      <p:sp>
        <p:nvSpPr>
          <p:cNvPr id="5" name="Alt Bilgi Yer Tutucusu 4">
            <a:extLst>
              <a:ext uri="{FF2B5EF4-FFF2-40B4-BE49-F238E27FC236}">
                <a16:creationId xmlns:a16="http://schemas.microsoft.com/office/drawing/2014/main" id="{1402024E-69DD-727A-C3CE-40B3E33DAFA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A4A7EEE-1742-60D6-F03D-CBD136F48CEC}"/>
              </a:ext>
            </a:extLst>
          </p:cNvPr>
          <p:cNvSpPr>
            <a:spLocks noGrp="1"/>
          </p:cNvSpPr>
          <p:nvPr>
            <p:ph type="sldNum" sz="quarter" idx="12"/>
          </p:nvPr>
        </p:nvSpPr>
        <p:spPr/>
        <p:txBody>
          <a:bodyPr/>
          <a:lstStyle/>
          <a:p>
            <a:fld id="{135349EC-A5D4-4520-BC30-3111D3404DE5}" type="slidenum">
              <a:rPr lang="tr-TR" smtClean="0"/>
              <a:t>‹#›</a:t>
            </a:fld>
            <a:endParaRPr lang="tr-TR"/>
          </a:p>
        </p:txBody>
      </p:sp>
    </p:spTree>
    <p:extLst>
      <p:ext uri="{BB962C8B-B14F-4D97-AF65-F5344CB8AC3E}">
        <p14:creationId xmlns:p14="http://schemas.microsoft.com/office/powerpoint/2010/main" val="301202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053D18-EB6F-55C8-4D18-65ECE504745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44D4CC3F-6F58-E086-AF43-771848C2D6A4}"/>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5E84B6E-BC8F-8F4E-820D-0CE2E463484A}"/>
              </a:ext>
            </a:extLst>
          </p:cNvPr>
          <p:cNvSpPr>
            <a:spLocks noGrp="1"/>
          </p:cNvSpPr>
          <p:nvPr>
            <p:ph type="dt" sz="half" idx="10"/>
          </p:nvPr>
        </p:nvSpPr>
        <p:spPr/>
        <p:txBody>
          <a:bodyPr/>
          <a:lstStyle/>
          <a:p>
            <a:fld id="{C12F2935-90EA-475F-B1A1-D1FB065F8578}" type="datetimeFigureOut">
              <a:rPr lang="tr-TR" smtClean="0"/>
              <a:t>18.05.2022</a:t>
            </a:fld>
            <a:endParaRPr lang="tr-TR"/>
          </a:p>
        </p:txBody>
      </p:sp>
      <p:sp>
        <p:nvSpPr>
          <p:cNvPr id="5" name="Alt Bilgi Yer Tutucusu 4">
            <a:extLst>
              <a:ext uri="{FF2B5EF4-FFF2-40B4-BE49-F238E27FC236}">
                <a16:creationId xmlns:a16="http://schemas.microsoft.com/office/drawing/2014/main" id="{23CA9D05-0DEC-BF4D-ADDC-5DAB9CA7290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F128EA0-1440-0FDD-9D41-A0E430101E8B}"/>
              </a:ext>
            </a:extLst>
          </p:cNvPr>
          <p:cNvSpPr>
            <a:spLocks noGrp="1"/>
          </p:cNvSpPr>
          <p:nvPr>
            <p:ph type="sldNum" sz="quarter" idx="12"/>
          </p:nvPr>
        </p:nvSpPr>
        <p:spPr/>
        <p:txBody>
          <a:bodyPr/>
          <a:lstStyle/>
          <a:p>
            <a:fld id="{135349EC-A5D4-4520-BC30-3111D3404DE5}" type="slidenum">
              <a:rPr lang="tr-TR" smtClean="0"/>
              <a:t>‹#›</a:t>
            </a:fld>
            <a:endParaRPr lang="tr-TR"/>
          </a:p>
        </p:txBody>
      </p:sp>
    </p:spTree>
    <p:extLst>
      <p:ext uri="{BB962C8B-B14F-4D97-AF65-F5344CB8AC3E}">
        <p14:creationId xmlns:p14="http://schemas.microsoft.com/office/powerpoint/2010/main" val="523941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DD0875B2-A1D0-4278-A11E-A22DFFFAD0EA}"/>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688D6701-A07E-E6AD-815B-12BD78FA4A2A}"/>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442EAAF-DFD1-4C1F-A978-D5AC1B88ED55}"/>
              </a:ext>
            </a:extLst>
          </p:cNvPr>
          <p:cNvSpPr>
            <a:spLocks noGrp="1"/>
          </p:cNvSpPr>
          <p:nvPr>
            <p:ph type="dt" sz="half" idx="10"/>
          </p:nvPr>
        </p:nvSpPr>
        <p:spPr/>
        <p:txBody>
          <a:bodyPr/>
          <a:lstStyle/>
          <a:p>
            <a:fld id="{C12F2935-90EA-475F-B1A1-D1FB065F8578}" type="datetimeFigureOut">
              <a:rPr lang="tr-TR" smtClean="0"/>
              <a:t>18.05.2022</a:t>
            </a:fld>
            <a:endParaRPr lang="tr-TR"/>
          </a:p>
        </p:txBody>
      </p:sp>
      <p:sp>
        <p:nvSpPr>
          <p:cNvPr id="5" name="Alt Bilgi Yer Tutucusu 4">
            <a:extLst>
              <a:ext uri="{FF2B5EF4-FFF2-40B4-BE49-F238E27FC236}">
                <a16:creationId xmlns:a16="http://schemas.microsoft.com/office/drawing/2014/main" id="{5C1C5A7B-F806-BC6D-69F3-FFF23A63452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ED15B53-BF07-656D-93F9-F85A55A29FE4}"/>
              </a:ext>
            </a:extLst>
          </p:cNvPr>
          <p:cNvSpPr>
            <a:spLocks noGrp="1"/>
          </p:cNvSpPr>
          <p:nvPr>
            <p:ph type="sldNum" sz="quarter" idx="12"/>
          </p:nvPr>
        </p:nvSpPr>
        <p:spPr/>
        <p:txBody>
          <a:bodyPr/>
          <a:lstStyle/>
          <a:p>
            <a:fld id="{135349EC-A5D4-4520-BC30-3111D3404DE5}" type="slidenum">
              <a:rPr lang="tr-TR" smtClean="0"/>
              <a:t>‹#›</a:t>
            </a:fld>
            <a:endParaRPr lang="tr-TR"/>
          </a:p>
        </p:txBody>
      </p:sp>
    </p:spTree>
    <p:extLst>
      <p:ext uri="{BB962C8B-B14F-4D97-AF65-F5344CB8AC3E}">
        <p14:creationId xmlns:p14="http://schemas.microsoft.com/office/powerpoint/2010/main" val="4046046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1E4059-0EBB-4FD1-26FF-AFFD3AFCFE5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924FE7F-750A-BD80-9F85-A2E07D0CB1D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0B44316-B40B-2D83-993F-FC3F032BDF00}"/>
              </a:ext>
            </a:extLst>
          </p:cNvPr>
          <p:cNvSpPr>
            <a:spLocks noGrp="1"/>
          </p:cNvSpPr>
          <p:nvPr>
            <p:ph type="dt" sz="half" idx="10"/>
          </p:nvPr>
        </p:nvSpPr>
        <p:spPr/>
        <p:txBody>
          <a:bodyPr/>
          <a:lstStyle/>
          <a:p>
            <a:fld id="{C12F2935-90EA-475F-B1A1-D1FB065F8578}" type="datetimeFigureOut">
              <a:rPr lang="tr-TR" smtClean="0"/>
              <a:t>18.05.2022</a:t>
            </a:fld>
            <a:endParaRPr lang="tr-TR"/>
          </a:p>
        </p:txBody>
      </p:sp>
      <p:sp>
        <p:nvSpPr>
          <p:cNvPr id="5" name="Alt Bilgi Yer Tutucusu 4">
            <a:extLst>
              <a:ext uri="{FF2B5EF4-FFF2-40B4-BE49-F238E27FC236}">
                <a16:creationId xmlns:a16="http://schemas.microsoft.com/office/drawing/2014/main" id="{2EDBEA40-C888-A3FE-B6E3-377BA4E1997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2498FB8-83D5-E4A1-19CD-028271BD4395}"/>
              </a:ext>
            </a:extLst>
          </p:cNvPr>
          <p:cNvSpPr>
            <a:spLocks noGrp="1"/>
          </p:cNvSpPr>
          <p:nvPr>
            <p:ph type="sldNum" sz="quarter" idx="12"/>
          </p:nvPr>
        </p:nvSpPr>
        <p:spPr/>
        <p:txBody>
          <a:bodyPr/>
          <a:lstStyle/>
          <a:p>
            <a:fld id="{135349EC-A5D4-4520-BC30-3111D3404DE5}" type="slidenum">
              <a:rPr lang="tr-TR" smtClean="0"/>
              <a:t>‹#›</a:t>
            </a:fld>
            <a:endParaRPr lang="tr-TR"/>
          </a:p>
        </p:txBody>
      </p:sp>
    </p:spTree>
    <p:extLst>
      <p:ext uri="{BB962C8B-B14F-4D97-AF65-F5344CB8AC3E}">
        <p14:creationId xmlns:p14="http://schemas.microsoft.com/office/powerpoint/2010/main" val="2627106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549AE1-A57C-69E0-5109-03B1C50AD4D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86FAAEF6-349C-1323-B513-D9F57189F2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932D0ED6-8A58-92B8-2DE6-DEE8BF17AC3E}"/>
              </a:ext>
            </a:extLst>
          </p:cNvPr>
          <p:cNvSpPr>
            <a:spLocks noGrp="1"/>
          </p:cNvSpPr>
          <p:nvPr>
            <p:ph type="dt" sz="half" idx="10"/>
          </p:nvPr>
        </p:nvSpPr>
        <p:spPr/>
        <p:txBody>
          <a:bodyPr/>
          <a:lstStyle/>
          <a:p>
            <a:fld id="{C12F2935-90EA-475F-B1A1-D1FB065F8578}" type="datetimeFigureOut">
              <a:rPr lang="tr-TR" smtClean="0"/>
              <a:t>18.05.2022</a:t>
            </a:fld>
            <a:endParaRPr lang="tr-TR"/>
          </a:p>
        </p:txBody>
      </p:sp>
      <p:sp>
        <p:nvSpPr>
          <p:cNvPr id="5" name="Alt Bilgi Yer Tutucusu 4">
            <a:extLst>
              <a:ext uri="{FF2B5EF4-FFF2-40B4-BE49-F238E27FC236}">
                <a16:creationId xmlns:a16="http://schemas.microsoft.com/office/drawing/2014/main" id="{F8194FF2-13E4-DC8E-F8A1-AF2206485E5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F4B7E08-3D1B-B9AB-7F5D-F9050A05358A}"/>
              </a:ext>
            </a:extLst>
          </p:cNvPr>
          <p:cNvSpPr>
            <a:spLocks noGrp="1"/>
          </p:cNvSpPr>
          <p:nvPr>
            <p:ph type="sldNum" sz="quarter" idx="12"/>
          </p:nvPr>
        </p:nvSpPr>
        <p:spPr/>
        <p:txBody>
          <a:bodyPr/>
          <a:lstStyle/>
          <a:p>
            <a:fld id="{135349EC-A5D4-4520-BC30-3111D3404DE5}" type="slidenum">
              <a:rPr lang="tr-TR" smtClean="0"/>
              <a:t>‹#›</a:t>
            </a:fld>
            <a:endParaRPr lang="tr-TR"/>
          </a:p>
        </p:txBody>
      </p:sp>
    </p:spTree>
    <p:extLst>
      <p:ext uri="{BB962C8B-B14F-4D97-AF65-F5344CB8AC3E}">
        <p14:creationId xmlns:p14="http://schemas.microsoft.com/office/powerpoint/2010/main" val="425730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52A519-459B-8821-779E-D64BD319A5B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5A37C63-64E8-92A9-C81C-195298250D6A}"/>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36E2B559-A230-D3DD-F40F-0B046543F1CD}"/>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24B5A17A-B03B-C279-BC22-B7556FCD5F0A}"/>
              </a:ext>
            </a:extLst>
          </p:cNvPr>
          <p:cNvSpPr>
            <a:spLocks noGrp="1"/>
          </p:cNvSpPr>
          <p:nvPr>
            <p:ph type="dt" sz="half" idx="10"/>
          </p:nvPr>
        </p:nvSpPr>
        <p:spPr/>
        <p:txBody>
          <a:bodyPr/>
          <a:lstStyle/>
          <a:p>
            <a:fld id="{C12F2935-90EA-475F-B1A1-D1FB065F8578}" type="datetimeFigureOut">
              <a:rPr lang="tr-TR" smtClean="0"/>
              <a:t>18.05.2022</a:t>
            </a:fld>
            <a:endParaRPr lang="tr-TR"/>
          </a:p>
        </p:txBody>
      </p:sp>
      <p:sp>
        <p:nvSpPr>
          <p:cNvPr id="6" name="Alt Bilgi Yer Tutucusu 5">
            <a:extLst>
              <a:ext uri="{FF2B5EF4-FFF2-40B4-BE49-F238E27FC236}">
                <a16:creationId xmlns:a16="http://schemas.microsoft.com/office/drawing/2014/main" id="{BE0C3F89-E7DC-D5DB-9104-ACFF9828117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185CDCD-F87C-D3E9-36C3-F9CA6B22F901}"/>
              </a:ext>
            </a:extLst>
          </p:cNvPr>
          <p:cNvSpPr>
            <a:spLocks noGrp="1"/>
          </p:cNvSpPr>
          <p:nvPr>
            <p:ph type="sldNum" sz="quarter" idx="12"/>
          </p:nvPr>
        </p:nvSpPr>
        <p:spPr/>
        <p:txBody>
          <a:bodyPr/>
          <a:lstStyle/>
          <a:p>
            <a:fld id="{135349EC-A5D4-4520-BC30-3111D3404DE5}" type="slidenum">
              <a:rPr lang="tr-TR" smtClean="0"/>
              <a:t>‹#›</a:t>
            </a:fld>
            <a:endParaRPr lang="tr-TR"/>
          </a:p>
        </p:txBody>
      </p:sp>
    </p:spTree>
    <p:extLst>
      <p:ext uri="{BB962C8B-B14F-4D97-AF65-F5344CB8AC3E}">
        <p14:creationId xmlns:p14="http://schemas.microsoft.com/office/powerpoint/2010/main" val="2582482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7BC6C9-B90D-2FEF-87D4-0099DEE87B47}"/>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A8F2506-95E8-1CE5-FEF1-B8F1A050DF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44DACAA8-711B-DA37-C4D8-90BCE6D60ED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3EBD847B-4176-0566-7DD3-3C284F65DD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46CA04D0-9D4E-5D34-052E-6CB8C6EFB3FC}"/>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8F0BD562-3191-F035-BC40-5B9158081CFC}"/>
              </a:ext>
            </a:extLst>
          </p:cNvPr>
          <p:cNvSpPr>
            <a:spLocks noGrp="1"/>
          </p:cNvSpPr>
          <p:nvPr>
            <p:ph type="dt" sz="half" idx="10"/>
          </p:nvPr>
        </p:nvSpPr>
        <p:spPr/>
        <p:txBody>
          <a:bodyPr/>
          <a:lstStyle/>
          <a:p>
            <a:fld id="{C12F2935-90EA-475F-B1A1-D1FB065F8578}" type="datetimeFigureOut">
              <a:rPr lang="tr-TR" smtClean="0"/>
              <a:t>18.05.2022</a:t>
            </a:fld>
            <a:endParaRPr lang="tr-TR"/>
          </a:p>
        </p:txBody>
      </p:sp>
      <p:sp>
        <p:nvSpPr>
          <p:cNvPr id="8" name="Alt Bilgi Yer Tutucusu 7">
            <a:extLst>
              <a:ext uri="{FF2B5EF4-FFF2-40B4-BE49-F238E27FC236}">
                <a16:creationId xmlns:a16="http://schemas.microsoft.com/office/drawing/2014/main" id="{B3B78DB4-6F0C-E87C-F42D-DAC7C99EC94F}"/>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A13818E2-3F46-E5EB-6AA5-C61E1FC66E3B}"/>
              </a:ext>
            </a:extLst>
          </p:cNvPr>
          <p:cNvSpPr>
            <a:spLocks noGrp="1"/>
          </p:cNvSpPr>
          <p:nvPr>
            <p:ph type="sldNum" sz="quarter" idx="12"/>
          </p:nvPr>
        </p:nvSpPr>
        <p:spPr/>
        <p:txBody>
          <a:bodyPr/>
          <a:lstStyle/>
          <a:p>
            <a:fld id="{135349EC-A5D4-4520-BC30-3111D3404DE5}" type="slidenum">
              <a:rPr lang="tr-TR" smtClean="0"/>
              <a:t>‹#›</a:t>
            </a:fld>
            <a:endParaRPr lang="tr-TR"/>
          </a:p>
        </p:txBody>
      </p:sp>
    </p:spTree>
    <p:extLst>
      <p:ext uri="{BB962C8B-B14F-4D97-AF65-F5344CB8AC3E}">
        <p14:creationId xmlns:p14="http://schemas.microsoft.com/office/powerpoint/2010/main" val="3642928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BA50E7-EB52-D23C-BD67-FC13FB55AE6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D8D6D8BD-B711-FB31-41BB-5022432B9122}"/>
              </a:ext>
            </a:extLst>
          </p:cNvPr>
          <p:cNvSpPr>
            <a:spLocks noGrp="1"/>
          </p:cNvSpPr>
          <p:nvPr>
            <p:ph type="dt" sz="half" idx="10"/>
          </p:nvPr>
        </p:nvSpPr>
        <p:spPr/>
        <p:txBody>
          <a:bodyPr/>
          <a:lstStyle/>
          <a:p>
            <a:fld id="{C12F2935-90EA-475F-B1A1-D1FB065F8578}" type="datetimeFigureOut">
              <a:rPr lang="tr-TR" smtClean="0"/>
              <a:t>18.05.2022</a:t>
            </a:fld>
            <a:endParaRPr lang="tr-TR"/>
          </a:p>
        </p:txBody>
      </p:sp>
      <p:sp>
        <p:nvSpPr>
          <p:cNvPr id="4" name="Alt Bilgi Yer Tutucusu 3">
            <a:extLst>
              <a:ext uri="{FF2B5EF4-FFF2-40B4-BE49-F238E27FC236}">
                <a16:creationId xmlns:a16="http://schemas.microsoft.com/office/drawing/2014/main" id="{7E1840CC-F205-9AED-CD00-7FDAD2027E5D}"/>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8A7C0D9D-7E70-8288-5970-E4AF3795A39C}"/>
              </a:ext>
            </a:extLst>
          </p:cNvPr>
          <p:cNvSpPr>
            <a:spLocks noGrp="1"/>
          </p:cNvSpPr>
          <p:nvPr>
            <p:ph type="sldNum" sz="quarter" idx="12"/>
          </p:nvPr>
        </p:nvSpPr>
        <p:spPr/>
        <p:txBody>
          <a:bodyPr/>
          <a:lstStyle/>
          <a:p>
            <a:fld id="{135349EC-A5D4-4520-BC30-3111D3404DE5}" type="slidenum">
              <a:rPr lang="tr-TR" smtClean="0"/>
              <a:t>‹#›</a:t>
            </a:fld>
            <a:endParaRPr lang="tr-TR"/>
          </a:p>
        </p:txBody>
      </p:sp>
    </p:spTree>
    <p:extLst>
      <p:ext uri="{BB962C8B-B14F-4D97-AF65-F5344CB8AC3E}">
        <p14:creationId xmlns:p14="http://schemas.microsoft.com/office/powerpoint/2010/main" val="422516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40098D3A-76A1-3CF5-587B-6F6EF1B13452}"/>
              </a:ext>
            </a:extLst>
          </p:cNvPr>
          <p:cNvSpPr>
            <a:spLocks noGrp="1"/>
          </p:cNvSpPr>
          <p:nvPr>
            <p:ph type="dt" sz="half" idx="10"/>
          </p:nvPr>
        </p:nvSpPr>
        <p:spPr/>
        <p:txBody>
          <a:bodyPr/>
          <a:lstStyle/>
          <a:p>
            <a:fld id="{C12F2935-90EA-475F-B1A1-D1FB065F8578}" type="datetimeFigureOut">
              <a:rPr lang="tr-TR" smtClean="0"/>
              <a:t>18.05.2022</a:t>
            </a:fld>
            <a:endParaRPr lang="tr-TR"/>
          </a:p>
        </p:txBody>
      </p:sp>
      <p:sp>
        <p:nvSpPr>
          <p:cNvPr id="3" name="Alt Bilgi Yer Tutucusu 2">
            <a:extLst>
              <a:ext uri="{FF2B5EF4-FFF2-40B4-BE49-F238E27FC236}">
                <a16:creationId xmlns:a16="http://schemas.microsoft.com/office/drawing/2014/main" id="{683D1D5F-0DBF-4B07-AA97-D39869C51EA3}"/>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307E7EAA-AD50-C26C-EA5A-2720C9AC408C}"/>
              </a:ext>
            </a:extLst>
          </p:cNvPr>
          <p:cNvSpPr>
            <a:spLocks noGrp="1"/>
          </p:cNvSpPr>
          <p:nvPr>
            <p:ph type="sldNum" sz="quarter" idx="12"/>
          </p:nvPr>
        </p:nvSpPr>
        <p:spPr/>
        <p:txBody>
          <a:bodyPr/>
          <a:lstStyle/>
          <a:p>
            <a:fld id="{135349EC-A5D4-4520-BC30-3111D3404DE5}" type="slidenum">
              <a:rPr lang="tr-TR" smtClean="0"/>
              <a:t>‹#›</a:t>
            </a:fld>
            <a:endParaRPr lang="tr-TR"/>
          </a:p>
        </p:txBody>
      </p:sp>
    </p:spTree>
    <p:extLst>
      <p:ext uri="{BB962C8B-B14F-4D97-AF65-F5344CB8AC3E}">
        <p14:creationId xmlns:p14="http://schemas.microsoft.com/office/powerpoint/2010/main" val="2113075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0B0CB4-4191-5175-3490-7BB3DF67000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D1BE8A54-9D05-D182-1268-FB8C1AD417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29CF177-C6A7-601F-34E3-94616FD4E2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7FCBDFA-00AE-36EB-C5D0-C5BE6854FE6C}"/>
              </a:ext>
            </a:extLst>
          </p:cNvPr>
          <p:cNvSpPr>
            <a:spLocks noGrp="1"/>
          </p:cNvSpPr>
          <p:nvPr>
            <p:ph type="dt" sz="half" idx="10"/>
          </p:nvPr>
        </p:nvSpPr>
        <p:spPr/>
        <p:txBody>
          <a:bodyPr/>
          <a:lstStyle/>
          <a:p>
            <a:fld id="{C12F2935-90EA-475F-B1A1-D1FB065F8578}" type="datetimeFigureOut">
              <a:rPr lang="tr-TR" smtClean="0"/>
              <a:t>18.05.2022</a:t>
            </a:fld>
            <a:endParaRPr lang="tr-TR"/>
          </a:p>
        </p:txBody>
      </p:sp>
      <p:sp>
        <p:nvSpPr>
          <p:cNvPr id="6" name="Alt Bilgi Yer Tutucusu 5">
            <a:extLst>
              <a:ext uri="{FF2B5EF4-FFF2-40B4-BE49-F238E27FC236}">
                <a16:creationId xmlns:a16="http://schemas.microsoft.com/office/drawing/2014/main" id="{0FBE61BB-A3B7-8AD5-3443-FC97BFAB8F2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B98F8BD-17F1-C721-54DE-7C3C2C2AEF90}"/>
              </a:ext>
            </a:extLst>
          </p:cNvPr>
          <p:cNvSpPr>
            <a:spLocks noGrp="1"/>
          </p:cNvSpPr>
          <p:nvPr>
            <p:ph type="sldNum" sz="quarter" idx="12"/>
          </p:nvPr>
        </p:nvSpPr>
        <p:spPr/>
        <p:txBody>
          <a:bodyPr/>
          <a:lstStyle/>
          <a:p>
            <a:fld id="{135349EC-A5D4-4520-BC30-3111D3404DE5}" type="slidenum">
              <a:rPr lang="tr-TR" smtClean="0"/>
              <a:t>‹#›</a:t>
            </a:fld>
            <a:endParaRPr lang="tr-TR"/>
          </a:p>
        </p:txBody>
      </p:sp>
    </p:spTree>
    <p:extLst>
      <p:ext uri="{BB962C8B-B14F-4D97-AF65-F5344CB8AC3E}">
        <p14:creationId xmlns:p14="http://schemas.microsoft.com/office/powerpoint/2010/main" val="45325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FDDF46-585D-2F9A-8EDA-A4E356D9C03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1990CE29-B89C-EA73-683B-F2DEEF488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CA4E10B3-AF43-345F-A021-44ED1A5AF7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D6F4232-AEE8-A7C7-E19C-39C084B8F471}"/>
              </a:ext>
            </a:extLst>
          </p:cNvPr>
          <p:cNvSpPr>
            <a:spLocks noGrp="1"/>
          </p:cNvSpPr>
          <p:nvPr>
            <p:ph type="dt" sz="half" idx="10"/>
          </p:nvPr>
        </p:nvSpPr>
        <p:spPr/>
        <p:txBody>
          <a:bodyPr/>
          <a:lstStyle/>
          <a:p>
            <a:fld id="{C12F2935-90EA-475F-B1A1-D1FB065F8578}" type="datetimeFigureOut">
              <a:rPr lang="tr-TR" smtClean="0"/>
              <a:t>18.05.2022</a:t>
            </a:fld>
            <a:endParaRPr lang="tr-TR"/>
          </a:p>
        </p:txBody>
      </p:sp>
      <p:sp>
        <p:nvSpPr>
          <p:cNvPr id="6" name="Alt Bilgi Yer Tutucusu 5">
            <a:extLst>
              <a:ext uri="{FF2B5EF4-FFF2-40B4-BE49-F238E27FC236}">
                <a16:creationId xmlns:a16="http://schemas.microsoft.com/office/drawing/2014/main" id="{E4ADC7A6-E78D-029E-F192-BC096C1EF14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385ACC4-70A6-4914-59B9-F8FEF9235E68}"/>
              </a:ext>
            </a:extLst>
          </p:cNvPr>
          <p:cNvSpPr>
            <a:spLocks noGrp="1"/>
          </p:cNvSpPr>
          <p:nvPr>
            <p:ph type="sldNum" sz="quarter" idx="12"/>
          </p:nvPr>
        </p:nvSpPr>
        <p:spPr/>
        <p:txBody>
          <a:bodyPr/>
          <a:lstStyle/>
          <a:p>
            <a:fld id="{135349EC-A5D4-4520-BC30-3111D3404DE5}" type="slidenum">
              <a:rPr lang="tr-TR" smtClean="0"/>
              <a:t>‹#›</a:t>
            </a:fld>
            <a:endParaRPr lang="tr-TR"/>
          </a:p>
        </p:txBody>
      </p:sp>
    </p:spTree>
    <p:extLst>
      <p:ext uri="{BB962C8B-B14F-4D97-AF65-F5344CB8AC3E}">
        <p14:creationId xmlns:p14="http://schemas.microsoft.com/office/powerpoint/2010/main" val="4293761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F675F853-466F-D897-23E1-8FFAA3AFA7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1B00DC6-2C7A-6D36-D07C-F173D38F98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FBEFEE8-4960-FD51-8D09-B9DA23559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2F2935-90EA-475F-B1A1-D1FB065F8578}" type="datetimeFigureOut">
              <a:rPr lang="tr-TR" smtClean="0"/>
              <a:t>18.05.2022</a:t>
            </a:fld>
            <a:endParaRPr lang="tr-TR"/>
          </a:p>
        </p:txBody>
      </p:sp>
      <p:sp>
        <p:nvSpPr>
          <p:cNvPr id="5" name="Alt Bilgi Yer Tutucusu 4">
            <a:extLst>
              <a:ext uri="{FF2B5EF4-FFF2-40B4-BE49-F238E27FC236}">
                <a16:creationId xmlns:a16="http://schemas.microsoft.com/office/drawing/2014/main" id="{EB46F1E6-9C87-551F-4089-963C2FA560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790B6CA0-6155-A40A-C994-1596F50CFF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5349EC-A5D4-4520-BC30-3111D3404DE5}" type="slidenum">
              <a:rPr lang="tr-TR" smtClean="0"/>
              <a:t>‹#›</a:t>
            </a:fld>
            <a:endParaRPr lang="tr-TR"/>
          </a:p>
        </p:txBody>
      </p:sp>
    </p:spTree>
    <p:extLst>
      <p:ext uri="{BB962C8B-B14F-4D97-AF65-F5344CB8AC3E}">
        <p14:creationId xmlns:p14="http://schemas.microsoft.com/office/powerpoint/2010/main" val="1357965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Resim 4" descr="gök, hava içeren bir resim&#10;&#10;Açıklama otomatik olarak oluşturuldu">
            <a:extLst>
              <a:ext uri="{FF2B5EF4-FFF2-40B4-BE49-F238E27FC236}">
                <a16:creationId xmlns:a16="http://schemas.microsoft.com/office/drawing/2014/main" id="{77BD83B1-076E-C685-C23E-C4AA09767F8F}"/>
              </a:ext>
            </a:extLst>
          </p:cNvPr>
          <p:cNvPicPr>
            <a:picLocks noChangeAspect="1"/>
          </p:cNvPicPr>
          <p:nvPr/>
        </p:nvPicPr>
        <p:blipFill rotWithShape="1">
          <a:blip r:embed="rId2">
            <a:extLst>
              <a:ext uri="{28A0092B-C50C-407E-A947-70E740481C1C}">
                <a14:useLocalDpi xmlns:a14="http://schemas.microsoft.com/office/drawing/2010/main" val="0"/>
              </a:ext>
            </a:extLst>
          </a:blip>
          <a:srcRect t="6605" b="8168"/>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Başlık 1">
            <a:extLst>
              <a:ext uri="{FF2B5EF4-FFF2-40B4-BE49-F238E27FC236}">
                <a16:creationId xmlns:a16="http://schemas.microsoft.com/office/drawing/2014/main" id="{39392F03-E6BB-CBB6-058B-8BEAFD1E6760}"/>
              </a:ext>
            </a:extLst>
          </p:cNvPr>
          <p:cNvSpPr>
            <a:spLocks noGrp="1"/>
          </p:cNvSpPr>
          <p:nvPr>
            <p:ph type="ctrTitle"/>
          </p:nvPr>
        </p:nvSpPr>
        <p:spPr>
          <a:xfrm>
            <a:off x="8022020" y="3289737"/>
            <a:ext cx="3852041" cy="1834056"/>
          </a:xfrm>
        </p:spPr>
        <p:txBody>
          <a:bodyPr>
            <a:normAutofit fontScale="90000"/>
          </a:bodyPr>
          <a:lstStyle/>
          <a:p>
            <a:r>
              <a:rPr lang="tr-TR" sz="4000" dirty="0"/>
              <a:t>Genetik Algoritma Kullanarak Gezgin Satıcı Problem Çözümü</a:t>
            </a:r>
          </a:p>
        </p:txBody>
      </p:sp>
      <p:cxnSp>
        <p:nvCxnSpPr>
          <p:cNvPr id="12" name="Straight Connector 1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4465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BE3750C-F17E-4181-7C3D-8749BC824F6D}"/>
              </a:ext>
            </a:extLst>
          </p:cNvPr>
          <p:cNvSpPr>
            <a:spLocks noGrp="1"/>
          </p:cNvSpPr>
          <p:nvPr>
            <p:ph idx="1"/>
          </p:nvPr>
        </p:nvSpPr>
        <p:spPr>
          <a:xfrm>
            <a:off x="838199" y="885083"/>
            <a:ext cx="10515600" cy="4351338"/>
          </a:xfrm>
        </p:spPr>
        <p:txBody>
          <a:bodyPr/>
          <a:lstStyle/>
          <a:p>
            <a:pPr marL="0" indent="0">
              <a:buNone/>
            </a:pPr>
            <a:r>
              <a:rPr lang="tr-TR" dirty="0"/>
              <a:t>Şehir 1 ile şehir 4 arasındaki yol olmadığından, orijinal kromozomun aşağıda tanımlanan girdiye göre </a:t>
            </a:r>
            <a:r>
              <a:rPr lang="tr-TR" dirty="0" err="1"/>
              <a:t>INT_MAX'a</a:t>
            </a:r>
            <a:r>
              <a:rPr lang="tr-TR" dirty="0"/>
              <a:t> eşit bir yol uzunluğu vardı . Mutasyondan sonra, oluşturulan yeni çocuk , orijinal varsayımdan çok daha optimize edilmiş bir cevap olan 21'e eşit bir yol uzunluğuna sahiptir. Genetik algoritma bu şekilde zor problemlerin çözümlerini optimize eder.</a:t>
            </a:r>
          </a:p>
        </p:txBody>
      </p:sp>
      <p:pic>
        <p:nvPicPr>
          <p:cNvPr id="5" name="Resim 4">
            <a:extLst>
              <a:ext uri="{FF2B5EF4-FFF2-40B4-BE49-F238E27FC236}">
                <a16:creationId xmlns:a16="http://schemas.microsoft.com/office/drawing/2014/main" id="{8B624DF5-E3BA-BFED-ECE6-1C7EF8612E20}"/>
              </a:ext>
            </a:extLst>
          </p:cNvPr>
          <p:cNvPicPr>
            <a:picLocks noChangeAspect="1"/>
          </p:cNvPicPr>
          <p:nvPr/>
        </p:nvPicPr>
        <p:blipFill>
          <a:blip r:embed="rId2"/>
          <a:stretch>
            <a:fillRect/>
          </a:stretch>
        </p:blipFill>
        <p:spPr>
          <a:xfrm>
            <a:off x="1558697" y="3429000"/>
            <a:ext cx="8943975" cy="2743200"/>
          </a:xfrm>
          <a:prstGeom prst="rect">
            <a:avLst/>
          </a:prstGeom>
        </p:spPr>
      </p:pic>
    </p:spTree>
    <p:extLst>
      <p:ext uri="{BB962C8B-B14F-4D97-AF65-F5344CB8AC3E}">
        <p14:creationId xmlns:p14="http://schemas.microsoft.com/office/powerpoint/2010/main" val="2000075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Başlık 1">
            <a:extLst>
              <a:ext uri="{FF2B5EF4-FFF2-40B4-BE49-F238E27FC236}">
                <a16:creationId xmlns:a16="http://schemas.microsoft.com/office/drawing/2014/main" id="{ED2B426E-F63F-FBE9-787D-8ADB35DB4BDF}"/>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100" kern="1200">
                <a:solidFill>
                  <a:srgbClr val="FFFFFF"/>
                </a:solidFill>
                <a:latin typeface="+mj-lt"/>
                <a:ea typeface="+mj-ea"/>
                <a:cs typeface="+mj-cs"/>
              </a:rPr>
              <a:t>Genetik algoritmayı uygulamamızda inceleyelim</a:t>
            </a:r>
          </a:p>
        </p:txBody>
      </p:sp>
      <p:pic>
        <p:nvPicPr>
          <p:cNvPr id="9" name="İçerik Yer Tutucusu 8">
            <a:extLst>
              <a:ext uri="{FF2B5EF4-FFF2-40B4-BE49-F238E27FC236}">
                <a16:creationId xmlns:a16="http://schemas.microsoft.com/office/drawing/2014/main" id="{0C1B147D-A901-C3A6-5630-3F812A8C5C7A}"/>
              </a:ext>
            </a:extLst>
          </p:cNvPr>
          <p:cNvPicPr>
            <a:picLocks noGrp="1" noChangeAspect="1"/>
          </p:cNvPicPr>
          <p:nvPr>
            <p:ph idx="1"/>
          </p:nvPr>
        </p:nvPicPr>
        <p:blipFill>
          <a:blip r:embed="rId2"/>
          <a:stretch>
            <a:fillRect/>
          </a:stretch>
        </p:blipFill>
        <p:spPr>
          <a:xfrm>
            <a:off x="5258695" y="467208"/>
            <a:ext cx="5713213" cy="5923584"/>
          </a:xfrm>
          <a:prstGeom prst="rect">
            <a:avLst/>
          </a:prstGeom>
        </p:spPr>
      </p:pic>
    </p:spTree>
    <p:extLst>
      <p:ext uri="{BB962C8B-B14F-4D97-AF65-F5344CB8AC3E}">
        <p14:creationId xmlns:p14="http://schemas.microsoft.com/office/powerpoint/2010/main" val="3638895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3EBA38B3-D651-6B3C-E3CA-317FA401E811}"/>
              </a:ext>
            </a:extLst>
          </p:cNvPr>
          <p:cNvPicPr>
            <a:picLocks noGrp="1" noChangeAspect="1"/>
          </p:cNvPicPr>
          <p:nvPr>
            <p:ph idx="1"/>
          </p:nvPr>
        </p:nvPicPr>
        <p:blipFill>
          <a:blip r:embed="rId2"/>
          <a:stretch>
            <a:fillRect/>
          </a:stretch>
        </p:blipFill>
        <p:spPr>
          <a:xfrm>
            <a:off x="961112" y="1252537"/>
            <a:ext cx="4186217" cy="4352925"/>
          </a:xfrm>
        </p:spPr>
      </p:pic>
      <p:pic>
        <p:nvPicPr>
          <p:cNvPr id="7" name="Resim 6">
            <a:extLst>
              <a:ext uri="{FF2B5EF4-FFF2-40B4-BE49-F238E27FC236}">
                <a16:creationId xmlns:a16="http://schemas.microsoft.com/office/drawing/2014/main" id="{641AC005-B917-B184-61B4-CEE566331E11}"/>
              </a:ext>
            </a:extLst>
          </p:cNvPr>
          <p:cNvPicPr>
            <a:picLocks noChangeAspect="1"/>
          </p:cNvPicPr>
          <p:nvPr/>
        </p:nvPicPr>
        <p:blipFill>
          <a:blip r:embed="rId3"/>
          <a:stretch>
            <a:fillRect/>
          </a:stretch>
        </p:blipFill>
        <p:spPr>
          <a:xfrm>
            <a:off x="6512573" y="1252537"/>
            <a:ext cx="4895850" cy="4524375"/>
          </a:xfrm>
          <a:prstGeom prst="rect">
            <a:avLst/>
          </a:prstGeom>
        </p:spPr>
      </p:pic>
    </p:spTree>
    <p:extLst>
      <p:ext uri="{BB962C8B-B14F-4D97-AF65-F5344CB8AC3E}">
        <p14:creationId xmlns:p14="http://schemas.microsoft.com/office/powerpoint/2010/main" val="304808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E9210CC9-FA7F-50FA-E452-E0A875D7E673}"/>
              </a:ext>
            </a:extLst>
          </p:cNvPr>
          <p:cNvPicPr>
            <a:picLocks noChangeAspect="1"/>
          </p:cNvPicPr>
          <p:nvPr/>
        </p:nvPicPr>
        <p:blipFill>
          <a:blip r:embed="rId2"/>
          <a:stretch>
            <a:fillRect/>
          </a:stretch>
        </p:blipFill>
        <p:spPr>
          <a:xfrm>
            <a:off x="1216867" y="1633537"/>
            <a:ext cx="4495800" cy="3590925"/>
          </a:xfrm>
          <a:prstGeom prst="rect">
            <a:avLst/>
          </a:prstGeom>
        </p:spPr>
      </p:pic>
      <p:pic>
        <p:nvPicPr>
          <p:cNvPr id="11" name="Resim 10">
            <a:extLst>
              <a:ext uri="{FF2B5EF4-FFF2-40B4-BE49-F238E27FC236}">
                <a16:creationId xmlns:a16="http://schemas.microsoft.com/office/drawing/2014/main" id="{C8CF3E9C-E6B9-F47C-1F88-BEE4D6438D30}"/>
              </a:ext>
            </a:extLst>
          </p:cNvPr>
          <p:cNvPicPr>
            <a:picLocks noChangeAspect="1"/>
          </p:cNvPicPr>
          <p:nvPr/>
        </p:nvPicPr>
        <p:blipFill>
          <a:blip r:embed="rId3"/>
          <a:stretch>
            <a:fillRect/>
          </a:stretch>
        </p:blipFill>
        <p:spPr>
          <a:xfrm>
            <a:off x="6241110" y="1104899"/>
            <a:ext cx="5438775" cy="4648200"/>
          </a:xfrm>
          <a:prstGeom prst="rect">
            <a:avLst/>
          </a:prstGeom>
        </p:spPr>
      </p:pic>
    </p:spTree>
    <p:extLst>
      <p:ext uri="{BB962C8B-B14F-4D97-AF65-F5344CB8AC3E}">
        <p14:creationId xmlns:p14="http://schemas.microsoft.com/office/powerpoint/2010/main" val="2387877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55BC3F55-9526-6735-2398-4E3BB5979FC9}"/>
              </a:ext>
            </a:extLst>
          </p:cNvPr>
          <p:cNvPicPr>
            <a:picLocks noChangeAspect="1"/>
          </p:cNvPicPr>
          <p:nvPr/>
        </p:nvPicPr>
        <p:blipFill>
          <a:blip r:embed="rId2"/>
          <a:stretch>
            <a:fillRect/>
          </a:stretch>
        </p:blipFill>
        <p:spPr>
          <a:xfrm>
            <a:off x="3505200" y="1785937"/>
            <a:ext cx="5181600" cy="3286125"/>
          </a:xfrm>
          <a:prstGeom prst="rect">
            <a:avLst/>
          </a:prstGeom>
        </p:spPr>
      </p:pic>
    </p:spTree>
    <p:extLst>
      <p:ext uri="{BB962C8B-B14F-4D97-AF65-F5344CB8AC3E}">
        <p14:creationId xmlns:p14="http://schemas.microsoft.com/office/powerpoint/2010/main" val="3432005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1670D6-B234-846B-F7D6-37291101FC02}"/>
              </a:ext>
            </a:extLst>
          </p:cNvPr>
          <p:cNvSpPr>
            <a:spLocks noGrp="1"/>
          </p:cNvSpPr>
          <p:nvPr>
            <p:ph type="title"/>
          </p:nvPr>
        </p:nvSpPr>
        <p:spPr/>
        <p:txBody>
          <a:bodyPr/>
          <a:lstStyle/>
          <a:p>
            <a:r>
              <a:rPr lang="tr-TR" dirty="0"/>
              <a:t>GSP Nedir?</a:t>
            </a:r>
          </a:p>
        </p:txBody>
      </p:sp>
      <p:sp>
        <p:nvSpPr>
          <p:cNvPr id="3" name="İçerik Yer Tutucusu 2">
            <a:extLst>
              <a:ext uri="{FF2B5EF4-FFF2-40B4-BE49-F238E27FC236}">
                <a16:creationId xmlns:a16="http://schemas.microsoft.com/office/drawing/2014/main" id="{4D0DAA92-C611-56D9-1DC8-DFFBC33E5738}"/>
              </a:ext>
            </a:extLst>
          </p:cNvPr>
          <p:cNvSpPr>
            <a:spLocks noGrp="1"/>
          </p:cNvSpPr>
          <p:nvPr>
            <p:ph idx="1"/>
          </p:nvPr>
        </p:nvSpPr>
        <p:spPr/>
        <p:txBody>
          <a:bodyPr/>
          <a:lstStyle/>
          <a:p>
            <a:r>
              <a:rPr lang="tr-TR" b="1" i="0" dirty="0">
                <a:solidFill>
                  <a:srgbClr val="202124"/>
                </a:solidFill>
                <a:effectLst/>
                <a:latin typeface="arial" panose="020B0604020202020204" pitchFamily="34" charset="0"/>
              </a:rPr>
              <a:t>Gezgin Satıcı Problemi</a:t>
            </a:r>
            <a:r>
              <a:rPr lang="tr-TR" b="0" i="0" dirty="0">
                <a:solidFill>
                  <a:srgbClr val="202124"/>
                </a:solidFill>
                <a:effectLst/>
                <a:latin typeface="arial" panose="020B0604020202020204" pitchFamily="34" charset="0"/>
              </a:rPr>
              <a:t> (GSP), düğümler arasındaki maliyeti (mesafe, süre veya masraf) en aza indirecek biçimde tüm noktaların yalnız bir kez dolaşılmasını amaçlayan </a:t>
            </a:r>
            <a:r>
              <a:rPr lang="tr-TR" b="0" i="0" dirty="0" err="1">
                <a:solidFill>
                  <a:srgbClr val="202124"/>
                </a:solidFill>
                <a:effectLst/>
                <a:latin typeface="arial" panose="020B0604020202020204" pitchFamily="34" charset="0"/>
              </a:rPr>
              <a:t>kombinasyonel</a:t>
            </a:r>
            <a:r>
              <a:rPr lang="tr-TR" b="0" i="0" dirty="0">
                <a:solidFill>
                  <a:srgbClr val="202124"/>
                </a:solidFill>
                <a:effectLst/>
                <a:latin typeface="arial" panose="020B0604020202020204" pitchFamily="34" charset="0"/>
              </a:rPr>
              <a:t> eniyileme problemidir. kontrolleri, devriye hizmetleri, servis güzergâhlarının belirlenmesi hizmetleri sağlanabilmektedir.</a:t>
            </a:r>
            <a:endParaRPr lang="tr-TR" dirty="0"/>
          </a:p>
        </p:txBody>
      </p:sp>
    </p:spTree>
    <p:extLst>
      <p:ext uri="{BB962C8B-B14F-4D97-AF65-F5344CB8AC3E}">
        <p14:creationId xmlns:p14="http://schemas.microsoft.com/office/powerpoint/2010/main" val="3964083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Gezgin Satıcı Problemi Nedir ve Neden Önemlidir? – Blog">
            <a:extLst>
              <a:ext uri="{FF2B5EF4-FFF2-40B4-BE49-F238E27FC236}">
                <a16:creationId xmlns:a16="http://schemas.microsoft.com/office/drawing/2014/main" id="{C7FA4B9F-8890-9780-BE47-D901E59425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734"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8091170F-32EE-04DC-91F9-FCE6AE746601}"/>
              </a:ext>
            </a:extLst>
          </p:cNvPr>
          <p:cNvSpPr/>
          <p:nvPr/>
        </p:nvSpPr>
        <p:spPr>
          <a:xfrm>
            <a:off x="9250533" y="5462031"/>
            <a:ext cx="1730540" cy="12849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chemeClr val="bg1">
                  <a:lumMod val="65000"/>
                </a:schemeClr>
              </a:solidFill>
            </a:endParaRPr>
          </a:p>
        </p:txBody>
      </p:sp>
    </p:spTree>
    <p:extLst>
      <p:ext uri="{BB962C8B-B14F-4D97-AF65-F5344CB8AC3E}">
        <p14:creationId xmlns:p14="http://schemas.microsoft.com/office/powerpoint/2010/main" val="819095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E1AC1F-BD8D-0D14-22A2-378318CB9F96}"/>
              </a:ext>
            </a:extLst>
          </p:cNvPr>
          <p:cNvSpPr>
            <a:spLocks noGrp="1"/>
          </p:cNvSpPr>
          <p:nvPr>
            <p:ph type="title"/>
          </p:nvPr>
        </p:nvSpPr>
        <p:spPr/>
        <p:txBody>
          <a:bodyPr/>
          <a:lstStyle/>
          <a:p>
            <a:r>
              <a:rPr lang="tr-TR" dirty="0"/>
              <a:t>Gezgin Satıcı Probleminde Genetik Algoritma</a:t>
            </a:r>
          </a:p>
        </p:txBody>
      </p:sp>
      <p:sp>
        <p:nvSpPr>
          <p:cNvPr id="3" name="İçerik Yer Tutucusu 2">
            <a:extLst>
              <a:ext uri="{FF2B5EF4-FFF2-40B4-BE49-F238E27FC236}">
                <a16:creationId xmlns:a16="http://schemas.microsoft.com/office/drawing/2014/main" id="{3000E598-D4A3-8969-ADB9-086E18F16287}"/>
              </a:ext>
            </a:extLst>
          </p:cNvPr>
          <p:cNvSpPr>
            <a:spLocks noGrp="1"/>
          </p:cNvSpPr>
          <p:nvPr>
            <p:ph idx="1"/>
          </p:nvPr>
        </p:nvSpPr>
        <p:spPr/>
        <p:txBody>
          <a:bodyPr/>
          <a:lstStyle/>
          <a:p>
            <a:r>
              <a:rPr lang="tr-TR" b="1" dirty="0"/>
              <a:t>Genetik Algoritma</a:t>
            </a:r>
            <a:r>
              <a:rPr lang="tr-TR" dirty="0"/>
              <a:t>,</a:t>
            </a:r>
            <a:r>
              <a:rPr lang="tr-TR" b="1" dirty="0"/>
              <a:t> </a:t>
            </a:r>
            <a:r>
              <a:rPr lang="tr-TR" dirty="0"/>
              <a:t>doğrusal olmayan, çok değişkenli, zor problemlerin çözümü için geliştirilmiş, popülasyon temelli sezgisel bir yöntemdir. Önbilgi ve varsayımlar olmadan, amaç fonksiyonu ile çalışabilmektedir. Problem değişkenleri, kromozom denen dizilerde, genlerle temsil edilmektedir. Her bir değişken kodlama biçimine bağlı olarak tek ya da bir grup genle tanımlanmaktadır. Seçim, çaprazlama ve mutasyon olarak adlandırılan genetik operatörlerle </a:t>
            </a:r>
            <a:r>
              <a:rPr lang="tr-TR" dirty="0" err="1"/>
              <a:t>iterasyonlar</a:t>
            </a:r>
            <a:r>
              <a:rPr lang="tr-TR" dirty="0"/>
              <a:t> boyunca kromozomlarda birtakım değişiklikler yapılmakta ve en iyi sonucu verecek çözüm seti aranmaktadır</a:t>
            </a:r>
          </a:p>
        </p:txBody>
      </p:sp>
    </p:spTree>
    <p:extLst>
      <p:ext uri="{BB962C8B-B14F-4D97-AF65-F5344CB8AC3E}">
        <p14:creationId xmlns:p14="http://schemas.microsoft.com/office/powerpoint/2010/main" val="2662693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FDDA6B7-60FA-DEE0-95F4-869971A0657A}"/>
              </a:ext>
            </a:extLst>
          </p:cNvPr>
          <p:cNvSpPr>
            <a:spLocks noGrp="1"/>
          </p:cNvSpPr>
          <p:nvPr>
            <p:ph idx="1"/>
          </p:nvPr>
        </p:nvSpPr>
        <p:spPr>
          <a:xfrm>
            <a:off x="838200" y="1253331"/>
            <a:ext cx="10515600" cy="4351338"/>
          </a:xfrm>
        </p:spPr>
        <p:txBody>
          <a:bodyPr>
            <a:normAutofit fontScale="92500" lnSpcReduction="10000"/>
          </a:bodyPr>
          <a:lstStyle/>
          <a:p>
            <a:pPr marL="0" indent="0">
              <a:buNone/>
            </a:pPr>
            <a:r>
              <a:rPr lang="tr-TR" dirty="0"/>
              <a:t>Standart genetik algoritmalar beş aşamaya ayrılır:</a:t>
            </a:r>
          </a:p>
          <a:p>
            <a:r>
              <a:rPr lang="tr-TR" dirty="0"/>
              <a:t>Başlangıç popülasyonunun oluşturulması.</a:t>
            </a:r>
          </a:p>
          <a:p>
            <a:r>
              <a:rPr lang="tr-TR" dirty="0" err="1"/>
              <a:t>Fitness</a:t>
            </a:r>
            <a:r>
              <a:rPr lang="tr-TR" dirty="0"/>
              <a:t> hesaplama.</a:t>
            </a:r>
          </a:p>
          <a:p>
            <a:r>
              <a:rPr lang="tr-TR" dirty="0"/>
              <a:t>En iyi genleri seçmek.</a:t>
            </a:r>
          </a:p>
          <a:p>
            <a:r>
              <a:rPr lang="tr-TR" dirty="0"/>
              <a:t>Karşıdan karşıya geçmek.</a:t>
            </a:r>
          </a:p>
          <a:p>
            <a:r>
              <a:rPr lang="tr-TR" dirty="0"/>
              <a:t>Varyasyonları tanıtmak için mutasyon.</a:t>
            </a:r>
          </a:p>
          <a:p>
            <a:r>
              <a:rPr lang="tr-TR" dirty="0"/>
              <a:t>Bu algoritmalar, çeşitli türlerdeki optimizasyon problemlerine çözüm bulmak için uygulanabilir. Bir örneği de Gezgin Satıcı Problemidir. Problem, bir satıcıya bir dizi şehir verildiğini, her şehri tam olarak bir kez ziyaret etmesi ve başlangıç şehrine geri dönmesi için en kısa yolu bulması gerektiğini söylüyor.</a:t>
            </a:r>
          </a:p>
          <a:p>
            <a:endParaRPr lang="tr-TR" dirty="0"/>
          </a:p>
        </p:txBody>
      </p:sp>
    </p:spTree>
    <p:extLst>
      <p:ext uri="{BB962C8B-B14F-4D97-AF65-F5344CB8AC3E}">
        <p14:creationId xmlns:p14="http://schemas.microsoft.com/office/powerpoint/2010/main" val="2855593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8180513-DF03-4532-47B7-F68D52118A0D}"/>
              </a:ext>
            </a:extLst>
          </p:cNvPr>
          <p:cNvSpPr>
            <a:spLocks noGrp="1"/>
          </p:cNvSpPr>
          <p:nvPr>
            <p:ph idx="1"/>
          </p:nvPr>
        </p:nvSpPr>
        <p:spPr>
          <a:xfrm>
            <a:off x="838200" y="204186"/>
            <a:ext cx="10515600" cy="5972777"/>
          </a:xfrm>
        </p:spPr>
        <p:txBody>
          <a:bodyPr/>
          <a:lstStyle/>
          <a:p>
            <a:pPr marL="0" indent="0">
              <a:buNone/>
            </a:pPr>
            <a:r>
              <a:rPr lang="tr-TR" dirty="0"/>
              <a:t>Yaklaşım: </a:t>
            </a:r>
          </a:p>
          <a:p>
            <a:r>
              <a:rPr lang="tr-TR" dirty="0"/>
              <a:t>Yapacağımız uygulamada, şehirler gen olarak alınır, bu karakterler kullanılarak oluşturulan diziye kromozom denir, bahsedilen tüm şehirlerin yol uzunluğuna eşit bir uygunluk puanı bir popülasyonu hedeflemek için kullanılır.</a:t>
            </a:r>
          </a:p>
          <a:p>
            <a:r>
              <a:rPr lang="tr-TR" dirty="0" err="1"/>
              <a:t>Fitness</a:t>
            </a:r>
            <a:r>
              <a:rPr lang="tr-TR" dirty="0"/>
              <a:t> Skoru, gen tarafından tanımlanan yolun uzunluğu olarak tanımlanır. Yol uzunluğu ne kadar küçükse, gen o kadar uygundur. Gen havuzundaki tüm genlerin en uygunu, popülasyon testinde hayatta kalır ve bir sonraki yinelemeye geçer. </a:t>
            </a:r>
          </a:p>
          <a:p>
            <a:r>
              <a:rPr lang="tr-TR" dirty="0"/>
              <a:t>Yineleme sayısı, bir soğutma değişkeninin değerine bağlıdır. Soğutma değişkeninin değeri her yinelemede azalmaya devam eder ve belirli sayıda yinelemeden sonra bir eşiğe ulaşır.</a:t>
            </a:r>
          </a:p>
          <a:p>
            <a:endParaRPr lang="tr-TR" dirty="0"/>
          </a:p>
        </p:txBody>
      </p:sp>
    </p:spTree>
    <p:extLst>
      <p:ext uri="{BB962C8B-B14F-4D97-AF65-F5344CB8AC3E}">
        <p14:creationId xmlns:p14="http://schemas.microsoft.com/office/powerpoint/2010/main" val="1852068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D4D8DEC-77C3-8CD1-8737-64FE09630F42}"/>
              </a:ext>
            </a:extLst>
          </p:cNvPr>
          <p:cNvSpPr>
            <a:spLocks noGrp="1"/>
          </p:cNvSpPr>
          <p:nvPr>
            <p:ph idx="1"/>
          </p:nvPr>
        </p:nvSpPr>
        <p:spPr>
          <a:xfrm>
            <a:off x="838200" y="408373"/>
            <a:ext cx="10515600" cy="5768590"/>
          </a:xfrm>
        </p:spPr>
        <p:txBody>
          <a:bodyPr/>
          <a:lstStyle/>
          <a:p>
            <a:pPr marL="0" indent="0">
              <a:buNone/>
            </a:pPr>
            <a:r>
              <a:rPr lang="tr-TR" dirty="0"/>
              <a:t>Algoritma:</a:t>
            </a:r>
          </a:p>
          <a:p>
            <a:r>
              <a:rPr lang="tr-TR" dirty="0"/>
              <a:t>1. Popülasyonu rastgele başlat.</a:t>
            </a:r>
          </a:p>
          <a:p>
            <a:r>
              <a:rPr lang="tr-TR" dirty="0"/>
              <a:t>2. Kromozomun uygunluğunu belirleyin.</a:t>
            </a:r>
          </a:p>
          <a:p>
            <a:r>
              <a:rPr lang="tr-TR" dirty="0"/>
              <a:t>3. Bitene kadar tekrarlayın:</a:t>
            </a:r>
          </a:p>
          <a:p>
            <a:r>
              <a:rPr lang="tr-TR" dirty="0"/>
              <a:t>     Ebeveynleri seçin.</a:t>
            </a:r>
          </a:p>
          <a:p>
            <a:r>
              <a:rPr lang="tr-TR" dirty="0"/>
              <a:t>     Çaprazlama ve mutasyon gerçekleştirin.</a:t>
            </a:r>
          </a:p>
          <a:p>
            <a:r>
              <a:rPr lang="tr-TR" dirty="0"/>
              <a:t>     Yeni popülasyonun uygunluğunu hesaplayın.</a:t>
            </a:r>
          </a:p>
          <a:p>
            <a:r>
              <a:rPr lang="tr-TR" dirty="0"/>
              <a:t>     Gen havuzuna ekleyin.</a:t>
            </a:r>
          </a:p>
          <a:p>
            <a:endParaRPr lang="tr-TR" dirty="0"/>
          </a:p>
        </p:txBody>
      </p:sp>
    </p:spTree>
    <p:extLst>
      <p:ext uri="{BB962C8B-B14F-4D97-AF65-F5344CB8AC3E}">
        <p14:creationId xmlns:p14="http://schemas.microsoft.com/office/powerpoint/2010/main" val="1680854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64F427-16D0-864F-2BF5-D7A9268CDD74}"/>
              </a:ext>
            </a:extLst>
          </p:cNvPr>
          <p:cNvSpPr>
            <a:spLocks noGrp="1"/>
          </p:cNvSpPr>
          <p:nvPr>
            <p:ph type="title"/>
          </p:nvPr>
        </p:nvSpPr>
        <p:spPr/>
        <p:txBody>
          <a:bodyPr/>
          <a:lstStyle/>
          <a:p>
            <a:r>
              <a:rPr lang="tr-TR" dirty="0"/>
              <a:t>Genetik Algoritmayı Yakından Tanıyalım</a:t>
            </a:r>
          </a:p>
        </p:txBody>
      </p:sp>
      <p:sp>
        <p:nvSpPr>
          <p:cNvPr id="3" name="İçerik Yer Tutucusu 2">
            <a:extLst>
              <a:ext uri="{FF2B5EF4-FFF2-40B4-BE49-F238E27FC236}">
                <a16:creationId xmlns:a16="http://schemas.microsoft.com/office/drawing/2014/main" id="{A2E53AA9-2DE1-7EE9-8487-1758C769ED23}"/>
              </a:ext>
            </a:extLst>
          </p:cNvPr>
          <p:cNvSpPr>
            <a:spLocks noGrp="1"/>
          </p:cNvSpPr>
          <p:nvPr>
            <p:ph idx="1"/>
          </p:nvPr>
        </p:nvSpPr>
        <p:spPr/>
        <p:txBody>
          <a:bodyPr/>
          <a:lstStyle/>
          <a:p>
            <a:r>
              <a:rPr lang="tr-TR" b="1" dirty="0"/>
              <a:t>Mutasyon</a:t>
            </a:r>
            <a:r>
              <a:rPr lang="tr-TR" dirty="0"/>
              <a:t> nasıl çalışır?</a:t>
            </a:r>
          </a:p>
          <a:p>
            <a:r>
              <a:rPr lang="tr-TR" dirty="0"/>
              <a:t>5 şehir olduğunu varsayalım: 0, 1, 2, 3, 4. Satıcı şehir 0'da ve tüm şehirlerden geçerek şehir 0'a geri dönmek için en kısa yolu bulması gerekiyor. Seçilen yolu temsil eden bir kromozom olabilir. </a:t>
            </a:r>
          </a:p>
          <a:p>
            <a:pPr marL="0" indent="0">
              <a:buNone/>
            </a:pPr>
            <a:r>
              <a:rPr lang="tr-TR" dirty="0"/>
              <a:t>   Şu şekilde temsil edilir: </a:t>
            </a:r>
          </a:p>
          <a:p>
            <a:pPr marL="0" indent="0">
              <a:buNone/>
            </a:pPr>
            <a:endParaRPr lang="tr-TR" dirty="0"/>
          </a:p>
        </p:txBody>
      </p:sp>
      <p:pic>
        <p:nvPicPr>
          <p:cNvPr id="4" name="Resim 3">
            <a:extLst>
              <a:ext uri="{FF2B5EF4-FFF2-40B4-BE49-F238E27FC236}">
                <a16:creationId xmlns:a16="http://schemas.microsoft.com/office/drawing/2014/main" id="{7DD0A556-D016-05D3-B663-2ACF21D1526C}"/>
              </a:ext>
            </a:extLst>
          </p:cNvPr>
          <p:cNvPicPr>
            <a:picLocks noChangeAspect="1"/>
          </p:cNvPicPr>
          <p:nvPr/>
        </p:nvPicPr>
        <p:blipFill>
          <a:blip r:embed="rId2"/>
          <a:stretch>
            <a:fillRect/>
          </a:stretch>
        </p:blipFill>
        <p:spPr>
          <a:xfrm>
            <a:off x="3259730" y="4745296"/>
            <a:ext cx="5672540" cy="965038"/>
          </a:xfrm>
          <a:prstGeom prst="rect">
            <a:avLst/>
          </a:prstGeom>
        </p:spPr>
      </p:pic>
    </p:spTree>
    <p:extLst>
      <p:ext uri="{BB962C8B-B14F-4D97-AF65-F5344CB8AC3E}">
        <p14:creationId xmlns:p14="http://schemas.microsoft.com/office/powerpoint/2010/main" val="1460777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038219C-AAB2-FD6A-5370-E14DD65B45BC}"/>
              </a:ext>
            </a:extLst>
          </p:cNvPr>
          <p:cNvSpPr>
            <a:spLocks noGrp="1"/>
          </p:cNvSpPr>
          <p:nvPr>
            <p:ph idx="1"/>
          </p:nvPr>
        </p:nvSpPr>
        <p:spPr>
          <a:xfrm>
            <a:off x="838200" y="1253331"/>
            <a:ext cx="10515600" cy="4351338"/>
          </a:xfrm>
        </p:spPr>
        <p:txBody>
          <a:bodyPr/>
          <a:lstStyle/>
          <a:p>
            <a:r>
              <a:rPr lang="tr-TR" dirty="0"/>
              <a:t>Bu kromozom mutasyona uğrar. Mutasyon sırasında, kromozomdaki iki şehrin konumu, başlangıç ​​ve bitiş noktasını temsil ettikleri için ilk ve son hücre dışında yeni bir konfigürasyon oluşturmak için değiştirilir. </a:t>
            </a:r>
          </a:p>
        </p:txBody>
      </p:sp>
      <p:pic>
        <p:nvPicPr>
          <p:cNvPr id="4" name="Resim 3">
            <a:extLst>
              <a:ext uri="{FF2B5EF4-FFF2-40B4-BE49-F238E27FC236}">
                <a16:creationId xmlns:a16="http://schemas.microsoft.com/office/drawing/2014/main" id="{EBBDEF77-82AD-A7AD-98CB-F5C3387BEEAF}"/>
              </a:ext>
            </a:extLst>
          </p:cNvPr>
          <p:cNvPicPr>
            <a:picLocks noChangeAspect="1"/>
          </p:cNvPicPr>
          <p:nvPr/>
        </p:nvPicPr>
        <p:blipFill>
          <a:blip r:embed="rId2"/>
          <a:stretch>
            <a:fillRect/>
          </a:stretch>
        </p:blipFill>
        <p:spPr>
          <a:xfrm>
            <a:off x="1965339" y="3233737"/>
            <a:ext cx="3149635" cy="535830"/>
          </a:xfrm>
          <a:prstGeom prst="rect">
            <a:avLst/>
          </a:prstGeom>
        </p:spPr>
      </p:pic>
      <p:pic>
        <p:nvPicPr>
          <p:cNvPr id="8" name="Resim 7">
            <a:extLst>
              <a:ext uri="{FF2B5EF4-FFF2-40B4-BE49-F238E27FC236}">
                <a16:creationId xmlns:a16="http://schemas.microsoft.com/office/drawing/2014/main" id="{45553EEC-3105-17C0-8D5A-10EF711869E5}"/>
              </a:ext>
            </a:extLst>
          </p:cNvPr>
          <p:cNvPicPr>
            <a:picLocks noChangeAspect="1"/>
          </p:cNvPicPr>
          <p:nvPr/>
        </p:nvPicPr>
        <p:blipFill>
          <a:blip r:embed="rId3"/>
          <a:stretch>
            <a:fillRect/>
          </a:stretch>
        </p:blipFill>
        <p:spPr>
          <a:xfrm>
            <a:off x="6657999" y="3157537"/>
            <a:ext cx="3152775" cy="542925"/>
          </a:xfrm>
          <a:prstGeom prst="rect">
            <a:avLst/>
          </a:prstGeom>
        </p:spPr>
      </p:pic>
      <mc:AlternateContent xmlns:mc="http://schemas.openxmlformats.org/markup-compatibility/2006">
        <mc:Choice xmlns:p14="http://schemas.microsoft.com/office/powerpoint/2010/main" Requires="p14">
          <p:contentPart p14:bwMode="auto" r:id="rId4">
            <p14:nvContentPartPr>
              <p14:cNvPr id="24" name="Mürekkep 23">
                <a:extLst>
                  <a:ext uri="{FF2B5EF4-FFF2-40B4-BE49-F238E27FC236}">
                    <a16:creationId xmlns:a16="http://schemas.microsoft.com/office/drawing/2014/main" id="{18A7E103-8DBB-75F8-C1AD-B73A99E59F3F}"/>
                  </a:ext>
                </a:extLst>
              </p14:cNvPr>
              <p14:cNvContentPartPr/>
              <p14:nvPr/>
            </p14:nvContentPartPr>
            <p14:xfrm>
              <a:off x="3239783" y="3808720"/>
              <a:ext cx="5743080" cy="1012320"/>
            </p14:xfrm>
          </p:contentPart>
        </mc:Choice>
        <mc:Fallback>
          <p:pic>
            <p:nvPicPr>
              <p:cNvPr id="24" name="Mürekkep 23">
                <a:extLst>
                  <a:ext uri="{FF2B5EF4-FFF2-40B4-BE49-F238E27FC236}">
                    <a16:creationId xmlns:a16="http://schemas.microsoft.com/office/drawing/2014/main" id="{18A7E103-8DBB-75F8-C1AD-B73A99E59F3F}"/>
                  </a:ext>
                </a:extLst>
              </p:cNvPr>
              <p:cNvPicPr/>
              <p:nvPr/>
            </p:nvPicPr>
            <p:blipFill>
              <a:blip r:embed="rId5"/>
              <a:stretch>
                <a:fillRect/>
              </a:stretch>
            </p:blipFill>
            <p:spPr>
              <a:xfrm>
                <a:off x="3231143" y="3800080"/>
                <a:ext cx="5760720" cy="1029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6" name="Mürekkep 25">
                <a:extLst>
                  <a:ext uri="{FF2B5EF4-FFF2-40B4-BE49-F238E27FC236}">
                    <a16:creationId xmlns:a16="http://schemas.microsoft.com/office/drawing/2014/main" id="{94B75FA1-C584-6B5F-966C-2E288F202EC8}"/>
                  </a:ext>
                </a:extLst>
              </p14:cNvPr>
              <p14:cNvContentPartPr/>
              <p14:nvPr/>
            </p14:nvContentPartPr>
            <p14:xfrm>
              <a:off x="4402943" y="2776600"/>
              <a:ext cx="3501720" cy="383760"/>
            </p14:xfrm>
          </p:contentPart>
        </mc:Choice>
        <mc:Fallback>
          <p:pic>
            <p:nvPicPr>
              <p:cNvPr id="26" name="Mürekkep 25">
                <a:extLst>
                  <a:ext uri="{FF2B5EF4-FFF2-40B4-BE49-F238E27FC236}">
                    <a16:creationId xmlns:a16="http://schemas.microsoft.com/office/drawing/2014/main" id="{94B75FA1-C584-6B5F-966C-2E288F202EC8}"/>
                  </a:ext>
                </a:extLst>
              </p:cNvPr>
              <p:cNvPicPr/>
              <p:nvPr/>
            </p:nvPicPr>
            <p:blipFill>
              <a:blip r:embed="rId7"/>
              <a:stretch>
                <a:fillRect/>
              </a:stretch>
            </p:blipFill>
            <p:spPr>
              <a:xfrm>
                <a:off x="4393943" y="2767960"/>
                <a:ext cx="3519360" cy="401400"/>
              </a:xfrm>
              <a:prstGeom prst="rect">
                <a:avLst/>
              </a:prstGeom>
            </p:spPr>
          </p:pic>
        </mc:Fallback>
      </mc:AlternateContent>
      <p:sp>
        <p:nvSpPr>
          <p:cNvPr id="27" name="Metin kutusu 26">
            <a:extLst>
              <a:ext uri="{FF2B5EF4-FFF2-40B4-BE49-F238E27FC236}">
                <a16:creationId xmlns:a16="http://schemas.microsoft.com/office/drawing/2014/main" id="{DB316180-6273-EC7B-FCB1-1AFEDC41F640}"/>
              </a:ext>
            </a:extLst>
          </p:cNvPr>
          <p:cNvSpPr txBox="1"/>
          <p:nvPr/>
        </p:nvSpPr>
        <p:spPr>
          <a:xfrm>
            <a:off x="7904663" y="2776600"/>
            <a:ext cx="2636668" cy="369332"/>
          </a:xfrm>
          <a:prstGeom prst="rect">
            <a:avLst/>
          </a:prstGeom>
          <a:noFill/>
        </p:spPr>
        <p:txBody>
          <a:bodyPr wrap="square" rtlCol="0">
            <a:spAutoFit/>
          </a:bodyPr>
          <a:lstStyle/>
          <a:p>
            <a:r>
              <a:rPr lang="tr-TR" dirty="0"/>
              <a:t>Mutasyona Uğramış</a:t>
            </a:r>
          </a:p>
        </p:txBody>
      </p:sp>
    </p:spTree>
    <p:extLst>
      <p:ext uri="{BB962C8B-B14F-4D97-AF65-F5344CB8AC3E}">
        <p14:creationId xmlns:p14="http://schemas.microsoft.com/office/powerpoint/2010/main" val="170626086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504</Words>
  <Application>Microsoft Office PowerPoint</Application>
  <PresentationFormat>Geniş ekran</PresentationFormat>
  <Paragraphs>32</Paragraphs>
  <Slides>14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14</vt:i4>
      </vt:variant>
    </vt:vector>
  </HeadingPairs>
  <TitlesOfParts>
    <vt:vector size="19" baseType="lpstr">
      <vt:lpstr>Arial</vt:lpstr>
      <vt:lpstr>Arial</vt:lpstr>
      <vt:lpstr>Calibri</vt:lpstr>
      <vt:lpstr>Calibri Light</vt:lpstr>
      <vt:lpstr>Office Teması</vt:lpstr>
      <vt:lpstr>Genetik Algoritma Kullanarak Gezgin Satıcı Problem Çözümü</vt:lpstr>
      <vt:lpstr>GSP Nedir?</vt:lpstr>
      <vt:lpstr>PowerPoint Sunusu</vt:lpstr>
      <vt:lpstr>Gezgin Satıcı Probleminde Genetik Algoritma</vt:lpstr>
      <vt:lpstr>PowerPoint Sunusu</vt:lpstr>
      <vt:lpstr>PowerPoint Sunusu</vt:lpstr>
      <vt:lpstr>PowerPoint Sunusu</vt:lpstr>
      <vt:lpstr>Genetik Algoritmayı Yakından Tanıyalım</vt:lpstr>
      <vt:lpstr>PowerPoint Sunusu</vt:lpstr>
      <vt:lpstr>PowerPoint Sunusu</vt:lpstr>
      <vt:lpstr>Genetik algoritmayı uygulamamızda inceleyelim</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Genetik Algoritma Kullanarak Gezgin Satıcı Problem Çözümü</dc:title>
  <dc:creator>sad adsa</dc:creator>
  <cp:lastModifiedBy>sad adsa</cp:lastModifiedBy>
  <cp:revision>1</cp:revision>
  <dcterms:created xsi:type="dcterms:W3CDTF">2022-05-18T08:37:57Z</dcterms:created>
  <dcterms:modified xsi:type="dcterms:W3CDTF">2022-05-18T13:16:01Z</dcterms:modified>
</cp:coreProperties>
</file>