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7"/>
  </p:notesMasterIdLst>
  <p:handoutMasterIdLst>
    <p:handoutMasterId r:id="rId18"/>
  </p:handoutMasterIdLst>
  <p:sldIdLst>
    <p:sldId id="289" r:id="rId5"/>
    <p:sldId id="286" r:id="rId6"/>
    <p:sldId id="280" r:id="rId7"/>
    <p:sldId id="272" r:id="rId8"/>
    <p:sldId id="296" r:id="rId9"/>
    <p:sldId id="281" r:id="rId10"/>
    <p:sldId id="273" r:id="rId11"/>
    <p:sldId id="264" r:id="rId12"/>
    <p:sldId id="294" r:id="rId13"/>
    <p:sldId id="278" r:id="rId14"/>
    <p:sldId id="297" r:id="rId15"/>
    <p:sldId id="28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70"/>
  </p:normalViewPr>
  <p:slideViewPr>
    <p:cSldViewPr snapToGrid="0">
      <p:cViewPr varScale="1">
        <p:scale>
          <a:sx n="72" d="100"/>
          <a:sy n="72" d="100"/>
        </p:scale>
        <p:origin x="456" y="36"/>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2"/>
            </a:solidFill>
          </c:spPr>
          <c:dPt>
            <c:idx val="0"/>
            <c:bubble3D val="0"/>
            <c:spPr>
              <a:solidFill>
                <a:schemeClr val="accent3"/>
              </a:solidFill>
              <a:ln w="19050">
                <a:noFill/>
              </a:ln>
              <a:effectLst/>
            </c:spPr>
            <c:extLst>
              <c:ext xmlns:c16="http://schemas.microsoft.com/office/drawing/2014/chart" uri="{C3380CC4-5D6E-409C-BE32-E72D297353CC}">
                <c16:uniqueId val="{00000001-D06F-455E-BFEA-78E46F0B6156}"/>
              </c:ext>
            </c:extLst>
          </c:dPt>
          <c:dPt>
            <c:idx val="1"/>
            <c:bubble3D val="0"/>
            <c:spPr>
              <a:solidFill>
                <a:schemeClr val="bg2"/>
              </a:solidFill>
              <a:ln w="19050">
                <a:noFill/>
              </a:ln>
              <a:effectLst/>
            </c:spPr>
            <c:extLst>
              <c:ext xmlns:c16="http://schemas.microsoft.com/office/drawing/2014/chart" uri="{C3380CC4-5D6E-409C-BE32-E72D297353CC}">
                <c16:uniqueId val="{00000003-D06F-455E-BFEA-78E46F0B6156}"/>
              </c:ext>
            </c:extLst>
          </c:dPt>
          <c:cat>
            <c:strRef>
              <c:f>Sheet1!$A$2:$A$3</c:f>
              <c:strCache>
                <c:ptCount val="2"/>
                <c:pt idx="0">
                  <c:v>1st Qtr</c:v>
                </c:pt>
                <c:pt idx="1">
                  <c:v>2nd Qtr</c:v>
                </c:pt>
              </c:strCache>
            </c:strRef>
          </c:cat>
          <c:val>
            <c:numRef>
              <c:f>Sheet1!$B$2:$B$3</c:f>
              <c:numCache>
                <c:formatCode>General</c:formatCode>
                <c:ptCount val="2"/>
                <c:pt idx="0">
                  <c:v>17</c:v>
                </c:pt>
                <c:pt idx="1">
                  <c:v>83</c:v>
                </c:pt>
              </c:numCache>
            </c:numRef>
          </c:val>
          <c:extLst>
            <c:ext xmlns:c16="http://schemas.microsoft.com/office/drawing/2014/chart" uri="{C3380CC4-5D6E-409C-BE32-E72D297353CC}">
              <c16:uniqueId val="{00000004-D06F-455E-BFEA-78E46F0B6156}"/>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2"/>
            </a:solidFill>
          </c:spPr>
          <c:dPt>
            <c:idx val="0"/>
            <c:bubble3D val="0"/>
            <c:spPr>
              <a:solidFill>
                <a:schemeClr val="accent3"/>
              </a:solidFill>
              <a:ln w="19050">
                <a:noFill/>
              </a:ln>
              <a:effectLst/>
            </c:spPr>
            <c:extLst>
              <c:ext xmlns:c16="http://schemas.microsoft.com/office/drawing/2014/chart" uri="{C3380CC4-5D6E-409C-BE32-E72D297353CC}">
                <c16:uniqueId val="{00000001-3974-451F-922D-5036AF7DB1A6}"/>
              </c:ext>
            </c:extLst>
          </c:dPt>
          <c:dPt>
            <c:idx val="1"/>
            <c:bubble3D val="0"/>
            <c:spPr>
              <a:solidFill>
                <a:schemeClr val="bg2"/>
              </a:solidFill>
              <a:ln w="19050">
                <a:noFill/>
              </a:ln>
              <a:effectLst/>
            </c:spPr>
            <c:extLst>
              <c:ext xmlns:c16="http://schemas.microsoft.com/office/drawing/2014/chart" uri="{C3380CC4-5D6E-409C-BE32-E72D297353CC}">
                <c16:uniqueId val="{00000003-3974-451F-922D-5036AF7DB1A6}"/>
              </c:ext>
            </c:extLst>
          </c:dPt>
          <c:cat>
            <c:strRef>
              <c:f>Sheet1!$A$2:$A$3</c:f>
              <c:strCache>
                <c:ptCount val="2"/>
                <c:pt idx="0">
                  <c:v>1st Qtr</c:v>
                </c:pt>
                <c:pt idx="1">
                  <c:v>2nd Qtr</c:v>
                </c:pt>
              </c:strCache>
            </c:strRef>
          </c:cat>
          <c:val>
            <c:numRef>
              <c:f>Sheet1!$B$2:$B$3</c:f>
              <c:numCache>
                <c:formatCode>General</c:formatCode>
                <c:ptCount val="2"/>
                <c:pt idx="0">
                  <c:v>17</c:v>
                </c:pt>
                <c:pt idx="1">
                  <c:v>83</c:v>
                </c:pt>
              </c:numCache>
            </c:numRef>
          </c:val>
          <c:extLst>
            <c:ext xmlns:c16="http://schemas.microsoft.com/office/drawing/2014/chart" uri="{C3380CC4-5D6E-409C-BE32-E72D297353CC}">
              <c16:uniqueId val="{00000004-3974-451F-922D-5036AF7DB1A6}"/>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2"/>
            </a:solidFill>
          </c:spPr>
          <c:dPt>
            <c:idx val="0"/>
            <c:bubble3D val="0"/>
            <c:spPr>
              <a:solidFill>
                <a:schemeClr val="accent3"/>
              </a:solidFill>
              <a:ln w="19050">
                <a:noFill/>
              </a:ln>
              <a:effectLst/>
            </c:spPr>
            <c:extLst>
              <c:ext xmlns:c16="http://schemas.microsoft.com/office/drawing/2014/chart" uri="{C3380CC4-5D6E-409C-BE32-E72D297353CC}">
                <c16:uniqueId val="{00000001-0011-4772-93FF-8CF059B07177}"/>
              </c:ext>
            </c:extLst>
          </c:dPt>
          <c:dPt>
            <c:idx val="1"/>
            <c:bubble3D val="0"/>
            <c:spPr>
              <a:solidFill>
                <a:schemeClr val="bg2"/>
              </a:solidFill>
              <a:ln w="19050">
                <a:noFill/>
              </a:ln>
              <a:effectLst/>
            </c:spPr>
            <c:extLst>
              <c:ext xmlns:c16="http://schemas.microsoft.com/office/drawing/2014/chart" uri="{C3380CC4-5D6E-409C-BE32-E72D297353CC}">
                <c16:uniqueId val="{00000003-0011-4772-93FF-8CF059B07177}"/>
              </c:ext>
            </c:extLst>
          </c:dPt>
          <c:cat>
            <c:strRef>
              <c:f>Sheet1!$A$2:$A$3</c:f>
              <c:strCache>
                <c:ptCount val="2"/>
                <c:pt idx="0">
                  <c:v>1st Qtr</c:v>
                </c:pt>
                <c:pt idx="1">
                  <c:v>2nd Qtr</c:v>
                </c:pt>
              </c:strCache>
            </c:strRef>
          </c:cat>
          <c:val>
            <c:numRef>
              <c:f>Sheet1!$B$2:$B$3</c:f>
              <c:numCache>
                <c:formatCode>General</c:formatCode>
                <c:ptCount val="2"/>
                <c:pt idx="0">
                  <c:v>37</c:v>
                </c:pt>
                <c:pt idx="1">
                  <c:v>63</c:v>
                </c:pt>
              </c:numCache>
            </c:numRef>
          </c:val>
          <c:extLst>
            <c:ext xmlns:c16="http://schemas.microsoft.com/office/drawing/2014/chart" uri="{C3380CC4-5D6E-409C-BE32-E72D297353CC}">
              <c16:uniqueId val="{00000004-0011-4772-93FF-8CF059B07177}"/>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3D6640C-F6A0-4351-856B-14836F234E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280B7B-2795-4857-B84E-9C600536AE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120AE1-5DBC-4417-A73B-5F29B67C532C}" type="datetimeFigureOut">
              <a:rPr lang="en-US" smtClean="0"/>
              <a:t>6/24/2025</a:t>
            </a:fld>
            <a:endParaRPr lang="en-US" dirty="0"/>
          </a:p>
        </p:txBody>
      </p:sp>
      <p:sp>
        <p:nvSpPr>
          <p:cNvPr id="4" name="Footer Placeholder 3">
            <a:extLst>
              <a:ext uri="{FF2B5EF4-FFF2-40B4-BE49-F238E27FC236}">
                <a16:creationId xmlns:a16="http://schemas.microsoft.com/office/drawing/2014/main" id="{96C3ACD6-6E00-4BE1-A684-34A6BD202E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7F20A5-CEF2-4B11-A0A4-0F4BC0BD64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822411-A9A9-4A09-A341-69C657AB42A1}" type="slidenum">
              <a:rPr lang="en-US" smtClean="0"/>
              <a:t>‹#›</a:t>
            </a:fld>
            <a:endParaRPr lang="en-US" dirty="0"/>
          </a:p>
        </p:txBody>
      </p:sp>
    </p:spTree>
    <p:extLst>
      <p:ext uri="{BB962C8B-B14F-4D97-AF65-F5344CB8AC3E}">
        <p14:creationId xmlns:p14="http://schemas.microsoft.com/office/powerpoint/2010/main" val="655888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6/24/2025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3140170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12</a:t>
            </a:fld>
            <a:endParaRPr lang="en-US" dirty="0"/>
          </a:p>
        </p:txBody>
      </p:sp>
    </p:spTree>
    <p:extLst>
      <p:ext uri="{BB962C8B-B14F-4D97-AF65-F5344CB8AC3E}">
        <p14:creationId xmlns:p14="http://schemas.microsoft.com/office/powerpoint/2010/main" val="2263866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a:t>
            </a:fld>
            <a:endParaRPr lang="en-US" dirty="0"/>
          </a:p>
        </p:txBody>
      </p:sp>
    </p:spTree>
    <p:extLst>
      <p:ext uri="{BB962C8B-B14F-4D97-AF65-F5344CB8AC3E}">
        <p14:creationId xmlns:p14="http://schemas.microsoft.com/office/powerpoint/2010/main" val="5284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3</a:t>
            </a:fld>
            <a:endParaRPr lang="en-US" dirty="0"/>
          </a:p>
        </p:txBody>
      </p:sp>
    </p:spTree>
    <p:extLst>
      <p:ext uri="{BB962C8B-B14F-4D97-AF65-F5344CB8AC3E}">
        <p14:creationId xmlns:p14="http://schemas.microsoft.com/office/powerpoint/2010/main" val="3762868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4</a:t>
            </a:fld>
            <a:endParaRPr lang="en-US" dirty="0"/>
          </a:p>
        </p:txBody>
      </p:sp>
    </p:spTree>
    <p:extLst>
      <p:ext uri="{BB962C8B-B14F-4D97-AF65-F5344CB8AC3E}">
        <p14:creationId xmlns:p14="http://schemas.microsoft.com/office/powerpoint/2010/main" val="2868485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6</a:t>
            </a:fld>
            <a:endParaRPr lang="en-US" dirty="0"/>
          </a:p>
        </p:txBody>
      </p:sp>
    </p:spTree>
    <p:extLst>
      <p:ext uri="{BB962C8B-B14F-4D97-AF65-F5344CB8AC3E}">
        <p14:creationId xmlns:p14="http://schemas.microsoft.com/office/powerpoint/2010/main" val="2261939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7</a:t>
            </a:fld>
            <a:endParaRPr lang="en-US" dirty="0"/>
          </a:p>
        </p:txBody>
      </p:sp>
    </p:spTree>
    <p:extLst>
      <p:ext uri="{BB962C8B-B14F-4D97-AF65-F5344CB8AC3E}">
        <p14:creationId xmlns:p14="http://schemas.microsoft.com/office/powerpoint/2010/main" val="2744192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8</a:t>
            </a:fld>
            <a:endParaRPr lang="en-US" dirty="0"/>
          </a:p>
        </p:txBody>
      </p:sp>
    </p:spTree>
    <p:extLst>
      <p:ext uri="{BB962C8B-B14F-4D97-AF65-F5344CB8AC3E}">
        <p14:creationId xmlns:p14="http://schemas.microsoft.com/office/powerpoint/2010/main" val="452645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9</a:t>
            </a:fld>
            <a:endParaRPr lang="en-US" dirty="0"/>
          </a:p>
        </p:txBody>
      </p:sp>
    </p:spTree>
    <p:extLst>
      <p:ext uri="{BB962C8B-B14F-4D97-AF65-F5344CB8AC3E}">
        <p14:creationId xmlns:p14="http://schemas.microsoft.com/office/powerpoint/2010/main" val="3696043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10</a:t>
            </a:fld>
            <a:endParaRPr lang="en-US" dirty="0"/>
          </a:p>
        </p:txBody>
      </p:sp>
    </p:spTree>
    <p:extLst>
      <p:ext uri="{BB962C8B-B14F-4D97-AF65-F5344CB8AC3E}">
        <p14:creationId xmlns:p14="http://schemas.microsoft.com/office/powerpoint/2010/main" val="2089699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Arial"/>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8B91F7B-C4AF-4FC6-A6BE-657DEF6D5358}"/>
              </a:ext>
            </a:extLst>
          </p:cNvPr>
          <p:cNvSpPr>
            <a:spLocks noGrp="1"/>
          </p:cNvSpPr>
          <p:nvPr>
            <p:ph type="dt" sz="half" idx="10"/>
          </p:nvPr>
        </p:nvSpPr>
        <p:spPr/>
        <p:txBody>
          <a:bodyPr/>
          <a:lstStyle/>
          <a:p>
            <a:fld id="{8DA08ED5-AEFE-4443-9040-726EF6690995}" type="datetime1">
              <a:rPr lang="en-US" smtClean="0"/>
              <a:t>6/24/2025</a:t>
            </a:fld>
            <a:endParaRPr lang="en-US" dirty="0"/>
          </a:p>
        </p:txBody>
      </p:sp>
      <p:sp>
        <p:nvSpPr>
          <p:cNvPr id="5" name="Footer Placeholder 4">
            <a:extLst>
              <a:ext uri="{FF2B5EF4-FFF2-40B4-BE49-F238E27FC236}">
                <a16:creationId xmlns:a16="http://schemas.microsoft.com/office/drawing/2014/main" id="{5BED32F8-B0C7-4332-B0A5-BC19DD8C4C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030946-D0C7-4F78-94B0-427DAA6D5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18950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Horisontal Content">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E4FD2CFF-0F3D-42BB-BBFF-903727B32640}"/>
              </a:ext>
            </a:extLst>
          </p:cNvPr>
          <p:cNvSpPr/>
          <p:nvPr userDrawn="1"/>
        </p:nvSpPr>
        <p:spPr>
          <a:xfrm>
            <a:off x="0" y="1562188"/>
            <a:ext cx="11269980" cy="2359660"/>
          </a:xfrm>
          <a:custGeom>
            <a:avLst/>
            <a:gdLst/>
            <a:ahLst/>
            <a:cxnLst/>
            <a:rect l="l" t="t" r="r" b="b"/>
            <a:pathLst>
              <a:path w="11269980" h="2359660">
                <a:moveTo>
                  <a:pt x="0" y="2359152"/>
                </a:moveTo>
                <a:lnTo>
                  <a:pt x="11269980" y="2359152"/>
                </a:lnTo>
                <a:lnTo>
                  <a:pt x="11269980" y="0"/>
                </a:lnTo>
                <a:lnTo>
                  <a:pt x="0" y="0"/>
                </a:lnTo>
                <a:lnTo>
                  <a:pt x="0" y="2359152"/>
                </a:lnTo>
                <a:close/>
              </a:path>
            </a:pathLst>
          </a:custGeom>
          <a:solidFill>
            <a:schemeClr val="accent2"/>
          </a:solidFill>
        </p:spPr>
        <p:txBody>
          <a:bodyPr wrap="square" lIns="0" tIns="0" rIns="0" bIns="0" rtlCol="0"/>
          <a:lstStyle/>
          <a:p>
            <a:endParaRPr lang="en-US" noProof="0" dirty="0"/>
          </a:p>
        </p:txBody>
      </p:sp>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4133087"/>
            <a:ext cx="10431780" cy="2043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smtClean="0"/>
              <a:t>6/24/2025</a:t>
            </a:fld>
            <a:endParaRPr lang="en-US"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dirty="0"/>
          </a:p>
        </p:txBody>
      </p:sp>
      <p:sp>
        <p:nvSpPr>
          <p:cNvPr id="9" name="Content Placeholder 3">
            <a:extLst>
              <a:ext uri="{FF2B5EF4-FFF2-40B4-BE49-F238E27FC236}">
                <a16:creationId xmlns:a16="http://schemas.microsoft.com/office/drawing/2014/main" id="{C1B0D46C-2987-401A-A0C4-CFB6F73E9D23}"/>
              </a:ext>
            </a:extLst>
          </p:cNvPr>
          <p:cNvSpPr>
            <a:spLocks noGrp="1"/>
          </p:cNvSpPr>
          <p:nvPr>
            <p:ph sz="half" idx="13"/>
          </p:nvPr>
        </p:nvSpPr>
        <p:spPr>
          <a:xfrm>
            <a:off x="844296" y="1788579"/>
            <a:ext cx="10425684" cy="190687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8197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ictures with caption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0" y="0"/>
            <a:ext cx="12192000" cy="6857999"/>
          </a:xfrm>
        </p:spPr>
        <p:txBody>
          <a:bodyPr>
            <a:normAutofit/>
          </a:bodyPr>
          <a:lstStyle>
            <a:lvl1pPr marL="0" indent="0" algn="ctr">
              <a:buNone/>
              <a:defRPr sz="2000">
                <a:solidFill>
                  <a:schemeClr val="bg2">
                    <a:lumMod val="20000"/>
                    <a:lumOff val="8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1" name="Oval 10">
            <a:extLst>
              <a:ext uri="{FF2B5EF4-FFF2-40B4-BE49-F238E27FC236}">
                <a16:creationId xmlns:a16="http://schemas.microsoft.com/office/drawing/2014/main" id="{98AB8B54-69CD-4C57-8DBB-02A0E09851DD}"/>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17362"/>
            <a:ext cx="3932237" cy="1302111"/>
          </a:xfrm>
        </p:spPr>
        <p:txBody>
          <a:bodyPr anchor="t" anchorCtr="0"/>
          <a:lstStyle>
            <a:lvl1pPr>
              <a:defRPr sz="3200"/>
            </a:lvl1pPr>
          </a:lstStyle>
          <a:p>
            <a:r>
              <a:rPr lang="en-US" noProof="0"/>
              <a:t>Click to edit Master title style</a:t>
            </a:r>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1552419" y="1887801"/>
            <a:ext cx="4057961" cy="1431234"/>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6/24/2025</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12" name="Picture Placeholder 28">
            <a:extLst>
              <a:ext uri="{FF2B5EF4-FFF2-40B4-BE49-F238E27FC236}">
                <a16:creationId xmlns:a16="http://schemas.microsoft.com/office/drawing/2014/main" id="{2EB2F967-97B6-4CA8-B3E7-5FF7CA2BDD8C}"/>
              </a:ext>
            </a:extLst>
          </p:cNvPr>
          <p:cNvSpPr>
            <a:spLocks noGrp="1"/>
          </p:cNvSpPr>
          <p:nvPr>
            <p:ph type="pic" sz="quarter" idx="19"/>
          </p:nvPr>
        </p:nvSpPr>
        <p:spPr>
          <a:xfrm>
            <a:off x="844273" y="1883115"/>
            <a:ext cx="576000" cy="576000"/>
          </a:xfrm>
        </p:spPr>
        <p:txBody>
          <a:bodyPr>
            <a:normAutofit/>
          </a:bodyPr>
          <a:lstStyle>
            <a:lvl1pPr marL="0" indent="0" algn="ctr">
              <a:buNone/>
              <a:defRPr sz="400"/>
            </a:lvl1pPr>
          </a:lstStyle>
          <a:p>
            <a:r>
              <a:rPr lang="en-US"/>
              <a:t>Click icon to add picture</a:t>
            </a:r>
            <a:endParaRPr lang="en-US" dirty="0"/>
          </a:p>
        </p:txBody>
      </p:sp>
      <p:sp>
        <p:nvSpPr>
          <p:cNvPr id="13" name="Picture Placeholder 28">
            <a:extLst>
              <a:ext uri="{FF2B5EF4-FFF2-40B4-BE49-F238E27FC236}">
                <a16:creationId xmlns:a16="http://schemas.microsoft.com/office/drawing/2014/main" id="{5E78E133-FE09-456A-8463-9EFAC6ADE26B}"/>
              </a:ext>
            </a:extLst>
          </p:cNvPr>
          <p:cNvSpPr>
            <a:spLocks noGrp="1"/>
          </p:cNvSpPr>
          <p:nvPr>
            <p:ph type="pic" sz="quarter" idx="22"/>
          </p:nvPr>
        </p:nvSpPr>
        <p:spPr>
          <a:xfrm>
            <a:off x="844273" y="3573118"/>
            <a:ext cx="576000" cy="576000"/>
          </a:xfrm>
        </p:spPr>
        <p:txBody>
          <a:bodyPr>
            <a:normAutofit/>
          </a:bodyPr>
          <a:lstStyle>
            <a:lvl1pPr marL="0" indent="0" algn="ctr">
              <a:buNone/>
              <a:defRPr sz="400"/>
            </a:lvl1pPr>
          </a:lstStyle>
          <a:p>
            <a:r>
              <a:rPr lang="en-US"/>
              <a:t>Click icon to add picture</a:t>
            </a:r>
            <a:endParaRPr lang="en-US" dirty="0"/>
          </a:p>
        </p:txBody>
      </p:sp>
      <p:sp>
        <p:nvSpPr>
          <p:cNvPr id="14" name="Text Placeholder 3">
            <a:extLst>
              <a:ext uri="{FF2B5EF4-FFF2-40B4-BE49-F238E27FC236}">
                <a16:creationId xmlns:a16="http://schemas.microsoft.com/office/drawing/2014/main" id="{7F0C3496-EA4B-43E5-9704-968F80A8552C}"/>
              </a:ext>
            </a:extLst>
          </p:cNvPr>
          <p:cNvSpPr>
            <a:spLocks noGrp="1"/>
          </p:cNvSpPr>
          <p:nvPr>
            <p:ph type="body" sz="half" idx="23"/>
          </p:nvPr>
        </p:nvSpPr>
        <p:spPr>
          <a:xfrm>
            <a:off x="1552418" y="3575461"/>
            <a:ext cx="4057961" cy="1431234"/>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5" name="Picture Placeholder 28">
            <a:extLst>
              <a:ext uri="{FF2B5EF4-FFF2-40B4-BE49-F238E27FC236}">
                <a16:creationId xmlns:a16="http://schemas.microsoft.com/office/drawing/2014/main" id="{13414E14-9FEB-40F8-AE6E-319637A8F1CB}"/>
              </a:ext>
            </a:extLst>
          </p:cNvPr>
          <p:cNvSpPr>
            <a:spLocks noGrp="1"/>
          </p:cNvSpPr>
          <p:nvPr>
            <p:ph type="pic" sz="quarter" idx="24"/>
          </p:nvPr>
        </p:nvSpPr>
        <p:spPr>
          <a:xfrm>
            <a:off x="844273" y="5263121"/>
            <a:ext cx="576000" cy="576000"/>
          </a:xfrm>
        </p:spPr>
        <p:txBody>
          <a:bodyPr>
            <a:normAutofit/>
          </a:bodyPr>
          <a:lstStyle>
            <a:lvl1pPr marL="0" indent="0" algn="ctr">
              <a:buNone/>
              <a:defRPr sz="400"/>
            </a:lvl1pPr>
          </a:lstStyle>
          <a:p>
            <a:r>
              <a:rPr lang="en-US"/>
              <a:t>Click icon to add picture</a:t>
            </a:r>
            <a:endParaRPr lang="en-US" dirty="0"/>
          </a:p>
        </p:txBody>
      </p:sp>
      <p:sp>
        <p:nvSpPr>
          <p:cNvPr id="16" name="Text Placeholder 3">
            <a:extLst>
              <a:ext uri="{FF2B5EF4-FFF2-40B4-BE49-F238E27FC236}">
                <a16:creationId xmlns:a16="http://schemas.microsoft.com/office/drawing/2014/main" id="{8EC97C88-8B4C-4665-845B-95CE8F237779}"/>
              </a:ext>
            </a:extLst>
          </p:cNvPr>
          <p:cNvSpPr>
            <a:spLocks noGrp="1"/>
          </p:cNvSpPr>
          <p:nvPr>
            <p:ph type="body" sz="half" idx="25"/>
          </p:nvPr>
        </p:nvSpPr>
        <p:spPr>
          <a:xfrm>
            <a:off x="1552418" y="5263122"/>
            <a:ext cx="4057961" cy="775728"/>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48061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mparison with picture">
    <p:spTree>
      <p:nvGrpSpPr>
        <p:cNvPr id="1" name=""/>
        <p:cNvGrpSpPr/>
        <p:nvPr/>
      </p:nvGrpSpPr>
      <p:grpSpPr>
        <a:xfrm>
          <a:off x="0" y="0"/>
          <a:ext cx="0" cy="0"/>
          <a:chOff x="0" y="0"/>
          <a:chExt cx="0" cy="0"/>
        </a:xfrm>
      </p:grpSpPr>
      <p:sp>
        <p:nvSpPr>
          <p:cNvPr id="14" name="Picture Placeholder 12">
            <a:extLst>
              <a:ext uri="{FF2B5EF4-FFF2-40B4-BE49-F238E27FC236}">
                <a16:creationId xmlns:a16="http://schemas.microsoft.com/office/drawing/2014/main" id="{B74348DE-EC54-4C62-948C-0B2BF9045578}"/>
              </a:ext>
            </a:extLst>
          </p:cNvPr>
          <p:cNvSpPr>
            <a:spLocks noGrp="1"/>
          </p:cNvSpPr>
          <p:nvPr>
            <p:ph type="pic" sz="quarter" idx="13"/>
          </p:nvPr>
        </p:nvSpPr>
        <p:spPr>
          <a:xfrm>
            <a:off x="0" y="3115389"/>
            <a:ext cx="12188825" cy="3742611"/>
          </a:xfrm>
        </p:spPr>
        <p:txBody>
          <a:bodyPr/>
          <a:lstStyle>
            <a:lvl1pPr marL="0" indent="0" algn="ctr">
              <a:buNone/>
              <a:defRPr/>
            </a:lvl1pPr>
          </a:lstStyle>
          <a:p>
            <a:r>
              <a:rPr lang="en-US"/>
              <a:t>Click icon to add picture</a:t>
            </a:r>
            <a:endParaRPr lang="en-US" dirty="0"/>
          </a:p>
        </p:txBody>
      </p:sp>
      <p:sp>
        <p:nvSpPr>
          <p:cNvPr id="10" name="object 3">
            <a:extLst>
              <a:ext uri="{FF2B5EF4-FFF2-40B4-BE49-F238E27FC236}">
                <a16:creationId xmlns:a16="http://schemas.microsoft.com/office/drawing/2014/main" id="{2A53E879-94A1-4659-9069-ED0D6F03014D}"/>
              </a:ext>
            </a:extLst>
          </p:cNvPr>
          <p:cNvSpPr/>
          <p:nvPr userDrawn="1"/>
        </p:nvSpPr>
        <p:spPr>
          <a:xfrm>
            <a:off x="2400" y="1999821"/>
            <a:ext cx="12189600" cy="1115568"/>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2"/>
          </a:solidFill>
        </p:spPr>
        <p:txBody>
          <a:bodyPr wrap="square" lIns="0" tIns="0" rIns="0" bIns="0" rtlCol="0"/>
          <a:lstStyle/>
          <a:p>
            <a:endParaRPr lang="en-US" noProof="0" dirty="0"/>
          </a:p>
        </p:txBody>
      </p:sp>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9859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3434047"/>
            <a:ext cx="5157787" cy="27556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985963"/>
            <a:ext cx="518318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3434047"/>
            <a:ext cx="5183188" cy="27556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smtClean="0"/>
              <a:t>6/24/2025</a:t>
            </a:fld>
            <a:endParaRPr lang="en-US"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030576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icture with Three Sections">
    <p:spTree>
      <p:nvGrpSpPr>
        <p:cNvPr id="1" name=""/>
        <p:cNvGrpSpPr/>
        <p:nvPr/>
      </p:nvGrpSpPr>
      <p:grpSpPr>
        <a:xfrm>
          <a:off x="0" y="0"/>
          <a:ext cx="0" cy="0"/>
          <a:chOff x="0" y="0"/>
          <a:chExt cx="0" cy="0"/>
        </a:xfrm>
      </p:grpSpPr>
      <p:sp>
        <p:nvSpPr>
          <p:cNvPr id="8" name="object 3">
            <a:extLst>
              <a:ext uri="{FF2B5EF4-FFF2-40B4-BE49-F238E27FC236}">
                <a16:creationId xmlns:a16="http://schemas.microsoft.com/office/drawing/2014/main" id="{29F16048-FF4E-41B1-B3D4-0FB210A70DF2}"/>
              </a:ext>
            </a:extLst>
          </p:cNvPr>
          <p:cNvSpPr/>
          <p:nvPr userDrawn="1"/>
        </p:nvSpPr>
        <p:spPr>
          <a:xfrm>
            <a:off x="5294630" y="0"/>
            <a:ext cx="6897370" cy="6858000"/>
          </a:xfrm>
          <a:custGeom>
            <a:avLst/>
            <a:gdLst/>
            <a:ahLst/>
            <a:cxnLst/>
            <a:rect l="l" t="t" r="r" b="b"/>
            <a:pathLst>
              <a:path w="6897370" h="6858000">
                <a:moveTo>
                  <a:pt x="0" y="6858000"/>
                </a:moveTo>
                <a:lnTo>
                  <a:pt x="6896900" y="6858000"/>
                </a:lnTo>
                <a:lnTo>
                  <a:pt x="6896900" y="0"/>
                </a:lnTo>
                <a:lnTo>
                  <a:pt x="0" y="0"/>
                </a:lnTo>
                <a:lnTo>
                  <a:pt x="0" y="6858000"/>
                </a:lnTo>
                <a:close/>
              </a:path>
            </a:pathLst>
          </a:custGeom>
          <a:solidFill>
            <a:schemeClr val="accent2"/>
          </a:solidFill>
        </p:spPr>
        <p:txBody>
          <a:bodyPr wrap="square" lIns="0" tIns="0" rIns="0" bIns="0" rtlCol="0"/>
          <a:lstStyle/>
          <a:p>
            <a:endParaRPr lang="en-US" noProof="0" dirty="0"/>
          </a:p>
        </p:txBody>
      </p:sp>
      <p:sp>
        <p:nvSpPr>
          <p:cNvPr id="11" name="Oval 10">
            <a:extLst>
              <a:ext uri="{FF2B5EF4-FFF2-40B4-BE49-F238E27FC236}">
                <a16:creationId xmlns:a16="http://schemas.microsoft.com/office/drawing/2014/main" id="{98AB8B54-69CD-4C57-8DBB-02A0E09851DD}"/>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17362"/>
            <a:ext cx="3932237" cy="1302111"/>
          </a:xfrm>
        </p:spPr>
        <p:txBody>
          <a:bodyPr anchor="b"/>
          <a:lstStyle>
            <a:lvl1pPr>
              <a:defRPr sz="3200"/>
            </a:lvl1pPr>
          </a:lstStyle>
          <a:p>
            <a:r>
              <a:rPr lang="en-US"/>
              <a:t>Click to edit Master title style</a:t>
            </a:r>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7294251" y="1192697"/>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6/24/2025</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9" name="object 2">
            <a:extLst>
              <a:ext uri="{FF2B5EF4-FFF2-40B4-BE49-F238E27FC236}">
                <a16:creationId xmlns:a16="http://schemas.microsoft.com/office/drawing/2014/main" id="{9337951D-6DB6-4713-9200-E8513CDEB6B3}"/>
              </a:ext>
            </a:extLst>
          </p:cNvPr>
          <p:cNvSpPr/>
          <p:nvPr userDrawn="1"/>
        </p:nvSpPr>
        <p:spPr>
          <a:xfrm>
            <a:off x="0" y="2430411"/>
            <a:ext cx="3625850" cy="3438525"/>
          </a:xfrm>
          <a:custGeom>
            <a:avLst/>
            <a:gdLst/>
            <a:ahLst/>
            <a:cxnLst/>
            <a:rect l="l" t="t" r="r" b="b"/>
            <a:pathLst>
              <a:path w="3625850" h="3438525">
                <a:moveTo>
                  <a:pt x="0" y="3438486"/>
                </a:moveTo>
                <a:lnTo>
                  <a:pt x="3625596" y="3438486"/>
                </a:lnTo>
                <a:lnTo>
                  <a:pt x="3625596" y="0"/>
                </a:lnTo>
                <a:lnTo>
                  <a:pt x="0" y="0"/>
                </a:lnTo>
                <a:lnTo>
                  <a:pt x="0" y="3438486"/>
                </a:lnTo>
                <a:close/>
              </a:path>
            </a:pathLst>
          </a:custGeom>
          <a:solidFill>
            <a:schemeClr val="accent1"/>
          </a:solidFill>
        </p:spPr>
        <p:txBody>
          <a:bodyPr wrap="square" lIns="0" tIns="0" rIns="0" bIns="0" rtlCol="0"/>
          <a:lstStyle/>
          <a:p>
            <a:endParaRPr lang="en-US" noProof="0" dirty="0"/>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0" y="2781223"/>
            <a:ext cx="6040800" cy="2736901"/>
          </a:xfrm>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2" name="Picture Placeholder 28">
            <a:extLst>
              <a:ext uri="{FF2B5EF4-FFF2-40B4-BE49-F238E27FC236}">
                <a16:creationId xmlns:a16="http://schemas.microsoft.com/office/drawing/2014/main" id="{2EB2F967-97B6-4CA8-B3E7-5FF7CA2BDD8C}"/>
              </a:ext>
            </a:extLst>
          </p:cNvPr>
          <p:cNvSpPr>
            <a:spLocks noGrp="1"/>
          </p:cNvSpPr>
          <p:nvPr>
            <p:ph type="pic" sz="quarter" idx="19"/>
          </p:nvPr>
        </p:nvSpPr>
        <p:spPr>
          <a:xfrm>
            <a:off x="6586106" y="1188012"/>
            <a:ext cx="376237" cy="376237"/>
          </a:xfrm>
        </p:spPr>
        <p:txBody>
          <a:bodyPr>
            <a:normAutofit/>
          </a:bodyPr>
          <a:lstStyle>
            <a:lvl1pPr marL="0" indent="0" algn="ctr">
              <a:buNone/>
              <a:defRPr sz="400"/>
            </a:lvl1pPr>
          </a:lstStyle>
          <a:p>
            <a:r>
              <a:rPr lang="en-US"/>
              <a:t>Click icon to add picture</a:t>
            </a:r>
            <a:endParaRPr lang="en-US" dirty="0"/>
          </a:p>
        </p:txBody>
      </p:sp>
      <p:sp>
        <p:nvSpPr>
          <p:cNvPr id="13" name="Picture Placeholder 28">
            <a:extLst>
              <a:ext uri="{FF2B5EF4-FFF2-40B4-BE49-F238E27FC236}">
                <a16:creationId xmlns:a16="http://schemas.microsoft.com/office/drawing/2014/main" id="{5E78E133-FE09-456A-8463-9EFAC6ADE26B}"/>
              </a:ext>
            </a:extLst>
          </p:cNvPr>
          <p:cNvSpPr>
            <a:spLocks noGrp="1"/>
          </p:cNvSpPr>
          <p:nvPr>
            <p:ph type="pic" sz="quarter" idx="22"/>
          </p:nvPr>
        </p:nvSpPr>
        <p:spPr>
          <a:xfrm>
            <a:off x="6586106" y="2878015"/>
            <a:ext cx="376237" cy="376237"/>
          </a:xfrm>
        </p:spPr>
        <p:txBody>
          <a:bodyPr>
            <a:normAutofit/>
          </a:bodyPr>
          <a:lstStyle>
            <a:lvl1pPr marL="0" indent="0" algn="ctr">
              <a:buNone/>
              <a:defRPr sz="400"/>
            </a:lvl1pPr>
          </a:lstStyle>
          <a:p>
            <a:r>
              <a:rPr lang="en-US"/>
              <a:t>Click icon to add picture</a:t>
            </a:r>
            <a:endParaRPr lang="en-US" dirty="0"/>
          </a:p>
        </p:txBody>
      </p:sp>
      <p:sp>
        <p:nvSpPr>
          <p:cNvPr id="14" name="Text Placeholder 3">
            <a:extLst>
              <a:ext uri="{FF2B5EF4-FFF2-40B4-BE49-F238E27FC236}">
                <a16:creationId xmlns:a16="http://schemas.microsoft.com/office/drawing/2014/main" id="{7F0C3496-EA4B-43E5-9704-968F80A8552C}"/>
              </a:ext>
            </a:extLst>
          </p:cNvPr>
          <p:cNvSpPr>
            <a:spLocks noGrp="1"/>
          </p:cNvSpPr>
          <p:nvPr>
            <p:ph type="body" sz="half" idx="23"/>
          </p:nvPr>
        </p:nvSpPr>
        <p:spPr>
          <a:xfrm>
            <a:off x="7294250" y="2880357"/>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5" name="Picture Placeholder 28">
            <a:extLst>
              <a:ext uri="{FF2B5EF4-FFF2-40B4-BE49-F238E27FC236}">
                <a16:creationId xmlns:a16="http://schemas.microsoft.com/office/drawing/2014/main" id="{13414E14-9FEB-40F8-AE6E-319637A8F1CB}"/>
              </a:ext>
            </a:extLst>
          </p:cNvPr>
          <p:cNvSpPr>
            <a:spLocks noGrp="1"/>
          </p:cNvSpPr>
          <p:nvPr>
            <p:ph type="pic" sz="quarter" idx="24"/>
          </p:nvPr>
        </p:nvSpPr>
        <p:spPr>
          <a:xfrm>
            <a:off x="6586106" y="4568018"/>
            <a:ext cx="376237" cy="376237"/>
          </a:xfrm>
        </p:spPr>
        <p:txBody>
          <a:bodyPr>
            <a:normAutofit/>
          </a:bodyPr>
          <a:lstStyle>
            <a:lvl1pPr marL="0" indent="0" algn="ctr">
              <a:buNone/>
              <a:defRPr sz="400"/>
            </a:lvl1pPr>
          </a:lstStyle>
          <a:p>
            <a:r>
              <a:rPr lang="en-US"/>
              <a:t>Click icon to add picture</a:t>
            </a:r>
            <a:endParaRPr lang="en-US" dirty="0"/>
          </a:p>
        </p:txBody>
      </p:sp>
      <p:sp>
        <p:nvSpPr>
          <p:cNvPr id="16" name="Text Placeholder 3">
            <a:extLst>
              <a:ext uri="{FF2B5EF4-FFF2-40B4-BE49-F238E27FC236}">
                <a16:creationId xmlns:a16="http://schemas.microsoft.com/office/drawing/2014/main" id="{8EC97C88-8B4C-4665-845B-95CE8F237779}"/>
              </a:ext>
            </a:extLst>
          </p:cNvPr>
          <p:cNvSpPr>
            <a:spLocks noGrp="1"/>
          </p:cNvSpPr>
          <p:nvPr>
            <p:ph type="body" sz="half" idx="25"/>
          </p:nvPr>
        </p:nvSpPr>
        <p:spPr>
          <a:xfrm>
            <a:off x="7294250" y="4568018"/>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856490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1141-A77D-4E0E-8CAF-4CD3B279937B}"/>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017EFDE0-5A54-402A-B0C3-6BC0BB739C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825AD-4585-4E37-A076-3D0070C9300C}"/>
              </a:ext>
            </a:extLst>
          </p:cNvPr>
          <p:cNvSpPr>
            <a:spLocks noGrp="1"/>
          </p:cNvSpPr>
          <p:nvPr>
            <p:ph type="dt" sz="half" idx="10"/>
          </p:nvPr>
        </p:nvSpPr>
        <p:spPr/>
        <p:txBody>
          <a:bodyPr/>
          <a:lstStyle/>
          <a:p>
            <a:fld id="{0312561F-7E45-400C-8758-912CDFE9410A}" type="datetime1">
              <a:rPr lang="en-US" smtClean="0"/>
              <a:t>6/24/2025</a:t>
            </a:fld>
            <a:endParaRPr lang="en-US" dirty="0"/>
          </a:p>
        </p:txBody>
      </p:sp>
      <p:sp>
        <p:nvSpPr>
          <p:cNvPr id="5" name="Footer Placeholder 4">
            <a:extLst>
              <a:ext uri="{FF2B5EF4-FFF2-40B4-BE49-F238E27FC236}">
                <a16:creationId xmlns:a16="http://schemas.microsoft.com/office/drawing/2014/main" id="{512064AD-EDC3-4B13-8CD6-49EB60099E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90FD1E-16F6-49B1-A938-8CE601ED7AFC}"/>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4D83DC-20E7-4B71-9794-36FC33B1BA03}"/>
              </a:ext>
            </a:extLst>
          </p:cNvPr>
          <p:cNvSpPr>
            <a:spLocks noGrp="1"/>
          </p:cNvSpPr>
          <p:nvPr>
            <p:ph type="dt" sz="half" idx="10"/>
          </p:nvPr>
        </p:nvSpPr>
        <p:spPr/>
        <p:txBody>
          <a:bodyPr/>
          <a:lstStyle/>
          <a:p>
            <a:fld id="{85E24BC7-4CDB-41D7-81AF-9CE8473FF4B8}" type="datetime1">
              <a:rPr lang="en-US" smtClean="0"/>
              <a:t>6/24/2025</a:t>
            </a:fld>
            <a:endParaRPr lang="en-US" dirty="0"/>
          </a:p>
        </p:txBody>
      </p:sp>
      <p:sp>
        <p:nvSpPr>
          <p:cNvPr id="5" name="Footer Placeholder 4">
            <a:extLst>
              <a:ext uri="{FF2B5EF4-FFF2-40B4-BE49-F238E27FC236}">
                <a16:creationId xmlns:a16="http://schemas.microsoft.com/office/drawing/2014/main" id="{44E7D103-1290-4592-B37C-19C9C9DBEA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955B1B-4A5C-42C7-99A5-B8217736F178}"/>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E4387105-2538-4216-9A7E-445FA092F9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smtClean="0"/>
              <a:t>6/24/2025</a:t>
            </a:fld>
            <a:endParaRPr lang="en-US"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smtClean="0"/>
              <a:t>6/24/2025</a:t>
            </a:fld>
            <a:endParaRPr lang="en-US"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9EF5-3FD9-4423-A9E8-B67B4E902E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0D7191-31B4-440E-A4E9-F412FA55824C}"/>
              </a:ext>
            </a:extLst>
          </p:cNvPr>
          <p:cNvSpPr>
            <a:spLocks noGrp="1"/>
          </p:cNvSpPr>
          <p:nvPr>
            <p:ph type="dt" sz="half" idx="10"/>
          </p:nvPr>
        </p:nvSpPr>
        <p:spPr/>
        <p:txBody>
          <a:bodyPr/>
          <a:lstStyle/>
          <a:p>
            <a:fld id="{4BE4379E-9B58-41EA-B928-5B1C8436A60E}" type="datetime1">
              <a:rPr lang="en-US" smtClean="0"/>
              <a:t>6/24/2025</a:t>
            </a:fld>
            <a:endParaRPr lang="en-US" dirty="0"/>
          </a:p>
        </p:txBody>
      </p:sp>
      <p:sp>
        <p:nvSpPr>
          <p:cNvPr id="4" name="Footer Placeholder 3">
            <a:extLst>
              <a:ext uri="{FF2B5EF4-FFF2-40B4-BE49-F238E27FC236}">
                <a16:creationId xmlns:a16="http://schemas.microsoft.com/office/drawing/2014/main" id="{8EC85CB6-0880-4BF0-8E98-291E70C71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E4A5E74-F26F-4C7A-BED1-6EE66C0B3A5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55C546-684A-45B9-8890-66DC55DF7D06}"/>
              </a:ext>
            </a:extLst>
          </p:cNvPr>
          <p:cNvSpPr>
            <a:spLocks noGrp="1"/>
          </p:cNvSpPr>
          <p:nvPr>
            <p:ph type="dt" sz="half" idx="10"/>
          </p:nvPr>
        </p:nvSpPr>
        <p:spPr/>
        <p:txBody>
          <a:bodyPr/>
          <a:lstStyle/>
          <a:p>
            <a:fld id="{40B0A371-51FE-4D99-BD87-6A650FCE519D}" type="datetime1">
              <a:rPr lang="en-US" smtClean="0"/>
              <a:t>6/24/2025</a:t>
            </a:fld>
            <a:endParaRPr lang="en-US" dirty="0"/>
          </a:p>
        </p:txBody>
      </p:sp>
      <p:sp>
        <p:nvSpPr>
          <p:cNvPr id="3" name="Footer Placeholder 2">
            <a:extLst>
              <a:ext uri="{FF2B5EF4-FFF2-40B4-BE49-F238E27FC236}">
                <a16:creationId xmlns:a16="http://schemas.microsoft.com/office/drawing/2014/main" id="{4543EBDF-D696-42F7-B962-56F5FEE120C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789D77E-1675-4F9D-9113-B274CB0E87FA}"/>
              </a:ext>
            </a:extLst>
          </p:cNvPr>
          <p:cNvSpPr>
            <a:spLocks noGrp="1"/>
          </p:cNvSpPr>
          <p:nvPr>
            <p:ph type="sldNum" sz="quarter" idx="12"/>
          </p:nvPr>
        </p:nvSpPr>
        <p:spPr/>
        <p:txBody>
          <a:bodyPr/>
          <a:lstStyle/>
          <a:p>
            <a:fld id="{82EE24B5-652C-4DB5-B7C3-B5BBEC1280B1}" type="slidenum">
              <a:rPr lang="en-US" noProof="0" smtClean="0"/>
              <a:t>‹#›</a:t>
            </a:fld>
            <a:endParaRPr lang="en-US" noProof="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9DE91-7A80-4682-9D32-2CD41DEFB7B2}"/>
              </a:ext>
            </a:extLst>
          </p:cNvPr>
          <p:cNvSpPr>
            <a:spLocks noGrp="1"/>
          </p:cNvSpPr>
          <p:nvPr>
            <p:ph type="dt" sz="half" idx="10"/>
          </p:nvPr>
        </p:nvSpPr>
        <p:spPr/>
        <p:txBody>
          <a:bodyPr/>
          <a:lstStyle/>
          <a:p>
            <a:fld id="{5FCF8CFF-A1C0-4B6C-AA8D-BE72CB14468D}" type="datetime1">
              <a:rPr lang="en-US" smtClean="0"/>
              <a:t>6/24/2025</a:t>
            </a:fld>
            <a:endParaRPr lang="en-US" dirty="0"/>
          </a:p>
        </p:txBody>
      </p:sp>
      <p:sp>
        <p:nvSpPr>
          <p:cNvPr id="6" name="Footer Placeholder 5">
            <a:extLst>
              <a:ext uri="{FF2B5EF4-FFF2-40B4-BE49-F238E27FC236}">
                <a16:creationId xmlns:a16="http://schemas.microsoft.com/office/drawing/2014/main" id="{7B9E2482-2E7D-4868-95A7-4A55B40FEC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4E84CF-C3E5-4475-84C7-21CBAC064B7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6/24/2025</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6/24/2025</a:t>
            </a:fld>
            <a:endParaRPr lang="en-US" noProof="0" dirty="0"/>
          </a:p>
        </p:txBody>
      </p:sp>
      <p:sp>
        <p:nvSpPr>
          <p:cNvPr id="5" name="Footer Placeholder 4">
            <a:extLst>
              <a:ext uri="{FF2B5EF4-FFF2-40B4-BE49-F238E27FC236}">
                <a16:creationId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14.sv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3.png"/><Relationship Id="rId5" Type="http://schemas.openxmlformats.org/officeDocument/2006/relationships/chart" Target="../charts/chart3.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descr="Blue rectangle">
            <a:extLst>
              <a:ext uri="{FF2B5EF4-FFF2-40B4-BE49-F238E27FC236}">
                <a16:creationId xmlns:a16="http://schemas.microsoft.com/office/drawing/2014/main" id="{482BBC39-5D4C-4E24-ADB1-5FFFBA7198DC}"/>
              </a:ext>
            </a:extLst>
          </p:cNvPr>
          <p:cNvSpPr/>
          <p:nvPr/>
        </p:nvSpPr>
        <p:spPr>
          <a:xfrm>
            <a:off x="0" y="0"/>
            <a:ext cx="12188952" cy="6858000"/>
          </a:xfrm>
          <a:prstGeom prst="rect">
            <a:avLst/>
          </a:prstGeom>
          <a:blipFill>
            <a:blip r:embed="rId3"/>
            <a:srcRect/>
            <a:stretch>
              <a:fillRect l="-12" r="-12"/>
            </a:stretch>
          </a:blipFill>
        </p:spPr>
        <p:txBody>
          <a:bodyPr wrap="square" lIns="0" tIns="0" rIns="0" bIns="0" rtlCol="0"/>
          <a:lstStyle/>
          <a:p>
            <a:endParaRPr lang="en-US" dirty="0"/>
          </a:p>
        </p:txBody>
      </p:sp>
      <p:sp>
        <p:nvSpPr>
          <p:cNvPr id="4" name="object 3" descr="People with documents">
            <a:extLst>
              <a:ext uri="{FF2B5EF4-FFF2-40B4-BE49-F238E27FC236}">
                <a16:creationId xmlns:a16="http://schemas.microsoft.com/office/drawing/2014/main" id="{0CA2E80D-F3EC-4A5F-8E65-56FEA206EE0F}"/>
              </a:ext>
            </a:extLst>
          </p:cNvPr>
          <p:cNvSpPr/>
          <p:nvPr/>
        </p:nvSpPr>
        <p:spPr>
          <a:xfrm>
            <a:off x="127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AFB6C91D-4B22-49F1-9A0B-ABEB9E1F5A26}"/>
              </a:ext>
            </a:extLst>
          </p:cNvPr>
          <p:cNvSpPr>
            <a:spLocks noGrp="1"/>
          </p:cNvSpPr>
          <p:nvPr>
            <p:ph type="ctrTitle"/>
          </p:nvPr>
        </p:nvSpPr>
        <p:spPr>
          <a:xfrm>
            <a:off x="1524000" y="221942"/>
            <a:ext cx="9144000" cy="3914625"/>
          </a:xfrm>
        </p:spPr>
        <p:txBody>
          <a:bodyPr>
            <a:normAutofit fontScale="90000"/>
          </a:bodyPr>
          <a:lstStyle/>
          <a:p>
            <a:pPr>
              <a:lnSpc>
                <a:spcPct val="125000"/>
              </a:lnSpc>
            </a:pPr>
            <a:r>
              <a:rPr lang="en-US" sz="4400" b="1" dirty="0">
                <a:solidFill>
                  <a:schemeClr val="bg1"/>
                </a:solidFill>
              </a:rPr>
              <a:t>U.S. E-Commerce Insight Hub (Tracking Customer Segments, Market Analysis &amp; Fulfillment Trends Across Sales Performance) </a:t>
            </a:r>
            <a:br>
              <a:rPr lang="en-US" sz="5400" b="1" dirty="0">
                <a:solidFill>
                  <a:schemeClr val="bg1"/>
                </a:solidFill>
              </a:rPr>
            </a:br>
            <a:endParaRPr lang="en-US" sz="5000" dirty="0">
              <a:solidFill>
                <a:schemeClr val="bg1"/>
              </a:solidFill>
              <a:latin typeface="Gill Sans MT" panose="020B0502020104020203" pitchFamily="34" charset="0"/>
            </a:endParaRPr>
          </a:p>
        </p:txBody>
      </p:sp>
      <p:sp>
        <p:nvSpPr>
          <p:cNvPr id="3" name="Subtitle 2">
            <a:extLst>
              <a:ext uri="{FF2B5EF4-FFF2-40B4-BE49-F238E27FC236}">
                <a16:creationId xmlns:a16="http://schemas.microsoft.com/office/drawing/2014/main" id="{2F8CF06A-B594-4BA2-8B1E-D649096D742F}"/>
              </a:ext>
            </a:extLst>
          </p:cNvPr>
          <p:cNvSpPr>
            <a:spLocks noGrp="1"/>
          </p:cNvSpPr>
          <p:nvPr>
            <p:ph type="subTitle" idx="1"/>
          </p:nvPr>
        </p:nvSpPr>
        <p:spPr>
          <a:xfrm>
            <a:off x="4152000" y="4221162"/>
            <a:ext cx="3888000" cy="882001"/>
          </a:xfrm>
          <a:solidFill>
            <a:schemeClr val="accent2">
              <a:alpha val="90000"/>
            </a:schemeClr>
          </a:solidFill>
        </p:spPr>
        <p:txBody>
          <a:bodyPr anchor="ctr" anchorCtr="0">
            <a:normAutofit/>
          </a:bodyPr>
          <a:lstStyle/>
          <a:p>
            <a:r>
              <a:rPr lang="en-US" sz="2800" b="1" dirty="0">
                <a:solidFill>
                  <a:schemeClr val="bg1"/>
                </a:solidFill>
              </a:rPr>
              <a:t> Ufuoma Precious Avworu</a:t>
            </a:r>
            <a:endParaRPr lang="en-US" sz="2500" b="1" i="1" spc="65" dirty="0">
              <a:solidFill>
                <a:schemeClr val="accent1"/>
              </a:solidFill>
              <a:latin typeface="Arial"/>
              <a:cs typeface="Arial"/>
            </a:endParaRPr>
          </a:p>
        </p:txBody>
      </p:sp>
      <p:sp>
        <p:nvSpPr>
          <p:cNvPr id="6" name="object 7" descr="Beige rectangle">
            <a:extLst>
              <a:ext uri="{FF2B5EF4-FFF2-40B4-BE49-F238E27FC236}">
                <a16:creationId xmlns:a16="http://schemas.microsoft.com/office/drawing/2014/main" id="{B36975AA-C62E-46BE-9382-E2CF56FDF817}"/>
              </a:ext>
            </a:extLst>
          </p:cNvPr>
          <p:cNvSpPr/>
          <p:nvPr/>
        </p:nvSpPr>
        <p:spPr>
          <a:xfrm>
            <a:off x="3108000" y="3229869"/>
            <a:ext cx="5976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09355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88C02653-FC13-4E5A-877F-5E2B4F5DB3BC}"/>
              </a:ext>
            </a:extLst>
          </p:cNvPr>
          <p:cNvSpPr>
            <a:spLocks noGrp="1"/>
          </p:cNvSpPr>
          <p:nvPr>
            <p:ph type="body" sz="half" idx="23"/>
          </p:nvPr>
        </p:nvSpPr>
        <p:spPr>
          <a:xfrm flipV="1">
            <a:off x="245380" y="6906379"/>
            <a:ext cx="4057961" cy="62591"/>
          </a:xfrm>
        </p:spPr>
        <p:txBody>
          <a:bodyPr>
            <a:normAutofit fontScale="25000" lnSpcReduction="20000"/>
          </a:bodyPr>
          <a:lstStyle/>
          <a:p>
            <a:endParaRPr lang="en-US" dirty="0"/>
          </a:p>
        </p:txBody>
      </p:sp>
      <p:sp>
        <p:nvSpPr>
          <p:cNvPr id="17" name="Text Placeholder 16">
            <a:extLst>
              <a:ext uri="{FF2B5EF4-FFF2-40B4-BE49-F238E27FC236}">
                <a16:creationId xmlns:a16="http://schemas.microsoft.com/office/drawing/2014/main" id="{162DC51B-CDFF-483D-BE9B-6D08EEB3E859}"/>
              </a:ext>
            </a:extLst>
          </p:cNvPr>
          <p:cNvSpPr>
            <a:spLocks noGrp="1"/>
          </p:cNvSpPr>
          <p:nvPr>
            <p:ph type="body" sz="half" idx="25"/>
          </p:nvPr>
        </p:nvSpPr>
        <p:spPr>
          <a:xfrm>
            <a:off x="76705" y="6795408"/>
            <a:ext cx="4057961" cy="62592"/>
          </a:xfrm>
        </p:spPr>
        <p:txBody>
          <a:bodyPr>
            <a:normAutofit fontScale="25000" lnSpcReduction="20000"/>
          </a:bodyPr>
          <a:lstStyle/>
          <a:p>
            <a:endParaRPr lang="en-US" dirty="0"/>
          </a:p>
        </p:txBody>
      </p:sp>
      <p:sp>
        <p:nvSpPr>
          <p:cNvPr id="2" name="Title 1">
            <a:extLst>
              <a:ext uri="{FF2B5EF4-FFF2-40B4-BE49-F238E27FC236}">
                <a16:creationId xmlns:a16="http://schemas.microsoft.com/office/drawing/2014/main" id="{05F54379-12DC-488A-96E2-264D244A381B}"/>
              </a:ext>
            </a:extLst>
          </p:cNvPr>
          <p:cNvSpPr>
            <a:spLocks noGrp="1"/>
          </p:cNvSpPr>
          <p:nvPr>
            <p:ph type="title"/>
          </p:nvPr>
        </p:nvSpPr>
        <p:spPr>
          <a:xfrm>
            <a:off x="139566" y="3010982"/>
            <a:ext cx="3393747" cy="1302111"/>
          </a:xfrm>
        </p:spPr>
        <p:txBody>
          <a:bodyPr/>
          <a:lstStyle/>
          <a:p>
            <a:r>
              <a:rPr lang="en-US" sz="4400" dirty="0"/>
              <a:t>SUMMARY</a:t>
            </a:r>
            <a:endParaRPr lang="en-US" dirty="0"/>
          </a:p>
        </p:txBody>
      </p:sp>
      <p:sp>
        <p:nvSpPr>
          <p:cNvPr id="4" name="Slide Number Placeholder 3">
            <a:extLst>
              <a:ext uri="{FF2B5EF4-FFF2-40B4-BE49-F238E27FC236}">
                <a16:creationId xmlns:a16="http://schemas.microsoft.com/office/drawing/2014/main" id="{1330DBC9-EEFC-416D-BFAD-DB6D1A9E8CB2}"/>
              </a:ext>
            </a:extLst>
          </p:cNvPr>
          <p:cNvSpPr>
            <a:spLocks noGrp="1"/>
          </p:cNvSpPr>
          <p:nvPr>
            <p:ph type="sldNum" sz="quarter" idx="12"/>
          </p:nvPr>
        </p:nvSpPr>
        <p:spPr/>
        <p:txBody>
          <a:bodyPr/>
          <a:lstStyle/>
          <a:p>
            <a:fld id="{82EE24B5-652C-4DB5-B7C3-B5BBEC1280B1}" type="slidenum">
              <a:rPr lang="en-US" smtClean="0"/>
              <a:t>10</a:t>
            </a:fld>
            <a:endParaRPr lang="en-US" dirty="0"/>
          </a:p>
        </p:txBody>
      </p:sp>
      <p:sp>
        <p:nvSpPr>
          <p:cNvPr id="14" name="object 13" descr="Beige rectangle">
            <a:extLst>
              <a:ext uri="{FF2B5EF4-FFF2-40B4-BE49-F238E27FC236}">
                <a16:creationId xmlns:a16="http://schemas.microsoft.com/office/drawing/2014/main" id="{FEBB8673-0A72-4C5C-8239-7EF600504010}"/>
              </a:ext>
            </a:extLst>
          </p:cNvPr>
          <p:cNvSpPr/>
          <p:nvPr/>
        </p:nvSpPr>
        <p:spPr>
          <a:xfrm>
            <a:off x="0" y="4474657"/>
            <a:ext cx="3096000" cy="0"/>
          </a:xfrm>
          <a:custGeom>
            <a:avLst/>
            <a:gdLst/>
            <a:ahLst/>
            <a:cxnLst/>
            <a:rect l="l" t="t" r="r" b="b"/>
            <a:pathLst>
              <a:path w="2694304">
                <a:moveTo>
                  <a:pt x="0" y="0"/>
                </a:moveTo>
                <a:lnTo>
                  <a:pt x="2694127" y="0"/>
                </a:lnTo>
              </a:path>
            </a:pathLst>
          </a:custGeom>
          <a:ln w="54863">
            <a:solidFill>
              <a:schemeClr val="accent1"/>
            </a:solidFill>
          </a:ln>
        </p:spPr>
        <p:txBody>
          <a:bodyPr wrap="square" lIns="0" tIns="0" rIns="0" bIns="0" rtlCol="0"/>
          <a:lstStyle/>
          <a:p>
            <a:endParaRPr lang="en-US" dirty="0"/>
          </a:p>
        </p:txBody>
      </p:sp>
      <p:sp>
        <p:nvSpPr>
          <p:cNvPr id="6" name="Text Placeholder 5">
            <a:extLst>
              <a:ext uri="{FF2B5EF4-FFF2-40B4-BE49-F238E27FC236}">
                <a16:creationId xmlns:a16="http://schemas.microsoft.com/office/drawing/2014/main" id="{CA4EEB4D-66A6-4C91-B253-600CA3996ADF}"/>
              </a:ext>
            </a:extLst>
          </p:cNvPr>
          <p:cNvSpPr>
            <a:spLocks noGrp="1"/>
          </p:cNvSpPr>
          <p:nvPr>
            <p:ph type="body" sz="half" idx="2"/>
          </p:nvPr>
        </p:nvSpPr>
        <p:spPr>
          <a:xfrm>
            <a:off x="5761608" y="896645"/>
            <a:ext cx="6001305" cy="5530787"/>
          </a:xfrm>
        </p:spPr>
        <p:txBody>
          <a:bodyPr>
            <a:normAutofit/>
          </a:bodyPr>
          <a:lstStyle/>
          <a:p>
            <a:r>
              <a:rPr lang="en-US" sz="2400" dirty="0"/>
              <a:t>📉 Monthly sales have declined steadily since November 2013.</a:t>
            </a:r>
          </a:p>
          <a:p>
            <a:r>
              <a:rPr lang="en-US" sz="2400" dirty="0"/>
              <a:t> 🧑‍💻 “Member” customers dominate revenue; “Guest” &amp; “New” underperform.</a:t>
            </a:r>
          </a:p>
          <a:p>
            <a:r>
              <a:rPr lang="en-US" sz="2400" dirty="0"/>
              <a:t>📱 Device segmentation (Mobile/Web) shows potential UX friction.</a:t>
            </a:r>
          </a:p>
          <a:p>
            <a:r>
              <a:rPr lang="en-US" sz="2400" dirty="0"/>
              <a:t>🚚 Normal Delivery dominates but correlates with failed transactions.</a:t>
            </a:r>
          </a:p>
          <a:p>
            <a:r>
              <a:rPr lang="en-US" sz="2400" dirty="0"/>
              <a:t>💸 Lost revenue due to failed transactions, esp. Fairness Cream &amp; Books.</a:t>
            </a:r>
          </a:p>
          <a:p>
            <a:r>
              <a:rPr lang="en-US" sz="2400" dirty="0"/>
              <a:t>📍 Seattle leads in city-level sales performance.</a:t>
            </a:r>
          </a:p>
          <a:p>
            <a:endParaRPr lang="en-US" sz="2400" dirty="0"/>
          </a:p>
        </p:txBody>
      </p:sp>
    </p:spTree>
    <p:extLst>
      <p:ext uri="{BB962C8B-B14F-4D97-AF65-F5344CB8AC3E}">
        <p14:creationId xmlns:p14="http://schemas.microsoft.com/office/powerpoint/2010/main" val="2096756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descr="Blue rectangle">
            <a:extLst>
              <a:ext uri="{FF2B5EF4-FFF2-40B4-BE49-F238E27FC236}">
                <a16:creationId xmlns:a16="http://schemas.microsoft.com/office/drawing/2014/main" id="{DBD8A3CF-8884-4F75-947F-1C10ED7FE5E5}"/>
              </a:ext>
            </a:extLst>
          </p:cNvPr>
          <p:cNvSpPr/>
          <p:nvPr/>
        </p:nvSpPr>
        <p:spPr>
          <a:xfrm>
            <a:off x="2400" y="0"/>
            <a:ext cx="12189600" cy="6955654"/>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80000"/>
            </a:schemeClr>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564D5D22-FEA0-4F45-BCFC-64F9A687FF67}"/>
              </a:ext>
            </a:extLst>
          </p:cNvPr>
          <p:cNvSpPr>
            <a:spLocks noGrp="1"/>
          </p:cNvSpPr>
          <p:nvPr>
            <p:ph type="title"/>
          </p:nvPr>
        </p:nvSpPr>
        <p:spPr/>
        <p:txBody>
          <a:bodyPr/>
          <a:lstStyle/>
          <a:p>
            <a:r>
              <a:rPr lang="en-US" dirty="0">
                <a:solidFill>
                  <a:schemeClr val="tx2">
                    <a:lumMod val="50000"/>
                    <a:lumOff val="50000"/>
                  </a:schemeClr>
                </a:solidFill>
              </a:rPr>
              <a:t>Strategic Insights &amp; Recommendations</a:t>
            </a:r>
          </a:p>
        </p:txBody>
      </p:sp>
      <p:sp>
        <p:nvSpPr>
          <p:cNvPr id="3" name="Content Placeholder 2">
            <a:extLst>
              <a:ext uri="{FF2B5EF4-FFF2-40B4-BE49-F238E27FC236}">
                <a16:creationId xmlns:a16="http://schemas.microsoft.com/office/drawing/2014/main" id="{958E1F11-7BB6-4B27-98A3-5ABB9BF98948}"/>
              </a:ext>
            </a:extLst>
          </p:cNvPr>
          <p:cNvSpPr>
            <a:spLocks noGrp="1"/>
          </p:cNvSpPr>
          <p:nvPr>
            <p:ph idx="1"/>
          </p:nvPr>
        </p:nvSpPr>
        <p:spPr/>
        <p:txBody>
          <a:bodyPr/>
          <a:lstStyle/>
          <a:p>
            <a:pPr marL="0" indent="0" rtl="0" eaLnBrk="1" latinLnBrk="0" hangingPunct="1">
              <a:spcBef>
                <a:spcPts val="720"/>
              </a:spcBef>
              <a:spcAft>
                <a:spcPts val="0"/>
              </a:spcAft>
              <a:buClrTx/>
              <a:buSzPts val="3000"/>
              <a:buNone/>
            </a:pPr>
            <a:r>
              <a:rPr lang="en-US" sz="2800" kern="1200" dirty="0">
                <a:solidFill>
                  <a:schemeClr val="bg1"/>
                </a:solidFill>
                <a:effectLst/>
                <a:latin typeface="Calibri" panose="020F0502020204030204" pitchFamily="34" charset="0"/>
                <a:ea typeface="+mn-ea"/>
                <a:cs typeface="+mn-cs"/>
              </a:rPr>
              <a:t>Improve mobile UX to increase transactions on Mobile devices.</a:t>
            </a:r>
            <a:endParaRPr lang="en-US" sz="2800" dirty="0">
              <a:solidFill>
                <a:schemeClr val="bg1"/>
              </a:solidFill>
              <a:effectLst/>
            </a:endParaRPr>
          </a:p>
          <a:p>
            <a:pPr marL="0" indent="0" rtl="0" eaLnBrk="1" latinLnBrk="0" hangingPunct="1">
              <a:spcBef>
                <a:spcPts val="720"/>
              </a:spcBef>
              <a:spcAft>
                <a:spcPts val="0"/>
              </a:spcAft>
              <a:buNone/>
            </a:pPr>
            <a:r>
              <a:rPr lang="en-US" sz="2800" dirty="0">
                <a:solidFill>
                  <a:schemeClr val="bg1"/>
                </a:solidFill>
                <a:latin typeface="Calibri" panose="020F0502020204030204" pitchFamily="34" charset="0"/>
              </a:rPr>
              <a:t>Boost fast delivery adoption.</a:t>
            </a:r>
            <a:endParaRPr lang="en-US" sz="2400" dirty="0">
              <a:solidFill>
                <a:schemeClr val="bg1"/>
              </a:solidFill>
            </a:endParaRPr>
          </a:p>
          <a:p>
            <a:pPr marL="0" indent="0">
              <a:spcBef>
                <a:spcPts val="720"/>
              </a:spcBef>
              <a:buNone/>
            </a:pPr>
            <a:r>
              <a:rPr lang="en-US" sz="2800" dirty="0">
                <a:solidFill>
                  <a:schemeClr val="bg1"/>
                </a:solidFill>
                <a:latin typeface="Calibri" panose="020F0502020204030204" pitchFamily="34" charset="0"/>
              </a:rPr>
              <a:t>Launch targeted campaigns to </a:t>
            </a:r>
            <a:r>
              <a:rPr lang="en-US" sz="2800" kern="1200" dirty="0">
                <a:solidFill>
                  <a:schemeClr val="bg1"/>
                </a:solidFill>
                <a:effectLst/>
                <a:latin typeface="Calibri" panose="020F0502020204030204" pitchFamily="34" charset="0"/>
                <a:ea typeface="+mn-ea"/>
                <a:cs typeface="+mn-cs"/>
              </a:rPr>
              <a:t>convert 'Guest' and 'New' users.</a:t>
            </a:r>
            <a:endParaRPr lang="en-US" sz="2400" kern="1200" dirty="0">
              <a:solidFill>
                <a:schemeClr val="bg1"/>
              </a:solidFill>
              <a:ea typeface="+mn-ea"/>
              <a:cs typeface="+mn-cs"/>
            </a:endParaRPr>
          </a:p>
          <a:p>
            <a:pPr marL="0" indent="0">
              <a:spcBef>
                <a:spcPts val="720"/>
              </a:spcBef>
              <a:buNone/>
            </a:pPr>
            <a:r>
              <a:rPr lang="en-US" sz="2800" dirty="0">
                <a:solidFill>
                  <a:schemeClr val="bg1"/>
                </a:solidFill>
                <a:latin typeface="Calibri" panose="020F0502020204030204" pitchFamily="34" charset="0"/>
              </a:rPr>
              <a:t>P</a:t>
            </a:r>
            <a:r>
              <a:rPr lang="en-US" sz="2800" kern="1200" dirty="0">
                <a:solidFill>
                  <a:schemeClr val="bg1"/>
                </a:solidFill>
                <a:effectLst/>
                <a:latin typeface="Calibri" panose="020F0502020204030204" pitchFamily="34" charset="0"/>
                <a:ea typeface="+mn-ea"/>
                <a:cs typeface="+mn-cs"/>
              </a:rPr>
              <a:t>rioritize issue resolution for top-selling failed products.</a:t>
            </a:r>
            <a:endParaRPr lang="en-US" sz="2400" dirty="0">
              <a:solidFill>
                <a:schemeClr val="bg1"/>
              </a:solidFill>
            </a:endParaRPr>
          </a:p>
          <a:p>
            <a:pPr marL="0" indent="0" rtl="0" eaLnBrk="1" latinLnBrk="0" hangingPunct="1">
              <a:spcBef>
                <a:spcPts val="720"/>
              </a:spcBef>
              <a:spcAft>
                <a:spcPts val="0"/>
              </a:spcAft>
              <a:buNone/>
            </a:pPr>
            <a:r>
              <a:rPr lang="en-US" sz="2800" kern="1200" dirty="0">
                <a:solidFill>
                  <a:schemeClr val="bg1"/>
                </a:solidFill>
                <a:effectLst/>
                <a:latin typeface="Calibri" panose="020F0502020204030204" pitchFamily="34" charset="0"/>
                <a:ea typeface="+mn-ea"/>
                <a:cs typeface="+mn-cs"/>
              </a:rPr>
              <a:t>Maintain strong logistics in Seattle; replicate in other cities.</a:t>
            </a:r>
            <a:endParaRPr lang="en-US" sz="2400" dirty="0">
              <a:solidFill>
                <a:schemeClr val="bg1"/>
              </a:solidFill>
              <a:effectLst/>
            </a:endParaRPr>
          </a:p>
          <a:p>
            <a:pPr marL="0" indent="0">
              <a:buNone/>
            </a:pPr>
            <a:endParaRPr lang="en-US" dirty="0"/>
          </a:p>
        </p:txBody>
      </p:sp>
      <p:sp>
        <p:nvSpPr>
          <p:cNvPr id="4" name="Slide Number Placeholder 3">
            <a:extLst>
              <a:ext uri="{FF2B5EF4-FFF2-40B4-BE49-F238E27FC236}">
                <a16:creationId xmlns:a16="http://schemas.microsoft.com/office/drawing/2014/main" id="{7672F4EE-EEAE-45B6-BF4F-6B00C9F82928}"/>
              </a:ext>
            </a:extLst>
          </p:cNvPr>
          <p:cNvSpPr>
            <a:spLocks noGrp="1"/>
          </p:cNvSpPr>
          <p:nvPr>
            <p:ph type="sldNum" sz="quarter" idx="12"/>
          </p:nvPr>
        </p:nvSpPr>
        <p:spPr/>
        <p:txBody>
          <a:bodyPr/>
          <a:lstStyle/>
          <a:p>
            <a:fld id="{82EE24B5-652C-4DB5-B7C3-B5BBEC1280B1}" type="slidenum">
              <a:rPr lang="en-US" smtClean="0"/>
              <a:t>11</a:t>
            </a:fld>
            <a:endParaRPr lang="en-US" dirty="0"/>
          </a:p>
        </p:txBody>
      </p:sp>
    </p:spTree>
    <p:extLst>
      <p:ext uri="{BB962C8B-B14F-4D97-AF65-F5344CB8AC3E}">
        <p14:creationId xmlns:p14="http://schemas.microsoft.com/office/powerpoint/2010/main" val="2857481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Girl with documents">
            <a:extLst>
              <a:ext uri="{FF2B5EF4-FFF2-40B4-BE49-F238E27FC236}">
                <a16:creationId xmlns:a16="http://schemas.microsoft.com/office/drawing/2014/main" id="{BD5BAEF8-04EE-4148-AB9D-25427A926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 y="675"/>
            <a:ext cx="12189600" cy="6856650"/>
          </a:xfrm>
          <a:prstGeom prst="rect">
            <a:avLst/>
          </a:prstGeom>
        </p:spPr>
      </p:pic>
      <p:sp>
        <p:nvSpPr>
          <p:cNvPr id="5" name="Content Placeholder 4">
            <a:extLst>
              <a:ext uri="{FF2B5EF4-FFF2-40B4-BE49-F238E27FC236}">
                <a16:creationId xmlns:a16="http://schemas.microsoft.com/office/drawing/2014/main" id="{D5537408-2125-4CE5-92A7-F7E0FCBA31D0}"/>
              </a:ext>
            </a:extLst>
          </p:cNvPr>
          <p:cNvSpPr txBox="1">
            <a:spLocks/>
          </p:cNvSpPr>
          <p:nvPr/>
        </p:nvSpPr>
        <p:spPr>
          <a:xfrm>
            <a:off x="-1" y="1341439"/>
            <a:ext cx="6348413" cy="4140200"/>
          </a:xfrm>
          <a:prstGeom prst="rect">
            <a:avLst/>
          </a:prstGeom>
          <a:solidFill>
            <a:schemeClr val="accent2"/>
          </a:solidFill>
        </p:spPr>
        <p:txBody>
          <a:bodyPr lIns="1548000" tIns="21600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100"/>
              </a:spcBef>
              <a:buFont typeface="Arial" panose="020B0604020202020204" pitchFamily="34" charset="0"/>
              <a:buNone/>
            </a:pPr>
            <a:r>
              <a:rPr lang="en-US" sz="2500" b="1" i="1" spc="60" dirty="0">
                <a:solidFill>
                  <a:schemeClr val="bg2">
                    <a:lumMod val="20000"/>
                    <a:lumOff val="80000"/>
                    <a:alpha val="75000"/>
                  </a:schemeClr>
                </a:solidFill>
                <a:cs typeface="Arial"/>
              </a:rPr>
              <a:t>UFUOMA AVWORU</a:t>
            </a:r>
            <a:endParaRPr lang="en-US" sz="2500" b="1" i="1" dirty="0">
              <a:solidFill>
                <a:schemeClr val="bg2">
                  <a:lumMod val="20000"/>
                  <a:lumOff val="80000"/>
                  <a:alpha val="75000"/>
                </a:schemeClr>
              </a:solidFill>
              <a:cs typeface="Arial"/>
            </a:endParaRPr>
          </a:p>
          <a:p>
            <a:pPr marL="0" marR="5080" indent="0">
              <a:buFont typeface="Arial" panose="020B0604020202020204" pitchFamily="34" charset="0"/>
              <a:buNone/>
            </a:pPr>
            <a:r>
              <a:rPr lang="en-US" sz="2400" b="1" i="1" spc="70" dirty="0">
                <a:solidFill>
                  <a:schemeClr val="bg2">
                    <a:lumMod val="20000"/>
                    <a:lumOff val="80000"/>
                    <a:alpha val="75000"/>
                  </a:schemeClr>
                </a:solidFill>
                <a:cs typeface="Arial"/>
              </a:rPr>
              <a:t>avworuufuoma20@gmail</a:t>
            </a:r>
            <a:endParaRPr lang="en-US" sz="2500" b="1" i="1" dirty="0">
              <a:solidFill>
                <a:schemeClr val="bg2">
                  <a:lumMod val="20000"/>
                  <a:lumOff val="80000"/>
                  <a:alpha val="75000"/>
                </a:schemeClr>
              </a:solidFill>
              <a:cs typeface="Arial"/>
            </a:endParaRPr>
          </a:p>
          <a:p>
            <a:pPr marL="0" indent="0">
              <a:lnSpc>
                <a:spcPct val="125000"/>
              </a:lnSpc>
              <a:buFont typeface="Arial" panose="020B0604020202020204" pitchFamily="34" charset="0"/>
              <a:buNone/>
            </a:pPr>
            <a:endParaRPr lang="en-US" sz="2500" b="1" dirty="0">
              <a:solidFill>
                <a:schemeClr val="bg2">
                  <a:alpha val="50000"/>
                </a:schemeClr>
              </a:solidFill>
            </a:endParaRPr>
          </a:p>
        </p:txBody>
      </p:sp>
      <p:sp>
        <p:nvSpPr>
          <p:cNvPr id="6" name="object 6" descr="Beige rectangle">
            <a:extLst>
              <a:ext uri="{FF2B5EF4-FFF2-40B4-BE49-F238E27FC236}">
                <a16:creationId xmlns:a16="http://schemas.microsoft.com/office/drawing/2014/main" id="{B0C70F64-F3E5-413B-AF4F-E15CE944B761}"/>
              </a:ext>
            </a:extLst>
          </p:cNvPr>
          <p:cNvSpPr/>
          <p:nvPr/>
        </p:nvSpPr>
        <p:spPr>
          <a:xfrm>
            <a:off x="931203" y="2894901"/>
            <a:ext cx="4176000" cy="0"/>
          </a:xfrm>
          <a:custGeom>
            <a:avLst/>
            <a:gdLst/>
            <a:ahLst/>
            <a:cxnLst/>
            <a:rect l="l" t="t" r="r" b="b"/>
            <a:pathLst>
              <a:path w="4206240">
                <a:moveTo>
                  <a:pt x="0" y="0"/>
                </a:moveTo>
                <a:lnTo>
                  <a:pt x="4206240" y="0"/>
                </a:lnTo>
              </a:path>
            </a:pathLst>
          </a:custGeom>
          <a:ln w="54863">
            <a:solidFill>
              <a:schemeClr val="accent1"/>
            </a:solidFill>
          </a:ln>
        </p:spPr>
        <p:txBody>
          <a:bodyPr wrap="square" lIns="0" tIns="0" rIns="0" bIns="0" rtlCol="0"/>
          <a:lstStyle/>
          <a:p>
            <a:endParaRPr lang="en-US" dirty="0"/>
          </a:p>
        </p:txBody>
      </p:sp>
      <p:pic>
        <p:nvPicPr>
          <p:cNvPr id="8" name="Graphic 7" descr="Person icon">
            <a:extLst>
              <a:ext uri="{FF2B5EF4-FFF2-40B4-BE49-F238E27FC236}">
                <a16:creationId xmlns:a16="http://schemas.microsoft.com/office/drawing/2014/main" id="{AC7339AD-1A2B-4702-8C29-5CFB6D1BBB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35237" y="3470503"/>
            <a:ext cx="342900" cy="352425"/>
          </a:xfrm>
          <a:prstGeom prst="rect">
            <a:avLst/>
          </a:prstGeom>
        </p:spPr>
      </p:pic>
      <p:pic>
        <p:nvPicPr>
          <p:cNvPr id="9" name="Graphic 8" descr="Mail icon">
            <a:extLst>
              <a:ext uri="{FF2B5EF4-FFF2-40B4-BE49-F238E27FC236}">
                <a16:creationId xmlns:a16="http://schemas.microsoft.com/office/drawing/2014/main" id="{DE19364B-D5B6-43E8-B6E4-DC0094FA3CD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5237" y="3965704"/>
            <a:ext cx="342900" cy="342900"/>
          </a:xfrm>
          <a:prstGeom prst="rect">
            <a:avLst/>
          </a:prstGeom>
        </p:spPr>
      </p:pic>
      <p:sp>
        <p:nvSpPr>
          <p:cNvPr id="2" name="Title 1">
            <a:extLst>
              <a:ext uri="{FF2B5EF4-FFF2-40B4-BE49-F238E27FC236}">
                <a16:creationId xmlns:a16="http://schemas.microsoft.com/office/drawing/2014/main" id="{1BD43A5E-77DF-44FD-800D-158434A3ABC6}"/>
              </a:ext>
            </a:extLst>
          </p:cNvPr>
          <p:cNvSpPr>
            <a:spLocks noGrp="1"/>
          </p:cNvSpPr>
          <p:nvPr>
            <p:ph type="title"/>
          </p:nvPr>
        </p:nvSpPr>
        <p:spPr>
          <a:xfrm>
            <a:off x="838200" y="1701559"/>
            <a:ext cx="4859215" cy="1325563"/>
          </a:xfrm>
        </p:spPr>
        <p:txBody>
          <a:bodyPr>
            <a:normAutofit/>
          </a:bodyPr>
          <a:lstStyle/>
          <a:p>
            <a:r>
              <a:rPr lang="en-US" sz="5000" dirty="0">
                <a:solidFill>
                  <a:schemeClr val="bg1"/>
                </a:solidFill>
              </a:rPr>
              <a:t>THANK YOU!</a:t>
            </a:r>
            <a:endParaRPr lang="en-US" sz="5000" dirty="0"/>
          </a:p>
        </p:txBody>
      </p:sp>
    </p:spTree>
    <p:extLst>
      <p:ext uri="{BB962C8B-B14F-4D97-AF65-F5344CB8AC3E}">
        <p14:creationId xmlns:p14="http://schemas.microsoft.com/office/powerpoint/2010/main" val="1486951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descr="Blue rectangle">
            <a:extLst>
              <a:ext uri="{FF2B5EF4-FFF2-40B4-BE49-F238E27FC236}">
                <a16:creationId xmlns:a16="http://schemas.microsoft.com/office/drawing/2014/main" id="{9FABC344-E043-45BE-8588-06C658DBCE70}"/>
              </a:ext>
            </a:extLst>
          </p:cNvPr>
          <p:cNvSpPr/>
          <p:nvPr/>
        </p:nvSpPr>
        <p:spPr>
          <a:xfrm>
            <a:off x="-97656" y="0"/>
            <a:ext cx="12289656" cy="6960092"/>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345C5720-51D4-4632-91CD-936B8AB96750}"/>
              </a:ext>
            </a:extLst>
          </p:cNvPr>
          <p:cNvSpPr>
            <a:spLocks noGrp="1"/>
          </p:cNvSpPr>
          <p:nvPr>
            <p:ph type="title"/>
          </p:nvPr>
        </p:nvSpPr>
        <p:spPr>
          <a:xfrm>
            <a:off x="99861" y="620686"/>
            <a:ext cx="5165558" cy="833856"/>
          </a:xfrm>
        </p:spPr>
        <p:txBody>
          <a:bodyPr/>
          <a:lstStyle/>
          <a:p>
            <a:r>
              <a:rPr lang="en-US" dirty="0">
                <a:solidFill>
                  <a:schemeClr val="bg1"/>
                </a:solidFill>
                <a:latin typeface="Gill Sans MT" panose="020B0502020104020203" pitchFamily="34" charset="0"/>
              </a:rPr>
              <a:t>INTRODUCTION</a:t>
            </a:r>
            <a:endParaRPr lang="en-US" dirty="0">
              <a:latin typeface="Gill Sans MT" panose="020B0502020104020203" pitchFamily="34" charset="0"/>
            </a:endParaRPr>
          </a:p>
        </p:txBody>
      </p:sp>
      <p:sp>
        <p:nvSpPr>
          <p:cNvPr id="3" name="Slide Number Placeholder 2">
            <a:extLst>
              <a:ext uri="{FF2B5EF4-FFF2-40B4-BE49-F238E27FC236}">
                <a16:creationId xmlns:a16="http://schemas.microsoft.com/office/drawing/2014/main" id="{24D506CC-0185-443E-82C7-1600C21D6E91}"/>
              </a:ext>
            </a:extLst>
          </p:cNvPr>
          <p:cNvSpPr>
            <a:spLocks noGrp="1"/>
          </p:cNvSpPr>
          <p:nvPr>
            <p:ph type="sldNum" sz="quarter" idx="12"/>
          </p:nvPr>
        </p:nvSpPr>
        <p:spPr/>
        <p:txBody>
          <a:bodyPr/>
          <a:lstStyle/>
          <a:p>
            <a:fld id="{82EE24B5-652C-4DB5-B7C3-B5BBEC1280B1}" type="slidenum">
              <a:rPr lang="en-US" smtClean="0"/>
              <a:t>2</a:t>
            </a:fld>
            <a:endParaRPr lang="en-US" dirty="0"/>
          </a:p>
        </p:txBody>
      </p:sp>
      <p:sp>
        <p:nvSpPr>
          <p:cNvPr id="7" name="object 9" descr="Beige rectangle">
            <a:extLst>
              <a:ext uri="{FF2B5EF4-FFF2-40B4-BE49-F238E27FC236}">
                <a16:creationId xmlns:a16="http://schemas.microsoft.com/office/drawing/2014/main" id="{02C6628C-972C-4717-AAF3-D882B30F6658}"/>
              </a:ext>
            </a:extLst>
          </p:cNvPr>
          <p:cNvSpPr/>
          <p:nvPr/>
        </p:nvSpPr>
        <p:spPr>
          <a:xfrm>
            <a:off x="-97656" y="1366551"/>
            <a:ext cx="2988000" cy="0"/>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endParaRPr lang="en-US" dirty="0"/>
          </a:p>
        </p:txBody>
      </p:sp>
      <p:sp>
        <p:nvSpPr>
          <p:cNvPr id="5" name="object 3" descr="Beige rectangle">
            <a:extLst>
              <a:ext uri="{FF2B5EF4-FFF2-40B4-BE49-F238E27FC236}">
                <a16:creationId xmlns:a16="http://schemas.microsoft.com/office/drawing/2014/main" id="{DCF29767-6635-4A46-AB77-672CC90C6FBE}"/>
              </a:ext>
            </a:extLst>
          </p:cNvPr>
          <p:cNvSpPr/>
          <p:nvPr/>
        </p:nvSpPr>
        <p:spPr>
          <a:xfrm>
            <a:off x="-97656" y="2200407"/>
            <a:ext cx="7847862" cy="4194074"/>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9" name="Content Placeholder 3">
            <a:extLst>
              <a:ext uri="{FF2B5EF4-FFF2-40B4-BE49-F238E27FC236}">
                <a16:creationId xmlns:a16="http://schemas.microsoft.com/office/drawing/2014/main" id="{E7A818AB-B120-41D5-88A6-933AB9CAAE68}"/>
              </a:ext>
            </a:extLst>
          </p:cNvPr>
          <p:cNvSpPr txBox="1">
            <a:spLocks/>
          </p:cNvSpPr>
          <p:nvPr/>
        </p:nvSpPr>
        <p:spPr>
          <a:xfrm>
            <a:off x="0" y="2592931"/>
            <a:ext cx="7271715" cy="34090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solidFill>
                  <a:schemeClr val="tx1"/>
                </a:solidFill>
              </a:rPr>
              <a:t>This presentation delivers a data-driven assessment of the  U.S. e-commerce performance, leveraging insights extracted from  Power BI dashboard to highlight critical patterns influencing revenue generation and customer behavior. The objective is twofold: to articulate the underlying causes of our declining sales and transaction volumes since late 2013, and to present targeted, strategic interventions to reverse this trend.</a:t>
            </a:r>
          </a:p>
          <a:p>
            <a:pPr marL="0" indent="0" algn="just">
              <a:buNone/>
            </a:pPr>
            <a:r>
              <a:rPr lang="en-US" dirty="0">
                <a:solidFill>
                  <a:schemeClr val="tx1"/>
                </a:solidFill>
              </a:rPr>
              <a:t>My analysis identifies several key friction points—ranging from underperforming customer segments and suboptimal mobile user experiences, to delivery inefficiencies and revenue leakage in high-demand product categories. At the same time, it spotlights high-performing regions, such as Seattle, where operational models and consumer engagement appear to be delivering outsized returns.</a:t>
            </a:r>
          </a:p>
          <a:p>
            <a:pPr marL="0" indent="0" algn="just">
              <a:buNone/>
            </a:pPr>
            <a:r>
              <a:rPr lang="en-US" dirty="0">
                <a:solidFill>
                  <a:schemeClr val="tx1"/>
                </a:solidFill>
              </a:rPr>
              <a:t>This briefing is structured to translate complex analytics into actionable insights, ensuring clear alignment with our overarching business objectives. </a:t>
            </a:r>
            <a:endParaRPr lang="en-US" i="1" spc="-25" dirty="0">
              <a:solidFill>
                <a:schemeClr val="tx1"/>
              </a:solidFill>
              <a:latin typeface="Arial"/>
              <a:cs typeface="Arial"/>
            </a:endParaRPr>
          </a:p>
        </p:txBody>
      </p:sp>
    </p:spTree>
    <p:extLst>
      <p:ext uri="{BB962C8B-B14F-4D97-AF65-F5344CB8AC3E}">
        <p14:creationId xmlns:p14="http://schemas.microsoft.com/office/powerpoint/2010/main" val="1793949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People's hands">
            <a:extLst>
              <a:ext uri="{FF2B5EF4-FFF2-40B4-BE49-F238E27FC236}">
                <a16:creationId xmlns:a16="http://schemas.microsoft.com/office/drawing/2014/main" id="{7D87B918-371C-4B31-9C7A-1D9A08C8A3BB}"/>
              </a:ext>
            </a:extLst>
          </p:cNvPr>
          <p:cNvPicPr>
            <a:picLocks noGrp="1" noChangeAspect="1"/>
          </p:cNvPicPr>
          <p:nvPr>
            <p:ph sz="half" idx="4294967295"/>
          </p:nvPr>
        </p:nvPicPr>
        <p:blipFill rotWithShape="1">
          <a:blip r:embed="rId3">
            <a:extLst>
              <a:ext uri="{28A0092B-C50C-407E-A947-70E740481C1C}">
                <a14:useLocalDpi xmlns:a14="http://schemas.microsoft.com/office/drawing/2010/main" val="0"/>
              </a:ext>
            </a:extLst>
          </a:blip>
          <a:srcRect/>
          <a:stretch/>
        </p:blipFill>
        <p:spPr>
          <a:xfrm>
            <a:off x="0" y="99"/>
            <a:ext cx="12188825" cy="6856214"/>
          </a:xfrm>
        </p:spPr>
      </p:pic>
      <p:sp>
        <p:nvSpPr>
          <p:cNvPr id="8" name="object 3" descr="Blue rectangle">
            <a:extLst>
              <a:ext uri="{FF2B5EF4-FFF2-40B4-BE49-F238E27FC236}">
                <a16:creationId xmlns:a16="http://schemas.microsoft.com/office/drawing/2014/main" id="{A277388B-76FD-44C4-B506-F8A157E57C65}"/>
              </a:ext>
            </a:extLst>
          </p:cNvPr>
          <p:cNvSpPr/>
          <p:nvPr/>
        </p:nvSpPr>
        <p:spPr>
          <a:xfrm>
            <a:off x="2400" y="-1687"/>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9" name="Oval 8" descr="Beige oval">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D00B79-44BB-4D5F-B51D-2270A854D77A}"/>
              </a:ext>
            </a:extLst>
          </p:cNvPr>
          <p:cNvSpPr>
            <a:spLocks noGrp="1"/>
          </p:cNvSpPr>
          <p:nvPr>
            <p:ph type="title"/>
          </p:nvPr>
        </p:nvSpPr>
        <p:spPr>
          <a:xfrm>
            <a:off x="806116" y="329956"/>
            <a:ext cx="10515600" cy="1325563"/>
          </a:xfrm>
        </p:spPr>
        <p:txBody>
          <a:bodyPr/>
          <a:lstStyle/>
          <a:p>
            <a:r>
              <a:rPr lang="en-US" dirty="0">
                <a:solidFill>
                  <a:schemeClr val="bg1"/>
                </a:solidFill>
              </a:rPr>
              <a:t>DATA OVERVIEW</a:t>
            </a:r>
            <a:endParaRPr lang="en-US" dirty="0"/>
          </a:p>
        </p:txBody>
      </p:sp>
      <p:sp>
        <p:nvSpPr>
          <p:cNvPr id="5" name="Slide Number Placeholder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a:lstStyle/>
          <a:p>
            <a:fld id="{82EE24B5-652C-4DB5-B7C3-B5BBEC1280B1}" type="slidenum">
              <a:rPr lang="en-US" smtClean="0"/>
              <a:t>3</a:t>
            </a:fld>
            <a:endParaRPr lang="en-US" dirty="0"/>
          </a:p>
        </p:txBody>
      </p:sp>
      <p:sp>
        <p:nvSpPr>
          <p:cNvPr id="11" name="object 5" descr="Beige rectangle">
            <a:extLst>
              <a:ext uri="{FF2B5EF4-FFF2-40B4-BE49-F238E27FC236}">
                <a16:creationId xmlns:a16="http://schemas.microsoft.com/office/drawing/2014/main" id="{B07BA1F9-2C19-4C07-B29B-18B9FBCC4755}"/>
              </a:ext>
            </a:extLst>
          </p:cNvPr>
          <p:cNvSpPr/>
          <p:nvPr/>
        </p:nvSpPr>
        <p:spPr>
          <a:xfrm>
            <a:off x="915637" y="1309144"/>
            <a:ext cx="4608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cxnSp>
        <p:nvCxnSpPr>
          <p:cNvPr id="10" name="Straight Connector 9" descr="Line">
            <a:extLst>
              <a:ext uri="{FF2B5EF4-FFF2-40B4-BE49-F238E27FC236}">
                <a16:creationId xmlns:a16="http://schemas.microsoft.com/office/drawing/2014/main" id="{4C3F4FC5-0C01-4592-9483-D476EA2BDF93}"/>
              </a:ext>
            </a:extLst>
          </p:cNvPr>
          <p:cNvCxnSpPr/>
          <p:nvPr/>
        </p:nvCxnSpPr>
        <p:spPr>
          <a:xfrm>
            <a:off x="6096000" y="4124378"/>
            <a:ext cx="0" cy="3960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6432205-FEB9-47AB-9982-2C6ADA2B8BB2}"/>
              </a:ext>
            </a:extLst>
          </p:cNvPr>
          <p:cNvSpPr txBox="1"/>
          <p:nvPr/>
        </p:nvSpPr>
        <p:spPr>
          <a:xfrm flipH="1">
            <a:off x="870284" y="1564670"/>
            <a:ext cx="9802393" cy="3785652"/>
          </a:xfrm>
          <a:prstGeom prst="rect">
            <a:avLst/>
          </a:prstGeom>
          <a:noFill/>
        </p:spPr>
        <p:txBody>
          <a:bodyPr wrap="square" rtlCol="0">
            <a:spAutoFit/>
          </a:bodyPr>
          <a:lstStyle/>
          <a:p>
            <a:r>
              <a:rPr lang="en-US" sz="2000" b="1" dirty="0">
                <a:solidFill>
                  <a:schemeClr val="bg1"/>
                </a:solidFill>
              </a:rPr>
              <a:t>Dataset Overview: U.S. E-Commerce Transactions</a:t>
            </a:r>
          </a:p>
          <a:p>
            <a:r>
              <a:rPr lang="en-US" sz="2000" dirty="0">
                <a:solidFill>
                  <a:schemeClr val="bg1"/>
                </a:solidFill>
              </a:rPr>
              <a:t>This dataset comprises </a:t>
            </a:r>
            <a:r>
              <a:rPr lang="en-US" sz="2000" b="1" dirty="0">
                <a:solidFill>
                  <a:schemeClr val="bg1"/>
                </a:solidFill>
              </a:rPr>
              <a:t>real-time sales records</a:t>
            </a:r>
            <a:r>
              <a:rPr lang="en-US" sz="2000" dirty="0">
                <a:solidFill>
                  <a:schemeClr val="bg1"/>
                </a:solidFill>
              </a:rPr>
              <a:t> from a leading U.S.-based online e-commerce organization. It offers structured insight into purchasing behavior and customer interaction patterns across multiple variables. The data has been curated and includes anonymized but </a:t>
            </a:r>
            <a:r>
              <a:rPr lang="en-US" sz="2000" b="1" dirty="0">
                <a:solidFill>
                  <a:schemeClr val="bg1"/>
                </a:solidFill>
              </a:rPr>
              <a:t>geographically contextual information</a:t>
            </a:r>
            <a:r>
              <a:rPr lang="en-US" sz="2000" dirty="0">
                <a:solidFill>
                  <a:schemeClr val="bg1"/>
                </a:solidFill>
              </a:rPr>
              <a:t>, making it suitable for both exploratory analytics and strategic business decisions.</a:t>
            </a:r>
          </a:p>
          <a:p>
            <a:r>
              <a:rPr lang="en-US" sz="2000" b="1" dirty="0">
                <a:solidFill>
                  <a:schemeClr val="bg1"/>
                </a:solidFill>
              </a:rPr>
              <a:t>Key Attributes Captured in the Dataset:</a:t>
            </a:r>
            <a:endParaRPr lang="en-US" sz="2000" dirty="0">
              <a:solidFill>
                <a:schemeClr val="bg1"/>
              </a:solidFill>
            </a:endParaRPr>
          </a:p>
          <a:p>
            <a:pPr>
              <a:buFont typeface="+mj-lt"/>
              <a:buAutoNum type="arabicPeriod"/>
            </a:pPr>
            <a:r>
              <a:rPr lang="en-US" sz="2000" b="1" dirty="0">
                <a:solidFill>
                  <a:schemeClr val="bg1"/>
                </a:solidFill>
              </a:rPr>
              <a:t>Transaction ID</a:t>
            </a:r>
            <a:r>
              <a:rPr lang="en-US" sz="2000" dirty="0">
                <a:solidFill>
                  <a:schemeClr val="bg1"/>
                </a:solidFill>
              </a:rPr>
              <a:t> – A unique identifier for each individual purchase.</a:t>
            </a:r>
          </a:p>
          <a:p>
            <a:pPr>
              <a:buFont typeface="+mj-lt"/>
              <a:buAutoNum type="arabicPeriod"/>
            </a:pPr>
            <a:r>
              <a:rPr lang="en-US" sz="2000" b="1" dirty="0">
                <a:solidFill>
                  <a:schemeClr val="bg1"/>
                </a:solidFill>
              </a:rPr>
              <a:t>Date</a:t>
            </a:r>
            <a:r>
              <a:rPr lang="en-US" sz="2000" dirty="0">
                <a:solidFill>
                  <a:schemeClr val="bg1"/>
                </a:solidFill>
              </a:rPr>
              <a:t> – Timestamp indicating when each transaction occurred.</a:t>
            </a:r>
          </a:p>
          <a:p>
            <a:pPr>
              <a:buFont typeface="+mj-lt"/>
              <a:buAutoNum type="arabicPeriod"/>
            </a:pPr>
            <a:r>
              <a:rPr lang="en-US" sz="2000" b="1" dirty="0">
                <a:solidFill>
                  <a:schemeClr val="bg1"/>
                </a:solidFill>
              </a:rPr>
              <a:t>Product</a:t>
            </a:r>
            <a:r>
              <a:rPr lang="en-US" sz="2000" dirty="0">
                <a:solidFill>
                  <a:schemeClr val="bg1"/>
                </a:solidFill>
              </a:rPr>
              <a:t> – The name or category of the purchased item.</a:t>
            </a:r>
          </a:p>
          <a:p>
            <a:pPr>
              <a:buFont typeface="+mj-lt"/>
              <a:buAutoNum type="arabicPeriod"/>
            </a:pPr>
            <a:r>
              <a:rPr lang="en-US" sz="2000" b="1" dirty="0">
                <a:solidFill>
                  <a:schemeClr val="bg1"/>
                </a:solidFill>
              </a:rPr>
              <a:t>Gender</a:t>
            </a:r>
            <a:r>
              <a:rPr lang="en-US" sz="2000" dirty="0">
                <a:solidFill>
                  <a:schemeClr val="bg1"/>
                </a:solidFill>
              </a:rPr>
              <a:t> – Gender identity of the buyer (where disclosed).</a:t>
            </a:r>
          </a:p>
          <a:p>
            <a:pPr>
              <a:buFont typeface="+mj-lt"/>
              <a:buAutoNum type="arabicPeriod"/>
            </a:pPr>
            <a:r>
              <a:rPr lang="en-US" sz="2000" b="1" dirty="0">
                <a:solidFill>
                  <a:schemeClr val="bg1"/>
                </a:solidFill>
              </a:rPr>
              <a:t>Device Type</a:t>
            </a:r>
            <a:r>
              <a:rPr lang="en-US" sz="2000" dirty="0">
                <a:solidFill>
                  <a:schemeClr val="bg1"/>
                </a:solidFill>
              </a:rPr>
              <a:t> – Classification of access method (e.g., Mobile, Web).</a:t>
            </a:r>
          </a:p>
        </p:txBody>
      </p:sp>
    </p:spTree>
    <p:extLst>
      <p:ext uri="{BB962C8B-B14F-4D97-AF65-F5344CB8AC3E}">
        <p14:creationId xmlns:p14="http://schemas.microsoft.com/office/powerpoint/2010/main" val="2263215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Content Placeholder 11" descr="Chart">
            <a:extLst>
              <a:ext uri="{FF2B5EF4-FFF2-40B4-BE49-F238E27FC236}">
                <a16:creationId xmlns:a16="http://schemas.microsoft.com/office/drawing/2014/main" id="{4B8F47FF-84A1-4BFF-9183-1D0D75899671}"/>
              </a:ext>
            </a:extLst>
          </p:cNvPr>
          <p:cNvGraphicFramePr>
            <a:graphicFrameLocks/>
          </p:cNvGraphicFramePr>
          <p:nvPr>
            <p:extLst>
              <p:ext uri="{D42A27DB-BD31-4B8C-83A1-F6EECF244321}">
                <p14:modId xmlns:p14="http://schemas.microsoft.com/office/powerpoint/2010/main" val="3112522695"/>
              </p:ext>
            </p:extLst>
          </p:nvPr>
        </p:nvGraphicFramePr>
        <p:xfrm>
          <a:off x="6648675" y="2053173"/>
          <a:ext cx="1481012" cy="1161017"/>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a:extLst>
              <a:ext uri="{FF2B5EF4-FFF2-40B4-BE49-F238E27FC236}">
                <a16:creationId xmlns:a16="http://schemas.microsoft.com/office/drawing/2014/main" id="{6A8AF702-A859-4D49-823E-455702872718}"/>
              </a:ext>
            </a:extLst>
          </p:cNvPr>
          <p:cNvSpPr>
            <a:spLocks noGrp="1"/>
          </p:cNvSpPr>
          <p:nvPr>
            <p:ph type="sldNum" sz="quarter" idx="12"/>
          </p:nvPr>
        </p:nvSpPr>
        <p:spPr/>
        <p:txBody>
          <a:bodyPr/>
          <a:lstStyle/>
          <a:p>
            <a:fld id="{82EE24B5-652C-4DB5-B7C3-B5BBEC1280B1}" type="slidenum">
              <a:rPr lang="en-US" smtClean="0"/>
              <a:t>4</a:t>
            </a:fld>
            <a:endParaRPr lang="en-US" dirty="0"/>
          </a:p>
        </p:txBody>
      </p:sp>
      <p:sp>
        <p:nvSpPr>
          <p:cNvPr id="3" name="Title 2">
            <a:extLst>
              <a:ext uri="{FF2B5EF4-FFF2-40B4-BE49-F238E27FC236}">
                <a16:creationId xmlns:a16="http://schemas.microsoft.com/office/drawing/2014/main" id="{6D5D9271-B659-4A45-8868-BAEC4EF7D1F1}"/>
              </a:ext>
            </a:extLst>
          </p:cNvPr>
          <p:cNvSpPr>
            <a:spLocks noGrp="1"/>
          </p:cNvSpPr>
          <p:nvPr>
            <p:ph type="title"/>
          </p:nvPr>
        </p:nvSpPr>
        <p:spPr>
          <a:xfrm>
            <a:off x="820410" y="361567"/>
            <a:ext cx="10515600" cy="1325563"/>
          </a:xfrm>
        </p:spPr>
        <p:txBody>
          <a:bodyPr>
            <a:normAutofit/>
          </a:bodyPr>
          <a:lstStyle/>
          <a:p>
            <a:r>
              <a:rPr lang="en-US" dirty="0"/>
              <a:t>Customer Type by Sales Revenue Breakdown</a:t>
            </a:r>
          </a:p>
        </p:txBody>
      </p:sp>
      <p:graphicFrame>
        <p:nvGraphicFramePr>
          <p:cNvPr id="13" name="Content Placeholder 11" descr="Chart">
            <a:extLst>
              <a:ext uri="{FF2B5EF4-FFF2-40B4-BE49-F238E27FC236}">
                <a16:creationId xmlns:a16="http://schemas.microsoft.com/office/drawing/2014/main" id="{4965B496-2DD8-4644-BD32-C792562A4A9B}"/>
              </a:ext>
            </a:extLst>
          </p:cNvPr>
          <p:cNvGraphicFramePr>
            <a:graphicFrameLocks/>
          </p:cNvGraphicFramePr>
          <p:nvPr>
            <p:extLst>
              <p:ext uri="{D42A27DB-BD31-4B8C-83A1-F6EECF244321}">
                <p14:modId xmlns:p14="http://schemas.microsoft.com/office/powerpoint/2010/main" val="1383607971"/>
              </p:ext>
            </p:extLst>
          </p:nvPr>
        </p:nvGraphicFramePr>
        <p:xfrm>
          <a:off x="3381080" y="2053173"/>
          <a:ext cx="1481012" cy="116101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ontent Placeholder 11" descr="Chart">
            <a:extLst>
              <a:ext uri="{FF2B5EF4-FFF2-40B4-BE49-F238E27FC236}">
                <a16:creationId xmlns:a16="http://schemas.microsoft.com/office/drawing/2014/main" id="{929A89A4-A764-4573-A43E-D883B54D5791}"/>
              </a:ext>
            </a:extLst>
          </p:cNvPr>
          <p:cNvGraphicFramePr>
            <a:graphicFrameLocks/>
          </p:cNvGraphicFramePr>
          <p:nvPr>
            <p:extLst>
              <p:ext uri="{D42A27DB-BD31-4B8C-83A1-F6EECF244321}">
                <p14:modId xmlns:p14="http://schemas.microsoft.com/office/powerpoint/2010/main" val="64739250"/>
              </p:ext>
            </p:extLst>
          </p:nvPr>
        </p:nvGraphicFramePr>
        <p:xfrm>
          <a:off x="5197759" y="2053173"/>
          <a:ext cx="1481012" cy="1161017"/>
        </p:xfrm>
        <a:graphic>
          <a:graphicData uri="http://schemas.openxmlformats.org/drawingml/2006/chart">
            <c:chart xmlns:c="http://schemas.openxmlformats.org/drawingml/2006/chart" xmlns:r="http://schemas.openxmlformats.org/officeDocument/2006/relationships" r:id="rId5"/>
          </a:graphicData>
        </a:graphic>
      </p:graphicFrame>
      <p:sp>
        <p:nvSpPr>
          <p:cNvPr id="20" name="object 20">
            <a:extLst>
              <a:ext uri="{FF2B5EF4-FFF2-40B4-BE49-F238E27FC236}">
                <a16:creationId xmlns:a16="http://schemas.microsoft.com/office/drawing/2014/main" id="{2306528A-EF2E-492E-846A-8645AF605E9C}"/>
              </a:ext>
            </a:extLst>
          </p:cNvPr>
          <p:cNvSpPr txBox="1"/>
          <p:nvPr/>
        </p:nvSpPr>
        <p:spPr>
          <a:xfrm>
            <a:off x="852235" y="2506665"/>
            <a:ext cx="908033" cy="289823"/>
          </a:xfrm>
          <a:prstGeom prst="rect">
            <a:avLst/>
          </a:prstGeom>
        </p:spPr>
        <p:txBody>
          <a:bodyPr vert="horz" wrap="square" lIns="0" tIns="12700" rIns="0" bIns="0" rtlCol="0">
            <a:spAutoFit/>
          </a:bodyPr>
          <a:lstStyle/>
          <a:p>
            <a:pPr marL="12700" algn="ctr">
              <a:lnSpc>
                <a:spcPct val="100000"/>
              </a:lnSpc>
              <a:spcBef>
                <a:spcPts val="100"/>
              </a:spcBef>
            </a:pPr>
            <a:r>
              <a:rPr lang="en-US" dirty="0">
                <a:solidFill>
                  <a:schemeClr val="accent1"/>
                </a:solidFill>
                <a:latin typeface="+mj-lt"/>
                <a:cs typeface="Arial"/>
              </a:rPr>
              <a:t>47%</a:t>
            </a:r>
          </a:p>
        </p:txBody>
      </p:sp>
      <p:sp>
        <p:nvSpPr>
          <p:cNvPr id="21" name="object 21">
            <a:extLst>
              <a:ext uri="{FF2B5EF4-FFF2-40B4-BE49-F238E27FC236}">
                <a16:creationId xmlns:a16="http://schemas.microsoft.com/office/drawing/2014/main" id="{2E9BBF33-FFEE-40F5-A249-CEA0DCAE3BE2}"/>
              </a:ext>
            </a:extLst>
          </p:cNvPr>
          <p:cNvSpPr txBox="1"/>
          <p:nvPr/>
        </p:nvSpPr>
        <p:spPr>
          <a:xfrm>
            <a:off x="2157505" y="2506665"/>
            <a:ext cx="1007276" cy="289823"/>
          </a:xfrm>
          <a:prstGeom prst="rect">
            <a:avLst/>
          </a:prstGeom>
        </p:spPr>
        <p:txBody>
          <a:bodyPr vert="horz" wrap="square" lIns="0" tIns="12700" rIns="0" bIns="0" rtlCol="0">
            <a:spAutoFit/>
          </a:bodyPr>
          <a:lstStyle/>
          <a:p>
            <a:pPr marL="12700" algn="ctr">
              <a:lnSpc>
                <a:spcPct val="100000"/>
              </a:lnSpc>
              <a:spcBef>
                <a:spcPts val="100"/>
              </a:spcBef>
            </a:pPr>
            <a:r>
              <a:rPr lang="en-US" spc="-5" dirty="0">
                <a:solidFill>
                  <a:schemeClr val="accent1"/>
                </a:solidFill>
                <a:latin typeface="+mj-lt"/>
                <a:cs typeface="Arial"/>
              </a:rPr>
              <a:t>21%</a:t>
            </a:r>
            <a:endParaRPr lang="en-US" dirty="0">
              <a:solidFill>
                <a:schemeClr val="accent1"/>
              </a:solidFill>
              <a:latin typeface="+mj-lt"/>
              <a:cs typeface="Arial"/>
            </a:endParaRPr>
          </a:p>
        </p:txBody>
      </p:sp>
      <p:sp>
        <p:nvSpPr>
          <p:cNvPr id="29" name="object 27" descr="Beige rectangle">
            <a:extLst>
              <a:ext uri="{FF2B5EF4-FFF2-40B4-BE49-F238E27FC236}">
                <a16:creationId xmlns:a16="http://schemas.microsoft.com/office/drawing/2014/main" id="{CE178D24-EC15-4677-8CE4-B6FAE887C7CE}"/>
              </a:ext>
            </a:extLst>
          </p:cNvPr>
          <p:cNvSpPr/>
          <p:nvPr/>
        </p:nvSpPr>
        <p:spPr>
          <a:xfrm>
            <a:off x="976913" y="1329710"/>
            <a:ext cx="2808000" cy="0"/>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37" name="object 23">
            <a:extLst>
              <a:ext uri="{FF2B5EF4-FFF2-40B4-BE49-F238E27FC236}">
                <a16:creationId xmlns:a16="http://schemas.microsoft.com/office/drawing/2014/main" id="{67128195-4722-4370-9902-03BB1E8A9491}"/>
              </a:ext>
            </a:extLst>
          </p:cNvPr>
          <p:cNvSpPr txBox="1"/>
          <p:nvPr/>
        </p:nvSpPr>
        <p:spPr>
          <a:xfrm>
            <a:off x="9846008" y="2506665"/>
            <a:ext cx="901247" cy="289823"/>
          </a:xfrm>
          <a:prstGeom prst="rect">
            <a:avLst/>
          </a:prstGeom>
        </p:spPr>
        <p:txBody>
          <a:bodyPr vert="horz" wrap="square" lIns="0" tIns="12700" rIns="0" bIns="0" rtlCol="0">
            <a:spAutoFit/>
          </a:bodyPr>
          <a:lstStyle/>
          <a:p>
            <a:pPr marL="12700" algn="ctr">
              <a:lnSpc>
                <a:spcPct val="100000"/>
              </a:lnSpc>
              <a:spcBef>
                <a:spcPts val="100"/>
              </a:spcBef>
            </a:pPr>
            <a:r>
              <a:rPr lang="en-US" spc="-5" dirty="0">
                <a:solidFill>
                  <a:schemeClr val="accent1"/>
                </a:solidFill>
                <a:latin typeface="+mj-lt"/>
                <a:cs typeface="Arial"/>
              </a:rPr>
              <a:t>3</a:t>
            </a:r>
            <a:endParaRPr lang="en-US" dirty="0">
              <a:solidFill>
                <a:schemeClr val="accent1"/>
              </a:solidFill>
              <a:latin typeface="+mj-lt"/>
              <a:cs typeface="Arial"/>
            </a:endParaRPr>
          </a:p>
        </p:txBody>
      </p:sp>
      <p:sp>
        <p:nvSpPr>
          <p:cNvPr id="38" name="Text Placeholder 3">
            <a:extLst>
              <a:ext uri="{FF2B5EF4-FFF2-40B4-BE49-F238E27FC236}">
                <a16:creationId xmlns:a16="http://schemas.microsoft.com/office/drawing/2014/main" id="{3AAF2546-6871-494C-A126-C625BBE3261B}"/>
              </a:ext>
            </a:extLst>
          </p:cNvPr>
          <p:cNvSpPr txBox="1">
            <a:spLocks/>
          </p:cNvSpPr>
          <p:nvPr/>
        </p:nvSpPr>
        <p:spPr>
          <a:xfrm>
            <a:off x="819621" y="1743197"/>
            <a:ext cx="3789362" cy="345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Lorem ipsum dolor </a:t>
            </a:r>
          </a:p>
        </p:txBody>
      </p:sp>
      <p:sp>
        <p:nvSpPr>
          <p:cNvPr id="39" name="Text Placeholder 3">
            <a:extLst>
              <a:ext uri="{FF2B5EF4-FFF2-40B4-BE49-F238E27FC236}">
                <a16:creationId xmlns:a16="http://schemas.microsoft.com/office/drawing/2014/main" id="{80184BDF-DE58-4622-9C1E-1F326A76743E}"/>
              </a:ext>
            </a:extLst>
          </p:cNvPr>
          <p:cNvSpPr txBox="1">
            <a:spLocks/>
          </p:cNvSpPr>
          <p:nvPr/>
        </p:nvSpPr>
        <p:spPr>
          <a:xfrm>
            <a:off x="5471151" y="1743197"/>
            <a:ext cx="5233361" cy="345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Lorem ipsum dolor </a:t>
            </a:r>
          </a:p>
        </p:txBody>
      </p:sp>
      <p:cxnSp>
        <p:nvCxnSpPr>
          <p:cNvPr id="6" name="Straight Connector 5" descr="Line">
            <a:extLst>
              <a:ext uri="{FF2B5EF4-FFF2-40B4-BE49-F238E27FC236}">
                <a16:creationId xmlns:a16="http://schemas.microsoft.com/office/drawing/2014/main" id="{5C0E71B8-1D2B-4965-B2E2-9D9AD54201BD}"/>
              </a:ext>
            </a:extLst>
          </p:cNvPr>
          <p:cNvCxnSpPr>
            <a:cxnSpLocks/>
          </p:cNvCxnSpPr>
          <p:nvPr/>
        </p:nvCxnSpPr>
        <p:spPr>
          <a:xfrm>
            <a:off x="5035890" y="1844675"/>
            <a:ext cx="0" cy="1763713"/>
          </a:xfrm>
          <a:prstGeom prst="line">
            <a:avLst/>
          </a:prstGeom>
          <a:ln w="3175">
            <a:solidFill>
              <a:schemeClr val="bg2">
                <a:lumMod val="20000"/>
                <a:lumOff val="80000"/>
                <a:alpha val="25000"/>
              </a:schemeClr>
            </a:solidFill>
          </a:ln>
        </p:spPr>
        <p:style>
          <a:lnRef idx="1">
            <a:schemeClr val="accent1"/>
          </a:lnRef>
          <a:fillRef idx="0">
            <a:schemeClr val="accent1"/>
          </a:fillRef>
          <a:effectRef idx="0">
            <a:schemeClr val="accent1"/>
          </a:effectRef>
          <a:fontRef idx="minor">
            <a:schemeClr val="tx1"/>
          </a:fontRef>
        </p:style>
      </p:cxnSp>
      <p:pic>
        <p:nvPicPr>
          <p:cNvPr id="40" name="Content Placeholder 39">
            <a:extLst>
              <a:ext uri="{FF2B5EF4-FFF2-40B4-BE49-F238E27FC236}">
                <a16:creationId xmlns:a16="http://schemas.microsoft.com/office/drawing/2014/main" id="{FCB638F8-9A32-485D-899E-D354DABDB952}"/>
              </a:ext>
            </a:extLst>
          </p:cNvPr>
          <p:cNvPicPr>
            <a:picLocks noGrp="1" noChangeAspect="1"/>
          </p:cNvPicPr>
          <p:nvPr>
            <p:ph sz="half" idx="13"/>
          </p:nvPr>
        </p:nvPicPr>
        <p:blipFill>
          <a:blip r:embed="rId6"/>
          <a:stretch>
            <a:fillRect/>
          </a:stretch>
        </p:blipFill>
        <p:spPr>
          <a:xfrm>
            <a:off x="15416" y="1550307"/>
            <a:ext cx="11336009" cy="2492361"/>
          </a:xfrm>
          <a:prstGeom prst="rect">
            <a:avLst/>
          </a:prstGeom>
        </p:spPr>
      </p:pic>
      <p:sp>
        <p:nvSpPr>
          <p:cNvPr id="8" name="Content Placeholder 7">
            <a:extLst>
              <a:ext uri="{FF2B5EF4-FFF2-40B4-BE49-F238E27FC236}">
                <a16:creationId xmlns:a16="http://schemas.microsoft.com/office/drawing/2014/main" id="{71386D88-2957-4E41-9F81-E3DBAFB0462E}"/>
              </a:ext>
            </a:extLst>
          </p:cNvPr>
          <p:cNvSpPr>
            <a:spLocks noGrp="1"/>
          </p:cNvSpPr>
          <p:nvPr>
            <p:ph sz="half"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1600" b="1" dirty="0">
                <a:solidFill>
                  <a:schemeClr val="tx1"/>
                </a:solidFill>
              </a:rPr>
              <a:t>Chart</a:t>
            </a:r>
            <a:r>
              <a:rPr lang="en-US" sz="1600" dirty="0">
                <a:solidFill>
                  <a:schemeClr val="tx1"/>
                </a:solidFill>
              </a:rPr>
              <a:t> </a:t>
            </a:r>
            <a:r>
              <a:rPr lang="en-US" sz="1600" b="1" dirty="0">
                <a:solidFill>
                  <a:schemeClr val="tx1"/>
                </a:solidFill>
              </a:rPr>
              <a:t>Description:</a:t>
            </a:r>
            <a:r>
              <a:rPr lang="en-US" sz="1600" dirty="0">
                <a:solidFill>
                  <a:schemeClr val="tx1"/>
                </a:solidFill>
              </a:rPr>
              <a:t> This chart compares sales revenue contributions across the different  customer segments: </a:t>
            </a:r>
            <a:r>
              <a:rPr lang="en-US" sz="1600" i="1" dirty="0">
                <a:solidFill>
                  <a:schemeClr val="tx1"/>
                </a:solidFill>
              </a:rPr>
              <a:t>Members</a:t>
            </a:r>
            <a:r>
              <a:rPr lang="en-US" sz="1600" dirty="0">
                <a:solidFill>
                  <a:schemeClr val="tx1"/>
                </a:solidFill>
              </a:rPr>
              <a:t>, </a:t>
            </a:r>
            <a:r>
              <a:rPr lang="en-US" sz="1600" i="1" dirty="0">
                <a:solidFill>
                  <a:schemeClr val="tx1"/>
                </a:solidFill>
              </a:rPr>
              <a:t>Guests</a:t>
            </a:r>
            <a:r>
              <a:rPr lang="en-US" sz="1600" dirty="0">
                <a:solidFill>
                  <a:schemeClr val="tx1"/>
                </a:solidFill>
              </a:rPr>
              <a:t>, first signup and </a:t>
            </a:r>
            <a:r>
              <a:rPr lang="en-US" sz="1600" i="1" dirty="0">
                <a:solidFill>
                  <a:schemeClr val="tx1"/>
                </a:solidFill>
              </a:rPr>
              <a:t>New Users</a:t>
            </a:r>
            <a:r>
              <a:rPr lang="en-US" sz="1600" dirty="0">
                <a:solidFill>
                  <a:schemeClr val="tx1"/>
                </a:solidFill>
              </a:rPr>
              <a:t>. Members contribute the largest portion of sales by a wide margin, while guests first signup and new users contribute significantly less.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sz="16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1600" b="1" dirty="0">
                <a:solidFill>
                  <a:schemeClr val="tx1"/>
                </a:solidFill>
              </a:rPr>
              <a:t>Interpretation :</a:t>
            </a:r>
            <a:r>
              <a:rPr lang="en-US" sz="1600" dirty="0">
                <a:solidFill>
                  <a:schemeClr val="tx1"/>
                </a:solidFill>
              </a:rPr>
              <a:t> Established customers are the engine of current revenue. However, weak performance from new and unauthenticated users suggests missed opportunities in customer acquisition and onboarding. This imbalance emphasizes the importance of investing in tailored engagement strategies to convert one-time or casual visitors into long-term buyers.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endParaRPr lang="en-US" dirty="0">
              <a:solidFill>
                <a:schemeClr val="tx1"/>
              </a:solidFill>
            </a:endParaRPr>
          </a:p>
        </p:txBody>
      </p:sp>
    </p:spTree>
    <p:extLst>
      <p:ext uri="{BB962C8B-B14F-4D97-AF65-F5344CB8AC3E}">
        <p14:creationId xmlns:p14="http://schemas.microsoft.com/office/powerpoint/2010/main" val="3514470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05E4B1-72C4-4F5C-8EC6-56BD57E914E2}"/>
              </a:ext>
            </a:extLst>
          </p:cNvPr>
          <p:cNvSpPr/>
          <p:nvPr/>
        </p:nvSpPr>
        <p:spPr>
          <a:xfrm>
            <a:off x="-2" y="0"/>
            <a:ext cx="12192000" cy="6986726"/>
          </a:xfrm>
          <a:prstGeom prst="rect">
            <a:avLst/>
          </a:prstGeom>
          <a:solidFill>
            <a:srgbClr val="006666"/>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a:extLst>
              <a:ext uri="{FF2B5EF4-FFF2-40B4-BE49-F238E27FC236}">
                <a16:creationId xmlns:a16="http://schemas.microsoft.com/office/drawing/2014/main" id="{5AE945C5-90AB-4128-97EF-44E8C5A9453A}"/>
              </a:ext>
            </a:extLst>
          </p:cNvPr>
          <p:cNvSpPr>
            <a:spLocks noGrp="1"/>
          </p:cNvSpPr>
          <p:nvPr>
            <p:ph type="title"/>
          </p:nvPr>
        </p:nvSpPr>
        <p:spPr>
          <a:xfrm>
            <a:off x="2308194" y="249715"/>
            <a:ext cx="7350711" cy="1325563"/>
          </a:xfrm>
        </p:spPr>
        <p:txBody>
          <a:bodyPr>
            <a:normAutofit/>
          </a:bodyPr>
          <a:lstStyle/>
          <a:p>
            <a:r>
              <a:rPr lang="en-US" sz="4000" dirty="0"/>
              <a:t>🗺️</a:t>
            </a:r>
            <a:r>
              <a:rPr lang="en-US" sz="4000" dirty="0">
                <a:solidFill>
                  <a:schemeClr val="bg1"/>
                </a:solidFill>
              </a:rPr>
              <a:t>Sales Distribution by City</a:t>
            </a:r>
          </a:p>
        </p:txBody>
      </p:sp>
      <p:sp>
        <p:nvSpPr>
          <p:cNvPr id="11" name="Content Placeholder 10">
            <a:extLst>
              <a:ext uri="{FF2B5EF4-FFF2-40B4-BE49-F238E27FC236}">
                <a16:creationId xmlns:a16="http://schemas.microsoft.com/office/drawing/2014/main" id="{CA4FCE38-7C8E-49B4-AB05-BF757041506B}"/>
              </a:ext>
            </a:extLst>
          </p:cNvPr>
          <p:cNvSpPr>
            <a:spLocks noGrp="1"/>
          </p:cNvSpPr>
          <p:nvPr>
            <p:ph idx="1"/>
          </p:nvPr>
        </p:nvSpPr>
        <p:spPr>
          <a:xfrm>
            <a:off x="1076786" y="1309456"/>
            <a:ext cx="9638562" cy="2183907"/>
          </a:xfrm>
        </p:spPr>
        <p:txBody>
          <a:bodyPr>
            <a:normAutofit lnSpcReduction="10000"/>
          </a:bodyPr>
          <a:lstStyle/>
          <a:p>
            <a:pPr marL="0" indent="0">
              <a:buNone/>
            </a:pPr>
            <a:r>
              <a:rPr lang="en-US" sz="2400" b="1" dirty="0">
                <a:solidFill>
                  <a:schemeClr val="bg1"/>
                </a:solidFill>
              </a:rPr>
              <a:t>Chart Description:</a:t>
            </a:r>
            <a:r>
              <a:rPr lang="en-US" sz="2400" dirty="0">
                <a:solidFill>
                  <a:schemeClr val="bg1"/>
                </a:solidFill>
              </a:rPr>
              <a:t> This comparison highlights revenue performance by location, with Seattle clearly outperforming other cities.</a:t>
            </a:r>
          </a:p>
          <a:p>
            <a:pPr marL="0" indent="0">
              <a:buNone/>
            </a:pPr>
            <a:r>
              <a:rPr lang="en-US" sz="2400" dirty="0">
                <a:solidFill>
                  <a:schemeClr val="bg1"/>
                </a:solidFill>
              </a:rPr>
              <a:t> </a:t>
            </a:r>
            <a:r>
              <a:rPr lang="en-US" sz="2400" b="1" dirty="0">
                <a:solidFill>
                  <a:schemeClr val="bg1"/>
                </a:solidFill>
              </a:rPr>
              <a:t>Interpretation:</a:t>
            </a:r>
            <a:r>
              <a:rPr lang="en-US" sz="2400" dirty="0">
                <a:solidFill>
                  <a:schemeClr val="bg1"/>
                </a:solidFill>
              </a:rPr>
              <a:t> Seattle’s sustained lead suggests a favorable alignment of demand, fulfillment capability, and perhaps localized marketing effectiveness. Understanding and replicating these success factors in lagging regions could serve as a growth lever.</a:t>
            </a:r>
          </a:p>
        </p:txBody>
      </p:sp>
      <p:sp>
        <p:nvSpPr>
          <p:cNvPr id="7" name="Slide Number Placeholder 6">
            <a:extLst>
              <a:ext uri="{FF2B5EF4-FFF2-40B4-BE49-F238E27FC236}">
                <a16:creationId xmlns:a16="http://schemas.microsoft.com/office/drawing/2014/main" id="{B2C3EF37-1CE2-4B3E-A8EC-E2F458A45397}"/>
              </a:ext>
            </a:extLst>
          </p:cNvPr>
          <p:cNvSpPr>
            <a:spLocks noGrp="1"/>
          </p:cNvSpPr>
          <p:nvPr>
            <p:ph type="sldNum" sz="quarter" idx="12"/>
          </p:nvPr>
        </p:nvSpPr>
        <p:spPr/>
        <p:txBody>
          <a:bodyPr/>
          <a:lstStyle/>
          <a:p>
            <a:fld id="{82EE24B5-652C-4DB5-B7C3-B5BBEC1280B1}" type="slidenum">
              <a:rPr lang="en-US" smtClean="0"/>
              <a:t>5</a:t>
            </a:fld>
            <a:endParaRPr lang="en-US" dirty="0"/>
          </a:p>
        </p:txBody>
      </p:sp>
      <p:pic>
        <p:nvPicPr>
          <p:cNvPr id="12" name="Content Placeholder 4">
            <a:extLst>
              <a:ext uri="{FF2B5EF4-FFF2-40B4-BE49-F238E27FC236}">
                <a16:creationId xmlns:a16="http://schemas.microsoft.com/office/drawing/2014/main" id="{6E96743C-64B3-45DB-9EE6-4B463A4D74AE}"/>
              </a:ext>
            </a:extLst>
          </p:cNvPr>
          <p:cNvPicPr>
            <a:picLocks noChangeAspect="1"/>
          </p:cNvPicPr>
          <p:nvPr/>
        </p:nvPicPr>
        <p:blipFill>
          <a:blip r:embed="rId2"/>
          <a:stretch>
            <a:fillRect/>
          </a:stretch>
        </p:blipFill>
        <p:spPr>
          <a:xfrm>
            <a:off x="0" y="3684233"/>
            <a:ext cx="12192000" cy="3302494"/>
          </a:xfrm>
          <a:prstGeom prst="rect">
            <a:avLst/>
          </a:prstGeom>
        </p:spPr>
      </p:pic>
    </p:spTree>
    <p:extLst>
      <p:ext uri="{BB962C8B-B14F-4D97-AF65-F5344CB8AC3E}">
        <p14:creationId xmlns:p14="http://schemas.microsoft.com/office/powerpoint/2010/main" val="3304831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C3A22FC4-1B49-46F9-A55E-33AACF2DEBBB}"/>
              </a:ext>
            </a:extLst>
          </p:cNvPr>
          <p:cNvSpPr>
            <a:spLocks noGrp="1"/>
          </p:cNvSpPr>
          <p:nvPr>
            <p:ph type="body" sz="half" idx="23"/>
          </p:nvPr>
        </p:nvSpPr>
        <p:spPr>
          <a:xfrm>
            <a:off x="7589441" y="1880892"/>
            <a:ext cx="4057961" cy="472239"/>
          </a:xfrm>
        </p:spPr>
        <p:txBody>
          <a:bodyPr/>
          <a:lstStyle/>
          <a:p>
            <a:endParaRPr lang="en-US" b="1" dirty="0"/>
          </a:p>
        </p:txBody>
      </p:sp>
      <p:sp>
        <p:nvSpPr>
          <p:cNvPr id="20" name="Text Placeholder 19">
            <a:extLst>
              <a:ext uri="{FF2B5EF4-FFF2-40B4-BE49-F238E27FC236}">
                <a16:creationId xmlns:a16="http://schemas.microsoft.com/office/drawing/2014/main" id="{53C06E93-5E4C-46CA-9FB4-1640A2DC1748}"/>
              </a:ext>
            </a:extLst>
          </p:cNvPr>
          <p:cNvSpPr>
            <a:spLocks noGrp="1"/>
          </p:cNvSpPr>
          <p:nvPr>
            <p:ph type="body" sz="half" idx="25"/>
          </p:nvPr>
        </p:nvSpPr>
        <p:spPr>
          <a:xfrm>
            <a:off x="252552" y="4515829"/>
            <a:ext cx="4057961" cy="402241"/>
          </a:xfrm>
        </p:spPr>
        <p:txBody>
          <a:bodyPr/>
          <a:lstStyle/>
          <a:p>
            <a:endParaRPr lang="en-US" b="1" dirty="0"/>
          </a:p>
        </p:txBody>
      </p:sp>
      <p:sp>
        <p:nvSpPr>
          <p:cNvPr id="14" name="Oval 13" descr="Beige oval">
            <a:extLst>
              <a:ext uri="{FF2B5EF4-FFF2-40B4-BE49-F238E27FC236}">
                <a16:creationId xmlns:a16="http://schemas.microsoft.com/office/drawing/2014/main" id="{B8809DE3-0F1D-442A-8935-B40AD580864B}"/>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bject 6" descr="Blue rectangle">
            <a:extLst>
              <a:ext uri="{FF2B5EF4-FFF2-40B4-BE49-F238E27FC236}">
                <a16:creationId xmlns:a16="http://schemas.microsoft.com/office/drawing/2014/main" id="{882E2F92-EB16-4B55-B49A-3C6AB7B2BF30}"/>
              </a:ext>
            </a:extLst>
          </p:cNvPr>
          <p:cNvSpPr/>
          <p:nvPr/>
        </p:nvSpPr>
        <p:spPr>
          <a:xfrm>
            <a:off x="-168429" y="-57619"/>
            <a:ext cx="5184775" cy="5184775"/>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31" name="Rectangle 30">
            <a:extLst>
              <a:ext uri="{FF2B5EF4-FFF2-40B4-BE49-F238E27FC236}">
                <a16:creationId xmlns:a16="http://schemas.microsoft.com/office/drawing/2014/main" id="{024629AF-9027-4A83-B62E-1A78E53708C4}"/>
              </a:ext>
            </a:extLst>
          </p:cNvPr>
          <p:cNvSpPr/>
          <p:nvPr/>
        </p:nvSpPr>
        <p:spPr>
          <a:xfrm>
            <a:off x="-168431" y="-57619"/>
            <a:ext cx="12349765" cy="7044345"/>
          </a:xfrm>
          <a:prstGeom prst="rect">
            <a:avLst/>
          </a:prstGeom>
          <a:solidFill>
            <a:srgbClr val="006666"/>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302303BC-9A39-470F-8733-A268BC16B299}"/>
              </a:ext>
            </a:extLst>
          </p:cNvPr>
          <p:cNvSpPr>
            <a:spLocks noGrp="1"/>
          </p:cNvSpPr>
          <p:nvPr>
            <p:ph type="title"/>
          </p:nvPr>
        </p:nvSpPr>
        <p:spPr>
          <a:xfrm>
            <a:off x="-157767" y="200478"/>
            <a:ext cx="4770591" cy="646604"/>
          </a:xfrm>
        </p:spPr>
        <p:txBody>
          <a:bodyPr>
            <a:normAutofit/>
          </a:bodyPr>
          <a:lstStyle/>
          <a:p>
            <a:r>
              <a:rPr lang="en-US" dirty="0">
                <a:solidFill>
                  <a:schemeClr val="tx1"/>
                </a:solidFill>
              </a:rPr>
              <a:t>📉 </a:t>
            </a:r>
            <a:r>
              <a:rPr lang="en-US" b="1" dirty="0">
                <a:solidFill>
                  <a:schemeClr val="bg1"/>
                </a:solidFill>
              </a:rPr>
              <a:t>Monthly Sales Trend</a:t>
            </a:r>
            <a:endParaRPr lang="en-US" sz="4800" dirty="0">
              <a:solidFill>
                <a:schemeClr val="bg1"/>
              </a:solidFill>
            </a:endParaRPr>
          </a:p>
        </p:txBody>
      </p:sp>
      <p:sp>
        <p:nvSpPr>
          <p:cNvPr id="5" name="Slide Number Placeholder 4">
            <a:extLst>
              <a:ext uri="{FF2B5EF4-FFF2-40B4-BE49-F238E27FC236}">
                <a16:creationId xmlns:a16="http://schemas.microsoft.com/office/drawing/2014/main" id="{77C2D5CA-E2DA-4224-B2BC-C872D2EF6596}"/>
              </a:ext>
            </a:extLst>
          </p:cNvPr>
          <p:cNvSpPr>
            <a:spLocks noGrp="1"/>
          </p:cNvSpPr>
          <p:nvPr>
            <p:ph type="sldNum" sz="quarter" idx="12"/>
          </p:nvPr>
        </p:nvSpPr>
        <p:spPr/>
        <p:txBody>
          <a:bodyPr/>
          <a:lstStyle/>
          <a:p>
            <a:fld id="{82EE24B5-652C-4DB5-B7C3-B5BBEC1280B1}" type="slidenum">
              <a:rPr lang="en-US" smtClean="0"/>
              <a:t>6</a:t>
            </a:fld>
            <a:endParaRPr lang="en-US" dirty="0"/>
          </a:p>
        </p:txBody>
      </p:sp>
      <p:sp>
        <p:nvSpPr>
          <p:cNvPr id="15" name="object 27" descr="Beige rectangle">
            <a:extLst>
              <a:ext uri="{FF2B5EF4-FFF2-40B4-BE49-F238E27FC236}">
                <a16:creationId xmlns:a16="http://schemas.microsoft.com/office/drawing/2014/main" id="{C5B67D68-F2A3-48A2-B2A0-C9DF8BA55D80}"/>
              </a:ext>
            </a:extLst>
          </p:cNvPr>
          <p:cNvSpPr/>
          <p:nvPr/>
        </p:nvSpPr>
        <p:spPr>
          <a:xfrm flipV="1">
            <a:off x="-168429" y="771593"/>
            <a:ext cx="4032000" cy="7548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6" name="Text Placeholder 5">
            <a:extLst>
              <a:ext uri="{FF2B5EF4-FFF2-40B4-BE49-F238E27FC236}">
                <a16:creationId xmlns:a16="http://schemas.microsoft.com/office/drawing/2014/main" id="{22D821B7-3B39-4744-AF9B-B31F67CA6659}"/>
              </a:ext>
            </a:extLst>
          </p:cNvPr>
          <p:cNvSpPr>
            <a:spLocks noGrp="1"/>
          </p:cNvSpPr>
          <p:nvPr>
            <p:ph type="body" sz="half" idx="2"/>
          </p:nvPr>
        </p:nvSpPr>
        <p:spPr>
          <a:xfrm>
            <a:off x="453007" y="1024124"/>
            <a:ext cx="10661835" cy="2185774"/>
          </a:xfrm>
        </p:spPr>
        <p:txBody>
          <a:bodyPr>
            <a:normAutofit/>
          </a:bodyPr>
          <a:lstStyle/>
          <a:p>
            <a:r>
              <a:rPr lang="en-US" sz="1800" b="1" dirty="0"/>
              <a:t>Chart Type</a:t>
            </a:r>
            <a:r>
              <a:rPr lang="en-US" sz="1800" dirty="0"/>
              <a:t> </a:t>
            </a:r>
            <a:r>
              <a:rPr lang="en-US" sz="1800" b="1" dirty="0"/>
              <a:t>Description:</a:t>
            </a:r>
            <a:r>
              <a:rPr lang="en-US" sz="1800" dirty="0"/>
              <a:t> This visual illustrates the progression of total sales over time, beginning in November 2013. The trendline shows an initial spike in sales activity, followed by a steady and continuous decline.</a:t>
            </a:r>
          </a:p>
          <a:p>
            <a:r>
              <a:rPr lang="en-US" sz="1800" b="1" dirty="0"/>
              <a:t>Interpretation :</a:t>
            </a:r>
            <a:r>
              <a:rPr lang="en-US" sz="1800" dirty="0"/>
              <a:t> The downward trajectory suggests persistent challenges in maintaining customer engagement or purchase frequency. It raises critical questions around marketing effectiveness, customer retention, competitive pressures, or evolving buyer behavior. This long-term erosion of revenue warrants immediate strategic intervention</a:t>
            </a:r>
          </a:p>
        </p:txBody>
      </p:sp>
      <p:pic>
        <p:nvPicPr>
          <p:cNvPr id="27" name="Content Placeholder 4">
            <a:extLst>
              <a:ext uri="{FF2B5EF4-FFF2-40B4-BE49-F238E27FC236}">
                <a16:creationId xmlns:a16="http://schemas.microsoft.com/office/drawing/2014/main" id="{2DDEFE58-BAB5-4E68-B2FF-E2A97971939D}"/>
              </a:ext>
            </a:extLst>
          </p:cNvPr>
          <p:cNvPicPr>
            <a:picLocks noChangeAspect="1"/>
          </p:cNvPicPr>
          <p:nvPr/>
        </p:nvPicPr>
        <p:blipFill rotWithShape="1">
          <a:blip r:embed="rId3"/>
          <a:srcRect b="4207"/>
          <a:stretch/>
        </p:blipFill>
        <p:spPr>
          <a:xfrm>
            <a:off x="259256" y="3281180"/>
            <a:ext cx="11566704" cy="3076034"/>
          </a:xfrm>
          <a:prstGeom prst="rect">
            <a:avLst/>
          </a:prstGeom>
        </p:spPr>
      </p:pic>
    </p:spTree>
    <p:extLst>
      <p:ext uri="{BB962C8B-B14F-4D97-AF65-F5344CB8AC3E}">
        <p14:creationId xmlns:p14="http://schemas.microsoft.com/office/powerpoint/2010/main" val="2824039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B0140944-2D31-4CEF-B9CA-FB401E792612}"/>
              </a:ext>
            </a:extLst>
          </p:cNvPr>
          <p:cNvSpPr>
            <a:spLocks noGrp="1"/>
          </p:cNvSpPr>
          <p:nvPr>
            <p:ph type="body" idx="1"/>
          </p:nvPr>
        </p:nvSpPr>
        <p:spPr>
          <a:xfrm>
            <a:off x="1095275" y="4163527"/>
            <a:ext cx="5157787" cy="823912"/>
          </a:xfrm>
        </p:spPr>
        <p:txBody>
          <a:bodyPr/>
          <a:lstStyle/>
          <a:p>
            <a:endParaRPr lang="en-US" dirty="0"/>
          </a:p>
        </p:txBody>
      </p:sp>
      <p:sp>
        <p:nvSpPr>
          <p:cNvPr id="7" name="Content Placeholder 6">
            <a:extLst>
              <a:ext uri="{FF2B5EF4-FFF2-40B4-BE49-F238E27FC236}">
                <a16:creationId xmlns:a16="http://schemas.microsoft.com/office/drawing/2014/main" id="{7E0C6FDF-5982-4E37-B65D-F7B05D0FFB52}"/>
              </a:ext>
            </a:extLst>
          </p:cNvPr>
          <p:cNvSpPr>
            <a:spLocks noGrp="1"/>
          </p:cNvSpPr>
          <p:nvPr>
            <p:ph sz="quarter" idx="4"/>
          </p:nvPr>
        </p:nvSpPr>
        <p:spPr>
          <a:xfrm>
            <a:off x="4553711" y="3434047"/>
            <a:ext cx="3361615" cy="2755616"/>
          </a:xfrm>
        </p:spPr>
        <p:txBody>
          <a:bodyPr>
            <a:noAutofit/>
          </a:bodyPr>
          <a:lstStyle/>
          <a:p>
            <a:pPr>
              <a:lnSpc>
                <a:spcPct val="100000"/>
              </a:lnSpc>
              <a:spcBef>
                <a:spcPts val="600"/>
              </a:spcBef>
              <a:buClr>
                <a:schemeClr val="accent1"/>
              </a:buClr>
            </a:pPr>
            <a:r>
              <a:rPr lang="en-US" i="1" dirty="0">
                <a:solidFill>
                  <a:srgbClr val="FFFFFF"/>
                </a:solidFill>
                <a:cs typeface="Arial"/>
              </a:rPr>
              <a:t>Lorem ipsum dolor sit amet, consectetur adipiscing elit. Etiam aliquet eu mi </a:t>
            </a:r>
            <a:r>
              <a:rPr lang="en-US" i="1" dirty="0" err="1">
                <a:solidFill>
                  <a:srgbClr val="FFFFFF"/>
                </a:solidFill>
                <a:cs typeface="Arial"/>
              </a:rPr>
              <a:t>qis</a:t>
            </a:r>
            <a:r>
              <a:rPr lang="en-US" i="1" dirty="0">
                <a:solidFill>
                  <a:srgbClr val="FFFFFF"/>
                </a:solidFill>
                <a:cs typeface="Arial"/>
              </a:rPr>
              <a:t> lacinia. </a:t>
            </a:r>
          </a:p>
          <a:p>
            <a:pPr>
              <a:lnSpc>
                <a:spcPct val="100000"/>
              </a:lnSpc>
              <a:spcBef>
                <a:spcPts val="600"/>
              </a:spcBef>
              <a:buClr>
                <a:schemeClr val="accent1"/>
              </a:buClr>
            </a:pPr>
            <a:r>
              <a:rPr lang="en-US" i="1" dirty="0">
                <a:solidFill>
                  <a:srgbClr val="FFFFFF"/>
                </a:solidFill>
                <a:cs typeface="Arial"/>
              </a:rPr>
              <a:t>Ut fermentum a magna ut eleifend. Integer convallis suscipit ante eu varius. Morbi a purus dolor. Suspendisse sit amet ipsum finibus justo viverra blandit. </a:t>
            </a:r>
          </a:p>
          <a:p>
            <a:pPr>
              <a:lnSpc>
                <a:spcPct val="100000"/>
              </a:lnSpc>
              <a:spcBef>
                <a:spcPts val="600"/>
              </a:spcBef>
              <a:buClr>
                <a:schemeClr val="accent1"/>
              </a:buClr>
            </a:pPr>
            <a:r>
              <a:rPr lang="en-US" i="1" dirty="0">
                <a:solidFill>
                  <a:srgbClr val="FFFFFF"/>
                </a:solidFill>
                <a:cs typeface="Arial"/>
              </a:rPr>
              <a:t>Ut congue quis tortor eget sodales. Nulla a erat eget nunc hendrerit ultrices eu.</a:t>
            </a:r>
          </a:p>
        </p:txBody>
      </p:sp>
      <p:sp>
        <p:nvSpPr>
          <p:cNvPr id="5" name="Content Placeholder 4">
            <a:extLst>
              <a:ext uri="{FF2B5EF4-FFF2-40B4-BE49-F238E27FC236}">
                <a16:creationId xmlns:a16="http://schemas.microsoft.com/office/drawing/2014/main" id="{6DEAD4F2-C5CC-44E9-A092-76413D5CA7F4}"/>
              </a:ext>
            </a:extLst>
          </p:cNvPr>
          <p:cNvSpPr>
            <a:spLocks noGrp="1"/>
          </p:cNvSpPr>
          <p:nvPr>
            <p:ph sz="half" idx="2"/>
          </p:nvPr>
        </p:nvSpPr>
        <p:spPr>
          <a:xfrm>
            <a:off x="821373" y="3434047"/>
            <a:ext cx="3132000" cy="2755616"/>
          </a:xfrm>
        </p:spPr>
        <p:txBody>
          <a:bodyPr>
            <a:noAutofit/>
          </a:bodyPr>
          <a:lstStyle/>
          <a:p>
            <a:pPr>
              <a:lnSpc>
                <a:spcPct val="100000"/>
              </a:lnSpc>
              <a:spcBef>
                <a:spcPts val="600"/>
              </a:spcBef>
              <a:buClr>
                <a:schemeClr val="accent1"/>
              </a:buClr>
            </a:pPr>
            <a:endParaRPr lang="en-US" i="1" dirty="0">
              <a:solidFill>
                <a:srgbClr val="FFFFFF"/>
              </a:solidFill>
              <a:cs typeface="Arial"/>
            </a:endParaRPr>
          </a:p>
        </p:txBody>
      </p:sp>
      <p:pic>
        <p:nvPicPr>
          <p:cNvPr id="33" name="Picture Placeholder 32" descr="Handshake">
            <a:extLst>
              <a:ext uri="{FF2B5EF4-FFF2-40B4-BE49-F238E27FC236}">
                <a16:creationId xmlns:a16="http://schemas.microsoft.com/office/drawing/2014/main" id="{2F5DB649-A4D3-4E21-BA31-0C84C9B36031}"/>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10"/>
          <a:stretch/>
        </p:blipFill>
        <p:spPr>
          <a:xfrm>
            <a:off x="1200" y="3115388"/>
            <a:ext cx="12189600" cy="3743586"/>
          </a:xfrm>
        </p:spPr>
      </p:pic>
      <p:sp>
        <p:nvSpPr>
          <p:cNvPr id="12" name="object 3" descr="Blue rectangle">
            <a:extLst>
              <a:ext uri="{FF2B5EF4-FFF2-40B4-BE49-F238E27FC236}">
                <a16:creationId xmlns:a16="http://schemas.microsoft.com/office/drawing/2014/main" id="{CDEEA71D-C3B3-45BB-A776-D17D92A58127}"/>
              </a:ext>
            </a:extLst>
          </p:cNvPr>
          <p:cNvSpPr/>
          <p:nvPr/>
        </p:nvSpPr>
        <p:spPr>
          <a:xfrm>
            <a:off x="2400" y="3098306"/>
            <a:ext cx="12189600" cy="3857348"/>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80000"/>
            </a:schemeClr>
          </a:solidFill>
        </p:spPr>
        <p:txBody>
          <a:bodyPr wrap="square" lIns="0" tIns="0" rIns="0" bIns="0" rtlCol="0"/>
          <a:lstStyle/>
          <a:p>
            <a:endParaRPr lang="en-US" dirty="0"/>
          </a:p>
        </p:txBody>
      </p:sp>
      <p:sp>
        <p:nvSpPr>
          <p:cNvPr id="13" name="Oval 12" descr="Beige oval">
            <a:extLst>
              <a:ext uri="{FF2B5EF4-FFF2-40B4-BE49-F238E27FC236}">
                <a16:creationId xmlns:a16="http://schemas.microsoft.com/office/drawing/2014/main" id="{F336552F-CA64-452F-9BD8-01334388BFF5}"/>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F9ADB42F-AE48-4323-897F-DB5A083BD103}"/>
              </a:ext>
            </a:extLst>
          </p:cNvPr>
          <p:cNvSpPr>
            <a:spLocks noGrp="1"/>
          </p:cNvSpPr>
          <p:nvPr>
            <p:ph type="title"/>
          </p:nvPr>
        </p:nvSpPr>
        <p:spPr>
          <a:xfrm>
            <a:off x="798064" y="361648"/>
            <a:ext cx="10515600" cy="1325563"/>
          </a:xfrm>
        </p:spPr>
        <p:txBody>
          <a:bodyPr/>
          <a:lstStyle/>
          <a:p>
            <a:r>
              <a:rPr lang="en-US" dirty="0"/>
              <a:t>Transactions Overview</a:t>
            </a:r>
          </a:p>
        </p:txBody>
      </p:sp>
      <p:sp>
        <p:nvSpPr>
          <p:cNvPr id="8" name="Slide Number Placeholder 7">
            <a:extLst>
              <a:ext uri="{FF2B5EF4-FFF2-40B4-BE49-F238E27FC236}">
                <a16:creationId xmlns:a16="http://schemas.microsoft.com/office/drawing/2014/main" id="{68F7FB6B-EAC9-40F7-9522-61A8D53EFAF9}"/>
              </a:ext>
            </a:extLst>
          </p:cNvPr>
          <p:cNvSpPr>
            <a:spLocks noGrp="1"/>
          </p:cNvSpPr>
          <p:nvPr>
            <p:ph type="sldNum" sz="quarter" idx="12"/>
          </p:nvPr>
        </p:nvSpPr>
        <p:spPr/>
        <p:txBody>
          <a:bodyPr/>
          <a:lstStyle/>
          <a:p>
            <a:fld id="{82EE24B5-652C-4DB5-B7C3-B5BBEC1280B1}" type="slidenum">
              <a:rPr lang="en-US" smtClean="0"/>
              <a:t>7</a:t>
            </a:fld>
            <a:endParaRPr lang="en-US" dirty="0"/>
          </a:p>
        </p:txBody>
      </p:sp>
      <p:sp>
        <p:nvSpPr>
          <p:cNvPr id="9" name="object 5" descr="Beige rectangle">
            <a:extLst>
              <a:ext uri="{FF2B5EF4-FFF2-40B4-BE49-F238E27FC236}">
                <a16:creationId xmlns:a16="http://schemas.microsoft.com/office/drawing/2014/main" id="{890F7762-BD37-4D33-9F80-1DA07B5E172E}"/>
              </a:ext>
            </a:extLst>
          </p:cNvPr>
          <p:cNvSpPr/>
          <p:nvPr/>
        </p:nvSpPr>
        <p:spPr>
          <a:xfrm>
            <a:off x="915637" y="1337103"/>
            <a:ext cx="3744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14" name="Text Placeholder 5">
            <a:extLst>
              <a:ext uri="{FF2B5EF4-FFF2-40B4-BE49-F238E27FC236}">
                <a16:creationId xmlns:a16="http://schemas.microsoft.com/office/drawing/2014/main" id="{A93FB3A3-CCE4-43B1-B396-B8819D20B354}"/>
              </a:ext>
            </a:extLst>
          </p:cNvPr>
          <p:cNvSpPr txBox="1">
            <a:spLocks/>
          </p:cNvSpPr>
          <p:nvPr/>
        </p:nvSpPr>
        <p:spPr>
          <a:xfrm>
            <a:off x="278237" y="2051818"/>
            <a:ext cx="6877460" cy="239092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sz="1600" b="1" dirty="0"/>
          </a:p>
          <a:p>
            <a:r>
              <a:rPr lang="en-US" sz="1600" dirty="0"/>
              <a:t>This chart simultaneously tracks the total number of transactions each month. the metrics follow a downward trajectory from November 2013 through 2014.</a:t>
            </a:r>
          </a:p>
          <a:p>
            <a:r>
              <a:rPr lang="en-US" sz="1600" dirty="0"/>
              <a:t> </a:t>
            </a:r>
            <a:r>
              <a:rPr lang="en-US" sz="1600" b="1" dirty="0"/>
              <a:t>Interpretation:</a:t>
            </a:r>
            <a:r>
              <a:rPr lang="en-US" sz="1600" dirty="0"/>
              <a:t> This synchronized decline signals systemic changes in customer behavior or market dynamics. The uniformity between transaction count and revenue dip suggests that both customer volume and average order value have been negatively affected—requiring a review of business strategies</a:t>
            </a:r>
          </a:p>
          <a:p>
            <a:endParaRPr lang="en-US" sz="2000" dirty="0"/>
          </a:p>
        </p:txBody>
      </p:sp>
      <p:sp>
        <p:nvSpPr>
          <p:cNvPr id="15" name="Content Placeholder 6">
            <a:extLst>
              <a:ext uri="{FF2B5EF4-FFF2-40B4-BE49-F238E27FC236}">
                <a16:creationId xmlns:a16="http://schemas.microsoft.com/office/drawing/2014/main" id="{17423A2D-9BA5-4783-9D7D-85F493300696}"/>
              </a:ext>
            </a:extLst>
          </p:cNvPr>
          <p:cNvSpPr txBox="1">
            <a:spLocks/>
          </p:cNvSpPr>
          <p:nvPr/>
        </p:nvSpPr>
        <p:spPr>
          <a:xfrm>
            <a:off x="8552751" y="3436890"/>
            <a:ext cx="3132000" cy="27556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buClr>
                <a:schemeClr val="accent1"/>
              </a:buClr>
            </a:pPr>
            <a:endParaRPr lang="en-US" i="1" dirty="0">
              <a:solidFill>
                <a:srgbClr val="FFFFFF"/>
              </a:solidFill>
              <a:cs typeface="Arial"/>
            </a:endParaRPr>
          </a:p>
        </p:txBody>
      </p:sp>
      <p:pic>
        <p:nvPicPr>
          <p:cNvPr id="18" name="Picture 17">
            <a:extLst>
              <a:ext uri="{FF2B5EF4-FFF2-40B4-BE49-F238E27FC236}">
                <a16:creationId xmlns:a16="http://schemas.microsoft.com/office/drawing/2014/main" id="{666A5CF3-F3A5-4094-84B9-2CA0ACD59D2F}"/>
              </a:ext>
            </a:extLst>
          </p:cNvPr>
          <p:cNvPicPr>
            <a:picLocks noChangeAspect="1"/>
          </p:cNvPicPr>
          <p:nvPr/>
        </p:nvPicPr>
        <p:blipFill>
          <a:blip r:embed="rId4"/>
          <a:stretch>
            <a:fillRect/>
          </a:stretch>
        </p:blipFill>
        <p:spPr>
          <a:xfrm>
            <a:off x="382567" y="4260894"/>
            <a:ext cx="8879981" cy="2110615"/>
          </a:xfrm>
          <a:prstGeom prst="rect">
            <a:avLst/>
          </a:prstGeom>
        </p:spPr>
      </p:pic>
    </p:spTree>
    <p:extLst>
      <p:ext uri="{BB962C8B-B14F-4D97-AF65-F5344CB8AC3E}">
        <p14:creationId xmlns:p14="http://schemas.microsoft.com/office/powerpoint/2010/main" val="3327019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50891-B331-46E3-89A1-0996C3679973}"/>
              </a:ext>
            </a:extLst>
          </p:cNvPr>
          <p:cNvSpPr>
            <a:spLocks noGrp="1"/>
          </p:cNvSpPr>
          <p:nvPr>
            <p:ph type="title"/>
          </p:nvPr>
        </p:nvSpPr>
        <p:spPr>
          <a:xfrm>
            <a:off x="838200" y="329614"/>
            <a:ext cx="10515600" cy="1325563"/>
          </a:xfrm>
        </p:spPr>
        <p:txBody>
          <a:bodyPr/>
          <a:lstStyle/>
          <a:p>
            <a:r>
              <a:rPr lang="en-US" dirty="0"/>
              <a:t>Product sales analysis by transaction status</a:t>
            </a:r>
          </a:p>
        </p:txBody>
      </p:sp>
      <p:sp>
        <p:nvSpPr>
          <p:cNvPr id="2" name="Slide Number Placeholder 1">
            <a:extLst>
              <a:ext uri="{FF2B5EF4-FFF2-40B4-BE49-F238E27FC236}">
                <a16:creationId xmlns:a16="http://schemas.microsoft.com/office/drawing/2014/main" id="{6EC5A228-0BB3-460B-97CB-3667DC43DFD4}"/>
              </a:ext>
            </a:extLst>
          </p:cNvPr>
          <p:cNvSpPr>
            <a:spLocks noGrp="1"/>
          </p:cNvSpPr>
          <p:nvPr>
            <p:ph type="sldNum" sz="quarter" idx="12"/>
          </p:nvPr>
        </p:nvSpPr>
        <p:spPr/>
        <p:txBody>
          <a:bodyPr/>
          <a:lstStyle/>
          <a:p>
            <a:fld id="{82EE24B5-652C-4DB5-B7C3-B5BBEC1280B1}" type="slidenum">
              <a:rPr lang="en-US" smtClean="0"/>
              <a:t>8</a:t>
            </a:fld>
            <a:endParaRPr lang="en-US" dirty="0"/>
          </a:p>
        </p:txBody>
      </p:sp>
      <p:sp>
        <p:nvSpPr>
          <p:cNvPr id="6" name="object 18" descr="Beige rectangle">
            <a:extLst>
              <a:ext uri="{FF2B5EF4-FFF2-40B4-BE49-F238E27FC236}">
                <a16:creationId xmlns:a16="http://schemas.microsoft.com/office/drawing/2014/main" id="{31A1F953-41C3-4B9E-9EA3-26087E184E71}"/>
              </a:ext>
            </a:extLst>
          </p:cNvPr>
          <p:cNvSpPr/>
          <p:nvPr/>
        </p:nvSpPr>
        <p:spPr>
          <a:xfrm>
            <a:off x="942535" y="1337304"/>
            <a:ext cx="3708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pic>
        <p:nvPicPr>
          <p:cNvPr id="7" name="Content Placeholder 18">
            <a:extLst>
              <a:ext uri="{FF2B5EF4-FFF2-40B4-BE49-F238E27FC236}">
                <a16:creationId xmlns:a16="http://schemas.microsoft.com/office/drawing/2014/main" id="{69E47FC8-8318-4AFA-BB1C-48ED21467A91}"/>
              </a:ext>
            </a:extLst>
          </p:cNvPr>
          <p:cNvPicPr>
            <a:picLocks noChangeAspect="1"/>
          </p:cNvPicPr>
          <p:nvPr/>
        </p:nvPicPr>
        <p:blipFill rotWithShape="1">
          <a:blip r:embed="rId3"/>
          <a:srcRect l="1323" t="3048" r="3086"/>
          <a:stretch/>
        </p:blipFill>
        <p:spPr>
          <a:xfrm>
            <a:off x="942534" y="3444461"/>
            <a:ext cx="10515599" cy="3215190"/>
          </a:xfrm>
          <a:prstGeom prst="rect">
            <a:avLst/>
          </a:prstGeom>
        </p:spPr>
      </p:pic>
      <p:sp>
        <p:nvSpPr>
          <p:cNvPr id="5" name="TextBox 4">
            <a:extLst>
              <a:ext uri="{FF2B5EF4-FFF2-40B4-BE49-F238E27FC236}">
                <a16:creationId xmlns:a16="http://schemas.microsoft.com/office/drawing/2014/main" id="{E76A69FD-1239-4CA6-A369-A3CEB50CBDE9}"/>
              </a:ext>
            </a:extLst>
          </p:cNvPr>
          <p:cNvSpPr txBox="1"/>
          <p:nvPr/>
        </p:nvSpPr>
        <p:spPr>
          <a:xfrm>
            <a:off x="838200" y="1513721"/>
            <a:ext cx="10515599" cy="1938992"/>
          </a:xfrm>
          <a:prstGeom prst="rect">
            <a:avLst/>
          </a:prstGeom>
          <a:noFill/>
        </p:spPr>
        <p:txBody>
          <a:bodyPr wrap="square" rtlCol="0">
            <a:spAutoFit/>
          </a:bodyPr>
          <a:lstStyle/>
          <a:p>
            <a:r>
              <a:rPr lang="en-US" sz="2000" b="1" dirty="0"/>
              <a:t>Chart Description:</a:t>
            </a:r>
            <a:r>
              <a:rPr lang="en-US" sz="2000" dirty="0"/>
              <a:t> This chart identifies products contributing most to revenue loss due to incomplete checkouts or failed orders, including Fairness Cream and Books.</a:t>
            </a:r>
          </a:p>
          <a:p>
            <a:endParaRPr lang="en-US" sz="2000" dirty="0"/>
          </a:p>
          <a:p>
            <a:r>
              <a:rPr lang="en-US" sz="2000" b="1" dirty="0"/>
              <a:t>Interpretation:</a:t>
            </a:r>
            <a:r>
              <a:rPr lang="en-US" sz="2000" dirty="0"/>
              <a:t> Top-potential products are underperforming at the final purchase stage. An audit of inventory levels, pricing transparency, or checkout errors in these categories is necessary</a:t>
            </a:r>
          </a:p>
        </p:txBody>
      </p:sp>
    </p:spTree>
    <p:extLst>
      <p:ext uri="{BB962C8B-B14F-4D97-AF65-F5344CB8AC3E}">
        <p14:creationId xmlns:p14="http://schemas.microsoft.com/office/powerpoint/2010/main" val="1617733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E1BE2-A8BA-40A1-94C4-CC37ABD685BA}"/>
              </a:ext>
            </a:extLst>
          </p:cNvPr>
          <p:cNvSpPr>
            <a:spLocks noGrp="1"/>
          </p:cNvSpPr>
          <p:nvPr>
            <p:ph type="title"/>
          </p:nvPr>
        </p:nvSpPr>
        <p:spPr>
          <a:xfrm>
            <a:off x="800547" y="365125"/>
            <a:ext cx="10515600" cy="1325563"/>
          </a:xfrm>
        </p:spPr>
        <p:txBody>
          <a:bodyPr/>
          <a:lstStyle/>
          <a:p>
            <a:r>
              <a:rPr lang="en-US" dirty="0"/>
              <a:t>Product sales trend</a:t>
            </a:r>
          </a:p>
        </p:txBody>
      </p:sp>
      <p:sp>
        <p:nvSpPr>
          <p:cNvPr id="3" name="Slide Number Placeholder 2">
            <a:extLst>
              <a:ext uri="{FF2B5EF4-FFF2-40B4-BE49-F238E27FC236}">
                <a16:creationId xmlns:a16="http://schemas.microsoft.com/office/drawing/2014/main" id="{FF7B0A5E-05B1-4C81-8D88-D3E44FA213A7}"/>
              </a:ext>
            </a:extLst>
          </p:cNvPr>
          <p:cNvSpPr>
            <a:spLocks noGrp="1"/>
          </p:cNvSpPr>
          <p:nvPr>
            <p:ph type="sldNum" sz="quarter" idx="12"/>
          </p:nvPr>
        </p:nvSpPr>
        <p:spPr>
          <a:xfrm>
            <a:off x="11484886" y="6174902"/>
            <a:ext cx="357116" cy="365125"/>
          </a:xfrm>
        </p:spPr>
        <p:txBody>
          <a:bodyPr/>
          <a:lstStyle/>
          <a:p>
            <a:fld id="{82EE24B5-652C-4DB5-B7C3-B5BBEC1280B1}" type="slidenum">
              <a:rPr lang="en-US" smtClean="0"/>
              <a:t>9</a:t>
            </a:fld>
            <a:endParaRPr lang="en-US" dirty="0"/>
          </a:p>
        </p:txBody>
      </p:sp>
      <p:sp>
        <p:nvSpPr>
          <p:cNvPr id="5" name="object 18" descr="Beige rectangle">
            <a:extLst>
              <a:ext uri="{FF2B5EF4-FFF2-40B4-BE49-F238E27FC236}">
                <a16:creationId xmlns:a16="http://schemas.microsoft.com/office/drawing/2014/main" id="{2A80C383-7931-469D-823B-F6CD1CFAB9FF}"/>
              </a:ext>
            </a:extLst>
          </p:cNvPr>
          <p:cNvSpPr/>
          <p:nvPr/>
        </p:nvSpPr>
        <p:spPr>
          <a:xfrm>
            <a:off x="911034" y="1331843"/>
            <a:ext cx="3780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pic>
        <p:nvPicPr>
          <p:cNvPr id="8" name="Content Placeholder 4">
            <a:extLst>
              <a:ext uri="{FF2B5EF4-FFF2-40B4-BE49-F238E27FC236}">
                <a16:creationId xmlns:a16="http://schemas.microsoft.com/office/drawing/2014/main" id="{023E2794-20C6-4978-A57B-469D52AD3B69}"/>
              </a:ext>
            </a:extLst>
          </p:cNvPr>
          <p:cNvPicPr>
            <a:picLocks noChangeAspect="1"/>
          </p:cNvPicPr>
          <p:nvPr/>
        </p:nvPicPr>
        <p:blipFill>
          <a:blip r:embed="rId3"/>
          <a:stretch>
            <a:fillRect/>
          </a:stretch>
        </p:blipFill>
        <p:spPr>
          <a:xfrm>
            <a:off x="800546" y="3644737"/>
            <a:ext cx="10515599" cy="3100191"/>
          </a:xfrm>
          <a:prstGeom prst="rect">
            <a:avLst/>
          </a:prstGeom>
        </p:spPr>
      </p:pic>
      <p:sp>
        <p:nvSpPr>
          <p:cNvPr id="9" name="TextBox 8">
            <a:extLst>
              <a:ext uri="{FF2B5EF4-FFF2-40B4-BE49-F238E27FC236}">
                <a16:creationId xmlns:a16="http://schemas.microsoft.com/office/drawing/2014/main" id="{25958EE4-144F-42BD-A0CA-E6D46C6CFE6D}"/>
              </a:ext>
            </a:extLst>
          </p:cNvPr>
          <p:cNvSpPr txBox="1"/>
          <p:nvPr/>
        </p:nvSpPr>
        <p:spPr>
          <a:xfrm>
            <a:off x="676259" y="1411550"/>
            <a:ext cx="10715194" cy="1754326"/>
          </a:xfrm>
          <a:prstGeom prst="rect">
            <a:avLst/>
          </a:prstGeom>
          <a:noFill/>
        </p:spPr>
        <p:txBody>
          <a:bodyPr wrap="square" rtlCol="0">
            <a:spAutoFit/>
          </a:bodyPr>
          <a:lstStyle/>
          <a:p>
            <a:r>
              <a:rPr lang="en-US" dirty="0"/>
              <a:t>This chart simultaneously tracks the total number of product sales each month. T</a:t>
            </a:r>
            <a:r>
              <a:rPr lang="en-US" sz="1800" dirty="0"/>
              <a:t>he metrics follow a downward trajectory from November 2013 through 2014.</a:t>
            </a:r>
          </a:p>
          <a:p>
            <a:endParaRPr lang="en-US" sz="1800" dirty="0"/>
          </a:p>
          <a:p>
            <a:r>
              <a:rPr lang="en-US" dirty="0"/>
              <a:t>  </a:t>
            </a:r>
            <a:r>
              <a:rPr lang="en-US" b="1" dirty="0"/>
              <a:t>Interpretation:</a:t>
            </a:r>
            <a:r>
              <a:rPr lang="en-US" dirty="0"/>
              <a:t> This synchronized decline signals systemic changes in customer behavior or market dynamics. The uniformity between all products dip suggests that both customer volume and average order value have been negatively affected—requiring a holistic review of business strategies</a:t>
            </a:r>
          </a:p>
        </p:txBody>
      </p:sp>
    </p:spTree>
    <p:extLst>
      <p:ext uri="{BB962C8B-B14F-4D97-AF65-F5344CB8AC3E}">
        <p14:creationId xmlns:p14="http://schemas.microsoft.com/office/powerpoint/2010/main" val="1276056714"/>
      </p:ext>
    </p:extLst>
  </p:cSld>
  <p:clrMapOvr>
    <a:masterClrMapping/>
  </p:clrMapOvr>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4">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45022061_Professional services marketing plan_SL_V1" id="{B214D568-CC3C-4109-877A-D7A12976D35F}" vid="{D425069E-A49A-4A86-9A62-1864F0635A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DDA16B-F3AC-4A5B-9F5F-6F5A8F47A9E6}">
  <ds:schemaRefs>
    <ds:schemaRef ds:uri="http://schemas.microsoft.com/sharepoint/v3/contenttype/forms"/>
  </ds:schemaRefs>
</ds:datastoreItem>
</file>

<file path=customXml/itemProps2.xml><?xml version="1.0" encoding="utf-8"?>
<ds:datastoreItem xmlns:ds="http://schemas.openxmlformats.org/officeDocument/2006/customXml" ds:itemID="{3C118CE8-9293-4220-BA3B-5D353B13ABC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426FE2C-7640-4BF0-9D68-FDFD4151FD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Professional services marketing plan</Template>
  <TotalTime>141</TotalTime>
  <Words>983</Words>
  <Application>Microsoft Office PowerPoint</Application>
  <PresentationFormat>Widescreen</PresentationFormat>
  <Paragraphs>81</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vt:lpstr>
      <vt:lpstr>Calibri</vt:lpstr>
      <vt:lpstr>Gill Sans MT</vt:lpstr>
      <vt:lpstr>Office Theme</vt:lpstr>
      <vt:lpstr>U.S. E-Commerce Insight Hub (Tracking Customer Segments, Market Analysis &amp; Fulfillment Trends Across Sales Performance)  </vt:lpstr>
      <vt:lpstr>INTRODUCTION</vt:lpstr>
      <vt:lpstr>DATA OVERVIEW</vt:lpstr>
      <vt:lpstr>Customer Type by Sales Revenue Breakdown</vt:lpstr>
      <vt:lpstr>🗺️Sales Distribution by City</vt:lpstr>
      <vt:lpstr>📉 Monthly Sales Trend</vt:lpstr>
      <vt:lpstr>Transactions Overview</vt:lpstr>
      <vt:lpstr>Product sales analysis by transaction status</vt:lpstr>
      <vt:lpstr>Product sales trend</vt:lpstr>
      <vt:lpstr>SUMMARY</vt:lpstr>
      <vt:lpstr>Strategic Insights &amp;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E-Commerce Insight Hub (Tracking Customer Segments, Market Analysis &amp; Fulfillment Trends Across Sales Performance)  </dc:title>
  <dc:creator>Ufuoma Avworu</dc:creator>
  <cp:lastModifiedBy>Ufuoma Avworu</cp:lastModifiedBy>
  <cp:revision>13</cp:revision>
  <dcterms:created xsi:type="dcterms:W3CDTF">2025-06-20T12:33:25Z</dcterms:created>
  <dcterms:modified xsi:type="dcterms:W3CDTF">2025-06-24T06:54:31Z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