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2"/>
  </p:notesMasterIdLst>
  <p:sldIdLst>
    <p:sldId id="261" r:id="rId3"/>
    <p:sldId id="262" r:id="rId4"/>
    <p:sldId id="299" r:id="rId5"/>
    <p:sldId id="265" r:id="rId6"/>
    <p:sldId id="284" r:id="rId7"/>
    <p:sldId id="300" r:id="rId8"/>
    <p:sldId id="287" r:id="rId9"/>
    <p:sldId id="294" r:id="rId10"/>
    <p:sldId id="268" r:id="rId11"/>
    <p:sldId id="293" r:id="rId12"/>
    <p:sldId id="297" r:id="rId13"/>
    <p:sldId id="298" r:id="rId14"/>
    <p:sldId id="289" r:id="rId15"/>
    <p:sldId id="292" r:id="rId16"/>
    <p:sldId id="295" r:id="rId17"/>
    <p:sldId id="301" r:id="rId18"/>
    <p:sldId id="302" r:id="rId19"/>
    <p:sldId id="277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BBB"/>
    <a:srgbClr val="0070C0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7" autoAdjust="0"/>
    <p:restoredTop sz="93842" autoAdjust="0"/>
  </p:normalViewPr>
  <p:slideViewPr>
    <p:cSldViewPr snapToGrid="0">
      <p:cViewPr>
        <p:scale>
          <a:sx n="100" d="100"/>
          <a:sy n="100" d="100"/>
        </p:scale>
        <p:origin x="-460" y="-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34AB4-5235-489F-9CD5-FFB37EC8DB7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C60DF8ED-1AEB-4D4A-98D6-20FE0E1BA360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Computer Vision is a field of AI that deals with computational methods to help computers understand and interpret the content of digital images.</a:t>
          </a:r>
          <a:endParaRPr lang="en-IN" dirty="0">
            <a:latin typeface="Montserrat" panose="02000505000000020004" pitchFamily="2" charset="0"/>
          </a:endParaRPr>
        </a:p>
      </dgm:t>
    </dgm:pt>
    <dgm:pt modelId="{F822955A-3A68-4FAE-B30B-38E447ED0DCC}" type="parTrans" cxnId="{FD90C473-8F37-47CA-A433-8931ACB4E0DE}">
      <dgm:prSet/>
      <dgm:spPr/>
      <dgm:t>
        <a:bodyPr/>
        <a:lstStyle/>
        <a:p>
          <a:endParaRPr lang="en-IN"/>
        </a:p>
      </dgm:t>
    </dgm:pt>
    <dgm:pt modelId="{6004F80D-0146-4CD1-9E39-ADA9264C91AA}" type="sibTrans" cxnId="{FD90C473-8F37-47CA-A433-8931ACB4E0DE}">
      <dgm:prSet/>
      <dgm:spPr/>
      <dgm:t>
        <a:bodyPr/>
        <a:lstStyle/>
        <a:p>
          <a:endParaRPr lang="en-IN"/>
        </a:p>
      </dgm:t>
    </dgm:pt>
    <dgm:pt modelId="{8912E605-CE7C-41BA-8746-DC02A8CD34E1}" type="pres">
      <dgm:prSet presAssocID="{AFD34AB4-5235-489F-9CD5-FFB37EC8DB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1FB7CF5-6DC7-4449-B4E6-B60623F9C562}" type="pres">
      <dgm:prSet presAssocID="{C60DF8ED-1AEB-4D4A-98D6-20FE0E1BA360}" presName="parentText" presStyleLbl="node1" presStyleIdx="0" presStyleCnt="1" custLinFactNeighborX="-2842" custLinFactNeighborY="-254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1F998A3-B2AA-471B-8CB1-266DAA6C21FA}" type="presOf" srcId="{C60DF8ED-1AEB-4D4A-98D6-20FE0E1BA360}" destId="{41FB7CF5-6DC7-4449-B4E6-B60623F9C562}" srcOrd="0" destOrd="0" presId="urn:microsoft.com/office/officeart/2005/8/layout/vList2"/>
    <dgm:cxn modelId="{665F1828-17D5-4F7F-A8A3-B0EE06A00FA2}" type="presOf" srcId="{AFD34AB4-5235-489F-9CD5-FFB37EC8DB70}" destId="{8912E605-CE7C-41BA-8746-DC02A8CD34E1}" srcOrd="0" destOrd="0" presId="urn:microsoft.com/office/officeart/2005/8/layout/vList2"/>
    <dgm:cxn modelId="{FD90C473-8F37-47CA-A433-8931ACB4E0DE}" srcId="{AFD34AB4-5235-489F-9CD5-FFB37EC8DB70}" destId="{C60DF8ED-1AEB-4D4A-98D6-20FE0E1BA360}" srcOrd="0" destOrd="0" parTransId="{F822955A-3A68-4FAE-B30B-38E447ED0DCC}" sibTransId="{6004F80D-0146-4CD1-9E39-ADA9264C91AA}"/>
    <dgm:cxn modelId="{4D84B89C-A2C5-452F-9B3D-D9F67096BD2F}" type="presParOf" srcId="{8912E605-CE7C-41BA-8746-DC02A8CD34E1}" destId="{41FB7CF5-6DC7-4449-B4E6-B60623F9C5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4C59C-BE43-4DDE-8D28-576CE9E11D6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FC85841-E18C-40DF-B2B9-5243FE86B895}">
      <dgm:prSet custT="1"/>
      <dgm:spPr/>
      <dgm:t>
        <a:bodyPr/>
        <a:lstStyle/>
        <a:p>
          <a:pPr algn="ctr" rtl="0"/>
          <a:r>
            <a:rPr lang="en-US" sz="3000" b="0" dirty="0" smtClean="0">
              <a:latin typeface="Montserrat" panose="02000505000000020004" pitchFamily="2" charset="0"/>
            </a:rPr>
            <a:t>"</a:t>
          </a:r>
          <a:r>
            <a:rPr lang="en-US" sz="3000" b="0" i="0" dirty="0" smtClean="0">
              <a:latin typeface="Montserrat" panose="02000505000000020004" pitchFamily="2" charset="0"/>
            </a:rPr>
            <a:t>Develop and Deploy a deep learning based X-Ray image classification (pneumonia) system on Android Application</a:t>
          </a:r>
          <a:r>
            <a:rPr lang="en-US" sz="3000" b="0" dirty="0" smtClean="0">
              <a:latin typeface="Montserrat" panose="02000505000000020004" pitchFamily="2" charset="0"/>
            </a:rPr>
            <a:t>.”</a:t>
          </a:r>
          <a:endParaRPr lang="en-IN" sz="3000" b="0" dirty="0">
            <a:latin typeface="Montserrat" panose="02000505000000020004" pitchFamily="2" charset="0"/>
          </a:endParaRPr>
        </a:p>
      </dgm:t>
    </dgm:pt>
    <dgm:pt modelId="{7BA5A22F-84A7-4364-97D4-C561C639D905}" type="parTrans" cxnId="{8A6D9935-E3A5-4DF7-A126-BD434619A4B1}">
      <dgm:prSet/>
      <dgm:spPr/>
      <dgm:t>
        <a:bodyPr/>
        <a:lstStyle/>
        <a:p>
          <a:endParaRPr lang="en-IN"/>
        </a:p>
      </dgm:t>
    </dgm:pt>
    <dgm:pt modelId="{67C71E1F-6A02-4A0A-8E74-3F85060503F9}" type="sibTrans" cxnId="{8A6D9935-E3A5-4DF7-A126-BD434619A4B1}">
      <dgm:prSet/>
      <dgm:spPr/>
      <dgm:t>
        <a:bodyPr/>
        <a:lstStyle/>
        <a:p>
          <a:endParaRPr lang="en-IN"/>
        </a:p>
      </dgm:t>
    </dgm:pt>
    <dgm:pt modelId="{72A8A067-4EDD-4545-A891-07E24C223664}">
      <dgm:prSet/>
      <dgm:spPr/>
      <dgm:t>
        <a:bodyPr/>
        <a:lstStyle/>
        <a:p>
          <a:pPr rtl="0"/>
          <a:endParaRPr lang="en-IN" dirty="0"/>
        </a:p>
      </dgm:t>
    </dgm:pt>
    <dgm:pt modelId="{DA16E693-A3E4-4D15-92C2-506D6879E058}" type="parTrans" cxnId="{D3ECE560-D1CE-43AB-B82A-284BA5E7FA3C}">
      <dgm:prSet/>
      <dgm:spPr/>
      <dgm:t>
        <a:bodyPr/>
        <a:lstStyle/>
        <a:p>
          <a:endParaRPr lang="en-IN"/>
        </a:p>
      </dgm:t>
    </dgm:pt>
    <dgm:pt modelId="{1D083ADE-2F30-4392-81BA-FC4C5B55BC04}" type="sibTrans" cxnId="{D3ECE560-D1CE-43AB-B82A-284BA5E7FA3C}">
      <dgm:prSet/>
      <dgm:spPr/>
      <dgm:t>
        <a:bodyPr/>
        <a:lstStyle/>
        <a:p>
          <a:endParaRPr lang="en-IN"/>
        </a:p>
      </dgm:t>
    </dgm:pt>
    <dgm:pt modelId="{AED02549-B8E9-466B-9188-0302D28C0AE8}" type="pres">
      <dgm:prSet presAssocID="{7BA4C59C-BE43-4DDE-8D28-576CE9E11D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441EC05-9F05-4E01-8F82-B953E24B334E}" type="pres">
      <dgm:prSet presAssocID="{1FC85841-E18C-40DF-B2B9-5243FE86B895}" presName="parentText" presStyleLbl="node1" presStyleIdx="0" presStyleCnt="1" custScaleY="145737" custLinFactNeighborX="4993" custLinFactNeighborY="-81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B3724A-F5CA-4767-B759-A7A029C72E58}" type="pres">
      <dgm:prSet presAssocID="{1FC85841-E18C-40DF-B2B9-5243FE86B89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ECE560-D1CE-43AB-B82A-284BA5E7FA3C}" srcId="{1FC85841-E18C-40DF-B2B9-5243FE86B895}" destId="{72A8A067-4EDD-4545-A891-07E24C223664}" srcOrd="0" destOrd="0" parTransId="{DA16E693-A3E4-4D15-92C2-506D6879E058}" sibTransId="{1D083ADE-2F30-4392-81BA-FC4C5B55BC04}"/>
    <dgm:cxn modelId="{784718DB-9CB0-4103-B815-290F998ACA00}" type="presOf" srcId="{7BA4C59C-BE43-4DDE-8D28-576CE9E11D65}" destId="{AED02549-B8E9-466B-9188-0302D28C0AE8}" srcOrd="0" destOrd="0" presId="urn:microsoft.com/office/officeart/2005/8/layout/vList2"/>
    <dgm:cxn modelId="{4F77DAE5-5CB6-4566-AFDE-FD7E0D23AD2D}" type="presOf" srcId="{72A8A067-4EDD-4545-A891-07E24C223664}" destId="{22B3724A-F5CA-4767-B759-A7A029C72E58}" srcOrd="0" destOrd="0" presId="urn:microsoft.com/office/officeart/2005/8/layout/vList2"/>
    <dgm:cxn modelId="{FBAF2957-839A-4A06-B6A2-5C415B84B053}" type="presOf" srcId="{1FC85841-E18C-40DF-B2B9-5243FE86B895}" destId="{1441EC05-9F05-4E01-8F82-B953E24B334E}" srcOrd="0" destOrd="0" presId="urn:microsoft.com/office/officeart/2005/8/layout/vList2"/>
    <dgm:cxn modelId="{8A6D9935-E3A5-4DF7-A126-BD434619A4B1}" srcId="{7BA4C59C-BE43-4DDE-8D28-576CE9E11D65}" destId="{1FC85841-E18C-40DF-B2B9-5243FE86B895}" srcOrd="0" destOrd="0" parTransId="{7BA5A22F-84A7-4364-97D4-C561C639D905}" sibTransId="{67C71E1F-6A02-4A0A-8E74-3F85060503F9}"/>
    <dgm:cxn modelId="{FA2DB8A3-45C9-4A82-9FB3-DCBACEBD500A}" type="presParOf" srcId="{AED02549-B8E9-466B-9188-0302D28C0AE8}" destId="{1441EC05-9F05-4E01-8F82-B953E24B334E}" srcOrd="0" destOrd="0" presId="urn:microsoft.com/office/officeart/2005/8/layout/vList2"/>
    <dgm:cxn modelId="{719BE111-7EB8-48AB-A742-E82CF2A66551}" type="presParOf" srcId="{AED02549-B8E9-466B-9188-0302D28C0AE8}" destId="{22B3724A-F5CA-4767-B759-A7A029C72E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8E336-62A2-4DA5-B7AC-6793E423D53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1BC1762-795D-4969-9355-F1E3E29029CF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The dataset consist of 5,863 X-Ray images and 2 categories (Pneumonia/Normal).</a:t>
          </a:r>
          <a:endParaRPr lang="en-IN" dirty="0">
            <a:latin typeface="Montserrat" panose="02000505000000020004" pitchFamily="2" charset="0"/>
          </a:endParaRPr>
        </a:p>
      </dgm:t>
    </dgm:pt>
    <dgm:pt modelId="{F851DA4D-4EBA-4C5B-A034-441F82622E86}" type="parTrans" cxnId="{89490F46-5FF9-48F9-96A5-ED9BD67B4653}">
      <dgm:prSet/>
      <dgm:spPr/>
      <dgm:t>
        <a:bodyPr/>
        <a:lstStyle/>
        <a:p>
          <a:endParaRPr lang="en-IN"/>
        </a:p>
      </dgm:t>
    </dgm:pt>
    <dgm:pt modelId="{ED260F92-1EB1-4227-A925-36C29E71F423}" type="sibTrans" cxnId="{89490F46-5FF9-48F9-96A5-ED9BD67B4653}">
      <dgm:prSet/>
      <dgm:spPr/>
      <dgm:t>
        <a:bodyPr/>
        <a:lstStyle/>
        <a:p>
          <a:endParaRPr lang="en-IN"/>
        </a:p>
      </dgm:t>
    </dgm:pt>
    <dgm:pt modelId="{923783DC-68D6-4C1E-BA32-826A62DAAC88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All Chest X-rays are of patients from Guangzhou Medical Center, Guangzhou.  </a:t>
          </a:r>
          <a:endParaRPr lang="en-IN" dirty="0">
            <a:latin typeface="Montserrat" panose="02000505000000020004" pitchFamily="2" charset="0"/>
          </a:endParaRPr>
        </a:p>
      </dgm:t>
    </dgm:pt>
    <dgm:pt modelId="{F51D4658-13AF-45CD-87AF-12AC1C1C5C04}" type="parTrans" cxnId="{A983993D-2B9F-4CFE-9D10-B0CF511FCAEF}">
      <dgm:prSet/>
      <dgm:spPr/>
      <dgm:t>
        <a:bodyPr/>
        <a:lstStyle/>
        <a:p>
          <a:endParaRPr lang="en-IN"/>
        </a:p>
      </dgm:t>
    </dgm:pt>
    <dgm:pt modelId="{EF7908A7-EF67-4EB0-8482-954185D1B31C}" type="sibTrans" cxnId="{A983993D-2B9F-4CFE-9D10-B0CF511FCAEF}">
      <dgm:prSet/>
      <dgm:spPr/>
      <dgm:t>
        <a:bodyPr/>
        <a:lstStyle/>
        <a:p>
          <a:endParaRPr lang="en-IN"/>
        </a:p>
      </dgm:t>
    </dgm:pt>
    <dgm:pt modelId="{631B2361-3E10-41D5-88CF-2A0EF39ADCC4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All images are converted to 224X224 pixel for uniformity.</a:t>
          </a:r>
          <a:endParaRPr lang="en-IN" dirty="0">
            <a:latin typeface="Montserrat" panose="02000505000000020004" pitchFamily="2" charset="0"/>
          </a:endParaRPr>
        </a:p>
      </dgm:t>
    </dgm:pt>
    <dgm:pt modelId="{8D2CEDDE-B5F7-4F5E-A924-E52A4D1F6780}" type="parTrans" cxnId="{3CFE4DA6-C9CE-4475-BC79-03A437F99ABC}">
      <dgm:prSet/>
      <dgm:spPr/>
      <dgm:t>
        <a:bodyPr/>
        <a:lstStyle/>
        <a:p>
          <a:endParaRPr lang="en-IN"/>
        </a:p>
      </dgm:t>
    </dgm:pt>
    <dgm:pt modelId="{04DF20F9-C172-40A9-9BED-6770C2969C03}" type="sibTrans" cxnId="{3CFE4DA6-C9CE-4475-BC79-03A437F99ABC}">
      <dgm:prSet/>
      <dgm:spPr/>
      <dgm:t>
        <a:bodyPr/>
        <a:lstStyle/>
        <a:p>
          <a:endParaRPr lang="en-IN"/>
        </a:p>
      </dgm:t>
    </dgm:pt>
    <dgm:pt modelId="{6DD67505-7A71-4DF2-85FD-BCD6CF9E12F2}" type="pres">
      <dgm:prSet presAssocID="{DE08E336-62A2-4DA5-B7AC-6793E423D5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A26C99-FE58-4569-AD14-7BA86CDA54AF}" type="pres">
      <dgm:prSet presAssocID="{21BC1762-795D-4969-9355-F1E3E29029C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E631E-696B-4C78-8E59-60247E5DF9E9}" type="pres">
      <dgm:prSet presAssocID="{ED260F92-1EB1-4227-A925-36C29E71F423}" presName="spacer" presStyleCnt="0"/>
      <dgm:spPr/>
    </dgm:pt>
    <dgm:pt modelId="{ACF8D258-0079-4B36-97A5-75BD3557CCEE}" type="pres">
      <dgm:prSet presAssocID="{923783DC-68D6-4C1E-BA32-826A62DAAC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93465-2BFF-496F-81D3-5FE20FFF29B9}" type="pres">
      <dgm:prSet presAssocID="{EF7908A7-EF67-4EB0-8482-954185D1B31C}" presName="spacer" presStyleCnt="0"/>
      <dgm:spPr/>
    </dgm:pt>
    <dgm:pt modelId="{ED775421-36BD-41AD-A51E-7109E5286110}" type="pres">
      <dgm:prSet presAssocID="{631B2361-3E10-41D5-88CF-2A0EF39ADCC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983993D-2B9F-4CFE-9D10-B0CF511FCAEF}" srcId="{DE08E336-62A2-4DA5-B7AC-6793E423D53F}" destId="{923783DC-68D6-4C1E-BA32-826A62DAAC88}" srcOrd="1" destOrd="0" parTransId="{F51D4658-13AF-45CD-87AF-12AC1C1C5C04}" sibTransId="{EF7908A7-EF67-4EB0-8482-954185D1B31C}"/>
    <dgm:cxn modelId="{89490F46-5FF9-48F9-96A5-ED9BD67B4653}" srcId="{DE08E336-62A2-4DA5-B7AC-6793E423D53F}" destId="{21BC1762-795D-4969-9355-F1E3E29029CF}" srcOrd="0" destOrd="0" parTransId="{F851DA4D-4EBA-4C5B-A034-441F82622E86}" sibTransId="{ED260F92-1EB1-4227-A925-36C29E71F423}"/>
    <dgm:cxn modelId="{B91B3E3C-78C0-40A4-9D98-086A26E74518}" type="presOf" srcId="{923783DC-68D6-4C1E-BA32-826A62DAAC88}" destId="{ACF8D258-0079-4B36-97A5-75BD3557CCEE}" srcOrd="0" destOrd="0" presId="urn:microsoft.com/office/officeart/2005/8/layout/vList2"/>
    <dgm:cxn modelId="{2D95AA09-46AE-486B-96D4-BE94F07DFC58}" type="presOf" srcId="{631B2361-3E10-41D5-88CF-2A0EF39ADCC4}" destId="{ED775421-36BD-41AD-A51E-7109E5286110}" srcOrd="0" destOrd="0" presId="urn:microsoft.com/office/officeart/2005/8/layout/vList2"/>
    <dgm:cxn modelId="{3C3B8D68-57BD-47BE-8563-1F382103ECEB}" type="presOf" srcId="{21BC1762-795D-4969-9355-F1E3E29029CF}" destId="{1CA26C99-FE58-4569-AD14-7BA86CDA54AF}" srcOrd="0" destOrd="0" presId="urn:microsoft.com/office/officeart/2005/8/layout/vList2"/>
    <dgm:cxn modelId="{2C23C765-B112-4F5A-8806-F63B3B7EB285}" type="presOf" srcId="{DE08E336-62A2-4DA5-B7AC-6793E423D53F}" destId="{6DD67505-7A71-4DF2-85FD-BCD6CF9E12F2}" srcOrd="0" destOrd="0" presId="urn:microsoft.com/office/officeart/2005/8/layout/vList2"/>
    <dgm:cxn modelId="{3CFE4DA6-C9CE-4475-BC79-03A437F99ABC}" srcId="{DE08E336-62A2-4DA5-B7AC-6793E423D53F}" destId="{631B2361-3E10-41D5-88CF-2A0EF39ADCC4}" srcOrd="2" destOrd="0" parTransId="{8D2CEDDE-B5F7-4F5E-A924-E52A4D1F6780}" sibTransId="{04DF20F9-C172-40A9-9BED-6770C2969C03}"/>
    <dgm:cxn modelId="{55BD008E-C578-43D1-9E09-9BCB14615327}" type="presParOf" srcId="{6DD67505-7A71-4DF2-85FD-BCD6CF9E12F2}" destId="{1CA26C99-FE58-4569-AD14-7BA86CDA54AF}" srcOrd="0" destOrd="0" presId="urn:microsoft.com/office/officeart/2005/8/layout/vList2"/>
    <dgm:cxn modelId="{12721122-8036-4027-A0EA-324EA41EDF8F}" type="presParOf" srcId="{6DD67505-7A71-4DF2-85FD-BCD6CF9E12F2}" destId="{3FFE631E-696B-4C78-8E59-60247E5DF9E9}" srcOrd="1" destOrd="0" presId="urn:microsoft.com/office/officeart/2005/8/layout/vList2"/>
    <dgm:cxn modelId="{507E3E53-3124-4880-ACD3-11D8C2FE664F}" type="presParOf" srcId="{6DD67505-7A71-4DF2-85FD-BCD6CF9E12F2}" destId="{ACF8D258-0079-4B36-97A5-75BD3557CCEE}" srcOrd="2" destOrd="0" presId="urn:microsoft.com/office/officeart/2005/8/layout/vList2"/>
    <dgm:cxn modelId="{A3A7D7E4-6908-4B2F-BE6F-FC87ECCD1845}" type="presParOf" srcId="{6DD67505-7A71-4DF2-85FD-BCD6CF9E12F2}" destId="{CA793465-2BFF-496F-81D3-5FE20FFF29B9}" srcOrd="3" destOrd="0" presId="urn:microsoft.com/office/officeart/2005/8/layout/vList2"/>
    <dgm:cxn modelId="{E4BEF0B1-0E9A-4D94-97D7-15970CF1728D}" type="presParOf" srcId="{6DD67505-7A71-4DF2-85FD-BCD6CF9E12F2}" destId="{ED775421-36BD-41AD-A51E-7109E52861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08E336-62A2-4DA5-B7AC-6793E423D53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1BC1762-795D-4969-9355-F1E3E29029CF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The test images consist of 41 X-Ray images and 2 categories (Pneumonia/Normal).</a:t>
          </a:r>
          <a:endParaRPr lang="en-IN" dirty="0">
            <a:latin typeface="Montserrat" panose="02000505000000020004" pitchFamily="2" charset="0"/>
          </a:endParaRPr>
        </a:p>
      </dgm:t>
    </dgm:pt>
    <dgm:pt modelId="{F851DA4D-4EBA-4C5B-A034-441F82622E86}" type="parTrans" cxnId="{89490F46-5FF9-48F9-96A5-ED9BD67B4653}">
      <dgm:prSet/>
      <dgm:spPr/>
      <dgm:t>
        <a:bodyPr/>
        <a:lstStyle/>
        <a:p>
          <a:endParaRPr lang="en-IN"/>
        </a:p>
      </dgm:t>
    </dgm:pt>
    <dgm:pt modelId="{ED260F92-1EB1-4227-A925-36C29E71F423}" type="sibTrans" cxnId="{89490F46-5FF9-48F9-96A5-ED9BD67B4653}">
      <dgm:prSet/>
      <dgm:spPr/>
      <dgm:t>
        <a:bodyPr/>
        <a:lstStyle/>
        <a:p>
          <a:endParaRPr lang="en-IN"/>
        </a:p>
      </dgm:t>
    </dgm:pt>
    <dgm:pt modelId="{923783DC-68D6-4C1E-BA32-826A62DAAC88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All Chest X-rays are collected from radiology department Amicare Hospital, </a:t>
          </a:r>
          <a:r>
            <a:rPr lang="en-IN" u="none" dirty="0" smtClean="0">
              <a:latin typeface="Montserrat" panose="02000505000000020004" pitchFamily="2" charset="0"/>
            </a:rPr>
            <a:t>Ghaziabad, UP</a:t>
          </a:r>
          <a:r>
            <a:rPr lang="en-US" dirty="0" smtClean="0">
              <a:latin typeface="Montserrat" panose="02000505000000020004" pitchFamily="2" charset="0"/>
            </a:rPr>
            <a:t>.  </a:t>
          </a:r>
          <a:endParaRPr lang="en-IN" dirty="0">
            <a:latin typeface="Montserrat" panose="02000505000000020004" pitchFamily="2" charset="0"/>
          </a:endParaRPr>
        </a:p>
      </dgm:t>
    </dgm:pt>
    <dgm:pt modelId="{F51D4658-13AF-45CD-87AF-12AC1C1C5C04}" type="parTrans" cxnId="{A983993D-2B9F-4CFE-9D10-B0CF511FCAEF}">
      <dgm:prSet/>
      <dgm:spPr/>
      <dgm:t>
        <a:bodyPr/>
        <a:lstStyle/>
        <a:p>
          <a:endParaRPr lang="en-IN"/>
        </a:p>
      </dgm:t>
    </dgm:pt>
    <dgm:pt modelId="{EF7908A7-EF67-4EB0-8482-954185D1B31C}" type="sibTrans" cxnId="{A983993D-2B9F-4CFE-9D10-B0CF511FCAEF}">
      <dgm:prSet/>
      <dgm:spPr/>
      <dgm:t>
        <a:bodyPr/>
        <a:lstStyle/>
        <a:p>
          <a:endParaRPr lang="en-IN"/>
        </a:p>
      </dgm:t>
    </dgm:pt>
    <dgm:pt modelId="{631B2361-3E10-41D5-88CF-2A0EF39ADCC4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All images were pre classified by radiologists in respective categories.</a:t>
          </a:r>
          <a:endParaRPr lang="en-IN" dirty="0">
            <a:latin typeface="Montserrat" panose="02000505000000020004" pitchFamily="2" charset="0"/>
          </a:endParaRPr>
        </a:p>
      </dgm:t>
    </dgm:pt>
    <dgm:pt modelId="{8D2CEDDE-B5F7-4F5E-A924-E52A4D1F6780}" type="parTrans" cxnId="{3CFE4DA6-C9CE-4475-BC79-03A437F99ABC}">
      <dgm:prSet/>
      <dgm:spPr/>
      <dgm:t>
        <a:bodyPr/>
        <a:lstStyle/>
        <a:p>
          <a:endParaRPr lang="en-IN"/>
        </a:p>
      </dgm:t>
    </dgm:pt>
    <dgm:pt modelId="{04DF20F9-C172-40A9-9BED-6770C2969C03}" type="sibTrans" cxnId="{3CFE4DA6-C9CE-4475-BC79-03A437F99ABC}">
      <dgm:prSet/>
      <dgm:spPr/>
      <dgm:t>
        <a:bodyPr/>
        <a:lstStyle/>
        <a:p>
          <a:endParaRPr lang="en-IN"/>
        </a:p>
      </dgm:t>
    </dgm:pt>
    <dgm:pt modelId="{6DD67505-7A71-4DF2-85FD-BCD6CF9E12F2}" type="pres">
      <dgm:prSet presAssocID="{DE08E336-62A2-4DA5-B7AC-6793E423D5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A26C99-FE58-4569-AD14-7BA86CDA54AF}" type="pres">
      <dgm:prSet presAssocID="{21BC1762-795D-4969-9355-F1E3E29029CF}" presName="parentText" presStyleLbl="node1" presStyleIdx="0" presStyleCnt="3" custLinFactY="-53286" custLinFactNeighborX="-63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E631E-696B-4C78-8E59-60247E5DF9E9}" type="pres">
      <dgm:prSet presAssocID="{ED260F92-1EB1-4227-A925-36C29E71F423}" presName="spacer" presStyleCnt="0"/>
      <dgm:spPr/>
    </dgm:pt>
    <dgm:pt modelId="{ACF8D258-0079-4B36-97A5-75BD3557CCEE}" type="pres">
      <dgm:prSet presAssocID="{923783DC-68D6-4C1E-BA32-826A62DAAC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93465-2BFF-496F-81D3-5FE20FFF29B9}" type="pres">
      <dgm:prSet presAssocID="{EF7908A7-EF67-4EB0-8482-954185D1B31C}" presName="spacer" presStyleCnt="0"/>
      <dgm:spPr/>
    </dgm:pt>
    <dgm:pt modelId="{ED775421-36BD-41AD-A51E-7109E5286110}" type="pres">
      <dgm:prSet presAssocID="{631B2361-3E10-41D5-88CF-2A0EF39ADCC4}" presName="parentText" presStyleLbl="node1" presStyleIdx="2" presStyleCnt="3" custLinFactY="8723" custLinFactNeighborX="-1356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983993D-2B9F-4CFE-9D10-B0CF511FCAEF}" srcId="{DE08E336-62A2-4DA5-B7AC-6793E423D53F}" destId="{923783DC-68D6-4C1E-BA32-826A62DAAC88}" srcOrd="1" destOrd="0" parTransId="{F51D4658-13AF-45CD-87AF-12AC1C1C5C04}" sibTransId="{EF7908A7-EF67-4EB0-8482-954185D1B31C}"/>
    <dgm:cxn modelId="{89490F46-5FF9-48F9-96A5-ED9BD67B4653}" srcId="{DE08E336-62A2-4DA5-B7AC-6793E423D53F}" destId="{21BC1762-795D-4969-9355-F1E3E29029CF}" srcOrd="0" destOrd="0" parTransId="{F851DA4D-4EBA-4C5B-A034-441F82622E86}" sibTransId="{ED260F92-1EB1-4227-A925-36C29E71F423}"/>
    <dgm:cxn modelId="{3AEB9733-BDD0-4500-A63E-9E737FD516F7}" type="presOf" srcId="{21BC1762-795D-4969-9355-F1E3E29029CF}" destId="{1CA26C99-FE58-4569-AD14-7BA86CDA54AF}" srcOrd="0" destOrd="0" presId="urn:microsoft.com/office/officeart/2005/8/layout/vList2"/>
    <dgm:cxn modelId="{1D0FA021-801E-4173-9B10-BABF5441ACEA}" type="presOf" srcId="{DE08E336-62A2-4DA5-B7AC-6793E423D53F}" destId="{6DD67505-7A71-4DF2-85FD-BCD6CF9E12F2}" srcOrd="0" destOrd="0" presId="urn:microsoft.com/office/officeart/2005/8/layout/vList2"/>
    <dgm:cxn modelId="{C3171454-3461-44EB-B800-22AAB3DF7FCE}" type="presOf" srcId="{631B2361-3E10-41D5-88CF-2A0EF39ADCC4}" destId="{ED775421-36BD-41AD-A51E-7109E5286110}" srcOrd="0" destOrd="0" presId="urn:microsoft.com/office/officeart/2005/8/layout/vList2"/>
    <dgm:cxn modelId="{3CFE4DA6-C9CE-4475-BC79-03A437F99ABC}" srcId="{DE08E336-62A2-4DA5-B7AC-6793E423D53F}" destId="{631B2361-3E10-41D5-88CF-2A0EF39ADCC4}" srcOrd="2" destOrd="0" parTransId="{8D2CEDDE-B5F7-4F5E-A924-E52A4D1F6780}" sibTransId="{04DF20F9-C172-40A9-9BED-6770C2969C03}"/>
    <dgm:cxn modelId="{005500BE-81C3-4F8F-83EC-E23A6E47DF33}" type="presOf" srcId="{923783DC-68D6-4C1E-BA32-826A62DAAC88}" destId="{ACF8D258-0079-4B36-97A5-75BD3557CCEE}" srcOrd="0" destOrd="0" presId="urn:microsoft.com/office/officeart/2005/8/layout/vList2"/>
    <dgm:cxn modelId="{6ED7CFC1-BD4F-4B75-9209-A51A5DCA40EE}" type="presParOf" srcId="{6DD67505-7A71-4DF2-85FD-BCD6CF9E12F2}" destId="{1CA26C99-FE58-4569-AD14-7BA86CDA54AF}" srcOrd="0" destOrd="0" presId="urn:microsoft.com/office/officeart/2005/8/layout/vList2"/>
    <dgm:cxn modelId="{100C6520-DC7D-40C9-89F5-F0EF87F37783}" type="presParOf" srcId="{6DD67505-7A71-4DF2-85FD-BCD6CF9E12F2}" destId="{3FFE631E-696B-4C78-8E59-60247E5DF9E9}" srcOrd="1" destOrd="0" presId="urn:microsoft.com/office/officeart/2005/8/layout/vList2"/>
    <dgm:cxn modelId="{8BED92BF-C281-4F4B-98EB-70E24E94BDF8}" type="presParOf" srcId="{6DD67505-7A71-4DF2-85FD-BCD6CF9E12F2}" destId="{ACF8D258-0079-4B36-97A5-75BD3557CCEE}" srcOrd="2" destOrd="0" presId="urn:microsoft.com/office/officeart/2005/8/layout/vList2"/>
    <dgm:cxn modelId="{FA6A9155-956B-4876-81F5-C6BFAA2D3699}" type="presParOf" srcId="{6DD67505-7A71-4DF2-85FD-BCD6CF9E12F2}" destId="{CA793465-2BFF-496F-81D3-5FE20FFF29B9}" srcOrd="3" destOrd="0" presId="urn:microsoft.com/office/officeart/2005/8/layout/vList2"/>
    <dgm:cxn modelId="{BB0F039B-84BB-4687-B6DB-00080CC5BC2F}" type="presParOf" srcId="{6DD67505-7A71-4DF2-85FD-BCD6CF9E12F2}" destId="{ED775421-36BD-41AD-A51E-7109E52861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42829-1B10-4B43-9406-9B8BFD03DF1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1BD1A66-8599-44EC-BD68-FDC62CA2D602}">
      <dgm:prSet/>
      <dgm:spPr/>
      <dgm:t>
        <a:bodyPr/>
        <a:lstStyle/>
        <a:p>
          <a:pPr rtl="0"/>
          <a:r>
            <a:rPr lang="en-US" b="1" dirty="0" smtClean="0">
              <a:latin typeface="Montserrat" panose="02000505000000020004" pitchFamily="2" charset="0"/>
            </a:rPr>
            <a:t>Transfer learning</a:t>
          </a:r>
          <a:r>
            <a:rPr lang="en-US" dirty="0" smtClean="0">
              <a:latin typeface="Montserrat" panose="02000505000000020004" pitchFamily="2" charset="0"/>
            </a:rPr>
            <a:t> is state of the art technique taking features learned on one problem, and leveraging them on a new, similar problem.</a:t>
          </a:r>
          <a:endParaRPr lang="en-IN" dirty="0">
            <a:latin typeface="Montserrat" panose="02000505000000020004" pitchFamily="2" charset="0"/>
          </a:endParaRPr>
        </a:p>
      </dgm:t>
    </dgm:pt>
    <dgm:pt modelId="{E93F8E3A-7CC2-49A2-8E86-D7E259CE0191}" type="parTrans" cxnId="{1E0900C6-DA91-4929-B6F1-D49EE6449F4E}">
      <dgm:prSet/>
      <dgm:spPr/>
      <dgm:t>
        <a:bodyPr/>
        <a:lstStyle/>
        <a:p>
          <a:endParaRPr lang="en-IN"/>
        </a:p>
      </dgm:t>
    </dgm:pt>
    <dgm:pt modelId="{46D35F0E-21D1-4F05-AF70-D2EB6460B32A}" type="sibTrans" cxnId="{1E0900C6-DA91-4929-B6F1-D49EE6449F4E}">
      <dgm:prSet/>
      <dgm:spPr/>
      <dgm:t>
        <a:bodyPr/>
        <a:lstStyle/>
        <a:p>
          <a:endParaRPr lang="en-IN"/>
        </a:p>
      </dgm:t>
    </dgm:pt>
    <dgm:pt modelId="{2C3CC41B-0E7E-4652-97BF-6972B23744B4}" type="pres">
      <dgm:prSet presAssocID="{35A42829-1B10-4B43-9406-9B8BFD03DF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1DE7EE0-FF55-4570-AC1A-5F6AEDE5EB29}" type="pres">
      <dgm:prSet presAssocID="{E1BD1A66-8599-44EC-BD68-FDC62CA2D602}" presName="parentText" presStyleLbl="node1" presStyleIdx="0" presStyleCnt="1" custScaleY="82896" custLinFactNeighborY="333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CD0FEE-09C4-4FA7-B96B-25C03FB87180}" type="presOf" srcId="{35A42829-1B10-4B43-9406-9B8BFD03DF16}" destId="{2C3CC41B-0E7E-4652-97BF-6972B23744B4}" srcOrd="0" destOrd="0" presId="urn:microsoft.com/office/officeart/2005/8/layout/vList2"/>
    <dgm:cxn modelId="{1E0900C6-DA91-4929-B6F1-D49EE6449F4E}" srcId="{35A42829-1B10-4B43-9406-9B8BFD03DF16}" destId="{E1BD1A66-8599-44EC-BD68-FDC62CA2D602}" srcOrd="0" destOrd="0" parTransId="{E93F8E3A-7CC2-49A2-8E86-D7E259CE0191}" sibTransId="{46D35F0E-21D1-4F05-AF70-D2EB6460B32A}"/>
    <dgm:cxn modelId="{0C40D1B4-EF8E-4961-9519-7FBBCC877FDC}" type="presOf" srcId="{E1BD1A66-8599-44EC-BD68-FDC62CA2D602}" destId="{F1DE7EE0-FF55-4570-AC1A-5F6AEDE5EB29}" srcOrd="0" destOrd="0" presId="urn:microsoft.com/office/officeart/2005/8/layout/vList2"/>
    <dgm:cxn modelId="{67AC88C8-BBE8-4C6C-A972-80DF02812394}" type="presParOf" srcId="{2C3CC41B-0E7E-4652-97BF-6972B23744B4}" destId="{F1DE7EE0-FF55-4570-AC1A-5F6AEDE5EB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A2AD22-2072-4A49-9EDF-56384B8245D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B0246C12-4629-4554-B077-87327197B0A4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This project aimed to develop a robust and efficient deep learning model for pneumonia detection using chest X-ray images. </a:t>
          </a:r>
          <a:endParaRPr lang="en-IN" dirty="0">
            <a:latin typeface="Montserrat" panose="02000505000000020004" pitchFamily="2" charset="0"/>
          </a:endParaRPr>
        </a:p>
      </dgm:t>
    </dgm:pt>
    <dgm:pt modelId="{0C901018-2833-49C9-AC79-545440CACA1E}" type="parTrans" cxnId="{C82E409C-4A54-41E9-8907-9D80BC8517A8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097B89B4-6EAB-451D-96BB-6F3F1865A08D}" type="sibTrans" cxnId="{C82E409C-4A54-41E9-8907-9D80BC8517A8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CF001EDD-8975-4822-860F-427D87DEFA87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Our final model, EfficientNetB7, demonstrated superior performance, achieving higher accuracy and better generalization compared to VGG16, EfficientNetB3, and ResNet50V2.</a:t>
          </a:r>
          <a:endParaRPr lang="en-IN" dirty="0">
            <a:latin typeface="Montserrat" panose="02000505000000020004" pitchFamily="2" charset="0"/>
          </a:endParaRPr>
        </a:p>
      </dgm:t>
    </dgm:pt>
    <dgm:pt modelId="{14A4B8C6-BB4E-465E-B868-74ABDDDB3CAD}" type="parTrans" cxnId="{D21E58F5-7BD5-4D77-B37D-2E3ED52730BB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0741F2F2-60BD-48D6-8437-0DD9EFA50621}" type="sibTrans" cxnId="{D21E58F5-7BD5-4D77-B37D-2E3ED52730BB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96DA499A-4B20-4E59-AC8B-23106656EA6F}">
      <dgm:prSet/>
      <dgm:spPr/>
      <dgm:t>
        <a:bodyPr/>
        <a:lstStyle/>
        <a:p>
          <a:pPr rtl="0"/>
          <a:r>
            <a:rPr lang="en-US" dirty="0" smtClean="0">
              <a:latin typeface="Montserrat" panose="02000505000000020004" pitchFamily="2" charset="0"/>
            </a:rPr>
            <a:t>The development of an Android application and a Flask server to facilitate the deployment and accessibility of the model.</a:t>
          </a:r>
          <a:endParaRPr lang="en-IN" dirty="0">
            <a:latin typeface="Montserrat" panose="02000505000000020004" pitchFamily="2" charset="0"/>
          </a:endParaRPr>
        </a:p>
      </dgm:t>
    </dgm:pt>
    <dgm:pt modelId="{F1FA4710-F073-4A07-9155-39A1B22BF958}" type="parTrans" cxnId="{0690D7AE-76C9-42C7-AC63-1BE490A82F83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B67C1F7A-6677-4CB0-8C27-CB0FA4CBE882}" type="sibTrans" cxnId="{0690D7AE-76C9-42C7-AC63-1BE490A82F83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8BD9A750-BF4F-4D17-A7D5-6AEB58C35453}">
      <dgm:prSet/>
      <dgm:spPr/>
      <dgm:t>
        <a:bodyPr/>
        <a:lstStyle/>
        <a:p>
          <a:pPr rtl="0"/>
          <a:r>
            <a:rPr lang="en-US" smtClean="0">
              <a:latin typeface="Montserrat" panose="02000505000000020004" pitchFamily="2" charset="0"/>
            </a:rPr>
            <a:t>Overall, this project successfully addressed key challenges in pneumonia detection, providing a reliable tool that can assist healthcare professionals in early and accurate diagnosis. </a:t>
          </a:r>
          <a:endParaRPr lang="en-IN">
            <a:latin typeface="Montserrat" panose="02000505000000020004" pitchFamily="2" charset="0"/>
          </a:endParaRPr>
        </a:p>
      </dgm:t>
    </dgm:pt>
    <dgm:pt modelId="{ADB6B799-FA8F-4F84-8AA0-DC29EC88BF6B}" type="parTrans" cxnId="{3E59C1EA-3307-4B71-8EBC-D3974C5A91F0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625C8509-82DD-47D7-9DA0-C561187BC690}" type="sibTrans" cxnId="{3E59C1EA-3307-4B71-8EBC-D3974C5A91F0}">
      <dgm:prSet/>
      <dgm:spPr/>
      <dgm:t>
        <a:bodyPr/>
        <a:lstStyle/>
        <a:p>
          <a:endParaRPr lang="en-IN">
            <a:latin typeface="Montserrat" panose="02000505000000020004" pitchFamily="2" charset="0"/>
          </a:endParaRPr>
        </a:p>
      </dgm:t>
    </dgm:pt>
    <dgm:pt modelId="{2B37D3BE-F073-4642-B612-3D22A65D9DA7}" type="pres">
      <dgm:prSet presAssocID="{67A2AD22-2072-4A49-9EDF-56384B8245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3846233-B220-4417-926F-10B3216593B5}" type="pres">
      <dgm:prSet presAssocID="{B0246C12-4629-4554-B077-87327197B0A4}" presName="parentText" presStyleLbl="node1" presStyleIdx="0" presStyleCnt="4" custLinFactNeighborX="1036" custLinFactNeighborY="1102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CE4DB6-054A-46D3-AC49-12AB75BEC8B1}" type="pres">
      <dgm:prSet presAssocID="{097B89B4-6EAB-451D-96BB-6F3F1865A08D}" presName="spacer" presStyleCnt="0"/>
      <dgm:spPr/>
    </dgm:pt>
    <dgm:pt modelId="{87448492-66DF-415A-B292-6D5DF06CE26E}" type="pres">
      <dgm:prSet presAssocID="{CF001EDD-8975-4822-860F-427D87DEFA8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D1882C-69FC-4F62-AF4B-E815D4071BB4}" type="pres">
      <dgm:prSet presAssocID="{0741F2F2-60BD-48D6-8437-0DD9EFA50621}" presName="spacer" presStyleCnt="0"/>
      <dgm:spPr/>
    </dgm:pt>
    <dgm:pt modelId="{AB6B7775-D656-4839-AF6A-257F9F98760E}" type="pres">
      <dgm:prSet presAssocID="{96DA499A-4B20-4E59-AC8B-23106656EA6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DC71B1-B3A9-4066-A4C3-B50CDEDF0CE3}" type="pres">
      <dgm:prSet presAssocID="{B67C1F7A-6677-4CB0-8C27-CB0FA4CBE882}" presName="spacer" presStyleCnt="0"/>
      <dgm:spPr/>
    </dgm:pt>
    <dgm:pt modelId="{2C4CEA06-1381-4B52-83FF-17DFB7E58763}" type="pres">
      <dgm:prSet presAssocID="{8BD9A750-BF4F-4D17-A7D5-6AEB58C3545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8473CC-9407-4376-9A3F-53754E1BDEC4}" type="presOf" srcId="{96DA499A-4B20-4E59-AC8B-23106656EA6F}" destId="{AB6B7775-D656-4839-AF6A-257F9F98760E}" srcOrd="0" destOrd="0" presId="urn:microsoft.com/office/officeart/2005/8/layout/vList2"/>
    <dgm:cxn modelId="{0690D7AE-76C9-42C7-AC63-1BE490A82F83}" srcId="{67A2AD22-2072-4A49-9EDF-56384B8245D4}" destId="{96DA499A-4B20-4E59-AC8B-23106656EA6F}" srcOrd="2" destOrd="0" parTransId="{F1FA4710-F073-4A07-9155-39A1B22BF958}" sibTransId="{B67C1F7A-6677-4CB0-8C27-CB0FA4CBE882}"/>
    <dgm:cxn modelId="{3E59C1EA-3307-4B71-8EBC-D3974C5A91F0}" srcId="{67A2AD22-2072-4A49-9EDF-56384B8245D4}" destId="{8BD9A750-BF4F-4D17-A7D5-6AEB58C35453}" srcOrd="3" destOrd="0" parTransId="{ADB6B799-FA8F-4F84-8AA0-DC29EC88BF6B}" sibTransId="{625C8509-82DD-47D7-9DA0-C561187BC690}"/>
    <dgm:cxn modelId="{7213816A-4926-42F2-B912-5419C2D39302}" type="presOf" srcId="{CF001EDD-8975-4822-860F-427D87DEFA87}" destId="{87448492-66DF-415A-B292-6D5DF06CE26E}" srcOrd="0" destOrd="0" presId="urn:microsoft.com/office/officeart/2005/8/layout/vList2"/>
    <dgm:cxn modelId="{80E1246A-9E8F-49AF-BD2E-9E297F79B896}" type="presOf" srcId="{67A2AD22-2072-4A49-9EDF-56384B8245D4}" destId="{2B37D3BE-F073-4642-B612-3D22A65D9DA7}" srcOrd="0" destOrd="0" presId="urn:microsoft.com/office/officeart/2005/8/layout/vList2"/>
    <dgm:cxn modelId="{7871217B-89DA-4654-A6C5-7FF3EEA5ECFF}" type="presOf" srcId="{8BD9A750-BF4F-4D17-A7D5-6AEB58C35453}" destId="{2C4CEA06-1381-4B52-83FF-17DFB7E58763}" srcOrd="0" destOrd="0" presId="urn:microsoft.com/office/officeart/2005/8/layout/vList2"/>
    <dgm:cxn modelId="{67C93C8E-EE19-4DB5-9851-54B335FAE3E7}" type="presOf" srcId="{B0246C12-4629-4554-B077-87327197B0A4}" destId="{93846233-B220-4417-926F-10B3216593B5}" srcOrd="0" destOrd="0" presId="urn:microsoft.com/office/officeart/2005/8/layout/vList2"/>
    <dgm:cxn modelId="{C82E409C-4A54-41E9-8907-9D80BC8517A8}" srcId="{67A2AD22-2072-4A49-9EDF-56384B8245D4}" destId="{B0246C12-4629-4554-B077-87327197B0A4}" srcOrd="0" destOrd="0" parTransId="{0C901018-2833-49C9-AC79-545440CACA1E}" sibTransId="{097B89B4-6EAB-451D-96BB-6F3F1865A08D}"/>
    <dgm:cxn modelId="{D21E58F5-7BD5-4D77-B37D-2E3ED52730BB}" srcId="{67A2AD22-2072-4A49-9EDF-56384B8245D4}" destId="{CF001EDD-8975-4822-860F-427D87DEFA87}" srcOrd="1" destOrd="0" parTransId="{14A4B8C6-BB4E-465E-B868-74ABDDDB3CAD}" sibTransId="{0741F2F2-60BD-48D6-8437-0DD9EFA50621}"/>
    <dgm:cxn modelId="{81D3E1A2-5E46-4B79-9EEC-C54EB213158A}" type="presParOf" srcId="{2B37D3BE-F073-4642-B612-3D22A65D9DA7}" destId="{93846233-B220-4417-926F-10B3216593B5}" srcOrd="0" destOrd="0" presId="urn:microsoft.com/office/officeart/2005/8/layout/vList2"/>
    <dgm:cxn modelId="{D69C0E4B-6D68-420A-85B4-D9BB0434F7B3}" type="presParOf" srcId="{2B37D3BE-F073-4642-B612-3D22A65D9DA7}" destId="{80CE4DB6-054A-46D3-AC49-12AB75BEC8B1}" srcOrd="1" destOrd="0" presId="urn:microsoft.com/office/officeart/2005/8/layout/vList2"/>
    <dgm:cxn modelId="{0D4BE387-4C3B-4F84-BADA-61A8BBC40FFA}" type="presParOf" srcId="{2B37D3BE-F073-4642-B612-3D22A65D9DA7}" destId="{87448492-66DF-415A-B292-6D5DF06CE26E}" srcOrd="2" destOrd="0" presId="urn:microsoft.com/office/officeart/2005/8/layout/vList2"/>
    <dgm:cxn modelId="{7ECBDDEC-068C-42BC-9831-CB8B261ACEF4}" type="presParOf" srcId="{2B37D3BE-F073-4642-B612-3D22A65D9DA7}" destId="{D7D1882C-69FC-4F62-AF4B-E815D4071BB4}" srcOrd="3" destOrd="0" presId="urn:microsoft.com/office/officeart/2005/8/layout/vList2"/>
    <dgm:cxn modelId="{4278ED6D-0F17-443A-BD55-9806702E8587}" type="presParOf" srcId="{2B37D3BE-F073-4642-B612-3D22A65D9DA7}" destId="{AB6B7775-D656-4839-AF6A-257F9F98760E}" srcOrd="4" destOrd="0" presId="urn:microsoft.com/office/officeart/2005/8/layout/vList2"/>
    <dgm:cxn modelId="{A3EA4E5F-673C-408F-919F-C9A3588B2837}" type="presParOf" srcId="{2B37D3BE-F073-4642-B612-3D22A65D9DA7}" destId="{B2DC71B1-B3A9-4066-A4C3-B50CDEDF0CE3}" srcOrd="5" destOrd="0" presId="urn:microsoft.com/office/officeart/2005/8/layout/vList2"/>
    <dgm:cxn modelId="{8D2A3C47-A9B2-416B-8DCA-F0CE37585E05}" type="presParOf" srcId="{2B37D3BE-F073-4642-B612-3D22A65D9DA7}" destId="{2C4CEA06-1381-4B52-83FF-17DFB7E587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1EF809-C1C2-4B74-B2E4-DBCDAE28D45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417645D-4E27-4BAD-82DD-81AB434B5127}">
      <dgm:prSet/>
      <dgm:spPr/>
      <dgm:t>
        <a:bodyPr/>
        <a:lstStyle/>
        <a:p>
          <a:pPr rtl="0"/>
          <a:r>
            <a:rPr lang="en-IN" b="1" dirty="0" smtClean="0">
              <a:latin typeface="Montserrat" panose="02000505000000020004" pitchFamily="2" charset="0"/>
            </a:rPr>
            <a:t>Dataset Enhancement:</a:t>
          </a:r>
          <a:r>
            <a:rPr lang="en-IN" dirty="0" smtClean="0">
              <a:latin typeface="Montserrat" panose="02000505000000020004" pitchFamily="2" charset="0"/>
            </a:rPr>
            <a:t> Collect a larger and more diverse dataset to improve model generalization.</a:t>
          </a:r>
          <a:br>
            <a:rPr lang="en-IN" dirty="0" smtClean="0">
              <a:latin typeface="Montserrat" panose="02000505000000020004" pitchFamily="2" charset="0"/>
            </a:rPr>
          </a:br>
          <a:endParaRPr lang="en-IN" dirty="0">
            <a:latin typeface="Montserrat" panose="02000505000000020004" pitchFamily="2" charset="0"/>
          </a:endParaRPr>
        </a:p>
      </dgm:t>
    </dgm:pt>
    <dgm:pt modelId="{9CC93114-6B86-41A3-8C55-AE961BBC46FB}" type="parTrans" cxnId="{06CE2FD5-01D3-430A-B75D-D6F16ECBE4A8}">
      <dgm:prSet/>
      <dgm:spPr/>
      <dgm:t>
        <a:bodyPr/>
        <a:lstStyle/>
        <a:p>
          <a:endParaRPr lang="en-IN"/>
        </a:p>
      </dgm:t>
    </dgm:pt>
    <dgm:pt modelId="{08A11A4C-8A19-4104-A86D-F45DDE83A762}" type="sibTrans" cxnId="{06CE2FD5-01D3-430A-B75D-D6F16ECBE4A8}">
      <dgm:prSet/>
      <dgm:spPr/>
      <dgm:t>
        <a:bodyPr/>
        <a:lstStyle/>
        <a:p>
          <a:endParaRPr lang="en-IN"/>
        </a:p>
      </dgm:t>
    </dgm:pt>
    <dgm:pt modelId="{574B9725-8402-4F8F-8772-FC7D0DE66985}">
      <dgm:prSet/>
      <dgm:spPr/>
      <dgm:t>
        <a:bodyPr/>
        <a:lstStyle/>
        <a:p>
          <a:pPr rtl="0"/>
          <a:r>
            <a:rPr lang="en-IN" b="1" dirty="0" smtClean="0">
              <a:latin typeface="Montserrat" panose="02000505000000020004" pitchFamily="2" charset="0"/>
            </a:rPr>
            <a:t>Model Improvements: </a:t>
          </a:r>
          <a:r>
            <a:rPr lang="en-US" dirty="0" smtClean="0">
              <a:latin typeface="Montserrat" panose="02000505000000020004" pitchFamily="2" charset="0"/>
            </a:rPr>
            <a:t>Explore other advanced architectures like EfficientNetV2, </a:t>
          </a:r>
          <a:r>
            <a:rPr lang="en-US" dirty="0" err="1" smtClean="0">
              <a:latin typeface="Montserrat" panose="02000505000000020004" pitchFamily="2" charset="0"/>
            </a:rPr>
            <a:t>DenseNet</a:t>
          </a:r>
          <a:r>
            <a:rPr lang="en-US" dirty="0" smtClean="0">
              <a:latin typeface="Montserrat" panose="02000505000000020004" pitchFamily="2" charset="0"/>
            </a:rPr>
            <a:t>.</a:t>
          </a:r>
          <a:endParaRPr lang="en-IN" dirty="0">
            <a:latin typeface="Montserrat" panose="02000505000000020004" pitchFamily="2" charset="0"/>
          </a:endParaRPr>
        </a:p>
      </dgm:t>
    </dgm:pt>
    <dgm:pt modelId="{761618EF-39C6-4A0B-8CC3-FA1D3A99C7CB}" type="parTrans" cxnId="{028727DE-F4C4-4309-B8C1-5E160732FAB7}">
      <dgm:prSet/>
      <dgm:spPr/>
      <dgm:t>
        <a:bodyPr/>
        <a:lstStyle/>
        <a:p>
          <a:endParaRPr lang="en-IN"/>
        </a:p>
      </dgm:t>
    </dgm:pt>
    <dgm:pt modelId="{05538C47-6CED-4291-BA47-D97F931AB093}" type="sibTrans" cxnId="{028727DE-F4C4-4309-B8C1-5E160732FAB7}">
      <dgm:prSet/>
      <dgm:spPr/>
      <dgm:t>
        <a:bodyPr/>
        <a:lstStyle/>
        <a:p>
          <a:endParaRPr lang="en-IN"/>
        </a:p>
      </dgm:t>
    </dgm:pt>
    <dgm:pt modelId="{E316CE25-1364-4DDC-9C84-C739407D99B3}">
      <dgm:prSet/>
      <dgm:spPr/>
      <dgm:t>
        <a:bodyPr/>
        <a:lstStyle/>
        <a:p>
          <a:pPr rtl="0"/>
          <a:r>
            <a:rPr lang="en-US" b="1" dirty="0" smtClean="0">
              <a:latin typeface="Montserrat" panose="02000505000000020004" pitchFamily="2" charset="0"/>
            </a:rPr>
            <a:t>Multi-class Classification: </a:t>
          </a:r>
          <a:r>
            <a:rPr lang="en-US" dirty="0" smtClean="0">
              <a:latin typeface="Montserrat" panose="02000505000000020004" pitchFamily="2" charset="0"/>
            </a:rPr>
            <a:t>Develop a multi-class classification model that can identify various lung diseases beyond pneumonia, such as tuberculosis, lung cancer.</a:t>
          </a:r>
          <a:endParaRPr lang="en-IN" dirty="0">
            <a:latin typeface="Montserrat" panose="02000505000000020004" pitchFamily="2" charset="0"/>
          </a:endParaRPr>
        </a:p>
      </dgm:t>
    </dgm:pt>
    <dgm:pt modelId="{FF9EC789-03E0-4A5E-AB74-D1D1A3464EAC}" type="parTrans" cxnId="{761F028F-BA81-459F-97B6-2F6FAE97341A}">
      <dgm:prSet/>
      <dgm:spPr/>
      <dgm:t>
        <a:bodyPr/>
        <a:lstStyle/>
        <a:p>
          <a:endParaRPr lang="en-IN"/>
        </a:p>
      </dgm:t>
    </dgm:pt>
    <dgm:pt modelId="{4F84632F-707E-45E4-9F06-3ACA6F6EE3BE}" type="sibTrans" cxnId="{761F028F-BA81-459F-97B6-2F6FAE97341A}">
      <dgm:prSet/>
      <dgm:spPr/>
      <dgm:t>
        <a:bodyPr/>
        <a:lstStyle/>
        <a:p>
          <a:endParaRPr lang="en-IN"/>
        </a:p>
      </dgm:t>
    </dgm:pt>
    <dgm:pt modelId="{990282DB-3899-4266-A7C4-95913BF062CD}">
      <dgm:prSet/>
      <dgm:spPr/>
      <dgm:t>
        <a:bodyPr/>
        <a:lstStyle/>
        <a:p>
          <a:pPr rtl="0"/>
          <a:r>
            <a:rPr lang="en-US" b="1" dirty="0" smtClean="0">
              <a:latin typeface="Montserrat" panose="02000505000000020004" pitchFamily="2" charset="0"/>
            </a:rPr>
            <a:t>Additional Test Data: </a:t>
          </a:r>
          <a:r>
            <a:rPr lang="en-US" dirty="0" smtClean="0">
              <a:latin typeface="Montserrat" panose="02000505000000020004" pitchFamily="2" charset="0"/>
            </a:rPr>
            <a:t>Incorporate more diverse test data for more comprehensive test results.</a:t>
          </a:r>
          <a:endParaRPr lang="en-IN" dirty="0">
            <a:latin typeface="Montserrat" panose="02000505000000020004" pitchFamily="2" charset="0"/>
          </a:endParaRPr>
        </a:p>
      </dgm:t>
    </dgm:pt>
    <dgm:pt modelId="{A05481C6-23A4-4E06-8503-CD98649BAB55}" type="parTrans" cxnId="{C2401105-D3CF-4946-B878-29A35B499377}">
      <dgm:prSet/>
      <dgm:spPr/>
      <dgm:t>
        <a:bodyPr/>
        <a:lstStyle/>
        <a:p>
          <a:endParaRPr lang="en-IN"/>
        </a:p>
      </dgm:t>
    </dgm:pt>
    <dgm:pt modelId="{F0944984-A439-46AE-8B03-080803952743}" type="sibTrans" cxnId="{C2401105-D3CF-4946-B878-29A35B499377}">
      <dgm:prSet/>
      <dgm:spPr/>
      <dgm:t>
        <a:bodyPr/>
        <a:lstStyle/>
        <a:p>
          <a:endParaRPr lang="en-IN"/>
        </a:p>
      </dgm:t>
    </dgm:pt>
    <dgm:pt modelId="{6A04BDEA-712F-4C7E-91A3-E29E592D6732}" type="pres">
      <dgm:prSet presAssocID="{F41EF809-C1C2-4B74-B2E4-DBCDAE28D4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E5B427-7E9B-4935-9DA2-855D7AECFDB7}" type="pres">
      <dgm:prSet presAssocID="{E417645D-4E27-4BAD-82DD-81AB434B51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41604A-5017-4754-9666-D551E8834EDE}" type="pres">
      <dgm:prSet presAssocID="{08A11A4C-8A19-4104-A86D-F45DDE83A762}" presName="spacer" presStyleCnt="0"/>
      <dgm:spPr/>
    </dgm:pt>
    <dgm:pt modelId="{C00FD4ED-2758-4C3B-AA26-44EE93F97740}" type="pres">
      <dgm:prSet presAssocID="{574B9725-8402-4F8F-8772-FC7D0DE6698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2BAC0E-FB4B-42AA-9379-1880037B7FA9}" type="pres">
      <dgm:prSet presAssocID="{05538C47-6CED-4291-BA47-D97F931AB093}" presName="spacer" presStyleCnt="0"/>
      <dgm:spPr/>
    </dgm:pt>
    <dgm:pt modelId="{6FD3D4CA-A305-4E6A-B2DD-4D3194B144FB}" type="pres">
      <dgm:prSet presAssocID="{E316CE25-1364-4DDC-9C84-C739407D99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3EC487-CE76-494E-AAB5-109D247F61EE}" type="pres">
      <dgm:prSet presAssocID="{4F84632F-707E-45E4-9F06-3ACA6F6EE3BE}" presName="spacer" presStyleCnt="0"/>
      <dgm:spPr/>
    </dgm:pt>
    <dgm:pt modelId="{C31877B3-1DAC-45E8-B8EB-5D52E444B07C}" type="pres">
      <dgm:prSet presAssocID="{990282DB-3899-4266-A7C4-95913BF062C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952731-7065-4102-8761-4ECC1FEB1584}" type="presOf" srcId="{990282DB-3899-4266-A7C4-95913BF062CD}" destId="{C31877B3-1DAC-45E8-B8EB-5D52E444B07C}" srcOrd="0" destOrd="0" presId="urn:microsoft.com/office/officeart/2005/8/layout/vList2"/>
    <dgm:cxn modelId="{C2401105-D3CF-4946-B878-29A35B499377}" srcId="{F41EF809-C1C2-4B74-B2E4-DBCDAE28D459}" destId="{990282DB-3899-4266-A7C4-95913BF062CD}" srcOrd="3" destOrd="0" parTransId="{A05481C6-23A4-4E06-8503-CD98649BAB55}" sibTransId="{F0944984-A439-46AE-8B03-080803952743}"/>
    <dgm:cxn modelId="{19DEF0E9-73BA-4E05-9BED-1DD8032D91EE}" type="presOf" srcId="{E316CE25-1364-4DDC-9C84-C739407D99B3}" destId="{6FD3D4CA-A305-4E6A-B2DD-4D3194B144FB}" srcOrd="0" destOrd="0" presId="urn:microsoft.com/office/officeart/2005/8/layout/vList2"/>
    <dgm:cxn modelId="{E42D2F62-06FE-47B7-A355-88DB4EE72D38}" type="presOf" srcId="{574B9725-8402-4F8F-8772-FC7D0DE66985}" destId="{C00FD4ED-2758-4C3B-AA26-44EE93F97740}" srcOrd="0" destOrd="0" presId="urn:microsoft.com/office/officeart/2005/8/layout/vList2"/>
    <dgm:cxn modelId="{761F028F-BA81-459F-97B6-2F6FAE97341A}" srcId="{F41EF809-C1C2-4B74-B2E4-DBCDAE28D459}" destId="{E316CE25-1364-4DDC-9C84-C739407D99B3}" srcOrd="2" destOrd="0" parTransId="{FF9EC789-03E0-4A5E-AB74-D1D1A3464EAC}" sibTransId="{4F84632F-707E-45E4-9F06-3ACA6F6EE3BE}"/>
    <dgm:cxn modelId="{028727DE-F4C4-4309-B8C1-5E160732FAB7}" srcId="{F41EF809-C1C2-4B74-B2E4-DBCDAE28D459}" destId="{574B9725-8402-4F8F-8772-FC7D0DE66985}" srcOrd="1" destOrd="0" parTransId="{761618EF-39C6-4A0B-8CC3-FA1D3A99C7CB}" sibTransId="{05538C47-6CED-4291-BA47-D97F931AB093}"/>
    <dgm:cxn modelId="{21A37342-0E5A-4BB1-8AEE-F6849AAC89F6}" type="presOf" srcId="{F41EF809-C1C2-4B74-B2E4-DBCDAE28D459}" destId="{6A04BDEA-712F-4C7E-91A3-E29E592D6732}" srcOrd="0" destOrd="0" presId="urn:microsoft.com/office/officeart/2005/8/layout/vList2"/>
    <dgm:cxn modelId="{7C599423-55D8-4934-A46B-BD131E9582AA}" type="presOf" srcId="{E417645D-4E27-4BAD-82DD-81AB434B5127}" destId="{D2E5B427-7E9B-4935-9DA2-855D7AECFDB7}" srcOrd="0" destOrd="0" presId="urn:microsoft.com/office/officeart/2005/8/layout/vList2"/>
    <dgm:cxn modelId="{06CE2FD5-01D3-430A-B75D-D6F16ECBE4A8}" srcId="{F41EF809-C1C2-4B74-B2E4-DBCDAE28D459}" destId="{E417645D-4E27-4BAD-82DD-81AB434B5127}" srcOrd="0" destOrd="0" parTransId="{9CC93114-6B86-41A3-8C55-AE961BBC46FB}" sibTransId="{08A11A4C-8A19-4104-A86D-F45DDE83A762}"/>
    <dgm:cxn modelId="{3C7F5E27-1272-432C-8F74-EAE51501EC1D}" type="presParOf" srcId="{6A04BDEA-712F-4C7E-91A3-E29E592D6732}" destId="{D2E5B427-7E9B-4935-9DA2-855D7AECFDB7}" srcOrd="0" destOrd="0" presId="urn:microsoft.com/office/officeart/2005/8/layout/vList2"/>
    <dgm:cxn modelId="{19AE7790-E598-4F1D-974E-A5740173A036}" type="presParOf" srcId="{6A04BDEA-712F-4C7E-91A3-E29E592D6732}" destId="{B341604A-5017-4754-9666-D551E8834EDE}" srcOrd="1" destOrd="0" presId="urn:microsoft.com/office/officeart/2005/8/layout/vList2"/>
    <dgm:cxn modelId="{97A1FD54-19BE-4D40-A50B-BAA3665A2BC0}" type="presParOf" srcId="{6A04BDEA-712F-4C7E-91A3-E29E592D6732}" destId="{C00FD4ED-2758-4C3B-AA26-44EE93F97740}" srcOrd="2" destOrd="0" presId="urn:microsoft.com/office/officeart/2005/8/layout/vList2"/>
    <dgm:cxn modelId="{5111B366-82E7-4D80-85F8-4AD4A13C9BEA}" type="presParOf" srcId="{6A04BDEA-712F-4C7E-91A3-E29E592D6732}" destId="{482BAC0E-FB4B-42AA-9379-1880037B7FA9}" srcOrd="3" destOrd="0" presId="urn:microsoft.com/office/officeart/2005/8/layout/vList2"/>
    <dgm:cxn modelId="{4ABFE477-0A97-4C30-B707-3ADE0AA04457}" type="presParOf" srcId="{6A04BDEA-712F-4C7E-91A3-E29E592D6732}" destId="{6FD3D4CA-A305-4E6A-B2DD-4D3194B144FB}" srcOrd="4" destOrd="0" presId="urn:microsoft.com/office/officeart/2005/8/layout/vList2"/>
    <dgm:cxn modelId="{F921F55C-264E-4D62-8413-4D795E787FCC}" type="presParOf" srcId="{6A04BDEA-712F-4C7E-91A3-E29E592D6732}" destId="{1F3EC487-CE76-494E-AAB5-109D247F61EE}" srcOrd="5" destOrd="0" presId="urn:microsoft.com/office/officeart/2005/8/layout/vList2"/>
    <dgm:cxn modelId="{538CFAFC-4D1B-48E3-97EE-A85C72A2D95F}" type="presParOf" srcId="{6A04BDEA-712F-4C7E-91A3-E29E592D6732}" destId="{C31877B3-1DAC-45E8-B8EB-5D52E444B0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7CF5-6DC7-4449-B4E6-B60623F9C562}">
      <dsp:nvSpPr>
        <dsp:cNvPr id="0" name=""/>
        <dsp:cNvSpPr/>
      </dsp:nvSpPr>
      <dsp:spPr>
        <a:xfrm>
          <a:off x="0" y="1847"/>
          <a:ext cx="10694987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ontserrat" panose="02000505000000020004" pitchFamily="2" charset="0"/>
            </a:rPr>
            <a:t>Computer Vision is a field of AI that deals with computational methods to help computers understand and interpret the content of digital images.</a:t>
          </a:r>
          <a:endParaRPr lang="en-IN" sz="2200" kern="1200" dirty="0">
            <a:latin typeface="Montserrat" panose="02000505000000020004" pitchFamily="2" charset="0"/>
          </a:endParaRPr>
        </a:p>
      </dsp:txBody>
      <dsp:txXfrm>
        <a:off x="42722" y="44569"/>
        <a:ext cx="10609543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1EC05-9F05-4E01-8F82-B953E24B334E}">
      <dsp:nvSpPr>
        <dsp:cNvPr id="0" name=""/>
        <dsp:cNvSpPr/>
      </dsp:nvSpPr>
      <dsp:spPr>
        <a:xfrm>
          <a:off x="0" y="0"/>
          <a:ext cx="11191875" cy="24349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latin typeface="Montserrat" panose="02000505000000020004" pitchFamily="2" charset="0"/>
            </a:rPr>
            <a:t>"</a:t>
          </a:r>
          <a:r>
            <a:rPr lang="en-US" sz="3000" b="0" i="0" kern="1200" dirty="0" smtClean="0">
              <a:latin typeface="Montserrat" panose="02000505000000020004" pitchFamily="2" charset="0"/>
            </a:rPr>
            <a:t>Develop and Deploy a deep learning based X-Ray image classification (pneumonia) system on Android Application</a:t>
          </a:r>
          <a:r>
            <a:rPr lang="en-US" sz="3000" b="0" kern="1200" dirty="0" smtClean="0">
              <a:latin typeface="Montserrat" panose="02000505000000020004" pitchFamily="2" charset="0"/>
            </a:rPr>
            <a:t>.”</a:t>
          </a:r>
          <a:endParaRPr lang="en-IN" sz="3000" b="0" kern="1200" dirty="0">
            <a:latin typeface="Montserrat" panose="02000505000000020004" pitchFamily="2" charset="0"/>
          </a:endParaRPr>
        </a:p>
      </dsp:txBody>
      <dsp:txXfrm>
        <a:off x="118863" y="118863"/>
        <a:ext cx="10954149" cy="2197189"/>
      </dsp:txXfrm>
    </dsp:sp>
    <dsp:sp modelId="{22B3724A-F5CA-4767-B759-A7A029C72E58}">
      <dsp:nvSpPr>
        <dsp:cNvPr id="0" name=""/>
        <dsp:cNvSpPr/>
      </dsp:nvSpPr>
      <dsp:spPr>
        <a:xfrm>
          <a:off x="0" y="2444042"/>
          <a:ext cx="1119187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342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700" kern="1200" dirty="0"/>
        </a:p>
      </dsp:txBody>
      <dsp:txXfrm>
        <a:off x="0" y="2444042"/>
        <a:ext cx="11191875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6C99-FE58-4569-AD14-7BA86CDA54AF}">
      <dsp:nvSpPr>
        <dsp:cNvPr id="0" name=""/>
        <dsp:cNvSpPr/>
      </dsp:nvSpPr>
      <dsp:spPr>
        <a:xfrm>
          <a:off x="0" y="383188"/>
          <a:ext cx="10017125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The dataset consist of 5,863 X-Ray images and 2 categories (Pneumonia/Normal).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21075" y="404263"/>
        <a:ext cx="9974975" cy="389580"/>
      </dsp:txXfrm>
    </dsp:sp>
    <dsp:sp modelId="{ACF8D258-0079-4B36-97A5-75BD3557CCEE}">
      <dsp:nvSpPr>
        <dsp:cNvPr id="0" name=""/>
        <dsp:cNvSpPr/>
      </dsp:nvSpPr>
      <dsp:spPr>
        <a:xfrm>
          <a:off x="0" y="866758"/>
          <a:ext cx="10017125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All Chest X-rays are of patients from Guangzhou Medical Center, Guangzhou.  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21075" y="887833"/>
        <a:ext cx="9974975" cy="389580"/>
      </dsp:txXfrm>
    </dsp:sp>
    <dsp:sp modelId="{ED775421-36BD-41AD-A51E-7109E5286110}">
      <dsp:nvSpPr>
        <dsp:cNvPr id="0" name=""/>
        <dsp:cNvSpPr/>
      </dsp:nvSpPr>
      <dsp:spPr>
        <a:xfrm>
          <a:off x="0" y="1350328"/>
          <a:ext cx="10017125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All images are converted to 224X224 pixel for uniformity.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21075" y="1371403"/>
        <a:ext cx="9974975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6C99-FE58-4569-AD14-7BA86CDA54AF}">
      <dsp:nvSpPr>
        <dsp:cNvPr id="0" name=""/>
        <dsp:cNvSpPr/>
      </dsp:nvSpPr>
      <dsp:spPr>
        <a:xfrm>
          <a:off x="0" y="0"/>
          <a:ext cx="10017125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tserrat" panose="02000505000000020004" pitchFamily="2" charset="0"/>
            </a:rPr>
            <a:t>The test images consist of 41 X-Ray images and 2 categories (Pneumonia/Normal).</a:t>
          </a:r>
          <a:endParaRPr lang="en-IN" sz="2400" kern="1200" dirty="0">
            <a:latin typeface="Montserrat" panose="02000505000000020004" pitchFamily="2" charset="0"/>
          </a:endParaRPr>
        </a:p>
      </dsp:txBody>
      <dsp:txXfrm>
        <a:off x="46606" y="46606"/>
        <a:ext cx="9923913" cy="861507"/>
      </dsp:txXfrm>
    </dsp:sp>
    <dsp:sp modelId="{ACF8D258-0079-4B36-97A5-75BD3557CCEE}">
      <dsp:nvSpPr>
        <dsp:cNvPr id="0" name=""/>
        <dsp:cNvSpPr/>
      </dsp:nvSpPr>
      <dsp:spPr>
        <a:xfrm>
          <a:off x="0" y="1036599"/>
          <a:ext cx="10017125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tserrat" panose="02000505000000020004" pitchFamily="2" charset="0"/>
            </a:rPr>
            <a:t>All Chest X-rays are collected from radiology department Amicare Hospital, </a:t>
          </a:r>
          <a:r>
            <a:rPr lang="en-IN" sz="2400" u="none" kern="1200" dirty="0" smtClean="0">
              <a:latin typeface="Montserrat" panose="02000505000000020004" pitchFamily="2" charset="0"/>
            </a:rPr>
            <a:t>Ghaziabad, UP</a:t>
          </a:r>
          <a:r>
            <a:rPr lang="en-US" sz="2400" kern="1200" dirty="0" smtClean="0">
              <a:latin typeface="Montserrat" panose="02000505000000020004" pitchFamily="2" charset="0"/>
            </a:rPr>
            <a:t>.  </a:t>
          </a:r>
          <a:endParaRPr lang="en-IN" sz="2400" kern="1200" dirty="0">
            <a:latin typeface="Montserrat" panose="02000505000000020004" pitchFamily="2" charset="0"/>
          </a:endParaRPr>
        </a:p>
      </dsp:txBody>
      <dsp:txXfrm>
        <a:off x="46606" y="1083205"/>
        <a:ext cx="9923913" cy="861507"/>
      </dsp:txXfrm>
    </dsp:sp>
    <dsp:sp modelId="{ED775421-36BD-41AD-A51E-7109E5286110}">
      <dsp:nvSpPr>
        <dsp:cNvPr id="0" name=""/>
        <dsp:cNvSpPr/>
      </dsp:nvSpPr>
      <dsp:spPr>
        <a:xfrm>
          <a:off x="0" y="2073198"/>
          <a:ext cx="10017125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tserrat" panose="02000505000000020004" pitchFamily="2" charset="0"/>
            </a:rPr>
            <a:t>All images were pre classified by radiologists in respective categories.</a:t>
          </a:r>
          <a:endParaRPr lang="en-IN" sz="2400" kern="1200" dirty="0">
            <a:latin typeface="Montserrat" panose="02000505000000020004" pitchFamily="2" charset="0"/>
          </a:endParaRPr>
        </a:p>
      </dsp:txBody>
      <dsp:txXfrm>
        <a:off x="46606" y="2119804"/>
        <a:ext cx="9923913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E7EE0-FF55-4570-AC1A-5F6AEDE5EB29}">
      <dsp:nvSpPr>
        <dsp:cNvPr id="0" name=""/>
        <dsp:cNvSpPr/>
      </dsp:nvSpPr>
      <dsp:spPr>
        <a:xfrm>
          <a:off x="0" y="97830"/>
          <a:ext cx="11010900" cy="7914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Montserrat" panose="02000505000000020004" pitchFamily="2" charset="0"/>
            </a:rPr>
            <a:t>Transfer learning</a:t>
          </a:r>
          <a:r>
            <a:rPr lang="en-US" sz="2000" kern="1200" dirty="0" smtClean="0">
              <a:latin typeface="Montserrat" panose="02000505000000020004" pitchFamily="2" charset="0"/>
            </a:rPr>
            <a:t> is state of the art technique taking features learned on one problem, and leveraging them on a new, similar problem.</a:t>
          </a:r>
          <a:endParaRPr lang="en-IN" sz="2000" kern="1200" dirty="0">
            <a:latin typeface="Montserrat" panose="02000505000000020004" pitchFamily="2" charset="0"/>
          </a:endParaRPr>
        </a:p>
      </dsp:txBody>
      <dsp:txXfrm>
        <a:off x="38634" y="136464"/>
        <a:ext cx="10933632" cy="714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46233-B220-4417-926F-10B3216593B5}">
      <dsp:nvSpPr>
        <dsp:cNvPr id="0" name=""/>
        <dsp:cNvSpPr/>
      </dsp:nvSpPr>
      <dsp:spPr>
        <a:xfrm>
          <a:off x="0" y="245299"/>
          <a:ext cx="11033125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This project aimed to develop a robust and efficient deep learning model for pneumonia detection using chest X-ray images. 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34954" y="280253"/>
        <a:ext cx="10963217" cy="646132"/>
      </dsp:txXfrm>
    </dsp:sp>
    <dsp:sp modelId="{87448492-66DF-415A-B292-6D5DF06CE26E}">
      <dsp:nvSpPr>
        <dsp:cNvPr id="0" name=""/>
        <dsp:cNvSpPr/>
      </dsp:nvSpPr>
      <dsp:spPr>
        <a:xfrm>
          <a:off x="0" y="1007465"/>
          <a:ext cx="11033125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Our final model, EfficientNetB7, demonstrated superior performance, achieving higher accuracy and better generalization compared to VGG16, EfficientNetB3, and ResNet50V2.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34954" y="1042419"/>
        <a:ext cx="10963217" cy="646132"/>
      </dsp:txXfrm>
    </dsp:sp>
    <dsp:sp modelId="{AB6B7775-D656-4839-AF6A-257F9F98760E}">
      <dsp:nvSpPr>
        <dsp:cNvPr id="0" name=""/>
        <dsp:cNvSpPr/>
      </dsp:nvSpPr>
      <dsp:spPr>
        <a:xfrm>
          <a:off x="0" y="1775345"/>
          <a:ext cx="11033125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ontserrat" panose="02000505000000020004" pitchFamily="2" charset="0"/>
            </a:rPr>
            <a:t>The development of an Android application and a Flask server to facilitate the deployment and accessibility of the model.</a:t>
          </a:r>
          <a:endParaRPr lang="en-IN" sz="1800" kern="1200" dirty="0">
            <a:latin typeface="Montserrat" panose="02000505000000020004" pitchFamily="2" charset="0"/>
          </a:endParaRPr>
        </a:p>
      </dsp:txBody>
      <dsp:txXfrm>
        <a:off x="34954" y="1810299"/>
        <a:ext cx="10963217" cy="646132"/>
      </dsp:txXfrm>
    </dsp:sp>
    <dsp:sp modelId="{2C4CEA06-1381-4B52-83FF-17DFB7E58763}">
      <dsp:nvSpPr>
        <dsp:cNvPr id="0" name=""/>
        <dsp:cNvSpPr/>
      </dsp:nvSpPr>
      <dsp:spPr>
        <a:xfrm>
          <a:off x="0" y="2543224"/>
          <a:ext cx="11033125" cy="716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Montserrat" panose="02000505000000020004" pitchFamily="2" charset="0"/>
            </a:rPr>
            <a:t>Overall, this project successfully addressed key challenges in pneumonia detection, providing a reliable tool that can assist healthcare professionals in early and accurate diagnosis. </a:t>
          </a:r>
          <a:endParaRPr lang="en-IN" sz="1800" kern="1200">
            <a:latin typeface="Montserrat" panose="02000505000000020004" pitchFamily="2" charset="0"/>
          </a:endParaRPr>
        </a:p>
      </dsp:txBody>
      <dsp:txXfrm>
        <a:off x="34954" y="2578178"/>
        <a:ext cx="10963217" cy="646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B427-7E9B-4935-9DA2-855D7AECFDB7}">
      <dsp:nvSpPr>
        <dsp:cNvPr id="0" name=""/>
        <dsp:cNvSpPr/>
      </dsp:nvSpPr>
      <dsp:spPr>
        <a:xfrm>
          <a:off x="0" y="380617"/>
          <a:ext cx="11144250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Montserrat" panose="02000505000000020004" pitchFamily="2" charset="0"/>
            </a:rPr>
            <a:t>Dataset Enhancement:</a:t>
          </a:r>
          <a:r>
            <a:rPr lang="en-IN" sz="1700" kern="1200" dirty="0" smtClean="0">
              <a:latin typeface="Montserrat" panose="02000505000000020004" pitchFamily="2" charset="0"/>
            </a:rPr>
            <a:t> Collect a larger and more diverse dataset to improve model generalization.</a:t>
          </a:r>
          <a:br>
            <a:rPr lang="en-IN" sz="1700" kern="1200" dirty="0" smtClean="0">
              <a:latin typeface="Montserrat" panose="02000505000000020004" pitchFamily="2" charset="0"/>
            </a:rPr>
          </a:br>
          <a:endParaRPr lang="en-IN" sz="1700" kern="1200" dirty="0">
            <a:latin typeface="Montserrat" panose="02000505000000020004" pitchFamily="2" charset="0"/>
          </a:endParaRPr>
        </a:p>
      </dsp:txBody>
      <dsp:txXfrm>
        <a:off x="33012" y="413629"/>
        <a:ext cx="11078226" cy="610236"/>
      </dsp:txXfrm>
    </dsp:sp>
    <dsp:sp modelId="{C00FD4ED-2758-4C3B-AA26-44EE93F97740}">
      <dsp:nvSpPr>
        <dsp:cNvPr id="0" name=""/>
        <dsp:cNvSpPr/>
      </dsp:nvSpPr>
      <dsp:spPr>
        <a:xfrm>
          <a:off x="0" y="1105837"/>
          <a:ext cx="11144250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Montserrat" panose="02000505000000020004" pitchFamily="2" charset="0"/>
            </a:rPr>
            <a:t>Model Improvements: </a:t>
          </a:r>
          <a:r>
            <a:rPr lang="en-US" sz="1700" kern="1200" dirty="0" smtClean="0">
              <a:latin typeface="Montserrat" panose="02000505000000020004" pitchFamily="2" charset="0"/>
            </a:rPr>
            <a:t>Explore other advanced architectures like EfficientNetV2, </a:t>
          </a:r>
          <a:r>
            <a:rPr lang="en-US" sz="1700" kern="1200" dirty="0" err="1" smtClean="0">
              <a:latin typeface="Montserrat" panose="02000505000000020004" pitchFamily="2" charset="0"/>
            </a:rPr>
            <a:t>DenseNet</a:t>
          </a:r>
          <a:r>
            <a:rPr lang="en-US" sz="1700" kern="1200" dirty="0" smtClean="0">
              <a:latin typeface="Montserrat" panose="02000505000000020004" pitchFamily="2" charset="0"/>
            </a:rPr>
            <a:t>.</a:t>
          </a:r>
          <a:endParaRPr lang="en-IN" sz="1700" kern="1200" dirty="0">
            <a:latin typeface="Montserrat" panose="02000505000000020004" pitchFamily="2" charset="0"/>
          </a:endParaRPr>
        </a:p>
      </dsp:txBody>
      <dsp:txXfrm>
        <a:off x="33012" y="1138849"/>
        <a:ext cx="11078226" cy="610236"/>
      </dsp:txXfrm>
    </dsp:sp>
    <dsp:sp modelId="{6FD3D4CA-A305-4E6A-B2DD-4D3194B144FB}">
      <dsp:nvSpPr>
        <dsp:cNvPr id="0" name=""/>
        <dsp:cNvSpPr/>
      </dsp:nvSpPr>
      <dsp:spPr>
        <a:xfrm>
          <a:off x="0" y="1831057"/>
          <a:ext cx="11144250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Montserrat" panose="02000505000000020004" pitchFamily="2" charset="0"/>
            </a:rPr>
            <a:t>Multi-class Classification: </a:t>
          </a:r>
          <a:r>
            <a:rPr lang="en-US" sz="1700" kern="1200" dirty="0" smtClean="0">
              <a:latin typeface="Montserrat" panose="02000505000000020004" pitchFamily="2" charset="0"/>
            </a:rPr>
            <a:t>Develop a multi-class classification model that can identify various lung diseases beyond pneumonia, such as tuberculosis, lung cancer.</a:t>
          </a:r>
          <a:endParaRPr lang="en-IN" sz="1700" kern="1200" dirty="0">
            <a:latin typeface="Montserrat" panose="02000505000000020004" pitchFamily="2" charset="0"/>
          </a:endParaRPr>
        </a:p>
      </dsp:txBody>
      <dsp:txXfrm>
        <a:off x="33012" y="1864069"/>
        <a:ext cx="11078226" cy="610236"/>
      </dsp:txXfrm>
    </dsp:sp>
    <dsp:sp modelId="{C31877B3-1DAC-45E8-B8EB-5D52E444B07C}">
      <dsp:nvSpPr>
        <dsp:cNvPr id="0" name=""/>
        <dsp:cNvSpPr/>
      </dsp:nvSpPr>
      <dsp:spPr>
        <a:xfrm>
          <a:off x="0" y="2556277"/>
          <a:ext cx="11144250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Montserrat" panose="02000505000000020004" pitchFamily="2" charset="0"/>
            </a:rPr>
            <a:t>Additional Test Data: </a:t>
          </a:r>
          <a:r>
            <a:rPr lang="en-US" sz="1700" kern="1200" dirty="0" smtClean="0">
              <a:latin typeface="Montserrat" panose="02000505000000020004" pitchFamily="2" charset="0"/>
            </a:rPr>
            <a:t>Incorporate more diverse test data for more comprehensive test results.</a:t>
          </a:r>
          <a:endParaRPr lang="en-IN" sz="1700" kern="1200" dirty="0">
            <a:latin typeface="Montserrat" panose="02000505000000020004" pitchFamily="2" charset="0"/>
          </a:endParaRPr>
        </a:p>
      </dsp:txBody>
      <dsp:txXfrm>
        <a:off x="33012" y="2589289"/>
        <a:ext cx="11078226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E29-7462-423B-84FC-5FCF133AFB8C}" type="datetimeFigureOut">
              <a:rPr lang="en-IN" smtClean="0"/>
              <a:t>30/06/2024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32E7-2E81-4D70-9BA8-1246477302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covolutional-neural-network-cb088%203dd6529" TargetMode="External"/><Relationship Id="rId13" Type="http://schemas.openxmlformats.org/officeDocument/2006/relationships/hyperlink" Target="https://towardsdatascience.com/creating-restful-apis-using-flask-and-python-655bad51b24" TargetMode="External"/><Relationship Id="rId3" Type="http://schemas.openxmlformats.org/officeDocument/2006/relationships/hyperlink" Target="https://dx.doi.org/10.1109/ICECCT.2019.8869364" TargetMode="External"/><Relationship Id="rId7" Type="http://schemas.openxmlformats.org/officeDocument/2006/relationships/hyperlink" Target="https://data.mendeley.com/datasets/rscbjbr9sj/2" TargetMode="External"/><Relationship Id="rId12" Type="http://schemas.openxmlformats.org/officeDocument/2006/relationships/hyperlink" Target="https://towardsdatascience.com/serving-machine-learning-models-from-python-bd8c43fb61d5" TargetMode="External"/><Relationship Id="rId2" Type="http://schemas.openxmlformats.org/officeDocument/2006/relationships/hyperlink" Target="https://dx.doi.org/10.25046/aj05052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101/2020.08.20.20178913" TargetMode="External"/><Relationship Id="rId11" Type="http://schemas.openxmlformats.org/officeDocument/2006/relationships/hyperlink" Target="https://towardsdatascience.com/how-to-a%20pply-machine-learning-ml-in-an-android-app-33e848c0dde6" TargetMode="External"/><Relationship Id="rId5" Type="http://schemas.openxmlformats.org/officeDocument/2006/relationships/hyperlink" Target="https://doi.org/10.1038/s41598-021-95680-6" TargetMode="External"/><Relationship Id="rId10" Type="http://schemas.openxmlformats.org/officeDocument/2006/relationships/hyperlink" Target="https://medium.com/@dshahid380/introduction-to-tensorflow-32d83ece1d64" TargetMode="External"/><Relationship Id="rId4" Type="http://schemas.openxmlformats.org/officeDocument/2006/relationships/hyperlink" Target="https://doi.org/10.1101/2020.05.10.20097063" TargetMode="External"/><Relationship Id="rId9" Type="http://schemas.openxmlformats.org/officeDocument/2006/relationships/hyperlink" Target="https://towardsdatascience.com/a-comprehensive-hands-on-guide-to-transfer-learning-with-real-world-applications-in-deep-learning-212bf3b2f27a" TargetMode="External"/><Relationship Id="rId14" Type="http://schemas.openxmlformats.org/officeDocument/2006/relationships/hyperlink" Target="https://www.turing.com/kb/all-you-need-to-know-about-computer-vis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334962" y="913655"/>
            <a:ext cx="11420474" cy="1336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i="1" u="sng" spc="-1" dirty="0" smtClean="0">
                <a:latin typeface="Montserrat" panose="02000505000000020004" pitchFamily="2" charset="0"/>
              </a:rPr>
              <a:t>Development of </a:t>
            </a:r>
            <a:r>
              <a:rPr lang="en-US" sz="3600" i="1" u="sng" spc="-1" dirty="0">
                <a:latin typeface="Montserrat" panose="02000505000000020004" pitchFamily="2" charset="0"/>
              </a:rPr>
              <a:t>a</a:t>
            </a:r>
            <a:r>
              <a:rPr lang="en-US" sz="3600" i="1" u="sng" spc="-1" dirty="0" smtClean="0">
                <a:latin typeface="Montserrat" panose="02000505000000020004" pitchFamily="2" charset="0"/>
              </a:rPr>
              <a:t>n Android-based Pneumonia detection system using deep learning</a:t>
            </a:r>
            <a:endParaRPr lang="en-IN" sz="3600" i="1" u="sng" strike="noStrike" spc="-1" dirty="0">
              <a:latin typeface="Montserrat" panose="02000505000000020004" pitchFamily="2" charset="0"/>
            </a:endParaRPr>
          </a:p>
        </p:txBody>
      </p:sp>
      <p:sp>
        <p:nvSpPr>
          <p:cNvPr id="27" name="CustomShape 3"/>
          <p:cNvSpPr/>
          <p:nvPr/>
        </p:nvSpPr>
        <p:spPr>
          <a:xfrm>
            <a:off x="3060300" y="386268"/>
            <a:ext cx="607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u="sng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B. </a:t>
            </a:r>
            <a:r>
              <a:rPr lang="en-IN" sz="1800" b="0" u="sng" strike="noStrike" spc="-1" dirty="0" smtClean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Tech(IT) Final Presentation</a:t>
            </a:r>
            <a:r>
              <a:rPr lang="en-IN" u="sng" spc="-1" dirty="0" smtClean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- Major Project</a:t>
            </a:r>
            <a:endParaRPr lang="en-IN" sz="1800" b="0" u="sng" strike="noStrike" spc="-1" dirty="0">
              <a:latin typeface="Montserrat" panose="02000505000000020004" pitchFamily="2" charset="0"/>
            </a:endParaRPr>
          </a:p>
        </p:txBody>
      </p:sp>
      <p:sp>
        <p:nvSpPr>
          <p:cNvPr id="28" name="CustomShape 5"/>
          <p:cNvSpPr/>
          <p:nvPr/>
        </p:nvSpPr>
        <p:spPr>
          <a:xfrm>
            <a:off x="3679589" y="2749548"/>
            <a:ext cx="4832820" cy="1266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Montserrat" panose="02000505000000020004" pitchFamily="2" charset="0"/>
              </a:rPr>
              <a:t>UDDHAV GUPTA (20BTechIT01</a:t>
            </a:r>
            <a:r>
              <a:rPr lang="en-IN" sz="1600" b="1" spc="-1" dirty="0">
                <a:solidFill>
                  <a:srgbClr val="000000"/>
                </a:solidFill>
                <a:latin typeface="Montserrat" panose="02000505000000020004" pitchFamily="2" charset="0"/>
              </a:rPr>
              <a:t>) </a:t>
            </a:r>
          </a:p>
          <a:p>
            <a:pPr algn="ctr">
              <a:lnSpc>
                <a:spcPct val="100000"/>
              </a:lnSpc>
            </a:pPr>
            <a:r>
              <a:rPr lang="en-IN" sz="1600" b="1" strike="noStrike" spc="-1" dirty="0" smtClean="0">
                <a:solidFill>
                  <a:srgbClr val="000000"/>
                </a:solidFill>
                <a:latin typeface="Montserrat" panose="02000505000000020004" pitchFamily="2" charset="0"/>
              </a:rPr>
              <a:t>AMISHA SHARMA (20BTechIT22)</a:t>
            </a:r>
          </a:p>
          <a:p>
            <a:pPr algn="ctr"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Montserrat" panose="02000505000000020004" pitchFamily="2" charset="0"/>
              </a:rPr>
              <a:t>SIDDHANT DAS (20BTechIT45)</a:t>
            </a:r>
          </a:p>
          <a:p>
            <a:pPr algn="ctr"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Montserrat" panose="02000505000000020004" pitchFamily="2" charset="0"/>
              </a:rPr>
              <a:t>MANAB KUMAR DAS (</a:t>
            </a:r>
            <a:r>
              <a:rPr lang="en-IN" sz="1600" b="1" spc="-1" dirty="0">
                <a:solidFill>
                  <a:srgbClr val="000000"/>
                </a:solidFill>
                <a:latin typeface="Montserrat" panose="02000505000000020004" pitchFamily="2" charset="0"/>
              </a:rPr>
              <a:t>20BTechIT37)</a:t>
            </a: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Montserrat" panose="02000505000000020004" pitchFamily="2" charset="0"/>
            </a:endParaRPr>
          </a:p>
        </p:txBody>
      </p:sp>
      <p:sp>
        <p:nvSpPr>
          <p:cNvPr id="29" name="CustomShape 6"/>
          <p:cNvSpPr/>
          <p:nvPr/>
        </p:nvSpPr>
        <p:spPr>
          <a:xfrm>
            <a:off x="4304070" y="4020357"/>
            <a:ext cx="3583860" cy="892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0" i="1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   </a:t>
            </a:r>
            <a:r>
              <a:rPr lang="en-IN" sz="2000" b="0" i="1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Under the supervision of:</a:t>
            </a:r>
          </a:p>
          <a:p>
            <a:pPr algn="ctr">
              <a:lnSpc>
                <a:spcPct val="100000"/>
              </a:lnSpc>
            </a:pPr>
            <a:r>
              <a:rPr lang="en-IN" sz="2000" b="1" i="1" spc="-1" dirty="0" smtClean="0">
                <a:solidFill>
                  <a:srgbClr val="000000"/>
                </a:solidFill>
                <a:latin typeface="Montserrat" panose="02000505000000020004" pitchFamily="2" charset="0"/>
              </a:rPr>
              <a:t>PROF. MD. I. HUSSAIN</a:t>
            </a:r>
            <a:endParaRPr lang="en-IN" sz="2000" b="1" i="1" strike="noStrike" spc="-1" dirty="0" smtClean="0">
              <a:latin typeface="Montserrat" panose="02000505000000020004" pitchFamily="2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Montserrat" panose="02000505000000020004" pitchFamily="2" charset="0"/>
            </a:endParaRPr>
          </a:p>
        </p:txBody>
      </p:sp>
      <p:sp>
        <p:nvSpPr>
          <p:cNvPr id="31" name="CustomShape 7"/>
          <p:cNvSpPr/>
          <p:nvPr/>
        </p:nvSpPr>
        <p:spPr>
          <a:xfrm>
            <a:off x="3060300" y="5103134"/>
            <a:ext cx="6840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    </a:t>
            </a:r>
            <a:r>
              <a:rPr lang="en-IN" sz="2400" b="0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Department of Information Technology</a:t>
            </a:r>
            <a:endParaRPr lang="en-IN" sz="2400" b="0" strike="noStrike" spc="-1" dirty="0">
              <a:latin typeface="Montserrat" panose="02000505000000020004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   North-Eastern Hill University</a:t>
            </a:r>
            <a:endParaRPr lang="en-IN" sz="2400" b="0" strike="noStrike" spc="-1" dirty="0">
              <a:latin typeface="Montserra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7D95C9-1D9D-464E-3037-903F84725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21" y="5011100"/>
            <a:ext cx="1070358" cy="10703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9374" y="2312083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" dirty="0">
                <a:solidFill>
                  <a:srgbClr val="000000"/>
                </a:solidFill>
                <a:latin typeface="Montserrat" panose="02000505000000020004" pitchFamily="2" charset="0"/>
                <a:ea typeface="DejaVu Sans"/>
              </a:rPr>
              <a:t>Presented by:</a:t>
            </a:r>
            <a:endParaRPr lang="en-IN" b="1" spc="-1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2686050"/>
            <a:ext cx="11191875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500" dirty="0">
                <a:latin typeface="Montserrat" panose="02000505000000020004" pitchFamily="2" charset="0"/>
              </a:rPr>
              <a:t/>
            </a:r>
            <a:br>
              <a:rPr lang="en-IN" sz="6500" dirty="0">
                <a:latin typeface="Montserrat" panose="02000505000000020004" pitchFamily="2" charset="0"/>
              </a:rPr>
            </a:br>
            <a:r>
              <a:rPr lang="en-IN" sz="6500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  <a:t/>
            </a:r>
            <a:br>
              <a:rPr lang="en-IN" sz="6500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</a:br>
            <a:endParaRPr lang="en-IN" sz="6500" b="1" i="1" u="sng" dirty="0">
              <a:latin typeface="Montserrat" panose="02000505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4173" y="146050"/>
            <a:ext cx="11182351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99795"/>
            <a:r>
              <a:rPr lang="en-US" sz="4000" u="sng" dirty="0">
                <a:latin typeface="Montserrat" panose="02000505000000020004" pitchFamily="2" charset="0"/>
              </a:rPr>
              <a:t>RESULT AND ANALYSIS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7952"/>
              </p:ext>
            </p:extLst>
          </p:nvPr>
        </p:nvGraphicFramePr>
        <p:xfrm>
          <a:off x="1154031" y="1073148"/>
          <a:ext cx="9706133" cy="539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091"/>
                <a:gridCol w="1841297"/>
                <a:gridCol w="1841610"/>
                <a:gridCol w="1703980"/>
                <a:gridCol w="1760155"/>
              </a:tblGrid>
              <a:tr h="38507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EfficentNetB7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EfficentNetB3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VVG16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Resnet50v2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1.0000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1.0000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0.9773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0.9284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 Accuracy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0.9830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0.9830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0.9659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0.8920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 Accuracy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0.9904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0.9713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0.9761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0.8971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Training Loss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0.0011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0.0146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0.0856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0.3831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Precision</a:t>
                      </a:r>
                      <a:endParaRPr lang="en-IN" b="1" u="sng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0.92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0.96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1.00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Pneumonia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0.99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0.98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0.97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Recall</a:t>
                      </a:r>
                      <a:endParaRPr lang="en-IN" b="1" u="sng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0.97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0.95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0.90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0.65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Pneumonia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0.97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0.99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1.00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F1-</a:t>
                      </a:r>
                      <a:r>
                        <a:rPr lang="en-US" b="1" u="sng" baseline="0" dirty="0" smtClean="0"/>
                        <a:t>Score</a:t>
                      </a:r>
                      <a:endParaRPr lang="en-IN" b="1" u="sng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0.95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0.93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0.93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0.79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5075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smtClean="0">
                          <a:effectLst/>
                        </a:rPr>
                        <a:t>Pneumonia 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0.98</a:t>
                      </a:r>
                      <a:endParaRPr lang="en-IN" b="1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0.98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0.98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0.95 </a:t>
                      </a:r>
                      <a:endParaRPr lang="en-IN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4824" y="161925"/>
            <a:ext cx="11182351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i="1" u="sng" dirty="0" smtClean="0">
                <a:latin typeface="Montserrat" panose="02000505000000020004" pitchFamily="2" charset="0"/>
              </a:rPr>
              <a:t>Test Data Result (Normal)</a:t>
            </a:r>
            <a:endParaRPr lang="en-IN" sz="4000" i="1" u="sng" dirty="0">
              <a:latin typeface="Montserrat" panose="02000505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9" y="1063625"/>
            <a:ext cx="6289500" cy="503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025" y="2552700"/>
            <a:ext cx="3994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panose="02000505000000020004" pitchFamily="2" charset="0"/>
              </a:rPr>
              <a:t>Results for Normal Test data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Accuracy: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Precision:  1.00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Recall: 0.90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F1-Score: 0.95</a:t>
            </a:r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9649" y="5849978"/>
            <a:ext cx="81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Montserrat" panose="02000505000000020004" pitchFamily="2" charset="0"/>
              </a:rPr>
              <a:t>Img</a:t>
            </a:r>
            <a:r>
              <a:rPr lang="en-US" sz="1000" dirty="0" smtClean="0">
                <a:latin typeface="Montserrat" panose="02000505000000020004" pitchFamily="2" charset="0"/>
              </a:rPr>
              <a:t>: 4</a:t>
            </a:r>
            <a:endParaRPr lang="en-IN" sz="10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2686050"/>
            <a:ext cx="11191875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500" dirty="0">
                <a:latin typeface="Montserrat" panose="02000505000000020004" pitchFamily="2" charset="0"/>
              </a:rPr>
              <a:t/>
            </a:r>
            <a:br>
              <a:rPr lang="en-IN" sz="6500" dirty="0">
                <a:latin typeface="Montserrat" panose="02000505000000020004" pitchFamily="2" charset="0"/>
              </a:rPr>
            </a:br>
            <a:r>
              <a:rPr lang="en-IN" sz="6500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  <a:t/>
            </a:r>
            <a:br>
              <a:rPr lang="en-IN" sz="6500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</a:br>
            <a:endParaRPr lang="en-IN" sz="6500" b="1" i="1" u="sng" dirty="0">
              <a:latin typeface="Montserrat" panose="02000505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824" y="161925"/>
            <a:ext cx="11182351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4000" i="1" u="sng" dirty="0" smtClean="0">
                <a:latin typeface="Montserrat" panose="02000505000000020004" pitchFamily="2" charset="0"/>
              </a:rPr>
              <a:t>Test Data Result (</a:t>
            </a:r>
            <a:r>
              <a:rPr lang="en-US" sz="4000" u="sng" dirty="0" smtClean="0">
                <a:latin typeface="Montserrat" panose="02000505000000020004" pitchFamily="2" charset="0"/>
              </a:rPr>
              <a:t>Pneumonia</a:t>
            </a:r>
            <a:r>
              <a:rPr lang="en-IN" sz="4000" i="1" u="sng" dirty="0">
                <a:latin typeface="Montserrat" panose="02000505000000020004" pitchFamily="2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49" y="1247775"/>
            <a:ext cx="6289500" cy="503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3025" y="2552700"/>
            <a:ext cx="3994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panose="02000505000000020004" pitchFamily="2" charset="0"/>
              </a:rPr>
              <a:t>Results for Pneumonia Test data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Accuracy: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Precision: 1.00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Recall: 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F1-Score: 0.97</a:t>
            </a:r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3599" y="6033154"/>
            <a:ext cx="81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Montserrat" panose="02000505000000020004" pitchFamily="2" charset="0"/>
              </a:rPr>
              <a:t>Img</a:t>
            </a:r>
            <a:r>
              <a:rPr lang="en-US" sz="1000" dirty="0" smtClean="0">
                <a:latin typeface="Montserrat" panose="02000505000000020004" pitchFamily="2" charset="0"/>
              </a:rPr>
              <a:t>: 5</a:t>
            </a:r>
            <a:endParaRPr lang="en-IN" sz="10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76360" y="390525"/>
            <a:ext cx="8293099" cy="1009650"/>
          </a:xfrm>
        </p:spPr>
        <p:txBody>
          <a:bodyPr>
            <a:noAutofit/>
          </a:bodyPr>
          <a:lstStyle/>
          <a:p>
            <a:pPr marL="1242695" indent="-342900" algn="l"/>
            <a:r>
              <a:rPr lang="en-US" sz="4000" u="sng" dirty="0" smtClean="0">
                <a:latin typeface="Montserrat" panose="02000505000000020004" pitchFamily="2" charset="0"/>
              </a:rPr>
              <a:t>Deployment Architecture </a:t>
            </a:r>
            <a:endParaRPr lang="en-US" sz="4000" u="sng" dirty="0">
              <a:latin typeface="Montserrat" panose="02000505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49375"/>
            <a:ext cx="12007720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3994" y="6165850"/>
            <a:ext cx="72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tserrat" panose="02000505000000020004" pitchFamily="2" charset="0"/>
              </a:rPr>
              <a:t>Img:6</a:t>
            </a:r>
          </a:p>
        </p:txBody>
      </p:sp>
    </p:spTree>
    <p:extLst>
      <p:ext uri="{BB962C8B-B14F-4D97-AF65-F5344CB8AC3E}">
        <p14:creationId xmlns:p14="http://schemas.microsoft.com/office/powerpoint/2010/main" val="15054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69875"/>
            <a:ext cx="285464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07" y="269875"/>
            <a:ext cx="285464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50" y="246225"/>
            <a:ext cx="2864498" cy="6365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47975"/>
            <a:ext cx="2864498" cy="6365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8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0" y="336550"/>
            <a:ext cx="285464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3" y="336550"/>
            <a:ext cx="286715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46" y="336550"/>
            <a:ext cx="286715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99" y="336550"/>
            <a:ext cx="2854643" cy="6343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39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399" y="482600"/>
            <a:ext cx="11191875" cy="990600"/>
          </a:xfrm>
        </p:spPr>
        <p:txBody>
          <a:bodyPr>
            <a:normAutofit/>
          </a:bodyPr>
          <a:lstStyle/>
          <a:p>
            <a:r>
              <a:rPr lang="en-IN" sz="4800" i="1" u="sng" dirty="0">
                <a:latin typeface="Montserrat" panose="02000505000000020004" pitchFamily="2" charset="0"/>
              </a:rPr>
              <a:t>Conclusions</a:t>
            </a:r>
            <a:endParaRPr lang="en-IN" sz="4500" i="1" u="sng" dirty="0">
              <a:latin typeface="Montserrat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400" y="1148832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Montserrat" panose="02000505000000020004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470098"/>
              </p:ext>
            </p:extLst>
          </p:nvPr>
        </p:nvGraphicFramePr>
        <p:xfrm>
          <a:off x="581025" y="1714500"/>
          <a:ext cx="11033125" cy="349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4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399" y="482600"/>
            <a:ext cx="11191875" cy="990600"/>
          </a:xfrm>
        </p:spPr>
        <p:txBody>
          <a:bodyPr>
            <a:normAutofit/>
          </a:bodyPr>
          <a:lstStyle/>
          <a:p>
            <a:r>
              <a:rPr lang="en-IN" sz="4500" i="1" u="sng" dirty="0" smtClean="0">
                <a:latin typeface="Montserrat" panose="02000505000000020004" pitchFamily="2" charset="0"/>
              </a:rPr>
              <a:t>FUTURE WORK</a:t>
            </a:r>
            <a:endParaRPr lang="en-IN" sz="4500" i="1" u="sng" dirty="0">
              <a:latin typeface="Montserrat" panose="02000505000000020004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2528264"/>
              </p:ext>
            </p:extLst>
          </p:nvPr>
        </p:nvGraphicFramePr>
        <p:xfrm>
          <a:off x="584200" y="1555746"/>
          <a:ext cx="11144250" cy="3613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1148832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127000"/>
            <a:ext cx="11191875" cy="990600"/>
          </a:xfrm>
        </p:spPr>
        <p:txBody>
          <a:bodyPr>
            <a:normAutofit/>
          </a:bodyPr>
          <a:lstStyle/>
          <a:p>
            <a:r>
              <a:rPr lang="en-IN" sz="4000" b="1" i="1" u="sng" dirty="0" smtClean="0">
                <a:latin typeface="Montserrat" panose="02000505000000020004" pitchFamily="2" charset="0"/>
              </a:rPr>
              <a:t>REFERENCES</a:t>
            </a:r>
            <a:endParaRPr lang="en-IN" sz="4000" b="1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85800" y="1962145"/>
            <a:ext cx="10820400" cy="3333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US" sz="2200" dirty="0">
              <a:latin typeface="Montserrat" panose="02000505000000020004" pitchFamily="2" charset="0"/>
            </a:endParaRPr>
          </a:p>
          <a:p>
            <a:pPr marL="899795"/>
            <a:endParaRPr lang="en-IN" sz="2200" dirty="0">
              <a:latin typeface="Montserrat" panose="02000505000000020004" pitchFamily="2" charset="0"/>
            </a:endParaRPr>
          </a:p>
          <a:p>
            <a:pPr marL="899795"/>
            <a:endParaRPr lang="en-IN" sz="2200" dirty="0">
              <a:latin typeface="Montserrat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576" y="946148"/>
            <a:ext cx="1101089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[1] Hicham </a:t>
            </a:r>
            <a:r>
              <a:rPr lang="en-IN" sz="1200" dirty="0">
                <a:latin typeface="Montserrat" panose="02000505000000020004" pitchFamily="2" charset="0"/>
              </a:rPr>
              <a:t>Moujahid, </a:t>
            </a:r>
            <a:r>
              <a:rPr lang="en-IN" sz="1200" dirty="0" err="1">
                <a:latin typeface="Montserrat" panose="02000505000000020004" pitchFamily="2" charset="0"/>
              </a:rPr>
              <a:t>Bouchaib</a:t>
            </a:r>
            <a:r>
              <a:rPr lang="en-IN" sz="1200" dirty="0">
                <a:latin typeface="Montserrat" panose="02000505000000020004" pitchFamily="2" charset="0"/>
              </a:rPr>
              <a:t> </a:t>
            </a:r>
            <a:r>
              <a:rPr lang="en-IN" sz="1200" dirty="0" err="1">
                <a:latin typeface="Montserrat" panose="02000505000000020004" pitchFamily="2" charset="0"/>
              </a:rPr>
              <a:t>Cherradi</a:t>
            </a:r>
            <a:r>
              <a:rPr lang="en-IN" sz="1200" dirty="0">
                <a:latin typeface="Montserrat" panose="02000505000000020004" pitchFamily="2" charset="0"/>
              </a:rPr>
              <a:t>, </a:t>
            </a:r>
            <a:r>
              <a:rPr lang="en-IN" sz="1200" dirty="0" err="1">
                <a:latin typeface="Montserrat" panose="02000505000000020004" pitchFamily="2" charset="0"/>
              </a:rPr>
              <a:t>Oussama</a:t>
            </a:r>
            <a:r>
              <a:rPr lang="en-IN" sz="1200" dirty="0">
                <a:latin typeface="Montserrat" panose="02000505000000020004" pitchFamily="2" charset="0"/>
              </a:rPr>
              <a:t> El </a:t>
            </a:r>
            <a:r>
              <a:rPr lang="en-IN" sz="1200" dirty="0" err="1">
                <a:latin typeface="Montserrat" panose="02000505000000020004" pitchFamily="2" charset="0"/>
              </a:rPr>
              <a:t>Gannour</a:t>
            </a:r>
            <a:r>
              <a:rPr lang="en-IN" sz="1200" dirty="0">
                <a:latin typeface="Montserrat" panose="02000505000000020004" pitchFamily="2" charset="0"/>
              </a:rPr>
              <a:t>, </a:t>
            </a:r>
            <a:r>
              <a:rPr lang="en-IN" sz="1200" dirty="0" err="1">
                <a:latin typeface="Montserrat" panose="02000505000000020004" pitchFamily="2" charset="0"/>
              </a:rPr>
              <a:t>Lhoussain</a:t>
            </a:r>
            <a:r>
              <a:rPr lang="en-IN" sz="1200" dirty="0">
                <a:latin typeface="Montserrat" panose="02000505000000020004" pitchFamily="2" charset="0"/>
              </a:rPr>
              <a:t> Ba </a:t>
            </a:r>
            <a:r>
              <a:rPr lang="en-IN" sz="1200" dirty="0" err="1">
                <a:latin typeface="Montserrat" panose="02000505000000020004" pitchFamily="2" charset="0"/>
              </a:rPr>
              <a:t>hatti</a:t>
            </a:r>
            <a:r>
              <a:rPr lang="en-IN" sz="1200" dirty="0">
                <a:latin typeface="Montserrat" panose="02000505000000020004" pitchFamily="2" charset="0"/>
              </a:rPr>
              <a:t>, </a:t>
            </a:r>
            <a:r>
              <a:rPr lang="en-IN" sz="1200" dirty="0" err="1">
                <a:latin typeface="Montserrat" panose="02000505000000020004" pitchFamily="2" charset="0"/>
              </a:rPr>
              <a:t>Oumaima</a:t>
            </a:r>
            <a:r>
              <a:rPr lang="en-IN" sz="1200" dirty="0">
                <a:latin typeface="Montserrat" panose="02000505000000020004" pitchFamily="2" charset="0"/>
              </a:rPr>
              <a:t> </a:t>
            </a:r>
            <a:r>
              <a:rPr lang="en-IN" sz="1200" dirty="0" err="1">
                <a:latin typeface="Montserrat" panose="02000505000000020004" pitchFamily="2" charset="0"/>
              </a:rPr>
              <a:t>Terrada</a:t>
            </a:r>
            <a:r>
              <a:rPr lang="en-IN" sz="1200" dirty="0">
                <a:latin typeface="Montserrat" panose="02000505000000020004" pitchFamily="2" charset="0"/>
              </a:rPr>
              <a:t> &amp; </a:t>
            </a:r>
            <a:r>
              <a:rPr lang="en-IN" sz="1200" dirty="0" err="1">
                <a:latin typeface="Montserrat" panose="02000505000000020004" pitchFamily="2" charset="0"/>
              </a:rPr>
              <a:t>Soufiane</a:t>
            </a:r>
            <a:r>
              <a:rPr lang="en-IN" sz="1200" dirty="0">
                <a:latin typeface="Montserrat" panose="02000505000000020004" pitchFamily="2" charset="0"/>
              </a:rPr>
              <a:t> </a:t>
            </a:r>
            <a:r>
              <a:rPr lang="en-IN" sz="1200" dirty="0" err="1">
                <a:latin typeface="Montserrat" panose="02000505000000020004" pitchFamily="2" charset="0"/>
              </a:rPr>
              <a:t>Hamida</a:t>
            </a:r>
            <a:r>
              <a:rPr lang="en-IN" sz="1200" dirty="0">
                <a:latin typeface="Montserrat" panose="02000505000000020004" pitchFamily="2" charset="0"/>
              </a:rPr>
              <a:t> (2020). Convolutional Neural Network Based Classification of Patients with Pneumonia using X-ray Lung Images. Advances in Science, Technology and Engineering Systems Journal Vol. 5, No. 5, 167-175. </a:t>
            </a:r>
            <a:r>
              <a:rPr lang="en-IN" sz="1200" dirty="0">
                <a:latin typeface="Montserrat" panose="02000505000000020004" pitchFamily="2" charset="0"/>
                <a:hlinkClick r:id="rId2"/>
              </a:rPr>
              <a:t>https://</a:t>
            </a:r>
            <a:r>
              <a:rPr lang="en-IN" sz="1200" dirty="0" smtClean="0">
                <a:latin typeface="Montserrat" panose="02000505000000020004" pitchFamily="2" charset="0"/>
                <a:hlinkClick r:id="rId2"/>
              </a:rPr>
              <a:t>dx.doi.org/10.25046/aj050522</a:t>
            </a:r>
            <a:endParaRPr lang="en-IN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[2] Dimpy </a:t>
            </a:r>
            <a:r>
              <a:rPr lang="en-IN" sz="1200" dirty="0">
                <a:latin typeface="Montserrat" panose="02000505000000020004" pitchFamily="2" charset="0"/>
              </a:rPr>
              <a:t>Varshni, </a:t>
            </a:r>
            <a:r>
              <a:rPr lang="en-IN" sz="1200" dirty="0" err="1">
                <a:latin typeface="Montserrat" panose="02000505000000020004" pitchFamily="2" charset="0"/>
              </a:rPr>
              <a:t>Kartik</a:t>
            </a:r>
            <a:r>
              <a:rPr lang="en-IN" sz="1200" dirty="0">
                <a:latin typeface="Montserrat" panose="02000505000000020004" pitchFamily="2" charset="0"/>
              </a:rPr>
              <a:t> </a:t>
            </a:r>
            <a:r>
              <a:rPr lang="en-IN" sz="1200" dirty="0" err="1">
                <a:latin typeface="Montserrat" panose="02000505000000020004" pitchFamily="2" charset="0"/>
              </a:rPr>
              <a:t>Thakral</a:t>
            </a:r>
            <a:r>
              <a:rPr lang="en-IN" sz="1200" dirty="0">
                <a:latin typeface="Montserrat" panose="02000505000000020004" pitchFamily="2" charset="0"/>
              </a:rPr>
              <a:t>, Lucky Agarwal, Rahul </a:t>
            </a:r>
            <a:r>
              <a:rPr lang="en-IN" sz="1200" dirty="0" err="1">
                <a:latin typeface="Montserrat" panose="02000505000000020004" pitchFamily="2" charset="0"/>
              </a:rPr>
              <a:t>Nijhawan</a:t>
            </a:r>
            <a:r>
              <a:rPr lang="en-IN" sz="1200" dirty="0">
                <a:latin typeface="Montserrat" panose="02000505000000020004" pitchFamily="2" charset="0"/>
              </a:rPr>
              <a:t> &amp; </a:t>
            </a:r>
            <a:r>
              <a:rPr lang="en-IN" sz="1200" dirty="0" err="1">
                <a:latin typeface="Montserrat" panose="02000505000000020004" pitchFamily="2" charset="0"/>
              </a:rPr>
              <a:t>Ankush</a:t>
            </a:r>
            <a:r>
              <a:rPr lang="en-IN" sz="1200" dirty="0">
                <a:latin typeface="Montserrat" panose="02000505000000020004" pitchFamily="2" charset="0"/>
              </a:rPr>
              <a:t> Mittal (2019). Pneumonia Detection Using CNN based Feature </a:t>
            </a:r>
            <a:r>
              <a:rPr lang="en-IN" sz="1200" dirty="0" err="1">
                <a:latin typeface="Montserrat" panose="02000505000000020004" pitchFamily="2" charset="0"/>
              </a:rPr>
              <a:t>Extrac</a:t>
            </a:r>
            <a:r>
              <a:rPr lang="en-IN" sz="1200" dirty="0">
                <a:latin typeface="Montserrat" panose="02000505000000020004" pitchFamily="2" charset="0"/>
              </a:rPr>
              <a:t> </a:t>
            </a:r>
            <a:r>
              <a:rPr lang="en-IN" sz="1200" dirty="0" err="1">
                <a:latin typeface="Montserrat" panose="02000505000000020004" pitchFamily="2" charset="0"/>
              </a:rPr>
              <a:t>tion</a:t>
            </a:r>
            <a:r>
              <a:rPr lang="en-IN" sz="1200" dirty="0">
                <a:latin typeface="Montserrat" panose="02000505000000020004" pitchFamily="2" charset="0"/>
              </a:rPr>
              <a:t>. 2019 IEEE International Conference on Electrical, Computer and Communication Technologies (ICECCT), Coimbatore, India, 2019, pp. 1 7. </a:t>
            </a:r>
            <a:r>
              <a:rPr lang="en-IN" sz="1200" dirty="0">
                <a:latin typeface="Montserrat" panose="02000505000000020004" pitchFamily="2" charset="0"/>
                <a:hlinkClick r:id="rId3"/>
              </a:rPr>
              <a:t>https://</a:t>
            </a:r>
            <a:r>
              <a:rPr lang="en-IN" sz="1200" dirty="0" smtClean="0">
                <a:latin typeface="Montserrat" panose="02000505000000020004" pitchFamily="2" charset="0"/>
                <a:hlinkClick r:id="rId3"/>
              </a:rPr>
              <a:t>dx.doi.org/10.1109/ICECCT.2019.8869364</a:t>
            </a:r>
            <a:endParaRPr lang="en-IN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[3] Kishore </a:t>
            </a:r>
            <a:r>
              <a:rPr lang="en-IN" sz="1200" dirty="0" err="1">
                <a:latin typeface="Montserrat" panose="02000505000000020004" pitchFamily="2" charset="0"/>
              </a:rPr>
              <a:t>Medhi</a:t>
            </a:r>
            <a:r>
              <a:rPr lang="en-IN" sz="1200" dirty="0">
                <a:latin typeface="Montserrat" panose="02000505000000020004" pitchFamily="2" charset="0"/>
              </a:rPr>
              <a:t>, Md. Jamil &amp; Md. Iftekhar Hussain (2020). Automatic Detection of COVID-19 Infection from Chest X-ray using Deep Learning. </a:t>
            </a:r>
            <a:r>
              <a:rPr lang="en-IN" sz="1200" dirty="0" err="1">
                <a:latin typeface="Montserrat" panose="02000505000000020004" pitchFamily="2" charset="0"/>
              </a:rPr>
              <a:t>medRxiv</a:t>
            </a:r>
            <a:r>
              <a:rPr lang="en-IN" sz="1200" dirty="0">
                <a:latin typeface="Montserrat" panose="02000505000000020004" pitchFamily="2" charset="0"/>
              </a:rPr>
              <a:t> preprint </a:t>
            </a:r>
            <a:r>
              <a:rPr lang="en-IN" sz="1200" dirty="0" err="1">
                <a:latin typeface="Montserrat" panose="02000505000000020004" pitchFamily="2" charset="0"/>
              </a:rPr>
              <a:t>doi</a:t>
            </a:r>
            <a:r>
              <a:rPr lang="en-IN" sz="1200" dirty="0">
                <a:latin typeface="Montserrat" panose="02000505000000020004" pitchFamily="2" charset="0"/>
              </a:rPr>
              <a:t>: </a:t>
            </a:r>
            <a:r>
              <a:rPr lang="en-IN" sz="1200" dirty="0">
                <a:latin typeface="Montserrat" panose="02000505000000020004" pitchFamily="2" charset="0"/>
                <a:hlinkClick r:id="rId4"/>
              </a:rPr>
              <a:t>https://</a:t>
            </a:r>
            <a:r>
              <a:rPr lang="en-IN" sz="1200" dirty="0" smtClean="0">
                <a:latin typeface="Montserrat" panose="02000505000000020004" pitchFamily="2" charset="0"/>
                <a:hlinkClick r:id="rId4"/>
              </a:rPr>
              <a:t>doi.org/10.1101/2020.05.10.20097063</a:t>
            </a:r>
            <a:endParaRPr lang="en-IN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smtClean="0">
                <a:latin typeface="Montserrat" panose="02000505000000020004" pitchFamily="2" charset="0"/>
              </a:rPr>
              <a:t>[4] Jie </a:t>
            </a:r>
            <a:r>
              <a:rPr lang="en-US" sz="1200" dirty="0">
                <a:latin typeface="Montserrat" panose="02000505000000020004" pitchFamily="2" charset="0"/>
              </a:rPr>
              <a:t>Hou1 &amp; Terry Gao (2021). Explainable DCNN based chest X-ray image analysis and classification for COVID-19 pneumonia detection. </a:t>
            </a:r>
            <a:r>
              <a:rPr lang="en-US" sz="1200" dirty="0" err="1">
                <a:latin typeface="Montserrat" panose="02000505000000020004" pitchFamily="2" charset="0"/>
              </a:rPr>
              <a:t>Sci</a:t>
            </a:r>
            <a:r>
              <a:rPr lang="en-US" sz="1200" dirty="0">
                <a:latin typeface="Montserrat" panose="02000505000000020004" pitchFamily="2" charset="0"/>
              </a:rPr>
              <a:t> Rep 11, 16071 (2021). </a:t>
            </a:r>
            <a:r>
              <a:rPr lang="en-US" sz="1200" dirty="0">
                <a:latin typeface="Montserrat" panose="02000505000000020004" pitchFamily="2" charset="0"/>
                <a:hlinkClick r:id="rId5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5"/>
              </a:rPr>
              <a:t>doi.org/10.1038/s41598-021-95680-6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[5] Terry </a:t>
            </a:r>
            <a:r>
              <a:rPr lang="en-IN" sz="1200" dirty="0">
                <a:latin typeface="Montserrat" panose="02000505000000020004" pitchFamily="2" charset="0"/>
              </a:rPr>
              <a:t>Gao, Grace Wang (2020). Chest X-ray image analysis and </a:t>
            </a:r>
            <a:r>
              <a:rPr lang="en-IN" sz="1200" dirty="0" smtClean="0">
                <a:latin typeface="Montserrat" panose="02000505000000020004" pitchFamily="2" charset="0"/>
              </a:rPr>
              <a:t>classification </a:t>
            </a:r>
            <a:r>
              <a:rPr lang="en-IN" sz="1200" dirty="0">
                <a:latin typeface="Montserrat" panose="02000505000000020004" pitchFamily="2" charset="0"/>
              </a:rPr>
              <a:t>for COVID-19 pneumonia detection using Deep CNN. </a:t>
            </a:r>
            <a:r>
              <a:rPr lang="en-IN" sz="1200" dirty="0" err="1">
                <a:latin typeface="Montserrat" panose="02000505000000020004" pitchFamily="2" charset="0"/>
              </a:rPr>
              <a:t>medRxiv</a:t>
            </a:r>
            <a:r>
              <a:rPr lang="en-IN" sz="1200" dirty="0">
                <a:latin typeface="Montserrat" panose="02000505000000020004" pitchFamily="2" charset="0"/>
              </a:rPr>
              <a:t> 2020.08.20.20178913; </a:t>
            </a:r>
            <a:r>
              <a:rPr lang="en-IN" sz="1200" dirty="0" err="1">
                <a:latin typeface="Montserrat" panose="02000505000000020004" pitchFamily="2" charset="0"/>
              </a:rPr>
              <a:t>doi</a:t>
            </a:r>
            <a:r>
              <a:rPr lang="en-IN" sz="1200" dirty="0">
                <a:latin typeface="Montserrat" panose="02000505000000020004" pitchFamily="2" charset="0"/>
              </a:rPr>
              <a:t>: </a:t>
            </a:r>
            <a:r>
              <a:rPr lang="en-IN" sz="1200" dirty="0">
                <a:latin typeface="Montserrat" panose="02000505000000020004" pitchFamily="2" charset="0"/>
                <a:hlinkClick r:id="rId6"/>
              </a:rPr>
              <a:t>https://</a:t>
            </a:r>
            <a:r>
              <a:rPr lang="en-IN" sz="1200" dirty="0" smtClean="0">
                <a:latin typeface="Montserrat" panose="02000505000000020004" pitchFamily="2" charset="0"/>
                <a:hlinkClick r:id="rId6"/>
              </a:rPr>
              <a:t>doi.org/10.1101/2020.08.20.20178913</a:t>
            </a:r>
            <a:endParaRPr lang="en-US" sz="1200" dirty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[6] </a:t>
            </a:r>
            <a:r>
              <a:rPr lang="en-IN" sz="1200" dirty="0" err="1" smtClean="0">
                <a:latin typeface="Montserrat" panose="02000505000000020004" pitchFamily="2" charset="0"/>
              </a:rPr>
              <a:t>Kermany</a:t>
            </a:r>
            <a:r>
              <a:rPr lang="en-IN" sz="1200" dirty="0">
                <a:latin typeface="Montserrat" panose="02000505000000020004" pitchFamily="2" charset="0"/>
              </a:rPr>
              <a:t>, Daniel; Zhang, Kang; </a:t>
            </a:r>
            <a:r>
              <a:rPr lang="en-IN" sz="1200" dirty="0" err="1">
                <a:latin typeface="Montserrat" panose="02000505000000020004" pitchFamily="2" charset="0"/>
              </a:rPr>
              <a:t>Goldbaum</a:t>
            </a:r>
            <a:r>
              <a:rPr lang="en-IN" sz="1200" dirty="0">
                <a:latin typeface="Montserrat" panose="02000505000000020004" pitchFamily="2" charset="0"/>
              </a:rPr>
              <a:t>, Michael (2018), </a:t>
            </a:r>
            <a:r>
              <a:rPr lang="en-IN" sz="1200" dirty="0" err="1">
                <a:latin typeface="Montserrat" panose="02000505000000020004" pitchFamily="2" charset="0"/>
              </a:rPr>
              <a:t>Labeled</a:t>
            </a:r>
            <a:r>
              <a:rPr lang="en-IN" sz="1200" dirty="0">
                <a:latin typeface="Montserrat" panose="02000505000000020004" pitchFamily="2" charset="0"/>
              </a:rPr>
              <a:t> Optical Coherence Tomography (OCT) and Chest X-Ray Images for Classification. </a:t>
            </a:r>
            <a:r>
              <a:rPr lang="en-IN" sz="1200" dirty="0" err="1">
                <a:latin typeface="Montserrat" panose="02000505000000020004" pitchFamily="2" charset="0"/>
              </a:rPr>
              <a:t>Mendeley</a:t>
            </a:r>
            <a:r>
              <a:rPr lang="en-IN" sz="1200" dirty="0">
                <a:latin typeface="Montserrat" panose="02000505000000020004" pitchFamily="2" charset="0"/>
              </a:rPr>
              <a:t> Data ,V1, </a:t>
            </a:r>
            <a:r>
              <a:rPr lang="en-IN" sz="1200" dirty="0" err="1">
                <a:latin typeface="Montserrat" panose="02000505000000020004" pitchFamily="2" charset="0"/>
              </a:rPr>
              <a:t>doi</a:t>
            </a:r>
            <a:r>
              <a:rPr lang="en-IN" sz="1200" dirty="0">
                <a:latin typeface="Montserrat" panose="02000505000000020004" pitchFamily="2" charset="0"/>
              </a:rPr>
              <a:t>: 10.17632/rscbjbr9sj.2, </a:t>
            </a:r>
            <a:r>
              <a:rPr lang="en-US" sz="1200" dirty="0" smtClean="0">
                <a:latin typeface="Montserrat" panose="02000505000000020004" pitchFamily="2" charset="0"/>
                <a:hlinkClick r:id="rId7"/>
              </a:rPr>
              <a:t>Labeled Optical Coherence Tomography (OCT) and Chest X-Ray Images for Classification - </a:t>
            </a:r>
            <a:r>
              <a:rPr lang="en-US" sz="1200" dirty="0" err="1" smtClean="0">
                <a:latin typeface="Montserrat" panose="02000505000000020004" pitchFamily="2" charset="0"/>
                <a:hlinkClick r:id="rId7"/>
              </a:rPr>
              <a:t>Mendeley</a:t>
            </a:r>
            <a:r>
              <a:rPr lang="en-US" sz="1200" dirty="0" smtClean="0">
                <a:latin typeface="Montserrat" panose="02000505000000020004" pitchFamily="2" charset="0"/>
                <a:hlinkClick r:id="rId7"/>
              </a:rPr>
              <a:t> Data</a:t>
            </a:r>
            <a:endParaRPr lang="en-IN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smtClean="0">
                <a:latin typeface="Montserrat" panose="02000505000000020004" pitchFamily="2" charset="0"/>
              </a:rPr>
              <a:t>[7] </a:t>
            </a:r>
            <a:r>
              <a:rPr lang="en-US" sz="1200" dirty="0" smtClean="0">
                <a:latin typeface="Montserrat" panose="02000505000000020004" pitchFamily="2" charset="0"/>
              </a:rPr>
              <a:t>Amicare Hospitals, 41 </a:t>
            </a:r>
            <a:r>
              <a:rPr lang="en-IN" sz="1200" dirty="0" smtClean="0">
                <a:latin typeface="Montserrat" panose="02000505000000020004" pitchFamily="2" charset="0"/>
              </a:rPr>
              <a:t>Anterior- posterior X –ray images for Test Data.</a:t>
            </a: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IN" sz="1200" dirty="0" err="1" smtClean="0">
                <a:latin typeface="Montserrat" panose="02000505000000020004" pitchFamily="2" charset="0"/>
              </a:rPr>
              <a:t>dshahid</a:t>
            </a:r>
            <a:r>
              <a:rPr lang="en-IN" sz="1200" dirty="0" smtClean="0">
                <a:latin typeface="Montserrat" panose="02000505000000020004" pitchFamily="2" charset="0"/>
              </a:rPr>
              <a:t> </a:t>
            </a:r>
            <a:r>
              <a:rPr lang="en-IN" sz="1200" dirty="0">
                <a:latin typeface="Montserrat" panose="02000505000000020004" pitchFamily="2" charset="0"/>
              </a:rPr>
              <a:t>(2019). Convolutional Neural Network. Towards data science: </a:t>
            </a:r>
            <a:r>
              <a:rPr lang="en-IN" sz="1200" dirty="0" smtClean="0">
                <a:latin typeface="Montserrat" panose="02000505000000020004" pitchFamily="2" charset="0"/>
                <a:hlinkClick r:id="rId8"/>
              </a:rPr>
              <a:t>https</a:t>
            </a:r>
            <a:r>
              <a:rPr lang="en-IN" sz="1200" dirty="0">
                <a:latin typeface="Montserrat" panose="02000505000000020004" pitchFamily="2" charset="0"/>
                <a:hlinkClick r:id="rId8"/>
              </a:rPr>
              <a:t>://towardsdatascience.com/covolutional-neural-network-cb088 </a:t>
            </a:r>
            <a:r>
              <a:rPr lang="en-IN" sz="1200" dirty="0" smtClean="0">
                <a:latin typeface="Montserrat" panose="02000505000000020004" pitchFamily="2" charset="0"/>
                <a:hlinkClick r:id="rId8"/>
              </a:rPr>
              <a:t>3dd6529</a:t>
            </a:r>
            <a:endParaRPr lang="en-IN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Dipanjan</a:t>
            </a:r>
            <a:r>
              <a:rPr lang="en-US" sz="1200" dirty="0">
                <a:latin typeface="Montserrat" panose="02000505000000020004" pitchFamily="2" charset="0"/>
              </a:rPr>
              <a:t> Sarkar (2018). A Comprehensive Hands-on Guide to Transfer Learning with Real-World Applications in Deep Learning. Towards data science: </a:t>
            </a:r>
            <a:r>
              <a:rPr lang="en-US" sz="1200" dirty="0">
                <a:latin typeface="Montserrat" panose="02000505000000020004" pitchFamily="2" charset="0"/>
                <a:hlinkClick r:id="rId9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9"/>
              </a:rPr>
              <a:t>towardsdatascience.com/a-comprehensive-hands-on-guide-to-transfer-learning-with-real-world-applications-in-deep-learning-212bf3b2f27a</a:t>
            </a:r>
            <a:r>
              <a:rPr lang="en-US" sz="1200" dirty="0" smtClean="0">
                <a:latin typeface="Montserrat" panose="02000505000000020004" pitchFamily="2" charset="0"/>
              </a:rPr>
              <a:t> </a:t>
            </a: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dshahid</a:t>
            </a:r>
            <a:r>
              <a:rPr lang="en-US" sz="1200" dirty="0">
                <a:latin typeface="Montserrat" panose="02000505000000020004" pitchFamily="2" charset="0"/>
              </a:rPr>
              <a:t> (2019). Introduction to Tensorflow. Medium: </a:t>
            </a:r>
            <a:r>
              <a:rPr lang="en-US" sz="1200" dirty="0">
                <a:latin typeface="Montserrat" panose="02000505000000020004" pitchFamily="2" charset="0"/>
                <a:hlinkClick r:id="rId10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10"/>
              </a:rPr>
              <a:t>medium.com</a:t>
            </a:r>
            <a:r>
              <a:rPr lang="en-US" sz="1200" dirty="0">
                <a:latin typeface="Montserrat" panose="02000505000000020004" pitchFamily="2" charset="0"/>
                <a:hlinkClick r:id="rId10"/>
              </a:rPr>
              <a:t>/@</a:t>
            </a:r>
            <a:r>
              <a:rPr lang="en-US" sz="1200" dirty="0" smtClean="0">
                <a:latin typeface="Montserrat" panose="02000505000000020004" pitchFamily="2" charset="0"/>
                <a:hlinkClick r:id="rId10"/>
              </a:rPr>
              <a:t>dshahid380/introduction-to-tensorflow-32d83ece1d64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Mrudul</a:t>
            </a:r>
            <a:r>
              <a:rPr lang="en-US" sz="1200" dirty="0">
                <a:latin typeface="Montserrat" panose="02000505000000020004" pitchFamily="2" charset="0"/>
              </a:rPr>
              <a:t> Shah (2019). How to Apply Machine Learning (ML) in an Android App. Towards data science: </a:t>
            </a:r>
            <a:r>
              <a:rPr lang="en-US" sz="1200" dirty="0">
                <a:latin typeface="Montserrat" panose="02000505000000020004" pitchFamily="2" charset="0"/>
                <a:hlinkClick r:id="rId11"/>
              </a:rPr>
              <a:t>https://towardsdatascience.com/how-to-a </a:t>
            </a:r>
            <a:r>
              <a:rPr lang="en-US" sz="1200" dirty="0" smtClean="0">
                <a:latin typeface="Montserrat" panose="02000505000000020004" pitchFamily="2" charset="0"/>
                <a:hlinkClick r:id="rId11"/>
              </a:rPr>
              <a:t>pply-machine-learning-ml-in-an-android-app-33e848c0dde6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Furkan</a:t>
            </a:r>
            <a:r>
              <a:rPr lang="en-US" sz="1200" dirty="0">
                <a:latin typeface="Montserrat" panose="02000505000000020004" pitchFamily="2" charset="0"/>
              </a:rPr>
              <a:t> </a:t>
            </a:r>
            <a:r>
              <a:rPr lang="en-US" sz="1200" dirty="0" err="1">
                <a:latin typeface="Montserrat" panose="02000505000000020004" pitchFamily="2" charset="0"/>
              </a:rPr>
              <a:t>Artun¸c</a:t>
            </a:r>
            <a:r>
              <a:rPr lang="en-US" sz="1200" dirty="0">
                <a:latin typeface="Montserrat" panose="02000505000000020004" pitchFamily="2" charset="0"/>
              </a:rPr>
              <a:t> (2020). Serving Machine Learning Models from Python. To wards data science: </a:t>
            </a:r>
            <a:r>
              <a:rPr lang="en-US" sz="1200" dirty="0">
                <a:latin typeface="Montserrat" panose="02000505000000020004" pitchFamily="2" charset="0"/>
                <a:hlinkClick r:id="rId12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12"/>
              </a:rPr>
              <a:t>towardsdatascience.com/serving-machine-learning-models-from-python-bd8c43fb61d5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Jimit</a:t>
            </a:r>
            <a:r>
              <a:rPr lang="en-US" sz="1200" dirty="0">
                <a:latin typeface="Montserrat" panose="02000505000000020004" pitchFamily="2" charset="0"/>
              </a:rPr>
              <a:t> Dholakia (2020). Creating RESTful Web APIs using Flask and Python. Towards data </a:t>
            </a:r>
            <a:r>
              <a:rPr lang="en-US" sz="1200" dirty="0" smtClean="0">
                <a:latin typeface="Montserrat" panose="02000505000000020004" pitchFamily="2" charset="0"/>
              </a:rPr>
              <a:t>science: </a:t>
            </a:r>
            <a:r>
              <a:rPr lang="en-US" sz="1200" dirty="0" smtClean="0">
                <a:latin typeface="Montserrat" panose="02000505000000020004" pitchFamily="2" charset="0"/>
                <a:hlinkClick r:id="rId13"/>
              </a:rPr>
              <a:t>https</a:t>
            </a:r>
            <a:r>
              <a:rPr lang="en-US" sz="1200" dirty="0">
                <a:latin typeface="Montserrat" panose="02000505000000020004" pitchFamily="2" charset="0"/>
                <a:hlinkClick r:id="rId13"/>
              </a:rPr>
              <a:t>://</a:t>
            </a:r>
            <a:r>
              <a:rPr lang="en-US" sz="1200" dirty="0" smtClean="0">
                <a:latin typeface="Montserrat" panose="02000505000000020004" pitchFamily="2" charset="0"/>
                <a:hlinkClick r:id="rId13"/>
              </a:rPr>
              <a:t>towardsdatascience.com/creating-restful-apis-using-flask-and-python-655bad51b24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Img</a:t>
            </a:r>
            <a:r>
              <a:rPr lang="en-US" sz="1200" dirty="0">
                <a:latin typeface="Montserrat" panose="02000505000000020004" pitchFamily="2" charset="0"/>
              </a:rPr>
              <a:t>: </a:t>
            </a:r>
            <a:r>
              <a:rPr lang="en-US" sz="1200" dirty="0" smtClean="0">
                <a:latin typeface="Montserrat" panose="02000505000000020004" pitchFamily="2" charset="0"/>
              </a:rPr>
              <a:t>1: </a:t>
            </a:r>
            <a:r>
              <a:rPr lang="en-US" sz="1200" dirty="0">
                <a:latin typeface="Montserrat" panose="02000505000000020004" pitchFamily="2" charset="0"/>
                <a:hlinkClick r:id="rId14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14"/>
              </a:rPr>
              <a:t>www.turing.com/kb/all-you-need-to-know-about-computer-vision</a:t>
            </a:r>
            <a:endParaRPr lang="en-US" sz="1200" dirty="0" smtClean="0">
              <a:latin typeface="Montserrat" panose="02000505000000020004" pitchFamily="2" charset="0"/>
            </a:endParaRPr>
          </a:p>
          <a:p>
            <a:pPr marL="1185545" indent="-285750">
              <a:buSzPct val="100000"/>
              <a:buFont typeface="+mj-lt"/>
              <a:buAutoNum type="arabicParenR"/>
            </a:pPr>
            <a:r>
              <a:rPr lang="en-US" sz="1200" dirty="0" err="1">
                <a:latin typeface="Montserrat" panose="02000505000000020004" pitchFamily="2" charset="0"/>
              </a:rPr>
              <a:t>Img</a:t>
            </a:r>
            <a:r>
              <a:rPr lang="en-US" sz="1200" dirty="0">
                <a:latin typeface="Montserrat" panose="02000505000000020004" pitchFamily="2" charset="0"/>
              </a:rPr>
              <a:t>: </a:t>
            </a:r>
            <a:r>
              <a:rPr lang="en-US" sz="1200" dirty="0" smtClean="0">
                <a:latin typeface="Montserrat" panose="02000505000000020004" pitchFamily="2" charset="0"/>
              </a:rPr>
              <a:t>3: </a:t>
            </a:r>
            <a:r>
              <a:rPr lang="en-US" sz="1200" dirty="0">
                <a:latin typeface="Montserrat" panose="02000505000000020004" pitchFamily="2" charset="0"/>
                <a:hlinkClick r:id="rId14"/>
              </a:rPr>
              <a:t>https://</a:t>
            </a:r>
            <a:r>
              <a:rPr lang="en-US" sz="1200" dirty="0" smtClean="0">
                <a:latin typeface="Montserrat" panose="02000505000000020004" pitchFamily="2" charset="0"/>
                <a:hlinkClick r:id="rId14"/>
              </a:rPr>
              <a:t>www.turing.com/kb/all-you-need-to-know-about-computer-vision</a:t>
            </a:r>
            <a:endParaRPr lang="en-US" sz="1200" dirty="0" smtClean="0">
              <a:latin typeface="Montserra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2686050"/>
            <a:ext cx="11191875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500" dirty="0"/>
              <a:t/>
            </a:r>
            <a:br>
              <a:rPr lang="en-IN" sz="6500" dirty="0"/>
            </a:br>
            <a:r>
              <a:rPr lang="en-IN" sz="65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IN" sz="6500" dirty="0">
                <a:solidFill>
                  <a:schemeClr val="tx2">
                    <a:lumMod val="75000"/>
                  </a:schemeClr>
                </a:solidFill>
              </a:rPr>
            </a:br>
            <a:endParaRPr lang="en-IN" sz="6500" b="1" i="1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3482975" y="1671955"/>
            <a:ext cx="5225415" cy="30181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THANK YOU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6112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11191875" cy="990600"/>
          </a:xfrm>
        </p:spPr>
        <p:txBody>
          <a:bodyPr>
            <a:normAutofit/>
          </a:bodyPr>
          <a:lstStyle/>
          <a:p>
            <a:r>
              <a:rPr lang="en-IN" sz="5500" i="1" u="sng" dirty="0" smtClean="0">
                <a:latin typeface="Montserrat" panose="02000505000000020004" pitchFamily="2" charset="0"/>
              </a:rPr>
              <a:t>OUTLINE</a:t>
            </a:r>
            <a:endParaRPr lang="en-IN" sz="5500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558798" y="1538606"/>
            <a:ext cx="8458202" cy="4522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/>
            <a:endParaRPr lang="en-IN" sz="2400" b="1" dirty="0" smtClean="0">
              <a:latin typeface="Montserrat" panose="02000505000000020004" pitchFamily="2" charset="0"/>
              <a:cs typeface="Bell MT" panose="02020503060305020303" charset="0"/>
            </a:endParaRP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  <a:cs typeface="Bell MT" panose="02020503060305020303" charset="0"/>
              </a:rPr>
              <a:t>INTRODUCTION</a:t>
            </a:r>
            <a:endParaRPr lang="en-IN" sz="2400" b="1" dirty="0" smtClean="0">
              <a:latin typeface="Montserrat" panose="02000505000000020004" pitchFamily="2" charset="0"/>
              <a:cs typeface="Bell MT" panose="02020503060305020303" charset="0"/>
            </a:endParaRP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Montserrat" panose="02000505000000020004" pitchFamily="2" charset="0"/>
                <a:cs typeface="Bell MT" panose="02020503060305020303" charset="0"/>
              </a:rPr>
              <a:t>PROBLEM STATEMENT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Montserrat" panose="02000505000000020004" pitchFamily="2" charset="0"/>
                <a:cs typeface="Bell MT" panose="02020503060305020303" charset="0"/>
              </a:rPr>
              <a:t>OBJECTIVE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  <a:cs typeface="Bell MT" panose="02020503060305020303" charset="0"/>
              </a:rPr>
              <a:t>LITERATURE REVIEW</a:t>
            </a:r>
            <a:endParaRPr lang="en-IN" sz="2400" b="1" dirty="0" smtClean="0">
              <a:latin typeface="Montserrat" panose="02000505000000020004" pitchFamily="2" charset="0"/>
              <a:cs typeface="Bell MT" panose="02020503060305020303" charset="0"/>
            </a:endParaRP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Montserrat" panose="02000505000000020004" pitchFamily="2" charset="0"/>
                <a:cs typeface="Bell MT" panose="02020503060305020303" charset="0"/>
              </a:rPr>
              <a:t>DATASET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</a:rPr>
              <a:t>X-RAY IMAGE CLASSIFICATION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</a:rPr>
              <a:t>RESULT AND ANALYSIS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</a:rPr>
              <a:t>DEPLOYMENT: ANDROID APP</a:t>
            </a: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Montserrat" panose="02000505000000020004" pitchFamily="2" charset="0"/>
                <a:cs typeface="Bell MT" panose="02020503060305020303" charset="0"/>
              </a:rPr>
              <a:t>CONCLUSION</a:t>
            </a:r>
            <a:endParaRPr lang="en-US" sz="2400" b="1" dirty="0">
              <a:latin typeface="Montserrat" panose="02000505000000020004" pitchFamily="2" charset="0"/>
              <a:cs typeface="Bell MT" panose="02020503060305020303" charset="0"/>
            </a:endParaRPr>
          </a:p>
          <a:p>
            <a:pPr marL="1242695" indent="-342900"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Montserrat" panose="02000505000000020004" pitchFamily="2" charset="0"/>
                <a:cs typeface="Bell MT" panose="02020503060305020303" charset="0"/>
              </a:rPr>
              <a:t>REFERENCES</a:t>
            </a:r>
            <a:endParaRPr lang="en-IN" b="1" dirty="0" smtClean="0">
              <a:latin typeface="Montserrat" panose="02000505000000020004" pitchFamily="2" charset="0"/>
              <a:cs typeface="Bell MT" panose="02020503060305020303" charset="0"/>
            </a:endParaRPr>
          </a:p>
          <a:p>
            <a:pPr marL="899795"/>
            <a:endParaRPr lang="en-IN" b="1" dirty="0">
              <a:latin typeface="Montserrat" panose="02000505000000020004" pitchFamily="2" charset="0"/>
              <a:cs typeface="Bell MT" panose="020205030603050203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344400" y="6118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254635"/>
            <a:ext cx="11191875" cy="990600"/>
          </a:xfrm>
        </p:spPr>
        <p:txBody>
          <a:bodyPr>
            <a:normAutofit/>
          </a:bodyPr>
          <a:lstStyle/>
          <a:p>
            <a:r>
              <a:rPr lang="en-US" sz="6000" i="1" u="sng" dirty="0" smtClean="0">
                <a:latin typeface="Montserrat" panose="02000505000000020004" pitchFamily="2" charset="0"/>
              </a:rPr>
              <a:t>INTRODUCTION</a:t>
            </a:r>
            <a:endParaRPr lang="en-IN" sz="6000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500062" y="1600835"/>
            <a:ext cx="11191875" cy="550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/>
            <a:endParaRPr lang="en-IN" dirty="0">
              <a:latin typeface="Montserrat" panose="02000505000000020004" pitchFamily="2" charset="0"/>
            </a:endParaRPr>
          </a:p>
          <a:p>
            <a:pPr marL="899795"/>
            <a:endParaRPr lang="en-IN" dirty="0">
              <a:latin typeface="Montserrat" panose="02000505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55512"/>
            <a:ext cx="8525090" cy="25628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370" y="4959351"/>
            <a:ext cx="965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panose="02000505000000020004" pitchFamily="2" charset="0"/>
              </a:rPr>
              <a:t>Computer Vision Generally works in 4 steps:</a:t>
            </a:r>
          </a:p>
          <a:p>
            <a:r>
              <a:rPr lang="en-US" dirty="0" smtClean="0">
                <a:latin typeface="Montserrat" panose="02000505000000020004" pitchFamily="2" charset="0"/>
              </a:rPr>
              <a:t>1: Acquiring </a:t>
            </a:r>
            <a:r>
              <a:rPr lang="en-US" dirty="0">
                <a:latin typeface="Montserrat" panose="02000505000000020004" pitchFamily="2" charset="0"/>
              </a:rPr>
              <a:t>the image/video from a </a:t>
            </a:r>
            <a:r>
              <a:rPr lang="en-US" dirty="0" smtClean="0">
                <a:latin typeface="Montserrat" panose="02000505000000020004" pitchFamily="2" charset="0"/>
              </a:rPr>
              <a:t>camera.</a:t>
            </a:r>
          </a:p>
          <a:p>
            <a:r>
              <a:rPr lang="en-US" dirty="0" smtClean="0">
                <a:latin typeface="Montserrat" panose="02000505000000020004" pitchFamily="2" charset="0"/>
              </a:rPr>
              <a:t>2: </a:t>
            </a:r>
            <a:r>
              <a:rPr lang="en-US" dirty="0">
                <a:latin typeface="Montserrat" panose="02000505000000020004" pitchFamily="2" charset="0"/>
              </a:rPr>
              <a:t>Processing the </a:t>
            </a:r>
            <a:r>
              <a:rPr lang="en-US" dirty="0" smtClean="0">
                <a:latin typeface="Montserrat" panose="02000505000000020004" pitchFamily="2" charset="0"/>
              </a:rPr>
              <a:t>image.</a:t>
            </a:r>
            <a:endParaRPr lang="en-US" dirty="0">
              <a:latin typeface="Montserrat" panose="02000505000000020004" pitchFamily="2" charset="0"/>
            </a:endParaRPr>
          </a:p>
          <a:p>
            <a:r>
              <a:rPr lang="en-US" dirty="0" smtClean="0">
                <a:latin typeface="Montserrat" panose="02000505000000020004" pitchFamily="2" charset="0"/>
              </a:rPr>
              <a:t>3</a:t>
            </a:r>
            <a:r>
              <a:rPr lang="en-US" dirty="0">
                <a:latin typeface="Montserrat" panose="02000505000000020004" pitchFamily="2" charset="0"/>
              </a:rPr>
              <a:t>: Understanding the </a:t>
            </a:r>
            <a:r>
              <a:rPr lang="en-US" dirty="0" smtClean="0">
                <a:latin typeface="Montserrat" panose="02000505000000020004" pitchFamily="2" charset="0"/>
              </a:rPr>
              <a:t>image using a computer vision technique.</a:t>
            </a:r>
          </a:p>
          <a:p>
            <a:r>
              <a:rPr lang="en-US" dirty="0" smtClean="0">
                <a:latin typeface="Montserrat" panose="02000505000000020004" pitchFamily="2" charset="0"/>
              </a:rPr>
              <a:t>4: Predict the features of the input.</a:t>
            </a:r>
            <a:r>
              <a:rPr lang="en-US" dirty="0">
                <a:latin typeface="Montserrat" panose="02000505000000020004" pitchFamily="2" charset="0"/>
              </a:rPr>
              <a:t/>
            </a:r>
            <a:br>
              <a:rPr lang="en-US" dirty="0">
                <a:latin typeface="Montserrat" panose="02000505000000020004" pitchFamily="2" charset="0"/>
              </a:rPr>
            </a:br>
            <a:endParaRPr lang="en-IN" dirty="0">
              <a:latin typeface="Montserrat" panose="02000505000000020004" pitchFamily="2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09251073"/>
              </p:ext>
            </p:extLst>
          </p:nvPr>
        </p:nvGraphicFramePr>
        <p:xfrm>
          <a:off x="748506" y="1209025"/>
          <a:ext cx="1069498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2540" y="4572166"/>
            <a:ext cx="745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tserrat" panose="02000505000000020004" pitchFamily="2" charset="0"/>
              </a:rPr>
              <a:t>Img:1</a:t>
            </a:r>
            <a:endParaRPr lang="en-IN" sz="10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2" y="927100"/>
            <a:ext cx="11191875" cy="990600"/>
          </a:xfrm>
        </p:spPr>
        <p:txBody>
          <a:bodyPr>
            <a:normAutofit/>
          </a:bodyPr>
          <a:lstStyle/>
          <a:p>
            <a:r>
              <a:rPr lang="en-IN" sz="5000" i="1" u="sng" dirty="0" smtClean="0">
                <a:latin typeface="Montserrat" panose="02000505000000020004" pitchFamily="2" charset="0"/>
              </a:rPr>
              <a:t>PROBLEM STATEMENT</a:t>
            </a:r>
            <a:endParaRPr lang="en-IN" sz="5000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724024"/>
            <a:ext cx="11191874" cy="5133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/>
            <a:endParaRPr lang="en-IN" dirty="0">
              <a:latin typeface="Montserrat" panose="02000505000000020004" pitchFamily="2" charset="0"/>
            </a:endParaRPr>
          </a:p>
          <a:p>
            <a:pPr marL="899795"/>
            <a:endParaRPr lang="en-IN" dirty="0">
              <a:latin typeface="Montserrat" panose="02000505000000020004" pitchFamily="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19706804"/>
              </p:ext>
            </p:extLst>
          </p:nvPr>
        </p:nvGraphicFramePr>
        <p:xfrm>
          <a:off x="500062" y="2565400"/>
          <a:ext cx="11191875" cy="301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11191875" cy="990600"/>
          </a:xfrm>
        </p:spPr>
        <p:txBody>
          <a:bodyPr>
            <a:normAutofit/>
          </a:bodyPr>
          <a:lstStyle/>
          <a:p>
            <a:r>
              <a:rPr lang="en-US" sz="5000" i="1" u="sng" dirty="0" smtClean="0">
                <a:latin typeface="Montserrat" panose="02000505000000020004" pitchFamily="2" charset="0"/>
              </a:rPr>
              <a:t>OBJECTIVE</a:t>
            </a:r>
            <a:endParaRPr lang="en-IN" sz="5000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68020" y="1692275"/>
            <a:ext cx="11115675" cy="478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90" indent="-457200">
              <a:buFont typeface="Wingdings" panose="05000000000000000000" pitchFamily="2" charset="2"/>
              <a:buChar char="§"/>
            </a:pPr>
            <a:endParaRPr lang="en-IN" sz="3200" dirty="0">
              <a:latin typeface="Montserrat" panose="02000505000000020004" pitchFamily="2" charset="0"/>
              <a:cs typeface="Bell MT" panose="02020503060305020303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8594" y="1898044"/>
            <a:ext cx="9594809" cy="3778844"/>
            <a:chOff x="1298595" y="2034241"/>
            <a:chExt cx="9594809" cy="3778844"/>
          </a:xfrm>
        </p:grpSpPr>
        <p:sp>
          <p:nvSpPr>
            <p:cNvPr id="6" name="Freeform 5"/>
            <p:cNvSpPr/>
            <p:nvPr/>
          </p:nvSpPr>
          <p:spPr>
            <a:xfrm>
              <a:off x="1355723" y="2034241"/>
              <a:ext cx="9480553" cy="1753225"/>
            </a:xfrm>
            <a:custGeom>
              <a:avLst/>
              <a:gdLst>
                <a:gd name="connsiteX0" fmla="*/ 0 w 9480553"/>
                <a:gd name="connsiteY0" fmla="*/ 292210 h 1753225"/>
                <a:gd name="connsiteX1" fmla="*/ 292210 w 9480553"/>
                <a:gd name="connsiteY1" fmla="*/ 0 h 1753225"/>
                <a:gd name="connsiteX2" fmla="*/ 9188343 w 9480553"/>
                <a:gd name="connsiteY2" fmla="*/ 0 h 1753225"/>
                <a:gd name="connsiteX3" fmla="*/ 9480553 w 9480553"/>
                <a:gd name="connsiteY3" fmla="*/ 292210 h 1753225"/>
                <a:gd name="connsiteX4" fmla="*/ 9480553 w 9480553"/>
                <a:gd name="connsiteY4" fmla="*/ 1461015 h 1753225"/>
                <a:gd name="connsiteX5" fmla="*/ 9188343 w 9480553"/>
                <a:gd name="connsiteY5" fmla="*/ 1753225 h 1753225"/>
                <a:gd name="connsiteX6" fmla="*/ 292210 w 9480553"/>
                <a:gd name="connsiteY6" fmla="*/ 1753225 h 1753225"/>
                <a:gd name="connsiteX7" fmla="*/ 0 w 9480553"/>
                <a:gd name="connsiteY7" fmla="*/ 1461015 h 1753225"/>
                <a:gd name="connsiteX8" fmla="*/ 0 w 9480553"/>
                <a:gd name="connsiteY8" fmla="*/ 292210 h 175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80553" h="1753225">
                  <a:moveTo>
                    <a:pt x="0" y="292210"/>
                  </a:moveTo>
                  <a:cubicBezTo>
                    <a:pt x="0" y="130827"/>
                    <a:pt x="130827" y="0"/>
                    <a:pt x="292210" y="0"/>
                  </a:cubicBezTo>
                  <a:lnTo>
                    <a:pt x="9188343" y="0"/>
                  </a:lnTo>
                  <a:cubicBezTo>
                    <a:pt x="9349726" y="0"/>
                    <a:pt x="9480553" y="130827"/>
                    <a:pt x="9480553" y="292210"/>
                  </a:cubicBezTo>
                  <a:lnTo>
                    <a:pt x="9480553" y="1461015"/>
                  </a:lnTo>
                  <a:cubicBezTo>
                    <a:pt x="9480553" y="1622398"/>
                    <a:pt x="9349726" y="1753225"/>
                    <a:pt x="9188343" y="1753225"/>
                  </a:cubicBezTo>
                  <a:lnTo>
                    <a:pt x="292210" y="1753225"/>
                  </a:lnTo>
                  <a:cubicBezTo>
                    <a:pt x="130827" y="1753225"/>
                    <a:pt x="0" y="1622398"/>
                    <a:pt x="0" y="1461015"/>
                  </a:cubicBezTo>
                  <a:lnTo>
                    <a:pt x="0" y="292210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95" tIns="203695" rIns="203695" bIns="203695" numCol="1" spcCol="1270" anchor="ctr" anchorCtr="0">
              <a:noAutofit/>
            </a:bodyPr>
            <a:lstStyle/>
            <a:p>
              <a:pPr lvl="0" algn="ctr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>
                  <a:latin typeface="Montserrat" panose="02000505000000020004" pitchFamily="2" charset="0"/>
                </a:rPr>
                <a:t>Developing a Deep Learning based X-Ray image analysis system classifying the X-Ray images in real time.</a:t>
              </a:r>
              <a:endParaRPr lang="en-IN" sz="3000" kern="1200" dirty="0">
                <a:latin typeface="Montserrat" panose="02000505000000020004" pitchFamily="2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298595" y="3940178"/>
              <a:ext cx="9594809" cy="1872907"/>
            </a:xfrm>
            <a:custGeom>
              <a:avLst/>
              <a:gdLst>
                <a:gd name="connsiteX0" fmla="*/ 0 w 9594809"/>
                <a:gd name="connsiteY0" fmla="*/ 312157 h 1872907"/>
                <a:gd name="connsiteX1" fmla="*/ 312157 w 9594809"/>
                <a:gd name="connsiteY1" fmla="*/ 0 h 1872907"/>
                <a:gd name="connsiteX2" fmla="*/ 9282652 w 9594809"/>
                <a:gd name="connsiteY2" fmla="*/ 0 h 1872907"/>
                <a:gd name="connsiteX3" fmla="*/ 9594809 w 9594809"/>
                <a:gd name="connsiteY3" fmla="*/ 312157 h 1872907"/>
                <a:gd name="connsiteX4" fmla="*/ 9594809 w 9594809"/>
                <a:gd name="connsiteY4" fmla="*/ 1560750 h 1872907"/>
                <a:gd name="connsiteX5" fmla="*/ 9282652 w 9594809"/>
                <a:gd name="connsiteY5" fmla="*/ 1872907 h 1872907"/>
                <a:gd name="connsiteX6" fmla="*/ 312157 w 9594809"/>
                <a:gd name="connsiteY6" fmla="*/ 1872907 h 1872907"/>
                <a:gd name="connsiteX7" fmla="*/ 0 w 9594809"/>
                <a:gd name="connsiteY7" fmla="*/ 1560750 h 1872907"/>
                <a:gd name="connsiteX8" fmla="*/ 0 w 9594809"/>
                <a:gd name="connsiteY8" fmla="*/ 312157 h 18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94809" h="1872907">
                  <a:moveTo>
                    <a:pt x="0" y="312157"/>
                  </a:moveTo>
                  <a:cubicBezTo>
                    <a:pt x="0" y="139757"/>
                    <a:pt x="139757" y="0"/>
                    <a:pt x="312157" y="0"/>
                  </a:cubicBezTo>
                  <a:lnTo>
                    <a:pt x="9282652" y="0"/>
                  </a:lnTo>
                  <a:cubicBezTo>
                    <a:pt x="9455052" y="0"/>
                    <a:pt x="9594809" y="139757"/>
                    <a:pt x="9594809" y="312157"/>
                  </a:cubicBezTo>
                  <a:lnTo>
                    <a:pt x="9594809" y="1560750"/>
                  </a:lnTo>
                  <a:cubicBezTo>
                    <a:pt x="9594809" y="1733150"/>
                    <a:pt x="9455052" y="1872907"/>
                    <a:pt x="9282652" y="1872907"/>
                  </a:cubicBezTo>
                  <a:lnTo>
                    <a:pt x="312157" y="1872907"/>
                  </a:lnTo>
                  <a:cubicBezTo>
                    <a:pt x="139757" y="1872907"/>
                    <a:pt x="0" y="1733150"/>
                    <a:pt x="0" y="1560750"/>
                  </a:cubicBezTo>
                  <a:lnTo>
                    <a:pt x="0" y="312157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38" tIns="209538" rIns="209538" bIns="20953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>
                  <a:latin typeface="Montserrat" panose="02000505000000020004" pitchFamily="2" charset="0"/>
                </a:rPr>
                <a:t>Integrating the system on  an android application for </a:t>
              </a:r>
              <a:r>
                <a:rPr lang="en-US" sz="3000" spc="-1" dirty="0">
                  <a:latin typeface="Montserrat" panose="02000505000000020004" pitchFamily="2" charset="0"/>
                </a:rPr>
                <a:t>Pneumonia </a:t>
              </a:r>
              <a:r>
                <a:rPr lang="en-US" sz="3000" kern="1200" dirty="0" smtClean="0">
                  <a:latin typeface="Montserrat" panose="02000505000000020004" pitchFamily="2" charset="0"/>
                </a:rPr>
                <a:t>X-Ray Image Classification.</a:t>
              </a:r>
              <a:endParaRPr lang="en-IN" sz="3000" kern="1200" dirty="0">
                <a:latin typeface="Montserrat" panose="0200050500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-101600"/>
            <a:ext cx="11191875" cy="990600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latin typeface="Montserrat" panose="02000505000000020004" pitchFamily="2" charset="0"/>
              </a:rPr>
              <a:t>LITERATURE REVIEW</a:t>
            </a:r>
            <a:endParaRPr lang="en-IN" sz="4000" i="1" u="sng" dirty="0">
              <a:latin typeface="Montserrat" panose="02000505000000020004" pitchFamily="2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68020" y="1692275"/>
            <a:ext cx="11115675" cy="478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90" indent="-457200">
              <a:buFont typeface="Wingdings" panose="05000000000000000000" pitchFamily="2" charset="2"/>
              <a:buChar char="§"/>
            </a:pPr>
            <a:endParaRPr lang="en-IN" sz="3200" dirty="0">
              <a:latin typeface="Montserrat" panose="02000505000000020004" pitchFamily="2" charset="0"/>
              <a:cs typeface="Bell MT" panose="02020503060305020303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8200"/>
              </p:ext>
            </p:extLst>
          </p:nvPr>
        </p:nvGraphicFramePr>
        <p:xfrm>
          <a:off x="285752" y="622302"/>
          <a:ext cx="11639548" cy="617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756"/>
                <a:gridCol w="2484577"/>
                <a:gridCol w="2733252"/>
                <a:gridCol w="2724963"/>
                <a:gridCol w="2286000"/>
              </a:tblGrid>
              <a:tr h="361948"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Author</a:t>
                      </a:r>
                      <a:endParaRPr lang="en-IN" sz="1150" dirty="0" smtClean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Title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Dataset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Techniques/Methods 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Accuracy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889"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Hicham Moujahid, et. al. (2020) [1]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Convolutional Neural Network Based Classification of Patients with Pneumonia using X-ray Lung Images 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Labeled Optical Coherence Tomography (OCT) and Chest X-Ray images for Classification 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VGG16 ,VGG19, </a:t>
                      </a:r>
                      <a:r>
                        <a:rPr lang="en-IN" sz="1150" dirty="0" err="1" smtClean="0">
                          <a:latin typeface="Montserrat" panose="02000505000000020004" pitchFamily="2" charset="0"/>
                        </a:rPr>
                        <a:t>NasNetMobile</a:t>
                      </a:r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, ResNet50v2, InceptionResNetV2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The proposed model achieved following accuracy: </a:t>
                      </a:r>
                    </a:p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VGG16: 96.81% </a:t>
                      </a:r>
                    </a:p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VGG19: 96.58% </a:t>
                      </a:r>
                      <a:r>
                        <a:rPr lang="en-US" sz="1150" dirty="0" err="1" smtClean="0">
                          <a:latin typeface="Montserrat" panose="02000505000000020004" pitchFamily="2" charset="0"/>
                        </a:rPr>
                        <a:t>NasNetMobile</a:t>
                      </a:r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: 83.37% ResNet152V2: 96.35% InceptionResNetV2: 94.87%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889"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Dimpy Varshni, et al. (2019)[2]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Pneumonia Detection Using CNN-based Feature Extraction 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Chest X-Ray Images (covid-19)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DenseNet-169 CNN model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Model achieved AUC of 0.8002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889">
                <a:tc>
                  <a:txBody>
                    <a:bodyPr/>
                    <a:lstStyle/>
                    <a:p>
                      <a:r>
                        <a:rPr lang="da-DK" sz="1150" dirty="0" smtClean="0">
                          <a:latin typeface="Montserrat" panose="02000505000000020004" pitchFamily="2" charset="0"/>
                        </a:rPr>
                        <a:t>Md. Iftekhar Hussain et al. (2020)[3]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Automatic Detection of COVID-19 Infection from Chest X-ray Using Deep Learning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Chest X-ray images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Custom CNN model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Model is able to detect covid-19 with 93% accuracy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889"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Jie Hou and Terry Gao (2021) [4]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Explainable DCNN based chest X-ray image analysis and classification for COVID-19 pneumonia detection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Chest X-Ray Images (covid-19)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Implemented a DCNN architecture tailored for feature extraction and classification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Model’s average accuracy is above 96% for classification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889"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Terry Gao and Grace Wang (2020) [5]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 smtClean="0">
                          <a:latin typeface="Montserrat" panose="02000505000000020004" pitchFamily="2" charset="0"/>
                        </a:rPr>
                        <a:t>Chest X-ray image analysis and classification for COVID-19 pneumonia detection using Deep CNN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Historical X-rays data collected at Middlemore Hospital and some open-to-public coronavirus infectors’ chest X-ray images.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Custom CNN architecture for feature extraction and classification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dirty="0" smtClean="0">
                          <a:latin typeface="Montserrat" panose="02000505000000020004" pitchFamily="2" charset="0"/>
                        </a:rPr>
                        <a:t>Model’s overall accuracy for classification is above 91%</a:t>
                      </a:r>
                      <a:endParaRPr lang="en-IN" sz="1150" dirty="0">
                        <a:latin typeface="Montserrat" panose="02000505000000020004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6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849" y="209550"/>
            <a:ext cx="11191875" cy="990600"/>
          </a:xfrm>
        </p:spPr>
        <p:txBody>
          <a:bodyPr>
            <a:normAutofit/>
          </a:bodyPr>
          <a:lstStyle/>
          <a:p>
            <a:r>
              <a:rPr lang="en-IN" sz="4500" i="1" u="sng" dirty="0" smtClean="0">
                <a:latin typeface="Montserrat" panose="02000505000000020004" pitchFamily="2" charset="0"/>
              </a:rPr>
              <a:t>ABOUT DATASET</a:t>
            </a:r>
            <a:endParaRPr lang="en-IN" sz="4500" i="1" u="sng" dirty="0">
              <a:latin typeface="Montserrat" panose="02000505000000020004" pitchFamily="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4630289"/>
              </p:ext>
            </p:extLst>
          </p:nvPr>
        </p:nvGraphicFramePr>
        <p:xfrm>
          <a:off x="1009650" y="4132922"/>
          <a:ext cx="10017125" cy="216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9514" y="1148832"/>
            <a:ext cx="76460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3200" u="sng" dirty="0">
                <a:latin typeface="Montserrat" panose="02000505000000020004" pitchFamily="2" charset="0"/>
              </a:rPr>
              <a:t>Chest X-Ray Images (Pneumonia</a:t>
            </a:r>
            <a:r>
              <a:rPr lang="en-IN" sz="3200" dirty="0" smtClean="0">
                <a:latin typeface="Montserrat" panose="02000505000000020004" pitchFamily="2" charset="0"/>
              </a:rPr>
              <a:t>)</a:t>
            </a:r>
            <a:r>
              <a:rPr lang="en-IN" sz="1300" dirty="0" smtClean="0">
                <a:latin typeface="Montserrat" panose="02000505000000020004" pitchFamily="2" charset="0"/>
              </a:rPr>
              <a:t>[6]</a:t>
            </a:r>
            <a:endParaRPr lang="en-IN" sz="3200" dirty="0">
              <a:latin typeface="Montserrat" panose="02000505000000020004" pitchFamily="2" charset="0"/>
            </a:endParaRPr>
          </a:p>
          <a:p>
            <a:r>
              <a:rPr lang="en-IN" dirty="0">
                <a:latin typeface="Montserrat" panose="02000505000000020004" pitchFamily="2" charset="0"/>
              </a:rPr>
              <a:t/>
            </a:r>
            <a:br>
              <a:rPr lang="en-IN" dirty="0">
                <a:latin typeface="Montserrat" panose="02000505000000020004" pitchFamily="2" charset="0"/>
              </a:rPr>
            </a:br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059" y="6098224"/>
            <a:ext cx="744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tserrat" panose="02000505000000020004" pitchFamily="2" charset="0"/>
              </a:rPr>
              <a:t>Credit: </a:t>
            </a:r>
            <a:r>
              <a:rPr lang="de-DE" sz="1000" dirty="0" smtClean="0">
                <a:latin typeface="Montserrat" panose="02000505000000020004" pitchFamily="2" charset="0"/>
              </a:rPr>
              <a:t>Daniel</a:t>
            </a:r>
            <a:r>
              <a:rPr lang="de-DE" sz="1000" dirty="0">
                <a:latin typeface="Montserrat" panose="02000505000000020004" pitchFamily="2" charset="0"/>
              </a:rPr>
              <a:t> </a:t>
            </a:r>
            <a:r>
              <a:rPr lang="de-DE" sz="1000" dirty="0" smtClean="0">
                <a:latin typeface="Montserrat" panose="02000505000000020004" pitchFamily="2" charset="0"/>
              </a:rPr>
              <a:t>Kermany ,</a:t>
            </a:r>
            <a:r>
              <a:rPr lang="de-DE" sz="1000" dirty="0">
                <a:latin typeface="Montserrat" panose="02000505000000020004" pitchFamily="2" charset="0"/>
              </a:rPr>
              <a:t>Kang </a:t>
            </a:r>
            <a:r>
              <a:rPr lang="de-DE" sz="1000" dirty="0" smtClean="0">
                <a:latin typeface="Montserrat" panose="02000505000000020004" pitchFamily="2" charset="0"/>
              </a:rPr>
              <a:t>Zhang ,Michael Goldbaum,</a:t>
            </a:r>
            <a:r>
              <a:rPr lang="en-US" sz="1000" dirty="0" smtClean="0">
                <a:latin typeface="Montserrat" panose="02000505000000020004" pitchFamily="2" charset="0"/>
              </a:rPr>
              <a:t> </a:t>
            </a:r>
            <a:r>
              <a:rPr lang="en-IN" sz="1000" dirty="0">
                <a:latin typeface="Montserrat" panose="02000505000000020004" pitchFamily="2" charset="0"/>
              </a:rPr>
              <a:t>https://data.mendeley.com/datasets/rscbjbr9sj/2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66" y="1695830"/>
            <a:ext cx="2837084" cy="2361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35" y="1689046"/>
            <a:ext cx="2955714" cy="2332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400" y="1148832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9459" y="4021783"/>
            <a:ext cx="26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Montserrat" panose="02000505000000020004" pitchFamily="2" charset="0"/>
              </a:rPr>
              <a:t>Normal Chest X-Ray</a:t>
            </a:r>
            <a:endParaRPr lang="en-IN" b="1" u="sng" dirty="0">
              <a:latin typeface="Montserrat" panose="02000505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6964" y="4043754"/>
            <a:ext cx="317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Montserrat" panose="02000505000000020004" pitchFamily="2" charset="0"/>
              </a:rPr>
              <a:t>Pneumonia Chest X-Ray</a:t>
            </a:r>
            <a:endParaRPr lang="en-IN" b="1" u="sng" dirty="0">
              <a:latin typeface="Montserrat" panose="02000505000000020004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988300" y="2398214"/>
            <a:ext cx="234950" cy="57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94525" y="2607764"/>
            <a:ext cx="234950" cy="57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223250" y="2957014"/>
            <a:ext cx="234950" cy="57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27850" y="3077664"/>
            <a:ext cx="234950" cy="57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40725" y="3772874"/>
            <a:ext cx="81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Montserrat" panose="02000505000000020004" pitchFamily="2" charset="0"/>
              </a:rPr>
              <a:t>Img</a:t>
            </a:r>
            <a:r>
              <a:rPr lang="en-US" sz="1000" dirty="0" smtClean="0">
                <a:latin typeface="Montserrat" panose="02000505000000020004" pitchFamily="2" charset="0"/>
              </a:rPr>
              <a:t>: 2</a:t>
            </a:r>
            <a:endParaRPr lang="en-IN" sz="10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849" y="209550"/>
            <a:ext cx="11191875" cy="990600"/>
          </a:xfrm>
        </p:spPr>
        <p:txBody>
          <a:bodyPr>
            <a:normAutofit/>
          </a:bodyPr>
          <a:lstStyle/>
          <a:p>
            <a:r>
              <a:rPr lang="en-IN" sz="4500" i="1" u="sng" dirty="0" smtClean="0">
                <a:latin typeface="Montserrat" panose="02000505000000020004" pitchFamily="2" charset="0"/>
              </a:rPr>
              <a:t>TEST DATA</a:t>
            </a:r>
            <a:endParaRPr lang="en-IN" sz="4500" i="1" u="sng" dirty="0">
              <a:latin typeface="Montserrat" panose="02000505000000020004" pitchFamily="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75973009"/>
              </p:ext>
            </p:extLst>
          </p:nvPr>
        </p:nvGraphicFramePr>
        <p:xfrm>
          <a:off x="1016000" y="2559050"/>
          <a:ext cx="10017125" cy="302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7400" y="1148832"/>
            <a:ext cx="11144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IN" sz="3200" u="sng" dirty="0" smtClean="0">
                <a:latin typeface="Montserrat" panose="02000505000000020004" pitchFamily="2" charset="0"/>
              </a:rPr>
              <a:t>Test Images: 41 X-Ray images taken from Amicare Hospital, Ghaziabad, UP</a:t>
            </a:r>
            <a:r>
              <a:rPr lang="en-IN" sz="13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[7]</a:t>
            </a:r>
            <a:endParaRPr lang="en-IN" sz="3200" dirty="0">
              <a:solidFill>
                <a:prstClr val="black"/>
              </a:solidFill>
              <a:latin typeface="Montserrat" panose="02000505000000020004" pitchFamily="2" charset="0"/>
            </a:endParaRPr>
          </a:p>
          <a:p>
            <a:r>
              <a:rPr lang="en-IN" dirty="0">
                <a:latin typeface="Montserrat" panose="02000505000000020004" pitchFamily="2" charset="0"/>
              </a:rPr>
              <a:t/>
            </a:r>
            <a:br>
              <a:rPr lang="en-IN" dirty="0">
                <a:latin typeface="Montserrat" panose="02000505000000020004" pitchFamily="2" charset="0"/>
              </a:rPr>
            </a:br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8622" y="5883753"/>
            <a:ext cx="354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tserrat" panose="02000505000000020004" pitchFamily="2" charset="0"/>
              </a:rPr>
              <a:t>Credit: Amicare Hospitals, Ghaziabad, Uttar Pradesh</a:t>
            </a:r>
            <a:endParaRPr lang="en-IN" sz="1000" dirty="0">
              <a:latin typeface="Montserrat" panose="02000505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400" y="1148832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43"/>
          <a:stretch/>
        </p:blipFill>
        <p:spPr>
          <a:xfrm>
            <a:off x="1549400" y="1155701"/>
            <a:ext cx="9004300" cy="4394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4324" y="285750"/>
            <a:ext cx="11182351" cy="1009650"/>
          </a:xfrm>
        </p:spPr>
        <p:txBody>
          <a:bodyPr>
            <a:normAutofit/>
          </a:bodyPr>
          <a:lstStyle/>
          <a:p>
            <a:r>
              <a:rPr lang="en-US" sz="5000" i="1" u="sng" dirty="0" smtClean="0">
                <a:latin typeface="Montserrat" panose="02000505000000020004" pitchFamily="2" charset="0"/>
              </a:rPr>
              <a:t>X-Ray Image Classification</a:t>
            </a:r>
            <a:endParaRPr lang="en-IN" sz="5000" i="1" u="sng" dirty="0">
              <a:latin typeface="Montserrat" panose="02000505000000020004" pitchFamily="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0172208"/>
              </p:ext>
            </p:extLst>
          </p:nvPr>
        </p:nvGraphicFramePr>
        <p:xfrm>
          <a:off x="653208" y="5490170"/>
          <a:ext cx="110109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58484" y="5343968"/>
            <a:ext cx="79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tserrat" panose="02000505000000020004" pitchFamily="2" charset="0"/>
              </a:rPr>
              <a:t>Img:3</a:t>
            </a:r>
            <a:endParaRPr lang="en-IN" sz="10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1332</Words>
  <Application>Microsoft Office PowerPoint</Application>
  <PresentationFormat>Custom</PresentationFormat>
  <Paragraphs>216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OUTLINE</vt:lpstr>
      <vt:lpstr>INTRODUCTION</vt:lpstr>
      <vt:lpstr>PROBLEM STATEMENT</vt:lpstr>
      <vt:lpstr>OBJECTIVE</vt:lpstr>
      <vt:lpstr>LITERATURE REVIEW</vt:lpstr>
      <vt:lpstr>ABOUT DATASET</vt:lpstr>
      <vt:lpstr>TEST DATA</vt:lpstr>
      <vt:lpstr>X-Ray Image Classification</vt:lpstr>
      <vt:lpstr>  </vt:lpstr>
      <vt:lpstr>PowerPoint Presentation</vt:lpstr>
      <vt:lpstr>  </vt:lpstr>
      <vt:lpstr>Deployment Architecture </vt:lpstr>
      <vt:lpstr>PowerPoint Presentation</vt:lpstr>
      <vt:lpstr>PowerPoint Presentation</vt:lpstr>
      <vt:lpstr>Conclusions</vt:lpstr>
      <vt:lpstr>FUTURE WORK</vt:lpstr>
      <vt:lpstr>REFERENCES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Uddhav</dc:creator>
  <cp:lastModifiedBy>Uddhav Gupta</cp:lastModifiedBy>
  <cp:revision>173</cp:revision>
  <dcterms:created xsi:type="dcterms:W3CDTF">2023-09-13T17:07:00Z</dcterms:created>
  <dcterms:modified xsi:type="dcterms:W3CDTF">2024-06-30T15:32:14Z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BEF5FF5D0C5143E0ABF0986A7BFE53A3_12</vt:lpwstr>
  </property>
  <property fmtid="{D5CDD505-2E9C-101B-9397-08002B2CF9AE}" pid="3" name="KSOProductBuildVer">
    <vt:lpwstr>1033-12.2.0.13215</vt:lpwstr>
  </property>
</Properties>
</file>