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1206400" cy="28803600"/>
  <p:notesSz cx="6858000" cy="9144000"/>
  <p:defaultTextStyle>
    <a:defPPr>
      <a:defRPr lang="ja-JP"/>
    </a:defPPr>
    <a:lvl1pPr marL="0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gi Naoya" initials="SN" lastIdx="6" clrIdx="0">
    <p:extLst>
      <p:ext uri="{19B8F6BF-5375-455C-9EA6-DF929625EA0E}">
        <p15:presenceInfo xmlns:p15="http://schemas.microsoft.com/office/powerpoint/2012/main" userId="bbcb6a9fb9672c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0DA"/>
    <a:srgbClr val="B493CD"/>
    <a:srgbClr val="B18FCB"/>
    <a:srgbClr val="905FB5"/>
    <a:srgbClr val="BF6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2" autoAdjust="0"/>
    <p:restoredTop sz="95781" autoAdjust="0"/>
  </p:normalViewPr>
  <p:slideViewPr>
    <p:cSldViewPr showGuides="1">
      <p:cViewPr>
        <p:scale>
          <a:sx n="17" d="100"/>
          <a:sy n="17" d="100"/>
        </p:scale>
        <p:origin x="2320" y="936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D7E30-2367-0B47-8C17-81C69721091C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B208C-7A42-B940-ABD0-66C6B2E1D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90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B208C-7A42-B940-ABD0-66C6B2E1D4F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49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40482" y="8947792"/>
            <a:ext cx="43525441" cy="617410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680960" y="16322040"/>
            <a:ext cx="35844481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4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09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1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1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24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29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3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39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82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7843476" y="1540197"/>
            <a:ext cx="8641084" cy="3276409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920247" y="1540197"/>
            <a:ext cx="25069803" cy="3276409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5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90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44956" y="18508981"/>
            <a:ext cx="43525441" cy="5720715"/>
          </a:xfrm>
        </p:spPr>
        <p:txBody>
          <a:bodyPr anchor="t"/>
          <a:lstStyle>
            <a:lvl1pPr algn="l">
              <a:defRPr sz="12312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044956" y="12208199"/>
            <a:ext cx="43525441" cy="6300784"/>
          </a:xfrm>
        </p:spPr>
        <p:txBody>
          <a:bodyPr anchor="b"/>
          <a:lstStyle>
            <a:lvl1pPr marL="0" indent="0">
              <a:buNone/>
              <a:defRPr sz="6122">
                <a:solidFill>
                  <a:schemeClr val="tx1">
                    <a:tint val="75000"/>
                  </a:schemeClr>
                </a:solidFill>
              </a:defRPr>
            </a:lvl1pPr>
            <a:lvl2pPr marL="1404890" indent="0">
              <a:buNone/>
              <a:defRPr sz="5517">
                <a:solidFill>
                  <a:schemeClr val="tx1">
                    <a:tint val="75000"/>
                  </a:schemeClr>
                </a:solidFill>
              </a:defRPr>
            </a:lvl2pPr>
            <a:lvl3pPr marL="2809780" indent="0">
              <a:buNone/>
              <a:defRPr sz="4911">
                <a:solidFill>
                  <a:schemeClr val="tx1">
                    <a:tint val="75000"/>
                  </a:schemeClr>
                </a:solidFill>
              </a:defRPr>
            </a:lvl3pPr>
            <a:lvl4pPr marL="4214671" indent="0">
              <a:buNone/>
              <a:defRPr sz="4306">
                <a:solidFill>
                  <a:schemeClr val="tx1">
                    <a:tint val="75000"/>
                  </a:schemeClr>
                </a:solidFill>
              </a:defRPr>
            </a:lvl4pPr>
            <a:lvl5pPr marL="5619561" indent="0">
              <a:buNone/>
              <a:defRPr sz="4306">
                <a:solidFill>
                  <a:schemeClr val="tx1">
                    <a:tint val="75000"/>
                  </a:schemeClr>
                </a:solidFill>
              </a:defRPr>
            </a:lvl5pPr>
            <a:lvl6pPr marL="7024451" indent="0">
              <a:buNone/>
              <a:defRPr sz="4306">
                <a:solidFill>
                  <a:schemeClr val="tx1">
                    <a:tint val="75000"/>
                  </a:schemeClr>
                </a:solidFill>
              </a:defRPr>
            </a:lvl6pPr>
            <a:lvl7pPr marL="8429342" indent="0">
              <a:buNone/>
              <a:defRPr sz="4306">
                <a:solidFill>
                  <a:schemeClr val="tx1">
                    <a:tint val="75000"/>
                  </a:schemeClr>
                </a:solidFill>
              </a:defRPr>
            </a:lvl7pPr>
            <a:lvl8pPr marL="9834231" indent="0">
              <a:buNone/>
              <a:defRPr sz="4306">
                <a:solidFill>
                  <a:schemeClr val="tx1">
                    <a:tint val="75000"/>
                  </a:schemeClr>
                </a:solidFill>
              </a:defRPr>
            </a:lvl8pPr>
            <a:lvl9pPr marL="11239121" indent="0">
              <a:buNone/>
              <a:defRPr sz="43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8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920244" y="8961121"/>
            <a:ext cx="16855439" cy="25343171"/>
          </a:xfrm>
        </p:spPr>
        <p:txBody>
          <a:bodyPr/>
          <a:lstStyle>
            <a:lvl1pPr>
              <a:defRPr sz="8611"/>
            </a:lvl1pPr>
            <a:lvl2pPr>
              <a:defRPr sz="7400"/>
            </a:lvl2pPr>
            <a:lvl3pPr>
              <a:defRPr sz="6122"/>
            </a:lvl3pPr>
            <a:lvl4pPr>
              <a:defRPr sz="5517"/>
            </a:lvl4pPr>
            <a:lvl5pPr>
              <a:defRPr sz="5517"/>
            </a:lvl5pPr>
            <a:lvl6pPr>
              <a:defRPr sz="5517"/>
            </a:lvl6pPr>
            <a:lvl7pPr>
              <a:defRPr sz="5517"/>
            </a:lvl7pPr>
            <a:lvl8pPr>
              <a:defRPr sz="5517"/>
            </a:lvl8pPr>
            <a:lvl9pPr>
              <a:defRPr sz="551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9629126" y="8961121"/>
            <a:ext cx="16855439" cy="25343171"/>
          </a:xfrm>
        </p:spPr>
        <p:txBody>
          <a:bodyPr/>
          <a:lstStyle>
            <a:lvl1pPr>
              <a:defRPr sz="8611"/>
            </a:lvl1pPr>
            <a:lvl2pPr>
              <a:defRPr sz="7400"/>
            </a:lvl2pPr>
            <a:lvl3pPr>
              <a:defRPr sz="6122"/>
            </a:lvl3pPr>
            <a:lvl4pPr>
              <a:defRPr sz="5517"/>
            </a:lvl4pPr>
            <a:lvl5pPr>
              <a:defRPr sz="5517"/>
            </a:lvl5pPr>
            <a:lvl6pPr>
              <a:defRPr sz="5517"/>
            </a:lvl6pPr>
            <a:lvl7pPr>
              <a:defRPr sz="5517"/>
            </a:lvl7pPr>
            <a:lvl8pPr>
              <a:defRPr sz="5517"/>
            </a:lvl8pPr>
            <a:lvl9pPr>
              <a:defRPr sz="551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7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60322" y="1153479"/>
            <a:ext cx="46085761" cy="4800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60324" y="6447476"/>
            <a:ext cx="22625053" cy="268700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4890" indent="0">
              <a:buNone/>
              <a:defRPr sz="6122" b="1"/>
            </a:lvl2pPr>
            <a:lvl3pPr marL="2809780" indent="0">
              <a:buNone/>
              <a:defRPr sz="5517" b="1"/>
            </a:lvl3pPr>
            <a:lvl4pPr marL="4214671" indent="0">
              <a:buNone/>
              <a:defRPr sz="4911" b="1"/>
            </a:lvl4pPr>
            <a:lvl5pPr marL="5619561" indent="0">
              <a:buNone/>
              <a:defRPr sz="4911" b="1"/>
            </a:lvl5pPr>
            <a:lvl6pPr marL="7024451" indent="0">
              <a:buNone/>
              <a:defRPr sz="4911" b="1"/>
            </a:lvl6pPr>
            <a:lvl7pPr marL="8429342" indent="0">
              <a:buNone/>
              <a:defRPr sz="4911" b="1"/>
            </a:lvl7pPr>
            <a:lvl8pPr marL="9834231" indent="0">
              <a:buNone/>
              <a:defRPr sz="4911" b="1"/>
            </a:lvl8pPr>
            <a:lvl9pPr marL="11239121" indent="0">
              <a:buNone/>
              <a:defRPr sz="49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60324" y="9134474"/>
            <a:ext cx="22625053" cy="16595410"/>
          </a:xfrm>
        </p:spPr>
        <p:txBody>
          <a:bodyPr/>
          <a:lstStyle>
            <a:lvl1pPr>
              <a:defRPr sz="7400"/>
            </a:lvl1pPr>
            <a:lvl2pPr>
              <a:defRPr sz="6122"/>
            </a:lvl2pPr>
            <a:lvl3pPr>
              <a:defRPr sz="5517"/>
            </a:lvl3pPr>
            <a:lvl4pPr>
              <a:defRPr sz="4911"/>
            </a:lvl4pPr>
            <a:lvl5pPr>
              <a:defRPr sz="4911"/>
            </a:lvl5pPr>
            <a:lvl6pPr>
              <a:defRPr sz="4911"/>
            </a:lvl6pPr>
            <a:lvl7pPr>
              <a:defRPr sz="4911"/>
            </a:lvl7pPr>
            <a:lvl8pPr>
              <a:defRPr sz="4911"/>
            </a:lvl8pPr>
            <a:lvl9pPr>
              <a:defRPr sz="491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6012146" y="6447476"/>
            <a:ext cx="22633937" cy="268700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4890" indent="0">
              <a:buNone/>
              <a:defRPr sz="6122" b="1"/>
            </a:lvl2pPr>
            <a:lvl3pPr marL="2809780" indent="0">
              <a:buNone/>
              <a:defRPr sz="5517" b="1"/>
            </a:lvl3pPr>
            <a:lvl4pPr marL="4214671" indent="0">
              <a:buNone/>
              <a:defRPr sz="4911" b="1"/>
            </a:lvl4pPr>
            <a:lvl5pPr marL="5619561" indent="0">
              <a:buNone/>
              <a:defRPr sz="4911" b="1"/>
            </a:lvl5pPr>
            <a:lvl6pPr marL="7024451" indent="0">
              <a:buNone/>
              <a:defRPr sz="4911" b="1"/>
            </a:lvl6pPr>
            <a:lvl7pPr marL="8429342" indent="0">
              <a:buNone/>
              <a:defRPr sz="4911" b="1"/>
            </a:lvl7pPr>
            <a:lvl8pPr marL="9834231" indent="0">
              <a:buNone/>
              <a:defRPr sz="4911" b="1"/>
            </a:lvl8pPr>
            <a:lvl9pPr marL="11239121" indent="0">
              <a:buNone/>
              <a:defRPr sz="49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6012146" y="9134474"/>
            <a:ext cx="22633937" cy="16595410"/>
          </a:xfrm>
        </p:spPr>
        <p:txBody>
          <a:bodyPr/>
          <a:lstStyle>
            <a:lvl1pPr>
              <a:defRPr sz="7400"/>
            </a:lvl1pPr>
            <a:lvl2pPr>
              <a:defRPr sz="6122"/>
            </a:lvl2pPr>
            <a:lvl3pPr>
              <a:defRPr sz="5517"/>
            </a:lvl3pPr>
            <a:lvl4pPr>
              <a:defRPr sz="4911"/>
            </a:lvl4pPr>
            <a:lvl5pPr>
              <a:defRPr sz="4911"/>
            </a:lvl5pPr>
            <a:lvl6pPr>
              <a:defRPr sz="4911"/>
            </a:lvl6pPr>
            <a:lvl7pPr>
              <a:defRPr sz="4911"/>
            </a:lvl7pPr>
            <a:lvl8pPr>
              <a:defRPr sz="4911"/>
            </a:lvl8pPr>
            <a:lvl9pPr>
              <a:defRPr sz="491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1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2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2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60324" y="1146813"/>
            <a:ext cx="16846554" cy="4880610"/>
          </a:xfrm>
        </p:spPr>
        <p:txBody>
          <a:bodyPr anchor="b"/>
          <a:lstStyle>
            <a:lvl1pPr algn="l">
              <a:defRPr sz="6122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020283" y="1146814"/>
            <a:ext cx="28625803" cy="24583076"/>
          </a:xfrm>
        </p:spPr>
        <p:txBody>
          <a:bodyPr/>
          <a:lstStyle>
            <a:lvl1pPr>
              <a:defRPr sz="9822"/>
            </a:lvl1pPr>
            <a:lvl2pPr>
              <a:defRPr sz="8611"/>
            </a:lvl2pPr>
            <a:lvl3pPr>
              <a:defRPr sz="7400"/>
            </a:lvl3pPr>
            <a:lvl4pPr>
              <a:defRPr sz="6122"/>
            </a:lvl4pPr>
            <a:lvl5pPr>
              <a:defRPr sz="6122"/>
            </a:lvl5pPr>
            <a:lvl6pPr>
              <a:defRPr sz="6122"/>
            </a:lvl6pPr>
            <a:lvl7pPr>
              <a:defRPr sz="6122"/>
            </a:lvl7pPr>
            <a:lvl8pPr>
              <a:defRPr sz="6122"/>
            </a:lvl8pPr>
            <a:lvl9pPr>
              <a:defRPr sz="612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60324" y="6027423"/>
            <a:ext cx="16846554" cy="19702465"/>
          </a:xfrm>
        </p:spPr>
        <p:txBody>
          <a:bodyPr/>
          <a:lstStyle>
            <a:lvl1pPr marL="0" indent="0">
              <a:buNone/>
              <a:defRPr sz="4306"/>
            </a:lvl1pPr>
            <a:lvl2pPr marL="1404890" indent="0">
              <a:buNone/>
              <a:defRPr sz="3700"/>
            </a:lvl2pPr>
            <a:lvl3pPr marL="2809780" indent="0">
              <a:buNone/>
              <a:defRPr sz="3095"/>
            </a:lvl3pPr>
            <a:lvl4pPr marL="4214671" indent="0">
              <a:buNone/>
              <a:defRPr sz="2758"/>
            </a:lvl4pPr>
            <a:lvl5pPr marL="5619561" indent="0">
              <a:buNone/>
              <a:defRPr sz="2758"/>
            </a:lvl5pPr>
            <a:lvl6pPr marL="7024451" indent="0">
              <a:buNone/>
              <a:defRPr sz="2758"/>
            </a:lvl6pPr>
            <a:lvl7pPr marL="8429342" indent="0">
              <a:buNone/>
              <a:defRPr sz="2758"/>
            </a:lvl7pPr>
            <a:lvl8pPr marL="9834231" indent="0">
              <a:buNone/>
              <a:defRPr sz="2758"/>
            </a:lvl8pPr>
            <a:lvl9pPr marL="11239121" indent="0">
              <a:buNone/>
              <a:defRPr sz="275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8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036816" y="20162522"/>
            <a:ext cx="30723840" cy="2380301"/>
          </a:xfrm>
        </p:spPr>
        <p:txBody>
          <a:bodyPr anchor="b"/>
          <a:lstStyle>
            <a:lvl1pPr algn="l">
              <a:defRPr sz="6122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0036816" y="2573656"/>
            <a:ext cx="30723840" cy="17282160"/>
          </a:xfrm>
        </p:spPr>
        <p:txBody>
          <a:bodyPr/>
          <a:lstStyle>
            <a:lvl1pPr marL="0" indent="0">
              <a:buNone/>
              <a:defRPr sz="9822"/>
            </a:lvl1pPr>
            <a:lvl2pPr marL="1404890" indent="0">
              <a:buNone/>
              <a:defRPr sz="8611"/>
            </a:lvl2pPr>
            <a:lvl3pPr marL="2809780" indent="0">
              <a:buNone/>
              <a:defRPr sz="7400"/>
            </a:lvl3pPr>
            <a:lvl4pPr marL="4214671" indent="0">
              <a:buNone/>
              <a:defRPr sz="6122"/>
            </a:lvl4pPr>
            <a:lvl5pPr marL="5619561" indent="0">
              <a:buNone/>
              <a:defRPr sz="6122"/>
            </a:lvl5pPr>
            <a:lvl6pPr marL="7024451" indent="0">
              <a:buNone/>
              <a:defRPr sz="6122"/>
            </a:lvl6pPr>
            <a:lvl7pPr marL="8429342" indent="0">
              <a:buNone/>
              <a:defRPr sz="6122"/>
            </a:lvl7pPr>
            <a:lvl8pPr marL="9834231" indent="0">
              <a:buNone/>
              <a:defRPr sz="6122"/>
            </a:lvl8pPr>
            <a:lvl9pPr marL="11239121" indent="0">
              <a:buNone/>
              <a:defRPr sz="6122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036816" y="22542823"/>
            <a:ext cx="30723840" cy="3380419"/>
          </a:xfrm>
        </p:spPr>
        <p:txBody>
          <a:bodyPr/>
          <a:lstStyle>
            <a:lvl1pPr marL="0" indent="0">
              <a:buNone/>
              <a:defRPr sz="4306"/>
            </a:lvl1pPr>
            <a:lvl2pPr marL="1404890" indent="0">
              <a:buNone/>
              <a:defRPr sz="3700"/>
            </a:lvl2pPr>
            <a:lvl3pPr marL="2809780" indent="0">
              <a:buNone/>
              <a:defRPr sz="3095"/>
            </a:lvl3pPr>
            <a:lvl4pPr marL="4214671" indent="0">
              <a:buNone/>
              <a:defRPr sz="2758"/>
            </a:lvl4pPr>
            <a:lvl5pPr marL="5619561" indent="0">
              <a:buNone/>
              <a:defRPr sz="2758"/>
            </a:lvl5pPr>
            <a:lvl6pPr marL="7024451" indent="0">
              <a:buNone/>
              <a:defRPr sz="2758"/>
            </a:lvl6pPr>
            <a:lvl7pPr marL="8429342" indent="0">
              <a:buNone/>
              <a:defRPr sz="2758"/>
            </a:lvl7pPr>
            <a:lvl8pPr marL="9834231" indent="0">
              <a:buNone/>
              <a:defRPr sz="2758"/>
            </a:lvl8pPr>
            <a:lvl9pPr marL="11239121" indent="0">
              <a:buNone/>
              <a:defRPr sz="275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48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60322" y="1153479"/>
            <a:ext cx="46085761" cy="4800600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60322" y="6720846"/>
            <a:ext cx="46085761" cy="19009044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560320" y="26696674"/>
            <a:ext cx="11948161" cy="1533524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623A-9B19-4B9A-B150-1C8530861BB5}" type="datetimeFigureOut">
              <a:rPr kumimoji="1" lang="ja-JP" altLang="en-US" smtClean="0"/>
              <a:t>2020/12/6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495523" y="26696674"/>
            <a:ext cx="16215360" cy="1533524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6697921" y="26696674"/>
            <a:ext cx="11948161" cy="1533524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65117-64EF-4327-AEE2-310DC579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80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09780" rtl="0" eaLnBrk="1" latinLnBrk="0" hangingPunct="1">
        <a:spcBef>
          <a:spcPct val="0"/>
        </a:spcBef>
        <a:buNone/>
        <a:defRPr kumimoji="1" sz="135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3667" indent="-1053667" algn="l" defTabSz="2809780" rtl="0" eaLnBrk="1" latinLnBrk="0" hangingPunct="1">
        <a:spcBef>
          <a:spcPct val="20000"/>
        </a:spcBef>
        <a:buFont typeface="Arial" pitchFamily="34" charset="0"/>
        <a:buChar char="•"/>
        <a:defRPr kumimoji="1" sz="9822" kern="1200">
          <a:solidFill>
            <a:schemeClr val="tx1"/>
          </a:solidFill>
          <a:latin typeface="+mn-lt"/>
          <a:ea typeface="+mn-ea"/>
          <a:cs typeface="+mn-cs"/>
        </a:defRPr>
      </a:lvl1pPr>
      <a:lvl2pPr marL="2282947" indent="-878057" algn="l" defTabSz="2809780" rtl="0" eaLnBrk="1" latinLnBrk="0" hangingPunct="1">
        <a:spcBef>
          <a:spcPct val="20000"/>
        </a:spcBef>
        <a:buFont typeface="Arial" pitchFamily="34" charset="0"/>
        <a:buChar char="–"/>
        <a:defRPr kumimoji="1" sz="8611" kern="1200">
          <a:solidFill>
            <a:schemeClr val="tx1"/>
          </a:solidFill>
          <a:latin typeface="+mn-lt"/>
          <a:ea typeface="+mn-ea"/>
          <a:cs typeface="+mn-cs"/>
        </a:defRPr>
      </a:lvl2pPr>
      <a:lvl3pPr marL="3512226" indent="-702445" algn="l" defTabSz="2809780" rtl="0" eaLnBrk="1" latinLnBrk="0" hangingPunct="1">
        <a:spcBef>
          <a:spcPct val="20000"/>
        </a:spcBef>
        <a:buFont typeface="Arial" pitchFamily="34" charset="0"/>
        <a:buChar char="•"/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17115" indent="-702445" algn="l" defTabSz="2809780" rtl="0" eaLnBrk="1" latinLnBrk="0" hangingPunct="1">
        <a:spcBef>
          <a:spcPct val="20000"/>
        </a:spcBef>
        <a:buFont typeface="Arial" pitchFamily="34" charset="0"/>
        <a:buChar char="–"/>
        <a:defRPr kumimoji="1" sz="6122" kern="1200">
          <a:solidFill>
            <a:schemeClr val="tx1"/>
          </a:solidFill>
          <a:latin typeface="+mn-lt"/>
          <a:ea typeface="+mn-ea"/>
          <a:cs typeface="+mn-cs"/>
        </a:defRPr>
      </a:lvl4pPr>
      <a:lvl5pPr marL="6322006" indent="-702445" algn="l" defTabSz="2809780" rtl="0" eaLnBrk="1" latinLnBrk="0" hangingPunct="1">
        <a:spcBef>
          <a:spcPct val="20000"/>
        </a:spcBef>
        <a:buFont typeface="Arial" pitchFamily="34" charset="0"/>
        <a:buChar char="»"/>
        <a:defRPr kumimoji="1" sz="6122" kern="1200">
          <a:solidFill>
            <a:schemeClr val="tx1"/>
          </a:solidFill>
          <a:latin typeface="+mn-lt"/>
          <a:ea typeface="+mn-ea"/>
          <a:cs typeface="+mn-cs"/>
        </a:defRPr>
      </a:lvl5pPr>
      <a:lvl6pPr marL="7726896" indent="-702445" algn="l" defTabSz="2809780" rtl="0" eaLnBrk="1" latinLnBrk="0" hangingPunct="1">
        <a:spcBef>
          <a:spcPct val="20000"/>
        </a:spcBef>
        <a:buFont typeface="Arial" pitchFamily="34" charset="0"/>
        <a:buChar char="•"/>
        <a:defRPr kumimoji="1" sz="6122" kern="1200">
          <a:solidFill>
            <a:schemeClr val="tx1"/>
          </a:solidFill>
          <a:latin typeface="+mn-lt"/>
          <a:ea typeface="+mn-ea"/>
          <a:cs typeface="+mn-cs"/>
        </a:defRPr>
      </a:lvl6pPr>
      <a:lvl7pPr marL="9131787" indent="-702445" algn="l" defTabSz="2809780" rtl="0" eaLnBrk="1" latinLnBrk="0" hangingPunct="1">
        <a:spcBef>
          <a:spcPct val="20000"/>
        </a:spcBef>
        <a:buFont typeface="Arial" pitchFamily="34" charset="0"/>
        <a:buChar char="•"/>
        <a:defRPr kumimoji="1" sz="6122" kern="1200">
          <a:solidFill>
            <a:schemeClr val="tx1"/>
          </a:solidFill>
          <a:latin typeface="+mn-lt"/>
          <a:ea typeface="+mn-ea"/>
          <a:cs typeface="+mn-cs"/>
        </a:defRPr>
      </a:lvl7pPr>
      <a:lvl8pPr marL="10536677" indent="-702445" algn="l" defTabSz="2809780" rtl="0" eaLnBrk="1" latinLnBrk="0" hangingPunct="1">
        <a:spcBef>
          <a:spcPct val="20000"/>
        </a:spcBef>
        <a:buFont typeface="Arial" pitchFamily="34" charset="0"/>
        <a:buChar char="•"/>
        <a:defRPr kumimoji="1" sz="6122" kern="1200">
          <a:solidFill>
            <a:schemeClr val="tx1"/>
          </a:solidFill>
          <a:latin typeface="+mn-lt"/>
          <a:ea typeface="+mn-ea"/>
          <a:cs typeface="+mn-cs"/>
        </a:defRPr>
      </a:lvl8pPr>
      <a:lvl9pPr marL="11941567" indent="-702445" algn="l" defTabSz="2809780" rtl="0" eaLnBrk="1" latinLnBrk="0" hangingPunct="1">
        <a:spcBef>
          <a:spcPct val="20000"/>
        </a:spcBef>
        <a:buFont typeface="Arial" pitchFamily="34" charset="0"/>
        <a:buChar char="•"/>
        <a:defRPr kumimoji="1" sz="61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809780" rtl="0" eaLnBrk="1" latinLnBrk="0" hangingPunct="1">
        <a:defRPr kumimoji="1" sz="5517" kern="1200">
          <a:solidFill>
            <a:schemeClr val="tx1"/>
          </a:solidFill>
          <a:latin typeface="+mn-lt"/>
          <a:ea typeface="+mn-ea"/>
          <a:cs typeface="+mn-cs"/>
        </a:defRPr>
      </a:lvl1pPr>
      <a:lvl2pPr marL="1404890" algn="l" defTabSz="2809780" rtl="0" eaLnBrk="1" latinLnBrk="0" hangingPunct="1">
        <a:defRPr kumimoji="1" sz="5517" kern="1200">
          <a:solidFill>
            <a:schemeClr val="tx1"/>
          </a:solidFill>
          <a:latin typeface="+mn-lt"/>
          <a:ea typeface="+mn-ea"/>
          <a:cs typeface="+mn-cs"/>
        </a:defRPr>
      </a:lvl2pPr>
      <a:lvl3pPr marL="2809780" algn="l" defTabSz="2809780" rtl="0" eaLnBrk="1" latinLnBrk="0" hangingPunct="1">
        <a:defRPr kumimoji="1" sz="5517" kern="1200">
          <a:solidFill>
            <a:schemeClr val="tx1"/>
          </a:solidFill>
          <a:latin typeface="+mn-lt"/>
          <a:ea typeface="+mn-ea"/>
          <a:cs typeface="+mn-cs"/>
        </a:defRPr>
      </a:lvl3pPr>
      <a:lvl4pPr marL="4214671" algn="l" defTabSz="2809780" rtl="0" eaLnBrk="1" latinLnBrk="0" hangingPunct="1">
        <a:defRPr kumimoji="1" sz="5517" kern="1200">
          <a:solidFill>
            <a:schemeClr val="tx1"/>
          </a:solidFill>
          <a:latin typeface="+mn-lt"/>
          <a:ea typeface="+mn-ea"/>
          <a:cs typeface="+mn-cs"/>
        </a:defRPr>
      </a:lvl4pPr>
      <a:lvl5pPr marL="5619561" algn="l" defTabSz="2809780" rtl="0" eaLnBrk="1" latinLnBrk="0" hangingPunct="1">
        <a:defRPr kumimoji="1" sz="5517" kern="1200">
          <a:solidFill>
            <a:schemeClr val="tx1"/>
          </a:solidFill>
          <a:latin typeface="+mn-lt"/>
          <a:ea typeface="+mn-ea"/>
          <a:cs typeface="+mn-cs"/>
        </a:defRPr>
      </a:lvl5pPr>
      <a:lvl6pPr marL="7024451" algn="l" defTabSz="2809780" rtl="0" eaLnBrk="1" latinLnBrk="0" hangingPunct="1">
        <a:defRPr kumimoji="1" sz="5517" kern="1200">
          <a:solidFill>
            <a:schemeClr val="tx1"/>
          </a:solidFill>
          <a:latin typeface="+mn-lt"/>
          <a:ea typeface="+mn-ea"/>
          <a:cs typeface="+mn-cs"/>
        </a:defRPr>
      </a:lvl6pPr>
      <a:lvl7pPr marL="8429342" algn="l" defTabSz="2809780" rtl="0" eaLnBrk="1" latinLnBrk="0" hangingPunct="1">
        <a:defRPr kumimoji="1" sz="5517" kern="1200">
          <a:solidFill>
            <a:schemeClr val="tx1"/>
          </a:solidFill>
          <a:latin typeface="+mn-lt"/>
          <a:ea typeface="+mn-ea"/>
          <a:cs typeface="+mn-cs"/>
        </a:defRPr>
      </a:lvl7pPr>
      <a:lvl8pPr marL="9834231" algn="l" defTabSz="2809780" rtl="0" eaLnBrk="1" latinLnBrk="0" hangingPunct="1">
        <a:defRPr kumimoji="1" sz="5517" kern="1200">
          <a:solidFill>
            <a:schemeClr val="tx1"/>
          </a:solidFill>
          <a:latin typeface="+mn-lt"/>
          <a:ea typeface="+mn-ea"/>
          <a:cs typeface="+mn-cs"/>
        </a:defRPr>
      </a:lvl8pPr>
      <a:lvl9pPr marL="11239121" algn="l" defTabSz="2809780" rtl="0" eaLnBrk="1" latinLnBrk="0" hangingPunct="1">
        <a:defRPr kumimoji="1" sz="5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B38E00F-4162-EE4D-9FA9-001B7218F7DC}"/>
              </a:ext>
            </a:extLst>
          </p:cNvPr>
          <p:cNvCxnSpPr>
            <a:cxnSpLocks/>
          </p:cNvCxnSpPr>
          <p:nvPr/>
        </p:nvCxnSpPr>
        <p:spPr>
          <a:xfrm>
            <a:off x="12497744" y="13177664"/>
            <a:ext cx="8031242" cy="0"/>
          </a:xfrm>
          <a:prstGeom prst="straightConnector1">
            <a:avLst/>
          </a:prstGeom>
          <a:ln w="203200">
            <a:solidFill>
              <a:srgbClr val="0070C0">
                <a:alpha val="60000"/>
              </a:srgbClr>
            </a:solidFill>
            <a:prstDash val="sysDot"/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テキスト ボックス 405">
            <a:extLst>
              <a:ext uri="{FF2B5EF4-FFF2-40B4-BE49-F238E27FC236}">
                <a16:creationId xmlns:a16="http://schemas.microsoft.com/office/drawing/2014/main" id="{3D683866-C9BE-EE45-A896-E8F4CBE89783}"/>
              </a:ext>
            </a:extLst>
          </p:cNvPr>
          <p:cNvSpPr txBox="1"/>
          <p:nvPr/>
        </p:nvSpPr>
        <p:spPr>
          <a:xfrm>
            <a:off x="400399" y="11413036"/>
            <a:ext cx="28544000" cy="17246349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miter lim="800000"/>
          </a:ln>
        </p:spPr>
        <p:txBody>
          <a:bodyPr wrap="square" lIns="121112" tIns="121112" rIns="121112" bIns="121112" rtlCol="0">
            <a:noAutofit/>
          </a:bodyPr>
          <a:lstStyle>
            <a:defPPr>
              <a:defRPr lang="ja-JP"/>
            </a:defPPr>
            <a:lvl1pPr algn="ctr">
              <a:defRPr sz="3600"/>
            </a:lvl1pPr>
          </a:lstStyle>
          <a:p>
            <a:endParaRPr lang="en-US" altLang="ja-JP" sz="2422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"/>
            <a:ext cx="51206400" cy="4069832"/>
          </a:xfrm>
          <a:prstGeom prst="rect">
            <a:avLst/>
          </a:prstGeom>
          <a:gradFill>
            <a:gsLst>
              <a:gs pos="43000">
                <a:srgbClr val="B493CD"/>
              </a:gs>
              <a:gs pos="0">
                <a:srgbClr val="7030A0"/>
              </a:gs>
              <a:gs pos="51000">
                <a:schemeClr val="bg1"/>
              </a:gs>
            </a:gsLst>
            <a:lin ang="5400000" scaled="0"/>
          </a:gradFill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ja-JP" sz="592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Fingerspelling Recognition with Two-Steps Cascade Process of</a:t>
            </a:r>
          </a:p>
          <a:p>
            <a:pPr algn="ctr"/>
            <a:r>
              <a:rPr lang="en-US" altLang="ja-JP" sz="592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Spotting and Classification</a:t>
            </a:r>
            <a:endParaRPr lang="ja-JP" altLang="en-US" sz="592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205913" y="1876036"/>
            <a:ext cx="21683399" cy="222871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sz="4566" dirty="0"/>
              <a:t>Masanori Muroi</a:t>
            </a:r>
            <a:r>
              <a:rPr lang="en-US" altLang="ja-JP" sz="4566" baseline="30000" dirty="0"/>
              <a:t>1</a:t>
            </a:r>
            <a:r>
              <a:rPr lang="en-US" altLang="ja-JP" sz="4566" dirty="0"/>
              <a:t>, </a:t>
            </a:r>
            <a:r>
              <a:rPr lang="en-US" altLang="ja-JP" sz="4566" dirty="0" err="1"/>
              <a:t>Naoya</a:t>
            </a:r>
            <a:r>
              <a:rPr lang="en-US" altLang="ja-JP" sz="4566" dirty="0"/>
              <a:t> Sogi</a:t>
            </a:r>
            <a:r>
              <a:rPr lang="en-US" altLang="ja-JP" sz="4566" baseline="30000" dirty="0"/>
              <a:t>1</a:t>
            </a:r>
            <a:r>
              <a:rPr lang="en-US" altLang="ja-JP" sz="4566" dirty="0"/>
              <a:t>, Nobuko Kato</a:t>
            </a:r>
            <a:r>
              <a:rPr lang="en-US" altLang="ja-JP" sz="4566" baseline="30000" dirty="0"/>
              <a:t>2</a:t>
            </a:r>
            <a:r>
              <a:rPr lang="en-US" altLang="ja-JP" sz="4566" dirty="0"/>
              <a:t>, Kazuhiro Fukui</a:t>
            </a:r>
            <a:r>
              <a:rPr lang="en-US" altLang="ja-JP" sz="4566" baseline="30000" dirty="0"/>
              <a:t>1</a:t>
            </a:r>
            <a:endParaRPr lang="en-US" altLang="ja-JP" sz="4566" dirty="0"/>
          </a:p>
          <a:p>
            <a:pPr algn="ctr">
              <a:lnSpc>
                <a:spcPct val="150000"/>
              </a:lnSpc>
            </a:pPr>
            <a:r>
              <a:rPr lang="en-US" altLang="ja-JP" sz="3805" baseline="30000" dirty="0"/>
              <a:t>1</a:t>
            </a:r>
            <a:r>
              <a:rPr lang="en-US" altLang="ja-JP" sz="3805" i="1" dirty="0"/>
              <a:t> Graduate School of Systems and Information Engineering, University of Tsukuba, Japan</a:t>
            </a:r>
          </a:p>
          <a:p>
            <a:pPr algn="ctr"/>
            <a:r>
              <a:rPr lang="en-US" altLang="ja-JP" sz="3805" baseline="30000" dirty="0"/>
              <a:t>2</a:t>
            </a:r>
            <a:r>
              <a:rPr lang="en-US" altLang="ja-JP" sz="3805" i="1" dirty="0"/>
              <a:t> </a:t>
            </a:r>
            <a:r>
              <a:rPr lang="en-US" sz="3805" i="1" dirty="0"/>
              <a:t>Faculty of Industrial Technology, Tsukuba University of Technology, Japan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40B1B5-5921-4151-A47B-60610CCDCDB6}"/>
              </a:ext>
            </a:extLst>
          </p:cNvPr>
          <p:cNvGrpSpPr/>
          <p:nvPr/>
        </p:nvGrpSpPr>
        <p:grpSpPr>
          <a:xfrm>
            <a:off x="400399" y="4220943"/>
            <a:ext cx="28544005" cy="6577167"/>
            <a:chOff x="92733" y="4220943"/>
            <a:chExt cx="19945505" cy="6577167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92734" y="4220943"/>
              <a:ext cx="19945504" cy="621280"/>
            </a:xfrm>
            <a:prstGeom prst="rect">
              <a:avLst/>
            </a:prstGeom>
            <a:gradFill>
              <a:gsLst>
                <a:gs pos="50000">
                  <a:srgbClr val="B18FCB"/>
                </a:gs>
                <a:gs pos="0">
                  <a:srgbClr val="7030A0"/>
                </a:gs>
                <a:gs pos="100000">
                  <a:srgbClr val="7030A0"/>
                </a:gs>
              </a:gsLst>
              <a:lin ang="5400000" scaled="0"/>
            </a:gradFill>
            <a:ln w="38100">
              <a:solidFill>
                <a:srgbClr val="7030A0"/>
              </a:solidFill>
            </a:ln>
          </p:spPr>
          <p:txBody>
            <a:bodyPr wrap="square" rtlCol="0" anchor="t" anchorCtr="0">
              <a:noAutofit/>
            </a:bodyPr>
            <a:lstStyle>
              <a:defPPr>
                <a:defRPr lang="ja-JP"/>
              </a:defPPr>
              <a:lvl1pPr algn="ctr">
                <a:defRPr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en-US" altLang="ja-JP" sz="3805" dirty="0"/>
                <a:t>(1) Introduction</a:t>
              </a:r>
              <a:endParaRPr lang="ja-JP" altLang="en-US" sz="3805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92733" y="4835869"/>
              <a:ext cx="19945504" cy="5962241"/>
            </a:xfrm>
            <a:prstGeom prst="rect">
              <a:avLst/>
            </a:prstGeom>
            <a:noFill/>
            <a:ln w="38100" cap="flat" cmpd="sng">
              <a:solidFill>
                <a:srgbClr val="7030A0"/>
              </a:solidFill>
              <a:miter lim="800000"/>
            </a:ln>
          </p:spPr>
          <p:txBody>
            <a:bodyPr wrap="square" lIns="121112" tIns="121112" rIns="121112" bIns="121112" rtlCol="0">
              <a:noAutofit/>
            </a:bodyPr>
            <a:lstStyle/>
            <a:p>
              <a:pPr marL="384488" indent="-384488">
                <a:buFont typeface="Arial" panose="020B0604020202020204" pitchFamily="34" charset="0"/>
                <a:buChar char="•"/>
              </a:pPr>
              <a:r>
                <a:rPr lang="en-US" altLang="ja-JP" sz="3805" dirty="0"/>
                <a:t>Fingerspelling is a tool to express proper nouns and new technical terms that have not been yet defined in sign languages.</a:t>
              </a:r>
            </a:p>
            <a:p>
              <a:pPr marL="384488" indent="-384488">
                <a:buFont typeface="Arial" panose="020B0604020202020204" pitchFamily="34" charset="0"/>
                <a:buChar char="•"/>
              </a:pPr>
              <a:r>
                <a:rPr lang="en-US" altLang="ja-JP" sz="3805" b="1" dirty="0"/>
                <a:t>Main goal : Detect and recognize </a:t>
              </a:r>
              <a:r>
                <a:rPr lang="en-US" altLang="ja-JP" sz="3805" b="1" dirty="0" err="1"/>
                <a:t>fingerspellings</a:t>
              </a:r>
              <a:r>
                <a:rPr lang="en-US" altLang="ja-JP" sz="3805" b="1" dirty="0"/>
                <a:t> in an input video which is composed of </a:t>
              </a:r>
              <a:r>
                <a:rPr lang="en-US" altLang="ja-JP" sz="3805" b="1" dirty="0" err="1"/>
                <a:t>fingerspellings</a:t>
              </a:r>
              <a:r>
                <a:rPr lang="en-US" altLang="ja-JP" sz="3805" b="1" dirty="0"/>
                <a:t> and not fingerspelling signs.</a:t>
              </a:r>
            </a:p>
            <a:p>
              <a:pPr marL="384488" indent="-384488">
                <a:buFont typeface="Arial" panose="020B0604020202020204" pitchFamily="34" charset="0"/>
                <a:buChar char="•"/>
              </a:pPr>
              <a:r>
                <a:rPr lang="en-US" altLang="ja-JP" sz="3805" b="1" dirty="0"/>
                <a:t>Basic idea : </a:t>
              </a:r>
              <a:r>
                <a:rPr lang="en-US" altLang="ja-JP" sz="3805" dirty="0"/>
                <a:t>Divide a whole process into two-steps cascade process:</a:t>
              </a:r>
            </a:p>
            <a:p>
              <a:pPr marL="2831165" lvl="1" indent="-742950">
                <a:buFont typeface="+mj-lt"/>
                <a:buAutoNum type="arabicPeriod"/>
              </a:pPr>
              <a:r>
                <a:rPr lang="en-US" altLang="ja-JP" sz="3805" i="1" dirty="0"/>
                <a:t>Spotting</a:t>
              </a:r>
              <a:r>
                <a:rPr lang="en-US" altLang="ja-JP" sz="3805" dirty="0"/>
                <a:t> : Extract a fingerspelling sequence in an input video by utilizing </a:t>
              </a:r>
              <a:r>
                <a:rPr lang="en-US" altLang="ja-JP" sz="3805" u="sng" dirty="0"/>
                <a:t>temporal dynamic</a:t>
              </a:r>
              <a:r>
                <a:rPr lang="en-US" altLang="ja-JP" sz="3805" dirty="0"/>
                <a:t> information.</a:t>
              </a:r>
            </a:p>
            <a:p>
              <a:pPr marL="2831165" lvl="1" indent="-742950">
                <a:buFont typeface="+mj-lt"/>
                <a:buAutoNum type="arabicPeriod"/>
              </a:pPr>
              <a:r>
                <a:rPr lang="en-US" altLang="ja-JP" sz="3805" i="1" dirty="0"/>
                <a:t>Classification </a:t>
              </a:r>
              <a:r>
                <a:rPr lang="en-US" altLang="ja-JP" sz="3805" dirty="0"/>
                <a:t>: Classify the spotted sequence by utilizing </a:t>
              </a:r>
              <a:r>
                <a:rPr lang="en-US" altLang="ja-JP" sz="3805" u="sng" dirty="0"/>
                <a:t>3D hand shape</a:t>
              </a:r>
              <a:r>
                <a:rPr lang="en-US" altLang="ja-JP" sz="3805" dirty="0"/>
                <a:t> information.</a:t>
              </a:r>
            </a:p>
            <a:p>
              <a:pPr marL="384488" indent="-384488">
                <a:buFont typeface="Arial" panose="020B0604020202020204" pitchFamily="34" charset="0"/>
                <a:buChar char="•"/>
              </a:pPr>
              <a:r>
                <a:rPr lang="en-US" altLang="ja-JP" sz="3805" dirty="0"/>
                <a:t>To efficiently incorporate two different information,  we propose a fingerspelling classification framework </a:t>
              </a:r>
            </a:p>
            <a:p>
              <a:r>
                <a:rPr lang="en-US" altLang="ja-JP" sz="3805" dirty="0"/>
                <a:t>    based on three methods:</a:t>
              </a:r>
              <a:br>
                <a:rPr lang="en-US" altLang="ja-JP" sz="3805" dirty="0"/>
              </a:br>
              <a:r>
                <a:rPr lang="en-US" altLang="ja-JP" sz="3805" dirty="0"/>
                <a:t>    1) </a:t>
              </a:r>
              <a:r>
                <a:rPr lang="en-US" altLang="ja-JP" sz="3805" i="1" dirty="0"/>
                <a:t>temporal regularized CCA (TRCCA)</a:t>
              </a:r>
              <a:r>
                <a:rPr lang="en-US" altLang="ja-JP" sz="3805" dirty="0"/>
                <a:t>[1] for spotting, </a:t>
              </a:r>
              <a:br>
                <a:rPr lang="en-US" altLang="ja-JP" sz="3805" dirty="0"/>
              </a:br>
              <a:r>
                <a:rPr lang="en-US" altLang="ja-JP" sz="3805" dirty="0"/>
                <a:t>    2) </a:t>
              </a:r>
              <a:r>
                <a:rPr lang="en-US" altLang="ja-JP" sz="3805" i="1" dirty="0"/>
                <a:t>orthogonal mutual subspace method (OMSM)</a:t>
              </a:r>
              <a:r>
                <a:rPr lang="en-US" altLang="ja-JP" sz="3805" dirty="0"/>
                <a:t>[2] and 3) </a:t>
              </a:r>
              <a:r>
                <a:rPr lang="en-US" altLang="ja-JP" sz="3805" i="1" dirty="0"/>
                <a:t>CNN features</a:t>
              </a:r>
              <a:r>
                <a:rPr lang="en-US" altLang="ja-JP" sz="3805" dirty="0"/>
                <a:t>[3] for classification.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42BB70-0745-4AA8-8B84-908591B95690}"/>
              </a:ext>
            </a:extLst>
          </p:cNvPr>
          <p:cNvGrpSpPr/>
          <p:nvPr/>
        </p:nvGrpSpPr>
        <p:grpSpPr>
          <a:xfrm>
            <a:off x="12471641" y="2072874"/>
            <a:ext cx="1961114" cy="2008530"/>
            <a:chOff x="10389014" y="2143295"/>
            <a:chExt cx="2061634" cy="2111480"/>
          </a:xfrm>
        </p:grpSpPr>
        <p:pic>
          <p:nvPicPr>
            <p:cNvPr id="1026" name="Picture 2" descr="C:\Users\Chendra\Desktop\logo200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9228" y="2143295"/>
              <a:ext cx="1347473" cy="1347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hendra\Desktop\logo_L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9014" y="3500190"/>
              <a:ext cx="2061634" cy="75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29304736" y="4709514"/>
            <a:ext cx="21527414" cy="17541158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miter lim="800000"/>
          </a:ln>
        </p:spPr>
        <p:txBody>
          <a:bodyPr wrap="square" lIns="121112" tIns="121112" rIns="121112" bIns="121112" rtlCol="0">
            <a:noAutofit/>
          </a:bodyPr>
          <a:lstStyle>
            <a:defPPr>
              <a:defRPr lang="ja-JP"/>
            </a:defPPr>
            <a:lvl1pPr algn="ctr">
              <a:defRPr sz="3600"/>
            </a:lvl1pPr>
          </a:lstStyle>
          <a:p>
            <a:pPr marL="499836" indent="-499836" algn="l">
              <a:buFont typeface="+mj-lt"/>
              <a:buAutoNum type="arabicPeriod"/>
            </a:pPr>
            <a:endParaRPr lang="pt-BR" altLang="ja-JP" sz="3805" dirty="0"/>
          </a:p>
          <a:p>
            <a:pPr marL="499836" indent="-499836" algn="l">
              <a:buFont typeface="+mj-lt"/>
              <a:buAutoNum type="arabicPeriod"/>
            </a:pPr>
            <a:endParaRPr lang="pt-BR" altLang="ja-JP" sz="3805" dirty="0"/>
          </a:p>
          <a:p>
            <a:pPr marL="499836" indent="-499836" algn="l">
              <a:buFont typeface="+mj-lt"/>
              <a:buAutoNum type="arabicPeriod"/>
            </a:pPr>
            <a:endParaRPr lang="pt-BR" altLang="ja-JP" sz="3805" dirty="0"/>
          </a:p>
          <a:p>
            <a:pPr marL="499836" indent="-499836" algn="l">
              <a:buFont typeface="+mj-lt"/>
              <a:buAutoNum type="arabicPeriod"/>
            </a:pPr>
            <a:endParaRPr lang="pt-BR" altLang="ja-JP" sz="3805" dirty="0"/>
          </a:p>
          <a:p>
            <a:pPr marL="499836" indent="-499836" algn="l">
              <a:buFont typeface="+mj-lt"/>
              <a:buAutoNum type="arabicPeriod"/>
            </a:pPr>
            <a:endParaRPr lang="pt-BR" altLang="ja-JP" sz="3805" dirty="0"/>
          </a:p>
          <a:p>
            <a:pPr marL="499836" indent="-499836" algn="l">
              <a:buFont typeface="+mj-lt"/>
              <a:buAutoNum type="arabicPeriod"/>
            </a:pPr>
            <a:endParaRPr lang="pt-BR" altLang="ja-JP" sz="3805" dirty="0"/>
          </a:p>
          <a:p>
            <a:pPr marL="499836" indent="-499836" algn="l">
              <a:buFont typeface="+mj-lt"/>
              <a:buAutoNum type="arabicPeriod"/>
            </a:pPr>
            <a:endParaRPr lang="pt-BR" altLang="ja-JP" sz="3805" dirty="0"/>
          </a:p>
          <a:p>
            <a:pPr marL="499836" indent="-499836" algn="l">
              <a:buFont typeface="+mj-lt"/>
              <a:buAutoNum type="arabicPeriod"/>
            </a:pPr>
            <a:endParaRPr lang="pt-BR" altLang="ja-JP" sz="3805" dirty="0"/>
          </a:p>
        </p:txBody>
      </p:sp>
      <p:sp>
        <p:nvSpPr>
          <p:cNvPr id="43" name="テキスト ボックス 17"/>
          <p:cNvSpPr txBox="1"/>
          <p:nvPr/>
        </p:nvSpPr>
        <p:spPr>
          <a:xfrm>
            <a:off x="29275677" y="23034665"/>
            <a:ext cx="21527414" cy="2600383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miter lim="800000"/>
          </a:ln>
        </p:spPr>
        <p:txBody>
          <a:bodyPr wrap="square" lIns="121112" tIns="121112" rIns="121112" bIns="121112" rtlCol="0">
            <a:noAutofit/>
          </a:bodyPr>
          <a:lstStyle>
            <a:defPPr>
              <a:defRPr lang="ja-JP"/>
            </a:defPPr>
            <a:lvl1pPr algn="ctr">
              <a:defRPr sz="3600"/>
            </a:lvl1pPr>
          </a:lstStyle>
          <a:p>
            <a:pPr marL="384488" indent="-384488" algn="just">
              <a:buFont typeface="Arial" panose="020B0604020202020204" pitchFamily="34" charset="0"/>
              <a:buChar char="•"/>
            </a:pPr>
            <a:r>
              <a:rPr lang="en-US" altLang="ja-JP" sz="3805" dirty="0"/>
              <a:t>We proposed fingerspelling recognition framework based on a complementary combination of TRCCA and OMSM with CNN features.</a:t>
            </a:r>
          </a:p>
          <a:p>
            <a:pPr marL="384488" indent="-384488" algn="just">
              <a:buFont typeface="Arial" panose="020B0604020202020204" pitchFamily="34" charset="0"/>
              <a:buChar char="•"/>
            </a:pPr>
            <a:r>
              <a:rPr lang="en-US" altLang="ja-JP" sz="3805" dirty="0"/>
              <a:t>We confirmed that our two-steps process significantly outperforms conventional one-step methods in terms of classification accuracy and recognition time.</a:t>
            </a:r>
          </a:p>
        </p:txBody>
      </p:sp>
      <p:sp>
        <p:nvSpPr>
          <p:cNvPr id="121" name="TextBox 34">
            <a:extLst>
              <a:ext uri="{FF2B5EF4-FFF2-40B4-BE49-F238E27FC236}">
                <a16:creationId xmlns:a16="http://schemas.microsoft.com/office/drawing/2014/main" id="{B16C1516-8A68-3044-BFE3-198495444CAD}"/>
              </a:ext>
            </a:extLst>
          </p:cNvPr>
          <p:cNvSpPr txBox="1"/>
          <p:nvPr/>
        </p:nvSpPr>
        <p:spPr>
          <a:xfrm>
            <a:off x="803102" y="11637674"/>
            <a:ext cx="72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pt-BR" altLang="ja-JP" sz="5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Step1: </a:t>
            </a:r>
            <a:r>
              <a:rPr kumimoji="1" lang="pt-BR" altLang="ja-JP" sz="540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Spotting</a:t>
            </a:r>
            <a:r>
              <a:rPr kumimoji="1" lang="pt-BR" altLang="ja-JP" sz="5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pt-BR" altLang="ja-JP" sz="540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process</a:t>
            </a:r>
            <a:endParaRPr kumimoji="1" lang="pt-BR" altLang="ja-JP" sz="54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130A724-3F40-5743-A520-3BBE5389CA0B}"/>
              </a:ext>
            </a:extLst>
          </p:cNvPr>
          <p:cNvCxnSpPr>
            <a:cxnSpLocks/>
          </p:cNvCxnSpPr>
          <p:nvPr/>
        </p:nvCxnSpPr>
        <p:spPr>
          <a:xfrm>
            <a:off x="12416925" y="11947466"/>
            <a:ext cx="29439" cy="166314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34">
            <a:extLst>
              <a:ext uri="{FF2B5EF4-FFF2-40B4-BE49-F238E27FC236}">
                <a16:creationId xmlns:a16="http://schemas.microsoft.com/office/drawing/2014/main" id="{6687A3A0-B2C2-E245-8908-38171937E9CC}"/>
              </a:ext>
            </a:extLst>
          </p:cNvPr>
          <p:cNvSpPr txBox="1"/>
          <p:nvPr/>
        </p:nvSpPr>
        <p:spPr>
          <a:xfrm>
            <a:off x="12849916" y="11656552"/>
            <a:ext cx="884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altLang="ja-JP" sz="5400" u="sng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Step2:</a:t>
            </a:r>
            <a:r>
              <a:rPr kumimoji="1" lang="pt-BR" altLang="ja-JP" sz="5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pt-BR" altLang="ja-JP" sz="540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Classification</a:t>
            </a:r>
            <a:r>
              <a:rPr kumimoji="1" lang="pt-BR" altLang="ja-JP" sz="5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pt-BR" altLang="ja-JP" sz="540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process</a:t>
            </a:r>
            <a:endParaRPr kumimoji="1" lang="pt-BR" altLang="ja-JP" sz="54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6648E205-FCC3-6A4A-8476-2B97AA7C8D9F}"/>
              </a:ext>
            </a:extLst>
          </p:cNvPr>
          <p:cNvSpPr txBox="1"/>
          <p:nvPr/>
        </p:nvSpPr>
        <p:spPr>
          <a:xfrm>
            <a:off x="29314811" y="4984866"/>
            <a:ext cx="12778221" cy="4314021"/>
          </a:xfrm>
          <a:prstGeom prst="rect">
            <a:avLst/>
          </a:prstGeom>
          <a:noFill/>
          <a:ln w="38100" cap="flat" cmpd="sng">
            <a:noFill/>
            <a:miter lim="800000"/>
          </a:ln>
        </p:spPr>
        <p:txBody>
          <a:bodyPr wrap="square" lIns="121112" tIns="121112" rIns="121112" bIns="121112" rtlCol="0">
            <a:noAutofit/>
          </a:bodyPr>
          <a:lstStyle/>
          <a:p>
            <a:pPr marL="384488" indent="-384488">
              <a:buFont typeface="Arial" panose="020B0604020202020204" pitchFamily="34" charset="0"/>
              <a:buChar char="•"/>
            </a:pPr>
            <a:r>
              <a:rPr lang="en-US" altLang="ja-JP" sz="3805" dirty="0"/>
              <a:t>Dataset:</a:t>
            </a:r>
          </a:p>
          <a:p>
            <a:pPr marL="1039500" lvl="1" indent="-571500">
              <a:buFont typeface="Wingdings" panose="05000000000000000000" pitchFamily="2" charset="2"/>
              <a:buChar char="Ø"/>
            </a:pPr>
            <a:r>
              <a:rPr lang="en-US" altLang="ja-JP" sz="3805" dirty="0"/>
              <a:t>We recorded </a:t>
            </a:r>
            <a:r>
              <a:rPr lang="en-US" altLang="ja-JP" sz="3805" b="1" u="sng" dirty="0"/>
              <a:t>15 fingerspelling classes</a:t>
            </a:r>
            <a:r>
              <a:rPr lang="en-US" altLang="ja-JP" sz="3805" dirty="0"/>
              <a:t> by a depth camera.</a:t>
            </a:r>
          </a:p>
          <a:p>
            <a:pPr marL="1039500" lvl="1" indent="-571500">
              <a:buFont typeface="Wingdings" panose="05000000000000000000" pitchFamily="2" charset="2"/>
              <a:buChar char="Ø"/>
            </a:pPr>
            <a:r>
              <a:rPr lang="en-US" altLang="ja-JP" sz="3805" dirty="0"/>
              <a:t>We synthesized </a:t>
            </a:r>
            <a:r>
              <a:rPr lang="en-US" altLang="ja-JP" sz="3805" u="sng" dirty="0"/>
              <a:t>an input video</a:t>
            </a:r>
            <a:r>
              <a:rPr lang="en-US" altLang="ja-JP" sz="3805" dirty="0"/>
              <a:t>, which continuously inputs fingerspelling and not fingerspelling sequences alternately.</a:t>
            </a:r>
          </a:p>
          <a:p>
            <a:pPr marL="384488" indent="-384488">
              <a:buFont typeface="Arial" panose="020B0604020202020204" pitchFamily="34" charset="0"/>
              <a:buChar char="•"/>
            </a:pPr>
            <a:r>
              <a:rPr lang="en-US" altLang="ja-JP" sz="3805" dirty="0"/>
              <a:t>Evaluation index:</a:t>
            </a:r>
          </a:p>
          <a:p>
            <a:pPr marL="1042462" lvl="1" indent="-742950">
              <a:buFont typeface="Wingdings" panose="05000000000000000000" pitchFamily="2" charset="2"/>
              <a:buChar char="Ø"/>
            </a:pPr>
            <a:r>
              <a:rPr lang="en-US" altLang="ja-JP" sz="3805" dirty="0"/>
              <a:t>Spotting performance, Classification accuracy, Recognition time. </a:t>
            </a:r>
          </a:p>
          <a:p>
            <a:pPr marL="384488" indent="-384488">
              <a:buFont typeface="Arial" panose="020B0604020202020204" pitchFamily="34" charset="0"/>
              <a:buChar char="•"/>
            </a:pPr>
            <a:endParaRPr lang="en-US" altLang="ja-JP" sz="3805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937D3C4-9F8B-7F4B-9990-76DB177AE79A}"/>
              </a:ext>
            </a:extLst>
          </p:cNvPr>
          <p:cNvGrpSpPr/>
          <p:nvPr/>
        </p:nvGrpSpPr>
        <p:grpSpPr>
          <a:xfrm>
            <a:off x="41947741" y="5825872"/>
            <a:ext cx="9029700" cy="3072627"/>
            <a:chOff x="41866334" y="5203156"/>
            <a:chExt cx="9029700" cy="3072627"/>
          </a:xfrm>
        </p:grpSpPr>
        <p:pic>
          <p:nvPicPr>
            <p:cNvPr id="71" name="図 70" descr="人, 持つ, 探す, 男 が含まれている画像&#10;&#10;自動的に生成された説明">
              <a:extLst>
                <a:ext uri="{FF2B5EF4-FFF2-40B4-BE49-F238E27FC236}">
                  <a16:creationId xmlns:a16="http://schemas.microsoft.com/office/drawing/2014/main" id="{E7381E46-0898-A145-8CB1-56EA6640C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0606" y="5203156"/>
              <a:ext cx="8525185" cy="2501900"/>
            </a:xfrm>
            <a:prstGeom prst="rect">
              <a:avLst/>
            </a:prstGeom>
          </p:spPr>
        </p:pic>
        <p:sp>
          <p:nvSpPr>
            <p:cNvPr id="412" name="テキスト ボックス 411">
              <a:extLst>
                <a:ext uri="{FF2B5EF4-FFF2-40B4-BE49-F238E27FC236}">
                  <a16:creationId xmlns:a16="http://schemas.microsoft.com/office/drawing/2014/main" id="{CEE77A55-457C-9347-966C-0B841E7137C8}"/>
                </a:ext>
              </a:extLst>
            </p:cNvPr>
            <p:cNvSpPr txBox="1"/>
            <p:nvPr/>
          </p:nvSpPr>
          <p:spPr>
            <a:xfrm>
              <a:off x="41866334" y="7623212"/>
              <a:ext cx="9029700" cy="652571"/>
            </a:xfrm>
            <a:prstGeom prst="rect">
              <a:avLst/>
            </a:prstGeom>
            <a:noFill/>
            <a:ln w="38100" cap="flat" cmpd="sng">
              <a:noFill/>
              <a:miter lim="800000"/>
            </a:ln>
          </p:spPr>
          <p:txBody>
            <a:bodyPr wrap="square" lIns="121112" tIns="121112" rIns="121112" bIns="121112" rtlCol="0">
              <a:noAutofit/>
            </a:bodyPr>
            <a:lstStyle/>
            <a:p>
              <a:r>
                <a:rPr lang="en-US" altLang="ja-JP" sz="3805" dirty="0"/>
                <a:t>Sample images of our fingerspelling dataset.</a:t>
              </a:r>
            </a:p>
          </p:txBody>
        </p:sp>
      </p:grp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0C53EDA8-9802-E145-B0F1-0D5BECE30366}"/>
              </a:ext>
            </a:extLst>
          </p:cNvPr>
          <p:cNvSpPr txBox="1"/>
          <p:nvPr/>
        </p:nvSpPr>
        <p:spPr>
          <a:xfrm>
            <a:off x="390323" y="10968712"/>
            <a:ext cx="28544004" cy="621280"/>
          </a:xfrm>
          <a:prstGeom prst="rect">
            <a:avLst/>
          </a:prstGeom>
          <a:gradFill>
            <a:gsLst>
              <a:gs pos="50000">
                <a:srgbClr val="B18FCB"/>
              </a:gs>
              <a:gs pos="0">
                <a:srgbClr val="7030A0"/>
              </a:gs>
              <a:gs pos="100000">
                <a:srgbClr val="7030A0"/>
              </a:gs>
            </a:gsLst>
            <a:lin ang="5400000" scaled="0"/>
          </a:gradFill>
          <a:ln w="38100">
            <a:solidFill>
              <a:srgbClr val="7030A0"/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ja-JP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ja-JP" sz="3805" dirty="0"/>
              <a:t>(2) Proposed framework</a:t>
            </a:r>
            <a:endParaRPr lang="ja-JP" altLang="en-US" sz="3805" dirty="0"/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9418A8E9-E58D-9A40-9CFB-6DCEC9F4CFD8}"/>
              </a:ext>
            </a:extLst>
          </p:cNvPr>
          <p:cNvSpPr txBox="1"/>
          <p:nvPr/>
        </p:nvSpPr>
        <p:spPr>
          <a:xfrm>
            <a:off x="29304735" y="4245367"/>
            <a:ext cx="21527414" cy="618318"/>
          </a:xfrm>
          <a:prstGeom prst="rect">
            <a:avLst/>
          </a:prstGeom>
          <a:gradFill>
            <a:gsLst>
              <a:gs pos="50000">
                <a:srgbClr val="B18FCB"/>
              </a:gs>
              <a:gs pos="0">
                <a:srgbClr val="7030A0"/>
              </a:gs>
              <a:gs pos="100000">
                <a:srgbClr val="7030A0"/>
              </a:gs>
            </a:gsLst>
            <a:lin ang="5400000" scaled="0"/>
          </a:gradFill>
          <a:ln w="38100">
            <a:solidFill>
              <a:srgbClr val="7030A0"/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ja-JP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ja-JP" sz="3805" dirty="0"/>
              <a:t>(3) Experiments</a:t>
            </a:r>
            <a:endParaRPr lang="ja-JP" altLang="en-US" sz="3805" dirty="0"/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49127BE-BEB7-B142-B972-09646C2B5E57}"/>
              </a:ext>
            </a:extLst>
          </p:cNvPr>
          <p:cNvGrpSpPr/>
          <p:nvPr/>
        </p:nvGrpSpPr>
        <p:grpSpPr>
          <a:xfrm>
            <a:off x="29830645" y="9462535"/>
            <a:ext cx="11252995" cy="7278892"/>
            <a:chOff x="29830645" y="9566053"/>
            <a:chExt cx="11252995" cy="7278892"/>
          </a:xfrm>
        </p:grpSpPr>
        <p:pic>
          <p:nvPicPr>
            <p:cNvPr id="410" name="図 409" descr="テーブル&#10;&#10;自動的に生成された説明">
              <a:extLst>
                <a:ext uri="{FF2B5EF4-FFF2-40B4-BE49-F238E27FC236}">
                  <a16:creationId xmlns:a16="http://schemas.microsoft.com/office/drawing/2014/main" id="{E2620F3D-4664-AA4B-95D1-D6370BFF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15768" y="9566053"/>
              <a:ext cx="7469691" cy="6858000"/>
            </a:xfrm>
            <a:prstGeom prst="rect">
              <a:avLst/>
            </a:prstGeom>
          </p:spPr>
        </p:pic>
        <p:sp>
          <p:nvSpPr>
            <p:cNvPr id="415" name="テキスト ボックス 414">
              <a:extLst>
                <a:ext uri="{FF2B5EF4-FFF2-40B4-BE49-F238E27FC236}">
                  <a16:creationId xmlns:a16="http://schemas.microsoft.com/office/drawing/2014/main" id="{A82D73C7-F30A-C84A-B981-E3D5131361D1}"/>
                </a:ext>
              </a:extLst>
            </p:cNvPr>
            <p:cNvSpPr txBox="1"/>
            <p:nvPr/>
          </p:nvSpPr>
          <p:spPr>
            <a:xfrm>
              <a:off x="29830645" y="16192374"/>
              <a:ext cx="11252995" cy="652571"/>
            </a:xfrm>
            <a:prstGeom prst="rect">
              <a:avLst/>
            </a:prstGeom>
            <a:noFill/>
            <a:ln w="38100" cap="flat" cmpd="sng">
              <a:noFill/>
              <a:miter lim="800000"/>
            </a:ln>
          </p:spPr>
          <p:txBody>
            <a:bodyPr wrap="square" lIns="121112" tIns="121112" rIns="121112" bIns="121112" rtlCol="0">
              <a:noAutofit/>
            </a:bodyPr>
            <a:lstStyle/>
            <a:p>
              <a:pPr algn="ctr"/>
              <a:r>
                <a:rPr lang="en-US" altLang="ja-JP" sz="3805" dirty="0"/>
                <a:t>Confusion Matrix: Results of the spotting process.</a:t>
              </a: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D5FFC419-8803-8A4C-81C3-1B690BEBB15B}"/>
              </a:ext>
            </a:extLst>
          </p:cNvPr>
          <p:cNvGrpSpPr/>
          <p:nvPr/>
        </p:nvGrpSpPr>
        <p:grpSpPr>
          <a:xfrm>
            <a:off x="41083641" y="9793288"/>
            <a:ext cx="9362319" cy="9893272"/>
            <a:chOff x="41085070" y="9544701"/>
            <a:chExt cx="9362319" cy="9893272"/>
          </a:xfrm>
        </p:grpSpPr>
        <p:pic>
          <p:nvPicPr>
            <p:cNvPr id="73" name="図 72" descr="テーブル&#10;&#10;自動的に生成された説明">
              <a:extLst>
                <a:ext uri="{FF2B5EF4-FFF2-40B4-BE49-F238E27FC236}">
                  <a16:creationId xmlns:a16="http://schemas.microsoft.com/office/drawing/2014/main" id="{823705D2-B4C1-FE46-9A70-0FECC259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5070" y="9544701"/>
              <a:ext cx="9360721" cy="9331285"/>
            </a:xfrm>
            <a:prstGeom prst="rect">
              <a:avLst/>
            </a:prstGeom>
          </p:spPr>
        </p:pic>
        <p:sp>
          <p:nvSpPr>
            <p:cNvPr id="416" name="テキスト ボックス 415">
              <a:extLst>
                <a:ext uri="{FF2B5EF4-FFF2-40B4-BE49-F238E27FC236}">
                  <a16:creationId xmlns:a16="http://schemas.microsoft.com/office/drawing/2014/main" id="{AB5E3E31-EDA2-DB46-9D9F-6238AFBB1AF8}"/>
                </a:ext>
              </a:extLst>
            </p:cNvPr>
            <p:cNvSpPr txBox="1"/>
            <p:nvPr/>
          </p:nvSpPr>
          <p:spPr>
            <a:xfrm>
              <a:off x="42813112" y="18785402"/>
              <a:ext cx="7634277" cy="652571"/>
            </a:xfrm>
            <a:prstGeom prst="rect">
              <a:avLst/>
            </a:prstGeom>
            <a:noFill/>
            <a:ln w="38100" cap="flat" cmpd="sng">
              <a:noFill/>
              <a:miter lim="800000"/>
            </a:ln>
          </p:spPr>
          <p:txBody>
            <a:bodyPr wrap="square" lIns="121112" tIns="121112" rIns="121112" bIns="121112" rtlCol="0">
              <a:noAutofit/>
            </a:bodyPr>
            <a:lstStyle/>
            <a:p>
              <a:pPr algn="ctr"/>
              <a:r>
                <a:rPr lang="en-US" altLang="ja-JP" sz="3805" dirty="0"/>
                <a:t>Confusion Matrix:</a:t>
              </a:r>
            </a:p>
            <a:p>
              <a:pPr algn="ctr"/>
              <a:r>
                <a:rPr lang="en-US" altLang="ja-JP" sz="3805" dirty="0"/>
                <a:t> Results of the classification process</a:t>
              </a:r>
            </a:p>
          </p:txBody>
        </p:sp>
      </p:grp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7993FD18-47E4-DE4B-BC5E-F65E99481D77}"/>
              </a:ext>
            </a:extLst>
          </p:cNvPr>
          <p:cNvSpPr txBox="1"/>
          <p:nvPr/>
        </p:nvSpPr>
        <p:spPr>
          <a:xfrm>
            <a:off x="30169180" y="17199134"/>
            <a:ext cx="11252995" cy="652571"/>
          </a:xfrm>
          <a:prstGeom prst="rect">
            <a:avLst/>
          </a:prstGeom>
          <a:noFill/>
          <a:ln w="38100" cap="flat" cmpd="sng">
            <a:noFill/>
            <a:miter lim="800000"/>
          </a:ln>
        </p:spPr>
        <p:txBody>
          <a:bodyPr wrap="square" lIns="121112" tIns="121112" rIns="121112" bIns="121112" rtlCol="0">
            <a:noAutofit/>
          </a:bodyPr>
          <a:lstStyle/>
          <a:p>
            <a:r>
              <a:rPr lang="en-US" altLang="ja-JP" sz="3805" dirty="0"/>
              <a:t>Accuracies and recognition times of different methods.</a:t>
            </a:r>
          </a:p>
        </p:txBody>
      </p:sp>
      <p:graphicFrame>
        <p:nvGraphicFramePr>
          <p:cNvPr id="80" name="表 80">
            <a:extLst>
              <a:ext uri="{FF2B5EF4-FFF2-40B4-BE49-F238E27FC236}">
                <a16:creationId xmlns:a16="http://schemas.microsoft.com/office/drawing/2014/main" id="{D51EFDB3-06E2-8049-AA7F-11F2B80E329B}"/>
              </a:ext>
            </a:extLst>
          </p:cNvPr>
          <p:cNvGraphicFramePr>
            <a:graphicFrameLocks noGrp="1"/>
          </p:cNvGraphicFramePr>
          <p:nvPr/>
        </p:nvGraphicFramePr>
        <p:xfrm>
          <a:off x="29746289" y="17980808"/>
          <a:ext cx="11709944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49268">
                  <a:extLst>
                    <a:ext uri="{9D8B030D-6E8A-4147-A177-3AD203B41FA5}">
                      <a16:colId xmlns:a16="http://schemas.microsoft.com/office/drawing/2014/main" val="2204329046"/>
                    </a:ext>
                  </a:extLst>
                </a:gridCol>
                <a:gridCol w="1813856">
                  <a:extLst>
                    <a:ext uri="{9D8B030D-6E8A-4147-A177-3AD203B41FA5}">
                      <a16:colId xmlns:a16="http://schemas.microsoft.com/office/drawing/2014/main" val="3075792565"/>
                    </a:ext>
                  </a:extLst>
                </a:gridCol>
                <a:gridCol w="3446820">
                  <a:extLst>
                    <a:ext uri="{9D8B030D-6E8A-4147-A177-3AD203B41FA5}">
                      <a16:colId xmlns:a16="http://schemas.microsoft.com/office/drawing/2014/main" val="612140287"/>
                    </a:ext>
                  </a:extLst>
                </a:gridCol>
              </a:tblGrid>
              <a:tr h="5636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Framework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Accuracy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Recognition Time</a:t>
                      </a:r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74"/>
                  </a:ext>
                </a:extLst>
              </a:tr>
              <a:tr h="5636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TRCCA[1]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64.1%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39.7 </a:t>
                      </a:r>
                      <a:r>
                        <a:rPr kumimoji="1" lang="en-US" altLang="ja-JP" sz="3200" b="1" dirty="0" err="1"/>
                        <a:t>ms</a:t>
                      </a:r>
                      <a:endParaRPr kumimoji="1" lang="ja-JP" altLang="en-US" sz="3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06420"/>
                  </a:ext>
                </a:extLst>
              </a:tr>
              <a:tr h="5636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CNN feat - OMSM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68.9%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52.7 </a:t>
                      </a:r>
                      <a:r>
                        <a:rPr kumimoji="1" lang="en-US" altLang="ja-JP" sz="3200" dirty="0" err="1"/>
                        <a:t>ms</a:t>
                      </a:r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48117"/>
                  </a:ext>
                </a:extLst>
              </a:tr>
              <a:tr h="5636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KOTRCCA[1] 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79.0%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169.0 </a:t>
                      </a:r>
                      <a:r>
                        <a:rPr kumimoji="1" lang="en-US" altLang="ja-JP" sz="3200" dirty="0" err="1"/>
                        <a:t>ms</a:t>
                      </a:r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25315"/>
                  </a:ext>
                </a:extLst>
              </a:tr>
              <a:tr h="5636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TRCCA - CNN(</a:t>
                      </a:r>
                      <a:r>
                        <a:rPr kumimoji="1" lang="en-US" altLang="ja-JP" sz="3200" dirty="0" err="1"/>
                        <a:t>softmax</a:t>
                      </a:r>
                      <a:r>
                        <a:rPr kumimoji="1" lang="en-US" altLang="ja-JP" sz="3200" dirty="0"/>
                        <a:t>)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80.7%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56.9 </a:t>
                      </a:r>
                      <a:r>
                        <a:rPr kumimoji="1" lang="en-US" altLang="ja-JP" sz="3200" dirty="0" err="1"/>
                        <a:t>ms</a:t>
                      </a:r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72456"/>
                  </a:ext>
                </a:extLst>
              </a:tr>
              <a:tr h="5636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TRCCA - KOMSM 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86.9%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187.3 </a:t>
                      </a:r>
                      <a:r>
                        <a:rPr kumimoji="1" lang="en-US" altLang="ja-JP" sz="3200" dirty="0" err="1"/>
                        <a:t>ms</a:t>
                      </a:r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31992"/>
                  </a:ext>
                </a:extLst>
              </a:tr>
              <a:tr h="5636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TRCCA - CNN feat - OMSM(Proposed)</a:t>
                      </a:r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88.2%</a:t>
                      </a:r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91.2 </a:t>
                      </a:r>
                      <a:r>
                        <a:rPr kumimoji="1" lang="en-US" altLang="ja-JP" sz="3200" dirty="0" err="1"/>
                        <a:t>ms</a:t>
                      </a:r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98966"/>
                  </a:ext>
                </a:extLst>
              </a:tr>
            </a:tbl>
          </a:graphicData>
        </a:graphic>
      </p:graphicFrame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B06157FF-7AAC-9043-B5F8-FEA60C83ABA6}"/>
              </a:ext>
            </a:extLst>
          </p:cNvPr>
          <p:cNvSpPr txBox="1"/>
          <p:nvPr/>
        </p:nvSpPr>
        <p:spPr>
          <a:xfrm>
            <a:off x="29275608" y="22371888"/>
            <a:ext cx="21527414" cy="618318"/>
          </a:xfrm>
          <a:prstGeom prst="rect">
            <a:avLst/>
          </a:prstGeom>
          <a:gradFill>
            <a:gsLst>
              <a:gs pos="50000">
                <a:srgbClr val="B18FCB"/>
              </a:gs>
              <a:gs pos="0">
                <a:srgbClr val="7030A0"/>
              </a:gs>
              <a:gs pos="100000">
                <a:srgbClr val="7030A0"/>
              </a:gs>
            </a:gsLst>
            <a:lin ang="5400000" scaled="0"/>
          </a:gradFill>
          <a:ln w="38100">
            <a:solidFill>
              <a:srgbClr val="7030A0"/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ja-JP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ja-JP" sz="3805" dirty="0"/>
              <a:t>(4) Conclusion</a:t>
            </a:r>
            <a:endParaRPr lang="ja-JP" altLang="en-US" sz="3805" dirty="0"/>
          </a:p>
        </p:txBody>
      </p:sp>
      <p:sp>
        <p:nvSpPr>
          <p:cNvPr id="419" name="テキスト ボックス 17">
            <a:extLst>
              <a:ext uri="{FF2B5EF4-FFF2-40B4-BE49-F238E27FC236}">
                <a16:creationId xmlns:a16="http://schemas.microsoft.com/office/drawing/2014/main" id="{C1F7D9C2-D074-5945-A7F4-4CCB54D61B4C}"/>
              </a:ext>
            </a:extLst>
          </p:cNvPr>
          <p:cNvSpPr txBox="1"/>
          <p:nvPr/>
        </p:nvSpPr>
        <p:spPr>
          <a:xfrm>
            <a:off x="29304804" y="26358103"/>
            <a:ext cx="21527414" cy="2301281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miter lim="800000"/>
          </a:ln>
        </p:spPr>
        <p:txBody>
          <a:bodyPr wrap="square" lIns="121112" tIns="121112" rIns="121112" bIns="121112" rtlCol="0">
            <a:noAutofit/>
          </a:bodyPr>
          <a:lstStyle>
            <a:defPPr>
              <a:defRPr lang="ja-JP"/>
            </a:defPPr>
            <a:lvl1pPr algn="ctr">
              <a:defRPr sz="3600"/>
            </a:lvl1pPr>
          </a:lstStyle>
          <a:p>
            <a:pPr algn="l"/>
            <a:r>
              <a:rPr lang="en-US" altLang="ja-JP" sz="2400" dirty="0"/>
              <a:t>[1]S. Tanaka, A. Okazaki, N. Kato, H. Hino and K. Fukui, Spotting fingerspelled words from sign language video by temporally regularized canonical component analysis, </a:t>
            </a:r>
            <a:r>
              <a:rPr lang="en-US" altLang="ja-JP" sz="2400" i="1" dirty="0"/>
              <a:t>2016 IEEE International Conference on Identity, Security and Behavior Analysis</a:t>
            </a:r>
            <a:r>
              <a:rPr lang="en-US" altLang="ja-JP" sz="2400" dirty="0"/>
              <a:t>, 2016, pp. 1-7.</a:t>
            </a:r>
          </a:p>
          <a:p>
            <a:pPr algn="l"/>
            <a:r>
              <a:rPr lang="en-US" altLang="ja-JP" sz="2400" dirty="0"/>
              <a:t>[2]K. Fukui and O. Yamaguchi, The kernel orthogonal mutual Subspace method and its application to 3D object recognition, in </a:t>
            </a:r>
            <a:r>
              <a:rPr lang="en-US" altLang="ja-JP" sz="2400" i="1" dirty="0"/>
              <a:t>Asian Conference on Computer Vision</a:t>
            </a:r>
            <a:r>
              <a:rPr lang="en-US" altLang="ja-JP" sz="2400" dirty="0"/>
              <a:t>, 2007, pp. 467-476.</a:t>
            </a:r>
          </a:p>
          <a:p>
            <a:pPr algn="l"/>
            <a:r>
              <a:rPr lang="en-US" altLang="ja-JP" sz="2400" dirty="0"/>
              <a:t>[3] N. </a:t>
            </a:r>
            <a:r>
              <a:rPr lang="en-US" altLang="ja-JP" sz="2400" dirty="0" err="1"/>
              <a:t>Sogi</a:t>
            </a:r>
            <a:r>
              <a:rPr lang="en-US" altLang="ja-JP" sz="2400" dirty="0"/>
              <a:t>, T. Nakayama, and K. Fukui, A method based on convex cone model for image-set classification with </a:t>
            </a:r>
            <a:r>
              <a:rPr lang="en-US" altLang="ja-JP" sz="2400" dirty="0" err="1"/>
              <a:t>cnn</a:t>
            </a:r>
            <a:r>
              <a:rPr lang="en-US" altLang="ja-JP" sz="2400" dirty="0"/>
              <a:t> features, in 2018 </a:t>
            </a:r>
            <a:r>
              <a:rPr lang="en-US" altLang="ja-JP" sz="2400" i="1" dirty="0"/>
              <a:t>International Joint Conference on Neural Networks</a:t>
            </a:r>
            <a:r>
              <a:rPr lang="en-US" altLang="ja-JP" sz="2400" dirty="0"/>
              <a:t>, 2018, pp. 1-8.</a:t>
            </a:r>
          </a:p>
          <a:p>
            <a:pPr algn="l"/>
            <a:endParaRPr lang="en-US" altLang="ja-JP" sz="2400" dirty="0"/>
          </a:p>
          <a:p>
            <a:pPr algn="l"/>
            <a:endParaRPr lang="en-US" altLang="ja-JP" sz="2800" dirty="0"/>
          </a:p>
          <a:p>
            <a:pPr algn="l"/>
            <a:endParaRPr lang="en-US" altLang="ja-JP" sz="2800" dirty="0"/>
          </a:p>
          <a:p>
            <a:pPr algn="l"/>
            <a:endParaRPr lang="en-US" altLang="ja-JP" sz="2800" dirty="0"/>
          </a:p>
          <a:p>
            <a:pPr algn="just"/>
            <a:endParaRPr lang="en-US" altLang="ja-JP" sz="3805" dirty="0"/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9E8B7F25-762B-3D42-AF2E-2355628216BB}"/>
              </a:ext>
            </a:extLst>
          </p:cNvPr>
          <p:cNvSpPr txBox="1"/>
          <p:nvPr/>
        </p:nvSpPr>
        <p:spPr>
          <a:xfrm>
            <a:off x="29304735" y="25787086"/>
            <a:ext cx="21527414" cy="618318"/>
          </a:xfrm>
          <a:prstGeom prst="rect">
            <a:avLst/>
          </a:prstGeom>
          <a:gradFill>
            <a:gsLst>
              <a:gs pos="50000">
                <a:srgbClr val="B18FCB"/>
              </a:gs>
              <a:gs pos="0">
                <a:srgbClr val="7030A0"/>
              </a:gs>
              <a:gs pos="100000">
                <a:srgbClr val="7030A0"/>
              </a:gs>
            </a:gsLst>
            <a:lin ang="5400000" scaled="0"/>
          </a:gradFill>
          <a:ln w="38100">
            <a:solidFill>
              <a:srgbClr val="7030A0"/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ja-JP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ja-JP" sz="3805" dirty="0"/>
              <a:t>(5) References</a:t>
            </a:r>
            <a:endParaRPr lang="ja-JP" altLang="en-US" sz="3805" dirty="0"/>
          </a:p>
        </p:txBody>
      </p:sp>
      <p:pic>
        <p:nvPicPr>
          <p:cNvPr id="37" name="図 36" descr="人, 持つ, 探す, 男 が含まれている画像&#10;&#10;自動的に生成された説明">
            <a:extLst>
              <a:ext uri="{FF2B5EF4-FFF2-40B4-BE49-F238E27FC236}">
                <a16:creationId xmlns:a16="http://schemas.microsoft.com/office/drawing/2014/main" id="{C23A7517-755B-D145-B49F-FDFE6D51C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33" b="53425"/>
          <a:stretch/>
        </p:blipFill>
        <p:spPr>
          <a:xfrm>
            <a:off x="22946878" y="8055509"/>
            <a:ext cx="1685221" cy="173629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9A18B8E-C836-7144-9C4B-FAFDB865C6EB}"/>
              </a:ext>
            </a:extLst>
          </p:cNvPr>
          <p:cNvSpPr txBox="1"/>
          <p:nvPr/>
        </p:nvSpPr>
        <p:spPr>
          <a:xfrm>
            <a:off x="21945417" y="9813088"/>
            <a:ext cx="6772692" cy="652571"/>
          </a:xfrm>
          <a:prstGeom prst="rect">
            <a:avLst/>
          </a:prstGeom>
          <a:noFill/>
          <a:ln w="38100" cap="flat" cmpd="sng">
            <a:noFill/>
            <a:miter lim="800000"/>
          </a:ln>
        </p:spPr>
        <p:txBody>
          <a:bodyPr wrap="square" lIns="121112" tIns="121112" rIns="121112" bIns="121112" rtlCol="0">
            <a:noAutofit/>
          </a:bodyPr>
          <a:lstStyle/>
          <a:p>
            <a:r>
              <a:rPr lang="en-US" altLang="ja-JP" sz="3805" dirty="0"/>
              <a:t>Japanese fingerspelling examples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751BE249-3091-3B46-9D11-4672D39CFC8C}"/>
              </a:ext>
            </a:extLst>
          </p:cNvPr>
          <p:cNvSpPr/>
          <p:nvPr/>
        </p:nvSpPr>
        <p:spPr>
          <a:xfrm>
            <a:off x="21698459" y="7404204"/>
            <a:ext cx="7069853" cy="3291950"/>
          </a:xfrm>
          <a:prstGeom prst="roundRect">
            <a:avLst>
              <a:gd name="adj" fmla="val 8731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EE8CB80-132D-F04A-BEDF-82187A950580}"/>
              </a:ext>
            </a:extLst>
          </p:cNvPr>
          <p:cNvSpPr txBox="1"/>
          <p:nvPr/>
        </p:nvSpPr>
        <p:spPr>
          <a:xfrm>
            <a:off x="23127044" y="7375584"/>
            <a:ext cx="1685221" cy="652571"/>
          </a:xfrm>
          <a:prstGeom prst="rect">
            <a:avLst/>
          </a:prstGeom>
          <a:noFill/>
          <a:ln w="38100" cap="flat" cmpd="sng">
            <a:noFill/>
            <a:miter lim="800000"/>
          </a:ln>
        </p:spPr>
        <p:txBody>
          <a:bodyPr wrap="square" lIns="121112" tIns="121112" rIns="121112" bIns="121112" rtlCol="0">
            <a:noAutofit/>
          </a:bodyPr>
          <a:lstStyle/>
          <a:p>
            <a:r>
              <a:rPr lang="en-US" altLang="ja-JP" sz="3805" dirty="0"/>
              <a:t>Static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99055B-2C74-8442-98DA-1EBB98FD687D}"/>
              </a:ext>
            </a:extLst>
          </p:cNvPr>
          <p:cNvSpPr txBox="1"/>
          <p:nvPr/>
        </p:nvSpPr>
        <p:spPr>
          <a:xfrm>
            <a:off x="26096465" y="7353972"/>
            <a:ext cx="2099023" cy="652571"/>
          </a:xfrm>
          <a:prstGeom prst="rect">
            <a:avLst/>
          </a:prstGeom>
          <a:noFill/>
          <a:ln w="38100" cap="flat" cmpd="sng">
            <a:noFill/>
            <a:miter lim="800000"/>
          </a:ln>
        </p:spPr>
        <p:txBody>
          <a:bodyPr wrap="square" lIns="121112" tIns="121112" rIns="121112" bIns="121112" rtlCol="0">
            <a:noAutofit/>
          </a:bodyPr>
          <a:lstStyle/>
          <a:p>
            <a:r>
              <a:rPr lang="en-US" altLang="ja-JP" sz="3805" dirty="0"/>
              <a:t>Dynamic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14D2959-D210-4943-AEAC-5D62425AABA9}"/>
              </a:ext>
            </a:extLst>
          </p:cNvPr>
          <p:cNvSpPr txBox="1"/>
          <p:nvPr/>
        </p:nvSpPr>
        <p:spPr>
          <a:xfrm>
            <a:off x="22099230" y="8435421"/>
            <a:ext cx="1027814" cy="652571"/>
          </a:xfrm>
          <a:prstGeom prst="rect">
            <a:avLst/>
          </a:prstGeom>
          <a:noFill/>
          <a:ln w="38100" cap="flat" cmpd="sng">
            <a:noFill/>
            <a:miter lim="800000"/>
          </a:ln>
        </p:spPr>
        <p:txBody>
          <a:bodyPr wrap="square" lIns="121112" tIns="121112" rIns="121112" bIns="121112" rtlCol="0">
            <a:noAutofit/>
          </a:bodyPr>
          <a:lstStyle/>
          <a:p>
            <a:r>
              <a:rPr lang="en-US" altLang="ja-JP" sz="3805" dirty="0"/>
              <a:t>“a”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50D4F7D-0556-A74D-8E52-4D7F3E073AF7}"/>
              </a:ext>
            </a:extLst>
          </p:cNvPr>
          <p:cNvSpPr txBox="1"/>
          <p:nvPr/>
        </p:nvSpPr>
        <p:spPr>
          <a:xfrm>
            <a:off x="24923804" y="8435421"/>
            <a:ext cx="1399476" cy="652571"/>
          </a:xfrm>
          <a:prstGeom prst="rect">
            <a:avLst/>
          </a:prstGeom>
          <a:noFill/>
          <a:ln w="38100" cap="flat" cmpd="sng">
            <a:noFill/>
            <a:miter lim="800000"/>
          </a:ln>
        </p:spPr>
        <p:txBody>
          <a:bodyPr wrap="square" lIns="121112" tIns="121112" rIns="121112" bIns="121112" rtlCol="0">
            <a:noAutofit/>
          </a:bodyPr>
          <a:lstStyle/>
          <a:p>
            <a:r>
              <a:rPr lang="en-US" altLang="ja-JP" sz="3805" dirty="0"/>
              <a:t>“</a:t>
            </a:r>
            <a:r>
              <a:rPr lang="en-US" altLang="ja-JP" sz="3805" dirty="0" err="1"/>
              <a:t>mo</a:t>
            </a:r>
            <a:r>
              <a:rPr lang="en-US" altLang="ja-JP" sz="3805" dirty="0"/>
              <a:t>”</a:t>
            </a:r>
          </a:p>
        </p:txBody>
      </p:sp>
      <p:pic>
        <p:nvPicPr>
          <p:cNvPr id="46" name="図 45" descr="人, 持つ, 探す, 男 が含まれている画像&#10;&#10;自動的に生成された説明">
            <a:extLst>
              <a:ext uri="{FF2B5EF4-FFF2-40B4-BE49-F238E27FC236}">
                <a16:creationId xmlns:a16="http://schemas.microsoft.com/office/drawing/2014/main" id="{C7F6C582-46C5-864E-9893-E8307C07DD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5" t="52878" r="38341"/>
          <a:stretch/>
        </p:blipFill>
        <p:spPr>
          <a:xfrm>
            <a:off x="26223297" y="8032019"/>
            <a:ext cx="1693547" cy="1732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764CA88-BB64-A843-A5E9-F0F259F3A6CF}"/>
                  </a:ext>
                </a:extLst>
              </p:cNvPr>
              <p:cNvSpPr txBox="1"/>
              <p:nvPr/>
            </p:nvSpPr>
            <p:spPr>
              <a:xfrm>
                <a:off x="478128" y="21026536"/>
                <a:ext cx="11993513" cy="7552406"/>
              </a:xfrm>
              <a:prstGeom prst="rect">
                <a:avLst/>
              </a:prstGeom>
              <a:noFill/>
              <a:ln w="38100" cap="flat" cmpd="sng">
                <a:noFill/>
                <a:miter lim="800000"/>
              </a:ln>
            </p:spPr>
            <p:txBody>
              <a:bodyPr wrap="square" lIns="121112" tIns="121112" rIns="121112" bIns="121112" rtlCol="0">
                <a:noAutofit/>
              </a:bodyPr>
              <a:lstStyle/>
              <a:p>
                <a:pPr marL="384488" indent="-384488">
                  <a:buFont typeface="Arial" panose="020B0604020202020204" pitchFamily="34" charset="0"/>
                  <a:buChar char="•"/>
                </a:pPr>
                <a:r>
                  <a:rPr lang="en-US" altLang="ja-JP" sz="3805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Fingerspelling images in an input  video are detected by considering the temporal information using TRCCA.</a:t>
                </a:r>
              </a:p>
              <a:p>
                <a:pPr marL="384488" indent="-384488">
                  <a:buFont typeface="Arial" panose="020B0604020202020204" pitchFamily="34" charset="0"/>
                  <a:buChar char="•"/>
                </a:pPr>
                <a:endParaRPr lang="en-US" altLang="ja-JP" sz="1000" dirty="0">
                  <a:solidFill>
                    <a:prstClr val="black"/>
                  </a:solidFill>
                  <a:ea typeface="ＭＳ Ｐゴシック" panose="020B0600070205080204" pitchFamily="50" charset="-128"/>
                </a:endParaRPr>
              </a:p>
              <a:p>
                <a:r>
                  <a:rPr lang="en-US" altLang="ja-JP" sz="3805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TRCCA: Calculate similarity between two sequences  </a:t>
                </a:r>
              </a:p>
              <a:p>
                <a:r>
                  <a:rPr lang="en-US" altLang="ja-JP" sz="3805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           considering temporal information.</a:t>
                </a:r>
              </a:p>
              <a:p>
                <a:pPr marL="384488" indent="-384488">
                  <a:buFont typeface="Arial" panose="020B0604020202020204" pitchFamily="34" charset="0"/>
                  <a:buChar char="•"/>
                </a:pPr>
                <a:endParaRPr lang="en-US" altLang="ja-JP" sz="3200" dirty="0">
                  <a:solidFill>
                    <a:prstClr val="black"/>
                  </a:solidFill>
                  <a:ea typeface="ＭＳ Ｐゴシック" panose="020B0600070205080204" pitchFamily="50" charset="-128"/>
                </a:endParaRPr>
              </a:p>
              <a:p>
                <a:pPr marL="384488" indent="-384488">
                  <a:buFont typeface="Arial" panose="020B0604020202020204" pitchFamily="34" charset="0"/>
                  <a:buChar char="•"/>
                </a:pPr>
                <a:r>
                  <a:rPr lang="en-US" altLang="ja-JP" sz="381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The detailed procedure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1.1 The input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image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sequence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{</m:t>
                    </m:r>
                    <m:sSubSup>
                      <m:sSubSup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}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𝑡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=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𝑇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−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+1</m:t>
                        </m:r>
                      </m:sub>
                      <m:sup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is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compared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with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the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reference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fingerspelling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ja-JP" sz="32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by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TRCCA. 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If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the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input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sequence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has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high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similarity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with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the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reference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fingerspelling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,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the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input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sequence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is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classified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as a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fingerspelling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.</a:t>
                </a:r>
              </a:p>
              <a:p>
                <a:pPr lvl="0">
                  <a:defRPr/>
                </a:pPr>
                <a:endParaRPr lang="pt-BR" altLang="ja-JP" sz="800" dirty="0">
                  <a:solidFill>
                    <a:prstClr val="black"/>
                  </a:solidFill>
                  <a:ea typeface="ＭＳ Ｐゴシック" panose="020B0600070205080204" pitchFamily="50" charset="-128"/>
                </a:endParaRP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1.2 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Fingerspelling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images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𝑡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=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𝑇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−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𝑖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are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extracted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from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the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input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sequence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.</a:t>
                </a:r>
              </a:p>
              <a:p>
                <a:pPr marL="384488" indent="-384488">
                  <a:buFont typeface="Arial" panose="020B0604020202020204" pitchFamily="34" charset="0"/>
                  <a:buChar char="•"/>
                </a:pPr>
                <a:endParaRPr lang="en-US" altLang="ja-JP" sz="3805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764CA88-BB64-A843-A5E9-F0F259F3A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" y="21026536"/>
                <a:ext cx="11993513" cy="7552406"/>
              </a:xfrm>
              <a:prstGeom prst="rect">
                <a:avLst/>
              </a:prstGeom>
              <a:blipFill>
                <a:blip r:embed="rId8"/>
                <a:stretch>
                  <a:fillRect l="-1268" t="-336"/>
                </a:stretch>
              </a:blipFill>
              <a:ln w="38100" cap="flat" cmpd="sng">
                <a:noFill/>
                <a:miter lim="800000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10391CCD-2AEF-EE47-A1D3-DFEDBF4D82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4" y="12614944"/>
            <a:ext cx="13433108" cy="848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0245A45-430A-3643-B199-5567694F309F}"/>
                  </a:ext>
                </a:extLst>
              </p:cNvPr>
              <p:cNvSpPr txBox="1"/>
              <p:nvPr/>
            </p:nvSpPr>
            <p:spPr>
              <a:xfrm>
                <a:off x="12497744" y="21327911"/>
                <a:ext cx="16637946" cy="7775797"/>
              </a:xfrm>
              <a:prstGeom prst="rect">
                <a:avLst/>
              </a:prstGeom>
              <a:noFill/>
              <a:ln w="38100" cap="flat" cmpd="sng">
                <a:noFill/>
                <a:miter lim="800000"/>
              </a:ln>
            </p:spPr>
            <p:txBody>
              <a:bodyPr wrap="square" lIns="121112" tIns="121112" rIns="121112" bIns="121112" rtlCol="0">
                <a:noAutofit/>
              </a:bodyPr>
              <a:lstStyle/>
              <a:p>
                <a:pPr marL="384488" indent="-384488">
                  <a:buFont typeface="Arial" panose="020B0604020202020204" pitchFamily="34" charset="0"/>
                  <a:buChar char="•"/>
                </a:pPr>
                <a:r>
                  <a:rPr lang="en-US" altLang="ja-JP" sz="3805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Spotted fingerspelling is classified by OMSM with CNN features using hand shape image sets.</a:t>
                </a:r>
              </a:p>
              <a:p>
                <a:pPr marL="384488" indent="-384488">
                  <a:buFont typeface="Arial" panose="020B0604020202020204" pitchFamily="34" charset="0"/>
                  <a:buChar char="•"/>
                </a:pPr>
                <a:endParaRPr lang="en-US" altLang="ja-JP" sz="1000" dirty="0">
                  <a:solidFill>
                    <a:prstClr val="black"/>
                  </a:solidFill>
                  <a:ea typeface="ＭＳ Ｐゴシック" panose="020B0600070205080204" pitchFamily="50" charset="-128"/>
                </a:endParaRPr>
              </a:p>
              <a:p>
                <a:r>
                  <a:rPr lang="en-US" altLang="ja-JP" sz="3805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OMSM: Represent 3D shape of a hand by subspace, </a:t>
                </a:r>
              </a:p>
              <a:p>
                <a:r>
                  <a:rPr lang="en-US" altLang="ja-JP" sz="3805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           then classify it by subspace similarity.</a:t>
                </a:r>
              </a:p>
              <a:p>
                <a:pPr marL="384488" indent="-384488"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prstClr val="black"/>
                  </a:solidFill>
                  <a:ea typeface="ＭＳ Ｐゴシック" panose="020B0600070205080204" pitchFamily="50" charset="-128"/>
                </a:endParaRPr>
              </a:p>
              <a:p>
                <a:pPr marL="384488" indent="-384488">
                  <a:buFont typeface="Arial" panose="020B0604020202020204" pitchFamily="34" charset="0"/>
                  <a:buChar char="•"/>
                </a:pPr>
                <a:r>
                  <a:rPr lang="en-US" altLang="ja-JP" sz="3805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The detailed procedure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2.1 CNN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features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2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ja-JP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ja-JP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𝑖</m:t>
                            </m:r>
                            <m:r>
                              <a:rPr lang="en-US" altLang="ja-JP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,</m:t>
                            </m:r>
                            <m:r>
                              <a:rPr lang="en-US" altLang="ja-JP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altLang="ja-JP" sz="26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are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extracted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from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𝑡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=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𝑇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−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𝑖</m:t>
                            </m:r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ja-JP" sz="32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.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2.2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Each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class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subspace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{</m:t>
                    </m:r>
                    <m:sSub>
                      <m:sSubPr>
                        <m:ctrlPr>
                          <a:rPr lang="pt-BR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𝑐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}</m:t>
                    </m:r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and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an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input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subspace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are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generated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by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applying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PCA 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to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the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sets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of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CNN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features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.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2.3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Orthogonal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subspaces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𝑐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}</m:t>
                    </m:r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are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generated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by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applying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orthogonalize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transformation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to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{</m:t>
                    </m:r>
                    <m:sSub>
                      <m:sSubPr>
                        <m:ctrlPr>
                          <a:rPr lang="pt-BR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𝑐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}</m:t>
                    </m:r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and</m:t>
                    </m:r>
                    <m:r>
                      <a:rPr lang="en-US" altLang="ja-JP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 </m:t>
                    </m:r>
                    <m:sSub>
                      <m:sSubPr>
                        <m:ctrlPr>
                          <a:rPr lang="pt-BR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.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2.4 The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spotted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fingerspelling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is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classified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based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on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similarities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between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the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input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subspace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</a:p>
              <a:p>
                <a:pPr lvl="0">
                  <a:defRPr/>
                </a:pP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     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and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reference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</a:t>
                </a:r>
                <a:r>
                  <a:rPr lang="pt-BR" altLang="ja-JP" sz="3200" dirty="0" err="1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subspaces</a:t>
                </a:r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𝑐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}</m:t>
                    </m:r>
                  </m:oMath>
                </a14:m>
                <a:r>
                  <a:rPr lang="pt-BR" altLang="ja-JP" sz="32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. </a:t>
                </a:r>
              </a:p>
              <a:p>
                <a:pPr marL="384488" indent="-384488">
                  <a:buFont typeface="Arial" panose="020B0604020202020204" pitchFamily="34" charset="0"/>
                  <a:buChar char="•"/>
                </a:pPr>
                <a:endParaRPr lang="en-US" altLang="ja-JP" sz="3805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0245A45-430A-3643-B199-5567694F3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744" y="21327911"/>
                <a:ext cx="16637946" cy="7775797"/>
              </a:xfrm>
              <a:prstGeom prst="rect">
                <a:avLst/>
              </a:prstGeom>
              <a:blipFill>
                <a:blip r:embed="rId10"/>
                <a:stretch>
                  <a:fillRect l="-916" t="-326" r="-840"/>
                </a:stretch>
              </a:blipFill>
              <a:ln w="38100" cap="flat" cmpd="sng">
                <a:noFill/>
                <a:miter lim="800000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9B81669-2EE6-B849-ADD6-09C54CBA88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641" y="12385577"/>
            <a:ext cx="15312038" cy="91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5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7030A0"/>
        </a:solidFill>
      </a:spPr>
      <a:bodyPr wrap="square" rtlCol="0">
        <a:spAutoFit/>
      </a:bodyPr>
      <a:lstStyle>
        <a:defPPr algn="ctr">
          <a:defRPr kumimoji="1" b="1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31574</TotalTime>
  <Words>742</Words>
  <Application>Microsoft Macintosh PowerPoint</Application>
  <PresentationFormat>ユーザー設定</PresentationFormat>
  <Paragraphs>96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Cambria Math</vt:lpstr>
      <vt:lpstr>Wingdings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Chendra</dc:creator>
  <cp:lastModifiedBy>室井柾紀</cp:lastModifiedBy>
  <cp:revision>216</cp:revision>
  <dcterms:created xsi:type="dcterms:W3CDTF">2012-10-11T06:03:31Z</dcterms:created>
  <dcterms:modified xsi:type="dcterms:W3CDTF">2020-12-06T05:24:23Z</dcterms:modified>
</cp:coreProperties>
</file>