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9144000" cy="6858000" type="screen4x3"/>
  <p:notesSz cx="987425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E59"/>
    <a:srgbClr val="5189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69302" autoAdjust="0"/>
  </p:normalViewPr>
  <p:slideViewPr>
    <p:cSldViewPr snapToGrid="0">
      <p:cViewPr varScale="1">
        <p:scale>
          <a:sx n="75" d="100"/>
          <a:sy n="75" d="100"/>
        </p:scale>
        <p:origin x="260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21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3E175-399F-42DF-967C-B4739F7DFC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67B46-D257-4103-9026-DBFA5F6660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kumimoji="1" lang="en-US" altLang="ja-JP"/>
              <a:t>2018/1/29</a:t>
            </a:r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C9F02-DDCC-4AF2-B473-98B1DF6D64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2C638-9695-4603-9207-E32FBE7FA3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3123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4A869-A91A-4D59-9966-C48CBB63CE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158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kumimoji="1" lang="en-US" altLang="ja-JP"/>
              <a:t>2018/1/29</a:t>
            </a:r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394075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7425" y="3300412"/>
            <a:ext cx="78994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93123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8DBBF-EA85-4F42-8EE5-EA3C140EA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1080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Hello everyone. My name is Masanori </a:t>
            </a:r>
            <a:r>
              <a:rPr kumimoji="1" lang="en-US" altLang="ja-JP" dirty="0" err="1"/>
              <a:t>Muroi</a:t>
            </a:r>
            <a:r>
              <a:rPr kumimoji="1" lang="en-US" altLang="ja-JP" dirty="0"/>
              <a:t> from university of Tsukuba. </a:t>
            </a:r>
          </a:p>
          <a:p>
            <a:r>
              <a:rPr kumimoji="1" lang="en-US" altLang="ja-JP" dirty="0"/>
              <a:t>Today, I will talk about fingerspelling recognition with two-steps cascade process of spotting and classification.</a:t>
            </a:r>
          </a:p>
          <a:p>
            <a:r>
              <a:rPr kumimoji="1" lang="en-US" altLang="ja-JP" dirty="0"/>
              <a:t>Spotting is to extract a target fingerspelling from an input video</a:t>
            </a:r>
          </a:p>
          <a:p>
            <a:r>
              <a:rPr kumimoji="1" lang="en-US" altLang="ja-JP" dirty="0"/>
              <a:t>and classification is to categorize the extracted fingerspelling.</a:t>
            </a:r>
          </a:p>
          <a:p>
            <a:r>
              <a:rPr kumimoji="1" lang="en-US" altLang="ja-JP" dirty="0"/>
              <a:t>The key idea of our framework is to introduce different types of methods to each process,</a:t>
            </a:r>
          </a:p>
          <a:p>
            <a:r>
              <a:rPr kumimoji="1" lang="en-US" altLang="ja-JP" dirty="0"/>
              <a:t>because the temporal dynamics and hand shape information are essential for the spotting and classification, respectively.</a:t>
            </a:r>
          </a:p>
          <a:p>
            <a:r>
              <a:rPr kumimoji="1" lang="en-US" altLang="ja-JP" dirty="0"/>
              <a:t>To incorporate the different information, we constructed the framework based on the combination of TRCCA for spotting and OMSM with CNN features for classification.</a:t>
            </a:r>
          </a:p>
          <a:p>
            <a:r>
              <a:rPr kumimoji="1" lang="en-US" altLang="ja-JP" dirty="0"/>
              <a:t>We demonstrate the effectiveness of our framework compared to conventional methods on a private Japanese fingerspelling dataset.</a:t>
            </a:r>
          </a:p>
          <a:p>
            <a:r>
              <a:rPr kumimoji="1" lang="en-US" altLang="ja-JP" dirty="0"/>
              <a:t>If you are interested in our research, please come to our presentation booth. Thank you.</a:t>
            </a:r>
          </a:p>
          <a:p>
            <a:endParaRPr kumimoji="1" lang="en-US" altLang="ja-JP" dirty="0"/>
          </a:p>
          <a:p>
            <a:endParaRPr kumimoji="1" lang="en-US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kumimoji="1" lang="en-US" altLang="ja-JP"/>
              <a:t>2018/1/29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8DBBF-EA85-4F42-8EE5-EA3C140EA64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88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628650" y="3520035"/>
            <a:ext cx="78867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04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7" y="1700214"/>
            <a:ext cx="7921625" cy="453707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2018/1/29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68F9-70EC-4782-8189-ECBB0FC56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6">
            <a:extLst>
              <a:ext uri="{FF2B5EF4-FFF2-40B4-BE49-F238E27FC236}">
                <a16:creationId xmlns:a16="http://schemas.microsoft.com/office/drawing/2014/main" id="{A854D36F-51F6-464D-996D-934335A0E29E}"/>
              </a:ext>
            </a:extLst>
          </p:cNvPr>
          <p:cNvCxnSpPr>
            <a:cxnSpLocks/>
          </p:cNvCxnSpPr>
          <p:nvPr userDrawn="1"/>
        </p:nvCxnSpPr>
        <p:spPr>
          <a:xfrm>
            <a:off x="628650" y="1456312"/>
            <a:ext cx="7904144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AE82CD16-5AA8-4C65-BBD0-CB0FFB19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201" y="800101"/>
            <a:ext cx="7912611" cy="662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4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800098"/>
            <a:ext cx="1989138" cy="543718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800099"/>
            <a:ext cx="5818187" cy="54371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2018/1/29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68F9-70EC-4782-8189-ECBB0FC56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1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2018/1/29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68F9-70EC-4782-8189-ECBB0FC56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28650" y="1456312"/>
            <a:ext cx="78867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C5E50700-FEA2-43F6-8DE1-2EB7E22E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00101"/>
            <a:ext cx="7904162" cy="649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BFBC8BC-2403-4E32-B6EC-8555C738EB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1188" y="1700213"/>
            <a:ext cx="7921625" cy="45370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n"/>
              <a:defRPr/>
            </a:lvl1pPr>
            <a:lvl2pPr marL="685800" indent="-228600">
              <a:buFont typeface="Wingdings" panose="05000000000000000000" pitchFamily="2" charset="2"/>
              <a:buChar char="p"/>
              <a:defRPr/>
            </a:lvl2pPr>
          </a:lstStyle>
          <a:p>
            <a:pPr lvl="0"/>
            <a:r>
              <a:rPr kumimoji="1" lang="en-US" altLang="ja-JP" dirty="0"/>
              <a:t> Edit Master text styles</a:t>
            </a:r>
          </a:p>
          <a:p>
            <a:pPr lvl="1"/>
            <a:r>
              <a:rPr kumimoji="1" lang="en-US" altLang="ja-JP"/>
              <a:t> Second </a:t>
            </a:r>
            <a:r>
              <a:rPr kumimoji="1" lang="en-US" altLang="ja-JP" dirty="0"/>
              <a:t>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705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898" y="1709739"/>
            <a:ext cx="6697690" cy="1707303"/>
          </a:xfrm>
        </p:spPr>
        <p:txBody>
          <a:bodyPr anchor="b"/>
          <a:lstStyle>
            <a:lvl1pPr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2895" y="3538372"/>
            <a:ext cx="6719917" cy="2536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2018/1/29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68F9-70EC-4782-8189-ECBB0FC56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10">
            <a:extLst>
              <a:ext uri="{FF2B5EF4-FFF2-40B4-BE49-F238E27FC236}">
                <a16:creationId xmlns:a16="http://schemas.microsoft.com/office/drawing/2014/main" id="{A4F19557-9A81-4E02-ABCB-21ADCB5B823C}"/>
              </a:ext>
            </a:extLst>
          </p:cNvPr>
          <p:cNvCxnSpPr>
            <a:cxnSpLocks/>
          </p:cNvCxnSpPr>
          <p:nvPr userDrawn="1"/>
        </p:nvCxnSpPr>
        <p:spPr>
          <a:xfrm>
            <a:off x="1812897" y="3417042"/>
            <a:ext cx="6697691" cy="15944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Frame 9">
            <a:extLst>
              <a:ext uri="{FF2B5EF4-FFF2-40B4-BE49-F238E27FC236}">
                <a16:creationId xmlns:a16="http://schemas.microsoft.com/office/drawing/2014/main" id="{15D1981E-0A6F-4200-82CB-2C8DB41968EA}"/>
              </a:ext>
            </a:extLst>
          </p:cNvPr>
          <p:cNvSpPr/>
          <p:nvPr userDrawn="1"/>
        </p:nvSpPr>
        <p:spPr>
          <a:xfrm>
            <a:off x="611188" y="2337683"/>
            <a:ext cx="1082440" cy="1083345"/>
          </a:xfrm>
          <a:prstGeom prst="frame">
            <a:avLst/>
          </a:prstGeom>
          <a:solidFill>
            <a:srgbClr val="073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AD5DF3-F3D3-49BF-AB9C-AA4D86A45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7713" y="2472857"/>
            <a:ext cx="795337" cy="811682"/>
          </a:xfrm>
        </p:spPr>
        <p:txBody>
          <a:bodyPr anchor="b">
            <a:normAutofit/>
          </a:bodyPr>
          <a:lstStyle>
            <a:lvl1pPr marL="0" indent="0" algn="ctr">
              <a:buNone/>
              <a:defRPr sz="5000"/>
            </a:lvl1pPr>
          </a:lstStyle>
          <a:p>
            <a:pPr lvl="0"/>
            <a:r>
              <a:rPr kumimoji="1" lang="en-US" altLang="ja-JP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881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0215"/>
            <a:ext cx="3886200" cy="447674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0213"/>
            <a:ext cx="3886200" cy="447674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2018/1/29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68F9-70EC-4782-8189-ECBB0FC56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6">
            <a:extLst>
              <a:ext uri="{FF2B5EF4-FFF2-40B4-BE49-F238E27FC236}">
                <a16:creationId xmlns:a16="http://schemas.microsoft.com/office/drawing/2014/main" id="{27647B2A-E82E-4E61-BC2B-31211A86A19A}"/>
              </a:ext>
            </a:extLst>
          </p:cNvPr>
          <p:cNvCxnSpPr/>
          <p:nvPr userDrawn="1"/>
        </p:nvCxnSpPr>
        <p:spPr>
          <a:xfrm>
            <a:off x="628650" y="1456312"/>
            <a:ext cx="78867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0DDEC70-04A9-42E8-9315-F7F13AA8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202" y="800101"/>
            <a:ext cx="7895148" cy="662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1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1187" y="800100"/>
            <a:ext cx="7921626" cy="649289"/>
          </a:xfrm>
        </p:spPr>
        <p:txBody>
          <a:bodyPr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188" y="1714269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187" y="2607019"/>
            <a:ext cx="3868340" cy="368049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22" y="1714269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22" y="2607019"/>
            <a:ext cx="3887391" cy="36804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2018/1/29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68F9-70EC-4782-8189-ECBB0FC56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628650" y="1449389"/>
            <a:ext cx="78867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06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04356"/>
            <a:ext cx="7921625" cy="649287"/>
          </a:xfrm>
        </p:spPr>
        <p:txBody>
          <a:bodyPr anchor="b"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2018/1/29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68F9-70EC-4782-8189-ECBB0FC56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0585E94A-2F4D-4E42-BEDC-96646C051399}"/>
              </a:ext>
            </a:extLst>
          </p:cNvPr>
          <p:cNvSpPr/>
          <p:nvPr userDrawn="1"/>
        </p:nvSpPr>
        <p:spPr>
          <a:xfrm>
            <a:off x="373711" y="1640219"/>
            <a:ext cx="8420432" cy="3575833"/>
          </a:xfrm>
          <a:prstGeom prst="frame">
            <a:avLst>
              <a:gd name="adj1" fmla="val 6941"/>
            </a:avLst>
          </a:prstGeom>
          <a:gradFill>
            <a:gsLst>
              <a:gs pos="0">
                <a:srgbClr val="073E59"/>
              </a:gs>
              <a:gs pos="59000">
                <a:schemeClr val="accent3">
                  <a:lumMod val="60000"/>
                  <a:lumOff val="40000"/>
                </a:schemeClr>
              </a:gs>
              <a:gs pos="84000">
                <a:srgbClr val="073E59"/>
              </a:gs>
              <a:gs pos="100000">
                <a:srgbClr val="073E59"/>
              </a:gs>
            </a:gsLst>
            <a:lin ang="3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6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2018/1/29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68F9-70EC-4782-8189-ECBB0FC56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25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2018/1/29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68F9-70EC-4782-8189-ECBB0FC56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51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7" y="800100"/>
            <a:ext cx="2967831" cy="64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00100"/>
            <a:ext cx="4645422" cy="543718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00213"/>
            <a:ext cx="2949178" cy="45370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2018/1/29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68F9-70EC-4782-8189-ECBB0FC56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6">
            <a:extLst>
              <a:ext uri="{FF2B5EF4-FFF2-40B4-BE49-F238E27FC236}">
                <a16:creationId xmlns:a16="http://schemas.microsoft.com/office/drawing/2014/main" id="{26ECF22C-A476-497B-9604-C2592E47CDDE}"/>
              </a:ext>
            </a:extLst>
          </p:cNvPr>
          <p:cNvCxnSpPr>
            <a:cxnSpLocks/>
          </p:cNvCxnSpPr>
          <p:nvPr userDrawn="1"/>
        </p:nvCxnSpPr>
        <p:spPr>
          <a:xfrm>
            <a:off x="611188" y="1449388"/>
            <a:ext cx="2967830" cy="1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8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22"/>
          <a:stretch/>
        </p:blipFill>
        <p:spPr>
          <a:xfrm>
            <a:off x="0" y="1525"/>
            <a:ext cx="9144000" cy="924339"/>
          </a:xfrm>
          <a:prstGeom prst="rect">
            <a:avLst/>
          </a:prstGeom>
          <a:effectLst>
            <a:glow>
              <a:schemeClr val="accent1"/>
            </a:glow>
            <a:reflection endPos="0" dir="5400000" sy="-100000" algn="bl" rotWithShape="0"/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0202" y="800101"/>
            <a:ext cx="7895148" cy="662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24440"/>
            <a:ext cx="7886700" cy="4495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  <a:endParaRPr lang="pt-BR" altLang="ja-JP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2018/1/29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468F9-70EC-4782-8189-ECBB0FC56BB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3722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Clr>
          <a:srgbClr val="073E59"/>
        </a:buClr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073E59"/>
        </a:buClr>
        <a:buFont typeface="Wingdings" panose="05000000000000000000" pitchFamily="2" charset="2"/>
        <a:buChar char="p"/>
        <a:defRPr kumimoji="1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073E59"/>
        </a:buClr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073E59"/>
        </a:buClr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073E59"/>
        </a:buClr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68" userDrawn="1">
          <p15:clr>
            <a:srgbClr val="F26B43"/>
          </p15:clr>
        </p15:guide>
        <p15:guide id="4" pos="5692" userDrawn="1">
          <p15:clr>
            <a:srgbClr val="F26B43"/>
          </p15:clr>
        </p15:guide>
        <p15:guide id="5" orient="horz" pos="504" userDrawn="1">
          <p15:clr>
            <a:srgbClr val="F26B43"/>
          </p15:clr>
        </p15:guide>
        <p15:guide id="6" orient="horz" pos="3997" userDrawn="1">
          <p15:clr>
            <a:srgbClr val="F26B43"/>
          </p15:clr>
        </p15:guide>
        <p15:guide id="7" orient="horz" pos="1071" userDrawn="1">
          <p15:clr>
            <a:srgbClr val="F26B43"/>
          </p15:clr>
        </p15:guide>
        <p15:guide id="8" orient="horz" pos="3929" userDrawn="1">
          <p15:clr>
            <a:srgbClr val="F26B43"/>
          </p15:clr>
        </p15:guide>
        <p15:guide id="9" pos="385" userDrawn="1">
          <p15:clr>
            <a:srgbClr val="F26B43"/>
          </p15:clr>
        </p15:guide>
        <p15:guide id="10" pos="5375" userDrawn="1">
          <p15:clr>
            <a:srgbClr val="F26B43"/>
          </p15:clr>
        </p15:guide>
        <p15:guide id="11" orient="horz" pos="9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g"/><Relationship Id="rId1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audio" Target="../media/media1.m4a"/><Relationship Id="rId16" Type="http://schemas.openxmlformats.org/officeDocument/2006/relationships/image" Target="../media/image13.jpg"/><Relationship Id="rId20" Type="http://schemas.openxmlformats.org/officeDocument/2006/relationships/image" Target="../media/image16.png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jpg"/><Relationship Id="rId10" Type="http://schemas.openxmlformats.org/officeDocument/2006/relationships/image" Target="../media/image7.png"/><Relationship Id="rId19" Type="http://schemas.openxmlformats.org/officeDocument/2006/relationships/image" Target="../media/image17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6.png"/><Relationship Id="rId1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007493-DEC7-2940-9A78-0D2E7170BB7B}"/>
              </a:ext>
            </a:extLst>
          </p:cNvPr>
          <p:cNvSpPr txBox="1"/>
          <p:nvPr/>
        </p:nvSpPr>
        <p:spPr>
          <a:xfrm>
            <a:off x="533779" y="640080"/>
            <a:ext cx="80764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Fingerspelling Recognition with Two-Steps Cascade Process of </a:t>
            </a:r>
          </a:p>
          <a:p>
            <a:pPr algn="ctr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Spotting and Classification</a:t>
            </a:r>
            <a:endParaRPr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515CDE-27CF-E049-89E0-3BA129B001DE}"/>
              </a:ext>
            </a:extLst>
          </p:cNvPr>
          <p:cNvSpPr txBox="1"/>
          <p:nvPr/>
        </p:nvSpPr>
        <p:spPr>
          <a:xfrm>
            <a:off x="1658381" y="1425357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Masanori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Muroi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Naoya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Sogi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Nobuko Kato, Kazuhiro Fukui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AD8AAC5-395C-A842-8AF5-CC3ABA24BB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5875" y="1768689"/>
            <a:ext cx="8792249" cy="745246"/>
          </a:xfrm>
        </p:spPr>
        <p:txBody>
          <a:bodyPr>
            <a:normAutofit/>
          </a:bodyPr>
          <a:lstStyle/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framework for fingerspelling recognition, based on the combination of TRCCA and OMSM with CNN features.</a:t>
            </a:r>
          </a:p>
          <a:p>
            <a:pPr marL="0" indent="0">
              <a:buNone/>
            </a:pP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ja-JP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AB8031A-1595-2644-8F3D-88DA701D0367}"/>
              </a:ext>
            </a:extLst>
          </p:cNvPr>
          <p:cNvSpPr txBox="1"/>
          <p:nvPr/>
        </p:nvSpPr>
        <p:spPr>
          <a:xfrm>
            <a:off x="8164218" y="272631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ja-JP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ED12919-8B01-C543-A797-5584C97A436F}"/>
              </a:ext>
            </a:extLst>
          </p:cNvPr>
          <p:cNvGrpSpPr/>
          <p:nvPr/>
        </p:nvGrpSpPr>
        <p:grpSpPr>
          <a:xfrm>
            <a:off x="1058323" y="2726310"/>
            <a:ext cx="7027352" cy="531240"/>
            <a:chOff x="1619480" y="1795555"/>
            <a:chExt cx="7781744" cy="668034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D727842-35DC-764B-A964-76DD1F2BCD39}"/>
                </a:ext>
              </a:extLst>
            </p:cNvPr>
            <p:cNvSpPr/>
            <p:nvPr/>
          </p:nvSpPr>
          <p:spPr>
            <a:xfrm>
              <a:off x="1619480" y="1797994"/>
              <a:ext cx="7781742" cy="6645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4" name="図 13" descr="礼拝堂, チェスの駒 が含まれている画像&#10;&#10;自動的に生成された説明">
              <a:extLst>
                <a:ext uri="{FF2B5EF4-FFF2-40B4-BE49-F238E27FC236}">
                  <a16:creationId xmlns:a16="http://schemas.microsoft.com/office/drawing/2014/main" id="{5DBC42B2-B9DF-EA46-B012-ECAEB900A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4863" y="1797998"/>
              <a:ext cx="694497" cy="657637"/>
            </a:xfrm>
            <a:prstGeom prst="rect">
              <a:avLst/>
            </a:prstGeom>
          </p:spPr>
        </p:pic>
        <p:pic>
          <p:nvPicPr>
            <p:cNvPr id="15" name="図 14" descr="武器 が含まれている画像&#10;&#10;自動的に生成された説明">
              <a:extLst>
                <a:ext uri="{FF2B5EF4-FFF2-40B4-BE49-F238E27FC236}">
                  <a16:creationId xmlns:a16="http://schemas.microsoft.com/office/drawing/2014/main" id="{5DE0BE4A-9909-C143-A36F-BDA33E2BB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47917" y="1802505"/>
              <a:ext cx="694497" cy="657637"/>
            </a:xfrm>
            <a:prstGeom prst="rect">
              <a:avLst/>
            </a:prstGeom>
          </p:spPr>
        </p:pic>
        <p:pic>
          <p:nvPicPr>
            <p:cNvPr id="16" name="図 15" descr="軟体動物, 動物 が含まれている画像&#10;&#10;自動的に生成された説明">
              <a:extLst>
                <a:ext uri="{FF2B5EF4-FFF2-40B4-BE49-F238E27FC236}">
                  <a16:creationId xmlns:a16="http://schemas.microsoft.com/office/drawing/2014/main" id="{5D7908BC-818B-4B44-ACF5-AF683B915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93129" y="1802507"/>
              <a:ext cx="629295" cy="657637"/>
            </a:xfrm>
            <a:prstGeom prst="rect">
              <a:avLst/>
            </a:prstGeom>
          </p:spPr>
        </p:pic>
        <p:pic>
          <p:nvPicPr>
            <p:cNvPr id="17" name="図 16" descr="軟体動物 が含まれている画像&#10;&#10;自動的に生成された説明">
              <a:extLst>
                <a:ext uri="{FF2B5EF4-FFF2-40B4-BE49-F238E27FC236}">
                  <a16:creationId xmlns:a16="http://schemas.microsoft.com/office/drawing/2014/main" id="{CD7CB64B-6714-A244-B1FA-33224C387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52904" y="1802507"/>
              <a:ext cx="543252" cy="657637"/>
            </a:xfrm>
            <a:prstGeom prst="rect">
              <a:avLst/>
            </a:prstGeom>
          </p:spPr>
        </p:pic>
        <p:pic>
          <p:nvPicPr>
            <p:cNvPr id="18" name="図 17" descr="動物, 軟体動物, 鳥 が含まれている画像&#10;&#10;自動的に生成された説明">
              <a:extLst>
                <a:ext uri="{FF2B5EF4-FFF2-40B4-BE49-F238E27FC236}">
                  <a16:creationId xmlns:a16="http://schemas.microsoft.com/office/drawing/2014/main" id="{B36681F9-38FD-D04A-BF3A-ADEA38EFD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49094" y="1802191"/>
              <a:ext cx="594178" cy="657637"/>
            </a:xfrm>
            <a:prstGeom prst="rect">
              <a:avLst/>
            </a:prstGeom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DDC62C04-0050-2247-9A45-2FB8AEDC7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43274" y="1802505"/>
              <a:ext cx="694497" cy="657637"/>
            </a:xfrm>
            <a:prstGeom prst="rect">
              <a:avLst/>
            </a:prstGeom>
          </p:spPr>
        </p:pic>
        <p:pic>
          <p:nvPicPr>
            <p:cNvPr id="20" name="図 19" descr="軟体動物, 礼拝堂 が含まれている画像&#10;&#10;自動的に生成された説明">
              <a:extLst>
                <a:ext uri="{FF2B5EF4-FFF2-40B4-BE49-F238E27FC236}">
                  <a16:creationId xmlns:a16="http://schemas.microsoft.com/office/drawing/2014/main" id="{1E928A9F-CCB6-484C-B1D6-7479128B3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074348" y="1797995"/>
              <a:ext cx="694497" cy="665594"/>
            </a:xfrm>
            <a:prstGeom prst="rect">
              <a:avLst/>
            </a:prstGeom>
          </p:spPr>
        </p:pic>
        <p:pic>
          <p:nvPicPr>
            <p:cNvPr id="21" name="図 20" descr="礼拝堂 が含まれている画像&#10;&#10;自動的に生成された説明">
              <a:extLst>
                <a:ext uri="{FF2B5EF4-FFF2-40B4-BE49-F238E27FC236}">
                  <a16:creationId xmlns:a16="http://schemas.microsoft.com/office/drawing/2014/main" id="{99A3FCA6-9704-1249-B770-BA01BE86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706727" y="1795555"/>
              <a:ext cx="694497" cy="664530"/>
            </a:xfrm>
            <a:prstGeom prst="rect">
              <a:avLst/>
            </a:prstGeom>
          </p:spPr>
        </p:pic>
        <p:pic>
          <p:nvPicPr>
            <p:cNvPr id="22" name="図 21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C35C431C-C27D-A54F-82C0-C35752E11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994058" y="1797995"/>
              <a:ext cx="657637" cy="657637"/>
            </a:xfrm>
            <a:prstGeom prst="rect">
              <a:avLst/>
            </a:prstGeom>
          </p:spPr>
        </p:pic>
        <p:pic>
          <p:nvPicPr>
            <p:cNvPr id="23" name="図 22" descr="軟体動物, 動物 が含まれている画像&#10;&#10;自動的に生成された説明">
              <a:extLst>
                <a:ext uri="{FF2B5EF4-FFF2-40B4-BE49-F238E27FC236}">
                  <a16:creationId xmlns:a16="http://schemas.microsoft.com/office/drawing/2014/main" id="{6849ADCB-48AD-3540-A2F0-669730C30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339435" y="1797995"/>
              <a:ext cx="657637" cy="657637"/>
            </a:xfrm>
            <a:prstGeom prst="rect">
              <a:avLst/>
            </a:prstGeom>
          </p:spPr>
        </p:pic>
        <p:pic>
          <p:nvPicPr>
            <p:cNvPr id="24" name="図 23" descr="軟体動物, 動物 が含まれている画像&#10;&#10;自動的に生成された説明">
              <a:extLst>
                <a:ext uri="{FF2B5EF4-FFF2-40B4-BE49-F238E27FC236}">
                  <a16:creationId xmlns:a16="http://schemas.microsoft.com/office/drawing/2014/main" id="{2B055D1A-16F6-2F4F-BD79-2D776D0E8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854078" y="1802191"/>
              <a:ext cx="657951" cy="657951"/>
            </a:xfrm>
            <a:prstGeom prst="rect">
              <a:avLst/>
            </a:prstGeom>
          </p:spPr>
        </p:pic>
        <p:pic>
          <p:nvPicPr>
            <p:cNvPr id="25" name="図 24" descr="軟体動物, 動物, 礼拝堂 が含まれている画像&#10;&#10;自動的に生成された説明">
              <a:extLst>
                <a:ext uri="{FF2B5EF4-FFF2-40B4-BE49-F238E27FC236}">
                  <a16:creationId xmlns:a16="http://schemas.microsoft.com/office/drawing/2014/main" id="{4CACCFD7-C976-2D46-BDA7-BF83B81E7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619480" y="1797995"/>
              <a:ext cx="657637" cy="657637"/>
            </a:xfrm>
            <a:prstGeom prst="rect">
              <a:avLst/>
            </a:prstGeom>
          </p:spPr>
        </p:pic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6C3DD19-8CCF-B14D-A0D8-A41CA988B4DD}"/>
              </a:ext>
            </a:extLst>
          </p:cNvPr>
          <p:cNvSpPr/>
          <p:nvPr/>
        </p:nvSpPr>
        <p:spPr>
          <a:xfrm>
            <a:off x="2878327" y="2726310"/>
            <a:ext cx="3322259" cy="530189"/>
          </a:xfrm>
          <a:prstGeom prst="rect">
            <a:avLst/>
          </a:prstGeom>
          <a:noFill/>
          <a:ln w="381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9426784-03CD-F946-B22E-63952DDD3CA5}"/>
              </a:ext>
            </a:extLst>
          </p:cNvPr>
          <p:cNvSpPr txBox="1"/>
          <p:nvPr/>
        </p:nvSpPr>
        <p:spPr>
          <a:xfrm>
            <a:off x="289783" y="2689845"/>
            <a:ext cx="689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r>
              <a:rPr kumimoji="1"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endParaRPr kumimoji="1" lang="ja-JP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00FB1632-EE36-3442-861B-20681CB442EC}"/>
              </a:ext>
            </a:extLst>
          </p:cNvPr>
          <p:cNvSpPr/>
          <p:nvPr/>
        </p:nvSpPr>
        <p:spPr>
          <a:xfrm>
            <a:off x="45721" y="2530734"/>
            <a:ext cx="9041130" cy="1652646"/>
          </a:xfrm>
          <a:prstGeom prst="roundRect">
            <a:avLst>
              <a:gd name="adj" fmla="val 4839"/>
            </a:avLst>
          </a:prstGeom>
          <a:noFill/>
          <a:ln w="28575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3D27697-4286-0A43-932F-BA715F8D13F0}"/>
              </a:ext>
            </a:extLst>
          </p:cNvPr>
          <p:cNvSpPr txBox="1"/>
          <p:nvPr/>
        </p:nvSpPr>
        <p:spPr>
          <a:xfrm>
            <a:off x="175875" y="2346068"/>
            <a:ext cx="39960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Step1: Spotting a target fingerspelling</a:t>
            </a:r>
            <a:endParaRPr kumimoji="1" lang="ja-JP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図 30" descr="軟体動物 が含まれている画像&#10;&#10;自動的に生成された説明">
            <a:extLst>
              <a:ext uri="{FF2B5EF4-FFF2-40B4-BE49-F238E27FC236}">
                <a16:creationId xmlns:a16="http://schemas.microsoft.com/office/drawing/2014/main" id="{D376E7DD-0F4C-7341-9EF5-C1D0742784F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93527" y="3651332"/>
            <a:ext cx="3288960" cy="485934"/>
          </a:xfrm>
          <a:prstGeom prst="rect">
            <a:avLst/>
          </a:prstGeom>
        </p:spPr>
      </p:pic>
      <p:sp>
        <p:nvSpPr>
          <p:cNvPr id="32" name="下矢印 31">
            <a:extLst>
              <a:ext uri="{FF2B5EF4-FFF2-40B4-BE49-F238E27FC236}">
                <a16:creationId xmlns:a16="http://schemas.microsoft.com/office/drawing/2014/main" id="{D449A530-DF09-0449-82D3-1542F9BF35D6}"/>
              </a:ext>
            </a:extLst>
          </p:cNvPr>
          <p:cNvSpPr/>
          <p:nvPr/>
        </p:nvSpPr>
        <p:spPr>
          <a:xfrm>
            <a:off x="4385765" y="3332398"/>
            <a:ext cx="375497" cy="2851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538C7D5A-AF38-A945-9139-3BAAAD337F88}"/>
              </a:ext>
            </a:extLst>
          </p:cNvPr>
          <p:cNvSpPr/>
          <p:nvPr/>
        </p:nvSpPr>
        <p:spPr>
          <a:xfrm>
            <a:off x="51435" y="4401598"/>
            <a:ext cx="9041130" cy="2456402"/>
          </a:xfrm>
          <a:prstGeom prst="roundRect">
            <a:avLst>
              <a:gd name="adj" fmla="val 4839"/>
            </a:avLst>
          </a:prstGeom>
          <a:noFill/>
          <a:ln w="28575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3773446-F0EF-0441-8D51-94F6B40F40F1}"/>
              </a:ext>
            </a:extLst>
          </p:cNvPr>
          <p:cNvSpPr txBox="1"/>
          <p:nvPr/>
        </p:nvSpPr>
        <p:spPr>
          <a:xfrm>
            <a:off x="181589" y="4204630"/>
            <a:ext cx="45796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Step2: Classifying the spotted fingerspelling</a:t>
            </a:r>
            <a:endParaRPr kumimoji="1" lang="ja-JP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A860511B-A118-6047-A3E9-CB9BDCB24900}"/>
              </a:ext>
            </a:extLst>
          </p:cNvPr>
          <p:cNvSpPr/>
          <p:nvPr/>
        </p:nvSpPr>
        <p:spPr>
          <a:xfrm>
            <a:off x="6104582" y="4531236"/>
            <a:ext cx="1917873" cy="35435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CNN features</a:t>
            </a:r>
            <a:endParaRPr kumimoji="1" lang="ja-JP" alt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下矢印 43">
            <a:extLst>
              <a:ext uri="{FF2B5EF4-FFF2-40B4-BE49-F238E27FC236}">
                <a16:creationId xmlns:a16="http://schemas.microsoft.com/office/drawing/2014/main" id="{28BDEA9D-8F85-D048-8F61-0E9CAF93BA09}"/>
              </a:ext>
            </a:extLst>
          </p:cNvPr>
          <p:cNvSpPr/>
          <p:nvPr/>
        </p:nvSpPr>
        <p:spPr>
          <a:xfrm rot="2700000">
            <a:off x="5764047" y="4843880"/>
            <a:ext cx="302461" cy="421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下矢印 44">
            <a:extLst>
              <a:ext uri="{FF2B5EF4-FFF2-40B4-BE49-F238E27FC236}">
                <a16:creationId xmlns:a16="http://schemas.microsoft.com/office/drawing/2014/main" id="{14559B7F-885D-094C-A09E-C805D51CA7C4}"/>
              </a:ext>
            </a:extLst>
          </p:cNvPr>
          <p:cNvSpPr/>
          <p:nvPr/>
        </p:nvSpPr>
        <p:spPr>
          <a:xfrm rot="18900000">
            <a:off x="5786788" y="4182545"/>
            <a:ext cx="302461" cy="421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E7A7A21-C38F-DE47-B018-BE20809315C0}"/>
              </a:ext>
            </a:extLst>
          </p:cNvPr>
          <p:cNvSpPr txBox="1"/>
          <p:nvPr/>
        </p:nvSpPr>
        <p:spPr>
          <a:xfrm>
            <a:off x="3969452" y="4487288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Extract CNN features</a:t>
            </a:r>
            <a:endParaRPr kumimoji="1" lang="ja-JP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図 47" descr="挿絵, テーブル, スポーツゲーム が含まれている画像&#10;&#10;自動的に生成された説明">
            <a:extLst>
              <a:ext uri="{FF2B5EF4-FFF2-40B4-BE49-F238E27FC236}">
                <a16:creationId xmlns:a16="http://schemas.microsoft.com/office/drawing/2014/main" id="{DA4C0A33-6364-8E4C-9C4C-55DB347050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98" y="5058200"/>
            <a:ext cx="5156200" cy="177694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F580552-3F51-AF4C-A0D7-5506AFDCDAE3}"/>
              </a:ext>
            </a:extLst>
          </p:cNvPr>
          <p:cNvSpPr txBox="1"/>
          <p:nvPr/>
        </p:nvSpPr>
        <p:spPr>
          <a:xfrm>
            <a:off x="1490577" y="5055858"/>
            <a:ext cx="1811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subspace</a:t>
            </a:r>
            <a:endParaRPr kumimoji="1" lang="ja-JP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404D90A-1471-1D41-914C-44121773CCFC}"/>
              </a:ext>
            </a:extLst>
          </p:cNvPr>
          <p:cNvSpPr txBox="1"/>
          <p:nvPr/>
        </p:nvSpPr>
        <p:spPr>
          <a:xfrm>
            <a:off x="3963283" y="5052465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subspace</a:t>
            </a:r>
            <a:endParaRPr kumimoji="1" lang="ja-JP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1F578773-B514-A140-B65A-3D10F317F67E}"/>
              </a:ext>
            </a:extLst>
          </p:cNvPr>
          <p:cNvCxnSpPr>
            <a:cxnSpLocks/>
          </p:cNvCxnSpPr>
          <p:nvPr/>
        </p:nvCxnSpPr>
        <p:spPr>
          <a:xfrm flipH="1">
            <a:off x="4840590" y="6320790"/>
            <a:ext cx="2483536" cy="319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1929CAF7-E4FD-4545-BA42-3CF59070817B}"/>
                  </a:ext>
                </a:extLst>
              </p:cNvPr>
              <p:cNvSpPr txBox="1"/>
              <p:nvPr/>
            </p:nvSpPr>
            <p:spPr>
              <a:xfrm>
                <a:off x="7163353" y="6048721"/>
                <a:ext cx="18930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Canonical angle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endParaRPr kumimoji="1" lang="en-US" altLang="ja-JP" sz="16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ja-JP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(Similarity)</a:t>
                </a:r>
                <a:endParaRPr kumimoji="1" lang="ja-JP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1929CAF7-E4FD-4545-BA42-3CF590708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353" y="6048721"/>
                <a:ext cx="1893082" cy="584775"/>
              </a:xfrm>
              <a:prstGeom prst="rect">
                <a:avLst/>
              </a:prstGeom>
              <a:blipFill>
                <a:blip r:embed="rId19"/>
                <a:stretch>
                  <a:fillRect l="-1333" t="-4255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B645B18-6FD2-6C4E-9204-90D5D7640352}"/>
              </a:ext>
            </a:extLst>
          </p:cNvPr>
          <p:cNvSpPr txBox="1"/>
          <p:nvPr/>
        </p:nvSpPr>
        <p:spPr>
          <a:xfrm>
            <a:off x="4703589" y="3285447"/>
            <a:ext cx="2840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Extract a target fingerspelling</a:t>
            </a:r>
            <a:endParaRPr kumimoji="1" lang="ja-JP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8F43C5A-853E-E646-8542-8701C3143222}"/>
              </a:ext>
            </a:extLst>
          </p:cNvPr>
          <p:cNvSpPr txBox="1"/>
          <p:nvPr/>
        </p:nvSpPr>
        <p:spPr>
          <a:xfrm>
            <a:off x="6028267" y="4935310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PCA</a:t>
            </a:r>
            <a:endParaRPr kumimoji="1" lang="ja-JP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E00F696-5774-6048-B217-7F13D4550043}"/>
              </a:ext>
            </a:extLst>
          </p:cNvPr>
          <p:cNvSpPr txBox="1"/>
          <p:nvPr/>
        </p:nvSpPr>
        <p:spPr>
          <a:xfrm>
            <a:off x="6413742" y="5608116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Orthogonalization</a:t>
            </a:r>
            <a:endParaRPr kumimoji="1" lang="ja-JP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2F7D213-1466-D54E-8A1A-03938F301BBA}"/>
              </a:ext>
            </a:extLst>
          </p:cNvPr>
          <p:cNvSpPr/>
          <p:nvPr/>
        </p:nvSpPr>
        <p:spPr>
          <a:xfrm>
            <a:off x="372360" y="3423600"/>
            <a:ext cx="1965807" cy="46529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lang="en-US" altLang="ja-JP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TRCCA</a:t>
            </a:r>
            <a:endParaRPr lang="ja-JP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3F1868-5D26-EE40-8EC8-067F1578F952}"/>
              </a:ext>
            </a:extLst>
          </p:cNvPr>
          <p:cNvSpPr txBox="1"/>
          <p:nvPr/>
        </p:nvSpPr>
        <p:spPr>
          <a:xfrm>
            <a:off x="-1383030" y="34518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53" name="角丸四角形 52">
            <a:extLst>
              <a:ext uri="{FF2B5EF4-FFF2-40B4-BE49-F238E27FC236}">
                <a16:creationId xmlns:a16="http://schemas.microsoft.com/office/drawing/2014/main" id="{312DD8F2-B996-034C-8E7A-619BC6481557}"/>
              </a:ext>
            </a:extLst>
          </p:cNvPr>
          <p:cNvSpPr/>
          <p:nvPr/>
        </p:nvSpPr>
        <p:spPr>
          <a:xfrm>
            <a:off x="175875" y="5504972"/>
            <a:ext cx="2521167" cy="60980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OMSM </a:t>
            </a:r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performed on</a:t>
            </a:r>
          </a:p>
          <a:p>
            <a:pPr algn="ctr"/>
            <a:r>
              <a:rPr lang="en-US" altLang="ja-JP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features</a:t>
            </a:r>
            <a:endParaRPr lang="ja-JP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オーディオ 6">
            <a:hlinkClick r:id="" action="ppaction://media"/>
            <a:extLst>
              <a:ext uri="{FF2B5EF4-FFF2-40B4-BE49-F238E27FC236}">
                <a16:creationId xmlns:a16="http://schemas.microsoft.com/office/drawing/2014/main" id="{B83B0EA7-D272-D149-B852-E1B50B2813F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781"/>
    </mc:Choice>
    <mc:Fallback>
      <p:transition spd="slow" advTm="577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CE10FE0-E8A1-4D0F-9EBB-39484B010BA7}" vid="{125832D9-39F4-44A6-94E0-0F8076D6A37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3572</TotalTime>
  <Words>246</Words>
  <Application>Microsoft Macintosh PowerPoint</Application>
  <PresentationFormat>画面に合わせる (4:3)</PresentationFormat>
  <Paragraphs>37</Paragraphs>
  <Slides>1</Slides>
  <Notes>1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游ゴシック</vt:lpstr>
      <vt:lpstr>Arial</vt:lpstr>
      <vt:lpstr>Calibri</vt:lpstr>
      <vt:lpstr>Cambria Math</vt:lpstr>
      <vt:lpstr>Times New Roman</vt:lpstr>
      <vt:lpstr>Wingdings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室井柾紀</dc:creator>
  <cp:lastModifiedBy>室井柾紀</cp:lastModifiedBy>
  <cp:revision>32</cp:revision>
  <cp:lastPrinted>2018-01-26T09:09:22Z</cp:lastPrinted>
  <dcterms:created xsi:type="dcterms:W3CDTF">2020-11-30T03:00:29Z</dcterms:created>
  <dcterms:modified xsi:type="dcterms:W3CDTF">2020-12-03T05:54:38Z</dcterms:modified>
</cp:coreProperties>
</file>