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31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3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79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42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3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31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7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1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5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8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8B31-BE4D-4A3D-B7B1-6D43CAC7773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66FD24-44EE-4912-B4B7-310FF5FD6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B4086-E580-DFB0-A992-78AF2A5F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F6176-CC28-C722-6CE3-C6DD62572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136" y="1540188"/>
            <a:ext cx="5120370" cy="4496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fr-FR" dirty="0"/>
              <a:t>Titre du mémoire : L'IA générative au service de la conception pédagogique </a:t>
            </a:r>
            <a:br>
              <a:rPr lang="fr-FR" dirty="0"/>
            </a:br>
            <a:r>
              <a:rPr lang="fr-FR" dirty="0"/>
              <a:t>Création assistée par l’IA d'un jeu d’évasion pédagogique virtuel pour l’enseignement du français des affaires</a:t>
            </a:r>
          </a:p>
          <a:p>
            <a:pPr>
              <a:lnSpc>
                <a:spcPct val="170000"/>
              </a:lnSpc>
            </a:pPr>
            <a:r>
              <a:rPr lang="fr-FR" dirty="0"/>
              <a:t>Auteur : </a:t>
            </a:r>
            <a:r>
              <a:rPr lang="fr-FR" dirty="0" err="1"/>
              <a:t>Mariane</a:t>
            </a:r>
            <a:r>
              <a:rPr lang="fr-FR" dirty="0"/>
              <a:t> Mendes-</a:t>
            </a:r>
            <a:r>
              <a:rPr lang="fr-FR" dirty="0" err="1"/>
              <a:t>Gayte</a:t>
            </a:r>
            <a:endParaRPr lang="fr-FR" dirty="0"/>
          </a:p>
          <a:p>
            <a:pPr>
              <a:lnSpc>
                <a:spcPct val="170000"/>
              </a:lnSpc>
            </a:pPr>
            <a:r>
              <a:rPr lang="fr-FR" dirty="0"/>
              <a:t>Diplôme, Université, Année : Master DILIPEM, Université Grenoble Alpes, 2024</a:t>
            </a:r>
          </a:p>
          <a:p>
            <a:pPr>
              <a:lnSpc>
                <a:spcPct val="170000"/>
              </a:lnSpc>
            </a:pPr>
            <a:r>
              <a:rPr lang="fr-FR" dirty="0"/>
              <a:t>Directeur du mémoire : Sylvain Hatier</a:t>
            </a:r>
          </a:p>
          <a:p>
            <a:pPr>
              <a:lnSpc>
                <a:spcPct val="170000"/>
              </a:lnSpc>
            </a:pPr>
            <a:r>
              <a:rPr lang="fr-FR" dirty="0"/>
              <a:t>Présenté par : David Subileau</a:t>
            </a:r>
          </a:p>
        </p:txBody>
      </p:sp>
      <p:pic>
        <p:nvPicPr>
          <p:cNvPr id="6" name="Espace réservé du contenu 5" descr="Une image contenant texte, capture d’écran, Police, document">
            <a:extLst>
              <a:ext uri="{FF2B5EF4-FFF2-40B4-BE49-F238E27FC236}">
                <a16:creationId xmlns:a16="http://schemas.microsoft.com/office/drawing/2014/main" id="{82B8886E-5280-7830-B1FF-5E509E35A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11" y="624109"/>
            <a:ext cx="4044614" cy="5568847"/>
          </a:xfrm>
          <a:effectLst>
            <a:outerShdw blurRad="152400" dist="38100" dir="2700000" algn="tl" rotWithShape="0">
              <a:prstClr val="black">
                <a:alpha val="6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22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40A94-E733-43C8-80C8-EB1803F9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324B-959D-B69E-C25D-10397E5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Public cible : apprenants en français des affaires.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: ChatGPT-4, </a:t>
            </a:r>
            <a:r>
              <a:rPr lang="fr-FR" dirty="0" err="1"/>
              <a:t>Runway</a:t>
            </a:r>
            <a:r>
              <a:rPr lang="fr-FR" dirty="0"/>
              <a:t>, </a:t>
            </a:r>
            <a:r>
              <a:rPr lang="fr-FR" dirty="0" err="1"/>
              <a:t>Articulate</a:t>
            </a:r>
            <a:r>
              <a:rPr lang="fr-FR" dirty="0"/>
              <a:t> Storyline, </a:t>
            </a:r>
            <a:r>
              <a:rPr lang="fr-FR" dirty="0" err="1"/>
              <a:t>Canva</a:t>
            </a:r>
            <a:r>
              <a:rPr lang="fr-FR" dirty="0"/>
              <a:t>.</a:t>
            </a:r>
          </a:p>
          <a:p>
            <a:pPr>
              <a:lnSpc>
                <a:spcPct val="150000"/>
              </a:lnSpc>
            </a:pPr>
            <a:r>
              <a:rPr lang="fr-FR" dirty="0"/>
              <a:t>Objectif du jeu : pratiquer la langue française dans des situations professionnelles réalistes.</a:t>
            </a:r>
          </a:p>
        </p:txBody>
      </p:sp>
    </p:spTree>
    <p:extLst>
      <p:ext uri="{BB962C8B-B14F-4D97-AF65-F5344CB8AC3E}">
        <p14:creationId xmlns:p14="http://schemas.microsoft.com/office/powerpoint/2010/main" val="107667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3C41B-134F-37B7-701B-1B04EC1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493BD-FDAA-4977-0BD8-055DBBCB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Résultats principaux : gain de temps pour les tâches répétitives ; apport en créativité pour les moins expérimentés ; besoin de précisions dans les prompts.</a:t>
            </a:r>
          </a:p>
          <a:p>
            <a:pPr>
              <a:lnSpc>
                <a:spcPct val="150000"/>
              </a:lnSpc>
            </a:pPr>
            <a:r>
              <a:rPr lang="fr-FR" dirty="0"/>
              <a:t>Limites : imprécisions dans les contenus générés, nécessitant des ajustements fréquents pour garantir la qualité pédagogique.</a:t>
            </a:r>
          </a:p>
        </p:txBody>
      </p:sp>
    </p:spTree>
    <p:extLst>
      <p:ext uri="{BB962C8B-B14F-4D97-AF65-F5344CB8AC3E}">
        <p14:creationId xmlns:p14="http://schemas.microsoft.com/office/powerpoint/2010/main" val="163362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C7DE7-02CF-BE49-6A3B-89BFBE2D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DC174-1C44-4F4A-E312-8DAD65F5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Améliorations : développement de compétences spécifiques pour optimiser l'usage de l'IA.</a:t>
            </a:r>
          </a:p>
          <a:p>
            <a:pPr>
              <a:lnSpc>
                <a:spcPct val="150000"/>
              </a:lnSpc>
            </a:pPr>
            <a:r>
              <a:rPr lang="fr-FR" dirty="0"/>
              <a:t>Exploration future : formation des enseignants et concepteurs aux outils d'IA pour augmenter l'efficacité de la création.</a:t>
            </a:r>
          </a:p>
        </p:txBody>
      </p:sp>
    </p:spTree>
    <p:extLst>
      <p:ext uri="{BB962C8B-B14F-4D97-AF65-F5344CB8AC3E}">
        <p14:creationId xmlns:p14="http://schemas.microsoft.com/office/powerpoint/2010/main" val="9598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774FE-0F73-54F6-629A-FE640B6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réflexive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F0A53-EA57-B66C-E7F2-74459C0B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Cohérence et pertinence : intégration structurée de l’IA dans le processus pédagogique, répondant aux besoins identifiés.</a:t>
            </a:r>
          </a:p>
          <a:p>
            <a:pPr>
              <a:lnSpc>
                <a:spcPct val="150000"/>
              </a:lnSpc>
            </a:pPr>
            <a:r>
              <a:rPr lang="fr-FR" dirty="0"/>
              <a:t>Pertinence du dispositif : gain de créativité et d’efficacité pour les concepteurs de contenus ludiques et pédagogiques.</a:t>
            </a:r>
          </a:p>
        </p:txBody>
      </p:sp>
    </p:spTree>
    <p:extLst>
      <p:ext uri="{BB962C8B-B14F-4D97-AF65-F5344CB8AC3E}">
        <p14:creationId xmlns:p14="http://schemas.microsoft.com/office/powerpoint/2010/main" val="77933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95B3C-A0EA-6FA0-F850-D11E4E4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Apports et applications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E0BFE-7E66-5FED-C16E-59AC317E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Pour le concepteur pédagogique : l'IA est un soutien dans la scénarisation pédagogique ; identification des points faibles de l’IA pour une meilleure adaptation.</a:t>
            </a:r>
          </a:p>
          <a:p>
            <a:pPr>
              <a:lnSpc>
                <a:spcPct val="150000"/>
              </a:lnSpc>
            </a:pPr>
            <a:r>
              <a:rPr lang="fr-FR" dirty="0"/>
              <a:t>Pour la suite : intégration possible dans d’autres formations linguistiques et adaptation des outils IA à des contextes variés.</a:t>
            </a:r>
          </a:p>
        </p:txBody>
      </p:sp>
    </p:spTree>
    <p:extLst>
      <p:ext uri="{BB962C8B-B14F-4D97-AF65-F5344CB8AC3E}">
        <p14:creationId xmlns:p14="http://schemas.microsoft.com/office/powerpoint/2010/main" val="284627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E7041-36B7-A536-FA8D-8B725C09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 et Sitographie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EFF3C-014E-06CF-729D-BA7DBE2E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Références clés : présentation des auteurs et concepts principaux abordés.</a:t>
            </a:r>
          </a:p>
          <a:p>
            <a:pPr>
              <a:lnSpc>
                <a:spcPct val="150000"/>
              </a:lnSpc>
            </a:pPr>
            <a:r>
              <a:rPr lang="fr-FR" dirty="0"/>
              <a:t>Sources : </a:t>
            </a:r>
            <a:r>
              <a:rPr lang="fr-FR" dirty="0" err="1"/>
              <a:t>Dhorne</a:t>
            </a:r>
            <a:r>
              <a:rPr lang="fr-FR" dirty="0"/>
              <a:t> (2024), </a:t>
            </a:r>
            <a:r>
              <a:rPr lang="fr-FR" dirty="0" err="1"/>
              <a:t>Flindt</a:t>
            </a:r>
            <a:r>
              <a:rPr lang="fr-FR" dirty="0"/>
              <a:t> et Vogt (2021), Kim et al. (2023), Biden (2000), etc.</a:t>
            </a:r>
          </a:p>
        </p:txBody>
      </p:sp>
    </p:spTree>
    <p:extLst>
      <p:ext uri="{BB962C8B-B14F-4D97-AF65-F5344CB8AC3E}">
        <p14:creationId xmlns:p14="http://schemas.microsoft.com/office/powerpoint/2010/main" val="31461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427E9-0B72-7D5E-8C71-4ADC6B6D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141629-CA98-B5EB-76E8-0187FBE3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Contexte technologique : intégration croissante de l’IA dans le domaine éducatif.</a:t>
            </a:r>
          </a:p>
          <a:p>
            <a:pPr>
              <a:lnSpc>
                <a:spcPct val="150000"/>
              </a:lnSpc>
            </a:pPr>
            <a:r>
              <a:rPr lang="fr-FR" dirty="0"/>
              <a:t>Enjeu pour E-Learning Studio : optimiser la création de ressources</a:t>
            </a:r>
            <a:br>
              <a:rPr lang="fr-FR" dirty="0"/>
            </a:br>
            <a:r>
              <a:rPr lang="fr-FR" dirty="0"/>
              <a:t>pédagogiques et améliorer l’engagement en utilisant l’IA générative pour</a:t>
            </a:r>
            <a:br>
              <a:rPr lang="fr-FR" dirty="0"/>
            </a:br>
            <a:r>
              <a:rPr lang="fr-FR" dirty="0"/>
              <a:t>un jeu d'évasion pédagogique.</a:t>
            </a:r>
          </a:p>
          <a:p>
            <a:pPr>
              <a:lnSpc>
                <a:spcPct val="150000"/>
              </a:lnSpc>
            </a:pPr>
            <a:r>
              <a:rPr lang="fr-FR" dirty="0"/>
              <a:t>Objectif général : évaluer les apports et limites de l’IA dans la création de</a:t>
            </a:r>
            <a:br>
              <a:rPr lang="fr-FR" dirty="0"/>
            </a:br>
            <a:r>
              <a:rPr lang="fr-FR" dirty="0"/>
              <a:t>contenus pédagogiques.</a:t>
            </a:r>
          </a:p>
        </p:txBody>
      </p:sp>
    </p:spTree>
    <p:extLst>
      <p:ext uri="{BB962C8B-B14F-4D97-AF65-F5344CB8AC3E}">
        <p14:creationId xmlns:p14="http://schemas.microsoft.com/office/powerpoint/2010/main" val="38135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F03B2-138F-6FD0-263C-81CE24E0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spécifiques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F4787-D3B7-CD43-C397-9D15BF52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Identifications des avantages de l’IA générative pour les concepteurs pédagogiques.</a:t>
            </a:r>
          </a:p>
          <a:p>
            <a:pPr>
              <a:lnSpc>
                <a:spcPct val="150000"/>
              </a:lnSpc>
            </a:pPr>
            <a:r>
              <a:rPr lang="fr-FR" dirty="0"/>
              <a:t>Impact sur la créativité et la productivité des concepteurs.</a:t>
            </a:r>
          </a:p>
          <a:p>
            <a:pPr>
              <a:lnSpc>
                <a:spcPct val="150000"/>
              </a:lnSpc>
            </a:pPr>
            <a:r>
              <a:rPr lang="fr-FR" dirty="0"/>
              <a:t>Défis rencontrés dans la création de scénarios pédagogiques.</a:t>
            </a:r>
          </a:p>
          <a:p>
            <a:pPr>
              <a:lnSpc>
                <a:spcPct val="150000"/>
              </a:lnSpc>
            </a:pPr>
            <a:r>
              <a:rPr lang="fr-FR" dirty="0"/>
              <a:t>Recommandations pour une utilisation optimale de l'IA.</a:t>
            </a:r>
          </a:p>
        </p:txBody>
      </p:sp>
    </p:spTree>
    <p:extLst>
      <p:ext uri="{BB962C8B-B14F-4D97-AF65-F5344CB8AC3E}">
        <p14:creationId xmlns:p14="http://schemas.microsoft.com/office/powerpoint/2010/main" val="96623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99404-32FB-898E-D944-546D3D5F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9BDDF-5E9D-530B-68E6-5697039E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Améliorer la qualité des contenus éducatifs via des outils de génération automatique.</a:t>
            </a:r>
          </a:p>
          <a:p>
            <a:pPr>
              <a:lnSpc>
                <a:spcPct val="150000"/>
              </a:lnSpc>
            </a:pPr>
            <a:r>
              <a:rPr lang="fr-FR" dirty="0"/>
              <a:t>Innovation pédagogique dans l’enseignement du français des affaires.</a:t>
            </a:r>
          </a:p>
          <a:p>
            <a:pPr>
              <a:lnSpc>
                <a:spcPct val="150000"/>
              </a:lnSpc>
            </a:pPr>
            <a:r>
              <a:rPr lang="fr-FR" dirty="0"/>
              <a:t>Formation accélérée et plus efficace des apprenants grâce à l’immersion ludique.</a:t>
            </a:r>
          </a:p>
        </p:txBody>
      </p:sp>
    </p:spTree>
    <p:extLst>
      <p:ext uri="{BB962C8B-B14F-4D97-AF65-F5344CB8AC3E}">
        <p14:creationId xmlns:p14="http://schemas.microsoft.com/office/powerpoint/2010/main" val="15168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1C1A8-A12D-4CAF-D9DA-7AA325DD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clés (Cadre théorique)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BBD71-2C8D-7D91-9C5A-21A573B7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IA générative : outils, principes, usages en pédagogie (</a:t>
            </a:r>
            <a:r>
              <a:rPr lang="fr-FR" dirty="0" err="1"/>
              <a:t>Flindt</a:t>
            </a:r>
            <a:r>
              <a:rPr lang="fr-FR" dirty="0"/>
              <a:t> &amp; Vogt, 2021 ; Kim et al., 2023).</a:t>
            </a:r>
          </a:p>
          <a:p>
            <a:pPr>
              <a:lnSpc>
                <a:spcPct val="150000"/>
              </a:lnSpc>
            </a:pPr>
            <a:r>
              <a:rPr lang="fr-FR" dirty="0"/>
              <a:t>Jeux d'évasion pédagogiques : conception, scénarisation et intégration pédagogique.</a:t>
            </a:r>
          </a:p>
          <a:p>
            <a:pPr>
              <a:lnSpc>
                <a:spcPct val="150000"/>
              </a:lnSpc>
            </a:pPr>
            <a:r>
              <a:rPr lang="fr-FR" dirty="0"/>
              <a:t>FOS (Français sur Objectifs Spécifiques) : notions de français des affaires (Biden, 2000).</a:t>
            </a:r>
          </a:p>
        </p:txBody>
      </p:sp>
    </p:spTree>
    <p:extLst>
      <p:ext uri="{BB962C8B-B14F-4D97-AF65-F5344CB8AC3E}">
        <p14:creationId xmlns:p14="http://schemas.microsoft.com/office/powerpoint/2010/main" val="25747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35DF8-2624-4D83-E586-CD31083C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clés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6D7D0-B720-325E-988F-8D890DEB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Prompts IA : élaboration et maîtrise des requêtes pour contenus multimodaux (</a:t>
            </a:r>
            <a:r>
              <a:rPr lang="fr-FR" dirty="0" err="1"/>
              <a:t>Dhorne</a:t>
            </a:r>
            <a:r>
              <a:rPr lang="fr-FR" dirty="0"/>
              <a:t>, 2024).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Créativité et IA : complémentarité de l’IA pour l'idéation dans les jeux éducatifs.</a:t>
            </a:r>
          </a:p>
        </p:txBody>
      </p:sp>
    </p:spTree>
    <p:extLst>
      <p:ext uri="{BB962C8B-B14F-4D97-AF65-F5344CB8AC3E}">
        <p14:creationId xmlns:p14="http://schemas.microsoft.com/office/powerpoint/2010/main" val="19174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F6D74-1936-2274-89E4-FB3253BC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89795E-AA68-418A-38F6-B74FEDB4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Problématique : quels sont les apports et limites de l'IA générative pour un concepteur pédagogique dans la création de jeux d'évasion éducatifs virtuels pour le français des affaires ?</a:t>
            </a:r>
          </a:p>
          <a:p>
            <a:pPr>
              <a:lnSpc>
                <a:spcPct val="150000"/>
              </a:lnSpc>
            </a:pPr>
            <a:r>
              <a:rPr lang="fr-FR" dirty="0"/>
              <a:t>Contexte : intérêt croissant pour l’IA comme outil d’assistance pédagogique et défis d'alignement pédagogique.</a:t>
            </a:r>
          </a:p>
        </p:txBody>
      </p:sp>
    </p:spTree>
    <p:extLst>
      <p:ext uri="{BB962C8B-B14F-4D97-AF65-F5344CB8AC3E}">
        <p14:creationId xmlns:p14="http://schemas.microsoft.com/office/powerpoint/2010/main" val="38487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24FB1-91B8-F287-CEA1-224BAEE5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505C9-B504-9DB4-3180-68BB311C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Approche mixte : entretiens semi-directifs et expérimentation.</a:t>
            </a:r>
          </a:p>
          <a:p>
            <a:pPr>
              <a:lnSpc>
                <a:spcPct val="150000"/>
              </a:lnSpc>
            </a:pPr>
            <a:r>
              <a:rPr lang="fr-FR" dirty="0"/>
              <a:t>Comparaison : conception de deux jeux d'évasion (avec et sans IA).</a:t>
            </a:r>
          </a:p>
          <a:p>
            <a:pPr>
              <a:lnSpc>
                <a:spcPct val="150000"/>
              </a:lnSpc>
            </a:pPr>
            <a:r>
              <a:rPr lang="fr-FR" dirty="0"/>
              <a:t>Analyse croisée : retours d’expérience et journal de bord pour documenter le processus.</a:t>
            </a:r>
          </a:p>
        </p:txBody>
      </p:sp>
    </p:spTree>
    <p:extLst>
      <p:ext uri="{BB962C8B-B14F-4D97-AF65-F5344CB8AC3E}">
        <p14:creationId xmlns:p14="http://schemas.microsoft.com/office/powerpoint/2010/main" val="41122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51759-8A41-575C-E6F5-D84EAEB3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-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5815D-76DE-1DB1-6F82-4EBB86C5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Étape 1 : sélection et test des outils d'IA.</a:t>
            </a:r>
          </a:p>
          <a:p>
            <a:pPr>
              <a:lnSpc>
                <a:spcPct val="150000"/>
              </a:lnSpc>
            </a:pPr>
            <a:r>
              <a:rPr lang="fr-FR" dirty="0"/>
              <a:t>Étape 2 : conception de scénarios et mécaniques de jeu.</a:t>
            </a:r>
          </a:p>
          <a:p>
            <a:pPr>
              <a:lnSpc>
                <a:spcPct val="150000"/>
              </a:lnSpc>
            </a:pPr>
            <a:r>
              <a:rPr lang="fr-FR" dirty="0"/>
              <a:t>Étape 3 : création des ressources multimédias (texte, audio, images).</a:t>
            </a:r>
          </a:p>
          <a:p>
            <a:pPr>
              <a:lnSpc>
                <a:spcPct val="150000"/>
              </a:lnSpc>
            </a:pPr>
            <a:r>
              <a:rPr lang="fr-FR" dirty="0"/>
              <a:t>Étape 4 : validation et évaluation de l’expérience utilisateur.</a:t>
            </a:r>
          </a:p>
        </p:txBody>
      </p:sp>
    </p:spTree>
    <p:extLst>
      <p:ext uri="{BB962C8B-B14F-4D97-AF65-F5344CB8AC3E}">
        <p14:creationId xmlns:p14="http://schemas.microsoft.com/office/powerpoint/2010/main" val="257131177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653</Words>
  <Application>Microsoft Office PowerPoint</Application>
  <PresentationFormat>Grand écran</PresentationFormat>
  <Paragraphs>57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Brin</vt:lpstr>
      <vt:lpstr>Couverture</vt:lpstr>
      <vt:lpstr>Contexte</vt:lpstr>
      <vt:lpstr>Objectifs spécifiques</vt:lpstr>
      <vt:lpstr>Enjeux</vt:lpstr>
      <vt:lpstr>Notions clés (Cadre théorique)</vt:lpstr>
      <vt:lpstr>Notions clés (Suite)</vt:lpstr>
      <vt:lpstr>Problématique</vt:lpstr>
      <vt:lpstr>Méthodologie</vt:lpstr>
      <vt:lpstr>Méthodologie - Étapes</vt:lpstr>
      <vt:lpstr>Cahier des charges du projet</vt:lpstr>
      <vt:lpstr>Résultats</vt:lpstr>
      <vt:lpstr>Perspectives</vt:lpstr>
      <vt:lpstr>Conclusion réflexive</vt:lpstr>
      <vt:lpstr>Apports et applications personnelles</vt:lpstr>
      <vt:lpstr>Bibliographie et Sitographie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SUBILEAU</dc:creator>
  <cp:lastModifiedBy>DAVID SUBILEAU</cp:lastModifiedBy>
  <cp:revision>19</cp:revision>
  <dcterms:created xsi:type="dcterms:W3CDTF">2024-11-08T14:26:42Z</dcterms:created>
  <dcterms:modified xsi:type="dcterms:W3CDTF">2024-11-08T15:20:46Z</dcterms:modified>
</cp:coreProperties>
</file>