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9" r:id="rId3"/>
    <p:sldId id="258" r:id="rId4"/>
    <p:sldId id="260" r:id="rId5"/>
    <p:sldId id="263" r:id="rId6"/>
    <p:sldId id="265" r:id="rId7"/>
    <p:sldId id="266" r:id="rId8"/>
    <p:sldId id="261" r:id="rId9"/>
    <p:sldId id="26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A2E1-5951-486B-A1FB-F3BCA8B0A59D}" v="2264" dt="2022-03-12T19:55:41.081"/>
    <p1510:client id="{7704553B-3549-4B7D-8BD2-D9A169B440C0}" v="193" dt="2022-03-11T16:59:41.624"/>
    <p1510:client id="{8EF92C7A-E39B-4405-BA21-2DEB9DBEEE0B}" v="4" dt="2022-03-12T11:36:44.490"/>
    <p1510:client id="{C9445428-FE33-4B5D-B8A1-905B3E93AC47}" v="1635" dt="2022-03-11T17:45:19.455"/>
    <p1510:client id="{EB7B96A8-531E-4687-B824-402CFB133B7A}" v="206" dt="2022-03-11T16:51:14.936"/>
    <p1510:client id="{F72F5C7D-539E-4A5A-8D4A-D3DD287B4B44}" v="1" dt="2022-03-12T16:26:54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07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92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789" y="243926"/>
            <a:ext cx="7766936" cy="1646302"/>
          </a:xfrm>
        </p:spPr>
        <p:txBody>
          <a:bodyPr/>
          <a:lstStyle/>
          <a:p>
            <a:r>
              <a:rPr lang="en-US"/>
              <a:t>Classification of Bank Marketing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533" y="5522641"/>
            <a:ext cx="7766936" cy="1096899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Presented by</a:t>
            </a:r>
          </a:p>
          <a:p>
            <a:r>
              <a:rPr lang="en-US" b="1">
                <a:solidFill>
                  <a:schemeClr val="tx1"/>
                </a:solidFill>
              </a:rPr>
              <a:t>Rutuja A. Ugale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510AEB-528B-4F25-A793-BB1AD31C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9" y="1983132"/>
            <a:ext cx="8473857" cy="2797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A11DB-EBE4-4537-B8B9-C6378E6D1252}"/>
              </a:ext>
            </a:extLst>
          </p:cNvPr>
          <p:cNvSpPr txBox="1"/>
          <p:nvPr/>
        </p:nvSpPr>
        <p:spPr>
          <a:xfrm>
            <a:off x="225468" y="204592"/>
            <a:ext cx="37661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/>
              <a:t>Outliers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5C85A63-9477-42E9-8BDF-E6B526FB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12" y="987854"/>
            <a:ext cx="3933172" cy="277374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953C1D-7DA3-4973-8F18-12F288D9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0" y="987205"/>
            <a:ext cx="3933171" cy="27019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4A64830-04ED-4D71-90FD-B076D8106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24" y="3678858"/>
            <a:ext cx="4016678" cy="2391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D7D8CAE-CED8-4AF5-8B7F-4F25359EC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52" y="3590917"/>
            <a:ext cx="4058432" cy="255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806F5-C7F5-42EF-A357-7CF442ECDC6E}"/>
              </a:ext>
            </a:extLst>
          </p:cNvPr>
          <p:cNvSpPr txBox="1"/>
          <p:nvPr/>
        </p:nvSpPr>
        <p:spPr>
          <a:xfrm>
            <a:off x="302451" y="6304506"/>
            <a:ext cx="94863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From Above Figure We can see in this dataset there are many outliers.</a:t>
            </a:r>
          </a:p>
        </p:txBody>
      </p:sp>
    </p:spTree>
    <p:extLst>
      <p:ext uri="{BB962C8B-B14F-4D97-AF65-F5344CB8AC3E}">
        <p14:creationId xmlns:p14="http://schemas.microsoft.com/office/powerpoint/2010/main" val="37144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D9EED-1455-43C3-A5CA-060399C1F649}"/>
              </a:ext>
            </a:extLst>
          </p:cNvPr>
          <p:cNvSpPr txBox="1"/>
          <p:nvPr/>
        </p:nvSpPr>
        <p:spPr>
          <a:xfrm>
            <a:off x="141962" y="-4176"/>
            <a:ext cx="45490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Skewness of data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32B3D81-D43C-40FC-B3CE-BC896DAA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" y="680282"/>
            <a:ext cx="10509336" cy="4860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3C9CA-0A2C-4D06-801D-D476F8865CBF}"/>
              </a:ext>
            </a:extLst>
          </p:cNvPr>
          <p:cNvSpPr txBox="1"/>
          <p:nvPr/>
        </p:nvSpPr>
        <p:spPr>
          <a:xfrm>
            <a:off x="138700" y="5994617"/>
            <a:ext cx="91105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From above figure We can see that Maximum Variables are right skewed</a:t>
            </a:r>
          </a:p>
        </p:txBody>
      </p:sp>
    </p:spTree>
    <p:extLst>
      <p:ext uri="{BB962C8B-B14F-4D97-AF65-F5344CB8AC3E}">
        <p14:creationId xmlns:p14="http://schemas.microsoft.com/office/powerpoint/2010/main" val="26822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A0B41-8174-4D92-959B-7E11ABBC1956}"/>
              </a:ext>
            </a:extLst>
          </p:cNvPr>
          <p:cNvSpPr txBox="1"/>
          <p:nvPr/>
        </p:nvSpPr>
        <p:spPr>
          <a:xfrm>
            <a:off x="308975" y="340290"/>
            <a:ext cx="53423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Distribution of Categorical variables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F5E80B6-C417-4CA6-903B-DAE46DB2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2" y="759128"/>
            <a:ext cx="10728541" cy="3972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34689-5A23-423C-BA60-B8B0F20CF43F}"/>
              </a:ext>
            </a:extLst>
          </p:cNvPr>
          <p:cNvSpPr txBox="1"/>
          <p:nvPr/>
        </p:nvSpPr>
        <p:spPr>
          <a:xfrm>
            <a:off x="-4175" y="4724401"/>
            <a:ext cx="1120870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/>
              <a:t>To see the distribution of categorical variable here I used the variable Job, Marital and Education.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 b="1"/>
          </a:p>
          <a:p>
            <a:pPr marL="285750" indent="-285750">
              <a:buFont typeface="Wingdings"/>
              <a:buChar char="Ø"/>
            </a:pPr>
            <a:r>
              <a:rPr lang="en-US" b="1"/>
              <a:t>The Job Type Blue-collar has maximum distribution as compare to the other job type.</a:t>
            </a:r>
          </a:p>
          <a:p>
            <a:pPr marL="285750" indent="-285750">
              <a:buFont typeface="Wingdings"/>
              <a:buChar char="Ø"/>
            </a:pPr>
            <a:endParaRPr lang="en-US" b="1"/>
          </a:p>
          <a:p>
            <a:pPr marL="285750" indent="-285750">
              <a:buFont typeface="Wingdings"/>
              <a:buChar char="Ø"/>
            </a:pPr>
            <a:r>
              <a:rPr lang="en-US" b="1"/>
              <a:t>Married people are maximum distributed as compare to divorced and single people.</a:t>
            </a:r>
          </a:p>
          <a:p>
            <a:pPr marL="285750" indent="-285750">
              <a:buFont typeface="Wingdings"/>
              <a:buChar char="Ø"/>
            </a:pPr>
            <a:endParaRPr lang="en-US" b="1"/>
          </a:p>
          <a:p>
            <a:pPr marL="285750" indent="-285750">
              <a:buFont typeface="Wingdings"/>
              <a:buChar char="Ø"/>
            </a:pPr>
            <a:r>
              <a:rPr lang="en-US" b="1"/>
              <a:t>The people whose take secondary education those are maximum distributed.</a:t>
            </a:r>
          </a:p>
        </p:txBody>
      </p:sp>
    </p:spTree>
    <p:extLst>
      <p:ext uri="{BB962C8B-B14F-4D97-AF65-F5344CB8AC3E}">
        <p14:creationId xmlns:p14="http://schemas.microsoft.com/office/powerpoint/2010/main" val="2480371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C3D7C-FC45-4168-B062-2BF3F6511912}"/>
              </a:ext>
            </a:extLst>
          </p:cNvPr>
          <p:cNvSpPr txBox="1"/>
          <p:nvPr/>
        </p:nvSpPr>
        <p:spPr>
          <a:xfrm>
            <a:off x="3523989" y="68893"/>
            <a:ext cx="39227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/>
              <a:t>Conclusion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2343EEC-BFA8-4FC0-8005-83FC1BE6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66" y="776482"/>
            <a:ext cx="8905614" cy="3843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1BEE2-1024-4657-9E4D-6552AF6928C1}"/>
              </a:ext>
            </a:extLst>
          </p:cNvPr>
          <p:cNvSpPr txBox="1"/>
          <p:nvPr/>
        </p:nvSpPr>
        <p:spPr>
          <a:xfrm>
            <a:off x="472727" y="1579193"/>
            <a:ext cx="912103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b="1">
                <a:ea typeface="+mn-lt"/>
                <a:cs typeface="+mn-lt"/>
              </a:rPr>
              <a:t>management client has high interest on deposit.</a:t>
            </a:r>
            <a:endParaRPr lang="en-US" sz="2400" b="1"/>
          </a:p>
          <a:p>
            <a:pPr marL="285750" indent="-285750">
              <a:buFont typeface="Wingdings"/>
              <a:buChar char="Ø"/>
            </a:pPr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ea typeface="+mn-lt"/>
                <a:cs typeface="+mn-lt"/>
              </a:rPr>
              <a:t>married client has high interest on deposit comparing to other client.</a:t>
            </a:r>
            <a:endParaRPr lang="en-US" sz="2400" b="1"/>
          </a:p>
          <a:p>
            <a:pPr marL="285750" indent="-285750">
              <a:buFont typeface="Wingdings"/>
              <a:buChar char="Ø"/>
            </a:pPr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ea typeface="+mn-lt"/>
                <a:cs typeface="+mn-lt"/>
              </a:rPr>
              <a:t>the client contacted by cellular method shows high interest in deposit.</a:t>
            </a:r>
            <a:endParaRPr lang="en-US" sz="2400" b="1"/>
          </a:p>
          <a:p>
            <a:pPr marL="285750" indent="-285750">
              <a:buFont typeface="Wingdings"/>
              <a:buChar char="Ø"/>
            </a:pPr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ea typeface="+mn-lt"/>
                <a:cs typeface="+mn-lt"/>
              </a:rPr>
              <a:t>During month may client shows high interest in deposit.</a:t>
            </a:r>
            <a:endParaRPr lang="en-US" sz="2400" b="1"/>
          </a:p>
          <a:p>
            <a:pPr marL="285750" indent="-285750">
              <a:buFont typeface="Wingdings"/>
              <a:buChar char="Ø"/>
            </a:pPr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ea typeface="+mn-lt"/>
                <a:cs typeface="+mn-lt"/>
              </a:rPr>
              <a:t>The client who has housing loan shows less interest in deposit.</a:t>
            </a:r>
            <a:endParaRPr lang="en-US" sz="2400" b="1"/>
          </a:p>
          <a:p>
            <a:pPr marL="285750" indent="-285750" algn="l">
              <a:buFont typeface="Wingdings"/>
              <a:buChar char="Ø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80284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69E88-75F2-4017-9386-40BFCC56ECBA}"/>
              </a:ext>
            </a:extLst>
          </p:cNvPr>
          <p:cNvSpPr txBox="1"/>
          <p:nvPr/>
        </p:nvSpPr>
        <p:spPr>
          <a:xfrm rot="-1680000">
            <a:off x="3389890" y="1726792"/>
            <a:ext cx="56241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91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0A36-4F49-4F5B-A0BD-01447226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31" y="453025"/>
            <a:ext cx="7458888" cy="1258169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Contents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C960AA-7CD7-4F6B-B3BB-0C773C293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3326"/>
              </p:ext>
            </p:extLst>
          </p:nvPr>
        </p:nvGraphicFramePr>
        <p:xfrm>
          <a:off x="3945699" y="2192054"/>
          <a:ext cx="3430410" cy="350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410">
                  <a:extLst>
                    <a:ext uri="{9D8B030D-6E8A-4147-A177-3AD203B41FA5}">
                      <a16:colId xmlns:a16="http://schemas.microsoft.com/office/drawing/2014/main" val="2538618647"/>
                    </a:ext>
                  </a:extLst>
                </a:gridCol>
              </a:tblGrid>
              <a:tr h="548013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67580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21395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52590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9294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Exploratory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2630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50501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03B275DA-A5D4-4E78-9644-44BB674A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22" y="1443755"/>
            <a:ext cx="2733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2C1C28-EFA6-4664-9B43-492B9B00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06939"/>
              </p:ext>
            </p:extLst>
          </p:nvPr>
        </p:nvGraphicFramePr>
        <p:xfrm>
          <a:off x="1016733" y="871024"/>
          <a:ext cx="816864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43271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8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2000" u="sng"/>
                        <a:t>Problem Statement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Marketing Campaign Strategy Of International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2720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1C7E7D-711C-47DC-AE99-EC108BCC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34439"/>
              </p:ext>
            </p:extLst>
          </p:nvPr>
        </p:nvGraphicFramePr>
        <p:xfrm>
          <a:off x="1022959" y="3215013"/>
          <a:ext cx="818106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061">
                  <a:extLst>
                    <a:ext uri="{9D8B030D-6E8A-4147-A177-3AD203B41FA5}">
                      <a16:colId xmlns:a16="http://schemas.microsoft.com/office/drawing/2014/main" val="257710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Increase the number of marketing  Campaigns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Economic pressure and 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Product promotion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   - Mass campaign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   - Directed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Reduction in cost and time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2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     - Improvement in efficiency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   - Less Contacts ,More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7518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D52217-89C8-4B3C-8F1C-7D73BB34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18644"/>
              </p:ext>
            </p:extLst>
          </p:nvPr>
        </p:nvGraphicFramePr>
        <p:xfrm>
          <a:off x="1009598" y="2736979"/>
          <a:ext cx="816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63136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38189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8B23AD17-1A06-45D9-B641-29E6702F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40000">
            <a:off x="5340811" y="1440747"/>
            <a:ext cx="6584514" cy="3668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57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0D0337-F1B3-43CA-B23C-8761D098A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6415"/>
              </p:ext>
            </p:extLst>
          </p:nvPr>
        </p:nvGraphicFramePr>
        <p:xfrm>
          <a:off x="1162870" y="953870"/>
          <a:ext cx="7119678" cy="240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678">
                  <a:extLst>
                    <a:ext uri="{9D8B030D-6E8A-4147-A177-3AD203B41FA5}">
                      <a16:colId xmlns:a16="http://schemas.microsoft.com/office/drawing/2014/main" val="324004054"/>
                    </a:ext>
                  </a:extLst>
                </a:gridCol>
              </a:tblGrid>
              <a:tr h="835803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Objective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88663"/>
                  </a:ext>
                </a:extLst>
              </a:tr>
              <a:tr h="156470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1"/>
                        <a:t>Classify the potential customers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- Capable of Subscribing to the Term Deposit Projected to them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- Rules Based on some criteria or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/>
                        <a:t>   characteristics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4466"/>
                  </a:ext>
                </a:extLst>
              </a:tr>
            </a:tbl>
          </a:graphicData>
        </a:graphic>
      </p:graphicFrame>
      <p:pic>
        <p:nvPicPr>
          <p:cNvPr id="2" name="Picture 3">
            <a:extLst>
              <a:ext uri="{FF2B5EF4-FFF2-40B4-BE49-F238E27FC236}">
                <a16:creationId xmlns:a16="http://schemas.microsoft.com/office/drawing/2014/main" id="{49BACD66-8555-4FF6-94D0-526CCB50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35" y="3373285"/>
            <a:ext cx="4891022" cy="3430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67459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0CF633-184D-4835-8B4D-FA6BFEE2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71207"/>
              </p:ext>
            </p:extLst>
          </p:nvPr>
        </p:nvGraphicFramePr>
        <p:xfrm>
          <a:off x="2564928" y="648234"/>
          <a:ext cx="7143790" cy="4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90">
                  <a:extLst>
                    <a:ext uri="{9D8B030D-6E8A-4147-A177-3AD203B41FA5}">
                      <a16:colId xmlns:a16="http://schemas.microsoft.com/office/drawing/2014/main" val="3072051539"/>
                    </a:ext>
                  </a:extLst>
                </a:gridCol>
              </a:tblGrid>
              <a:tr h="835136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36361"/>
                  </a:ext>
                </a:extLst>
              </a:tr>
              <a:tr h="3679442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rebuchet MS"/>
                        </a:rPr>
                        <a:t>Here I will be using the dataset of Bank Marketing Campaign to Predict the client will subscribe to a direct marketing. This dataset is based on the "Bank Marketing" UCI dataset (check the description at: </a:t>
                      </a:r>
                      <a:r>
                        <a:rPr lang="en-US" sz="2000" b="0" i="0" u="sng" strike="noStrike" noProof="0">
                          <a:latin typeface="Trebuchet MS"/>
                          <a:hlinkClick r:id="rId2"/>
                        </a:rPr>
                        <a:t>http://archive.ics.uci.edu/ml/datasets/Bank+Marketing</a:t>
                      </a:r>
                      <a:r>
                        <a:rPr lang="en-US" sz="2000" b="0" i="0" u="none" strike="noStrike" noProof="0">
                          <a:latin typeface="Trebuchet MS"/>
                        </a:rPr>
                        <a:t>).</a:t>
                      </a:r>
                      <a:endParaRPr lang="en-US" sz="2000">
                        <a:latin typeface="Trebuchet M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Trebuchet MS"/>
                        </a:rPr>
                        <a:t>It Contains information about the marketing campaign impact of a bank specifically through telemarkeng.it includes 20 independent variables of which 5 are the nationwide socio-economic factors pertaining to the banks operating country.</a:t>
                      </a:r>
                      <a:endParaRPr lang="en-US" sz="200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en-US" sz="200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75271"/>
                  </a:ext>
                </a:extLst>
              </a:tr>
            </a:tbl>
          </a:graphicData>
        </a:graphic>
      </p:graphicFrame>
      <p:pic>
        <p:nvPicPr>
          <p:cNvPr id="2" name="Picture 3">
            <a:extLst>
              <a:ext uri="{FF2B5EF4-FFF2-40B4-BE49-F238E27FC236}">
                <a16:creationId xmlns:a16="http://schemas.microsoft.com/office/drawing/2014/main" id="{3DB5AC7B-694B-45D2-9987-2577F4CF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5" y="-90957"/>
            <a:ext cx="2743200" cy="27601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A3751CA-0B05-4B76-B162-AFC10DC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46" y="4374605"/>
            <a:ext cx="4308953" cy="2284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58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35B885-9B8A-45CF-A3FA-F43F0E49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0261"/>
              </p:ext>
            </p:extLst>
          </p:nvPr>
        </p:nvGraphicFramePr>
        <p:xfrm>
          <a:off x="229644" y="52191"/>
          <a:ext cx="10021503" cy="678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91">
                  <a:extLst>
                    <a:ext uri="{9D8B030D-6E8A-4147-A177-3AD203B41FA5}">
                      <a16:colId xmlns:a16="http://schemas.microsoft.com/office/drawing/2014/main" val="3538473448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1796032501"/>
                    </a:ext>
                  </a:extLst>
                </a:gridCol>
                <a:gridCol w="7757534">
                  <a:extLst>
                    <a:ext uri="{9D8B030D-6E8A-4147-A177-3AD203B41FA5}">
                      <a16:colId xmlns:a16="http://schemas.microsoft.com/office/drawing/2014/main" val="727520762"/>
                    </a:ext>
                  </a:extLst>
                </a:gridCol>
              </a:tblGrid>
              <a:tr h="730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            Variables</a:t>
                      </a:r>
                      <a:endParaRPr lang="en-US" sz="2400" b="1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7478"/>
                  </a:ext>
                </a:extLst>
              </a:tr>
              <a:tr h="430582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80375"/>
                  </a:ext>
                </a:extLst>
              </a:tr>
              <a:tr h="1187363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type of job admin: "blue-collar" ,"entrepreneur", "housemaid" , "management" ,"retired", "self-employed" , "services" , "student" ,"technician" ,"unemployed", "unknown")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47545"/>
                  </a:ext>
                </a:extLst>
              </a:tr>
              <a:tr h="574109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marital status ("divorced", "married", "single", "unknown".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65058"/>
                  </a:ext>
                </a:extLst>
              </a:tr>
              <a:tr h="913356">
                <a:tc>
                  <a:txBody>
                    <a:bodyPr/>
                    <a:lstStyle/>
                    <a:p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("basic.4y","basic.6y","basic.9y","high.school","illiterate","professional.course","university.degree","unknown")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58943"/>
                  </a:ext>
                </a:extLst>
              </a:tr>
              <a:tr h="913356">
                <a:tc>
                  <a:txBody>
                    <a:bodyPr/>
                    <a:lstStyle/>
                    <a:p>
                      <a:r>
                        <a:rPr lang="en-US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Does the customer have credit in default? ( "no", "yes" , "unknown")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3595"/>
                  </a:ext>
                </a:extLst>
              </a:tr>
              <a:tr h="652397">
                <a:tc>
                  <a:txBody>
                    <a:bodyPr/>
                    <a:lstStyle/>
                    <a:p>
                      <a:r>
                        <a:rPr lang="en-US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Balance of Individual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3853"/>
                  </a:ext>
                </a:extLst>
              </a:tr>
              <a:tr h="690537">
                <a:tc>
                  <a:txBody>
                    <a:bodyPr/>
                    <a:lstStyle/>
                    <a:p>
                      <a:r>
                        <a:rPr lang="en-US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Does the customer have a housing loan? ("no", "yes", "unknown")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5529"/>
                  </a:ext>
                </a:extLst>
              </a:tr>
              <a:tr h="690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Does the customer have a personal loan? "no", "</a:t>
                      </a:r>
                      <a:r>
                        <a:rPr lang="en-US" sz="1800" b="0" i="0" u="none" strike="noStrike" noProof="0" err="1">
                          <a:latin typeface="Trebuchet MS"/>
                        </a:rPr>
                        <a:t>yes","unknown</a:t>
                      </a:r>
                      <a:r>
                        <a:rPr lang="en-US" sz="1800" b="0" i="0" u="none" strike="noStrike" noProof="0">
                          <a:latin typeface="Trebuchet MS"/>
                        </a:rPr>
                        <a:t>"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311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7A048-2B55-495B-A471-6AC882C99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76217"/>
              </p:ext>
            </p:extLst>
          </p:nvPr>
        </p:nvGraphicFramePr>
        <p:xfrm>
          <a:off x="229643" y="31314"/>
          <a:ext cx="11730816" cy="679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89">
                  <a:extLst>
                    <a:ext uri="{9D8B030D-6E8A-4147-A177-3AD203B41FA5}">
                      <a16:colId xmlns:a16="http://schemas.microsoft.com/office/drawing/2014/main" val="2020455118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315585870"/>
                    </a:ext>
                  </a:extLst>
                </a:gridCol>
                <a:gridCol w="8282587">
                  <a:extLst>
                    <a:ext uri="{9D8B030D-6E8A-4147-A177-3AD203B41FA5}">
                      <a16:colId xmlns:a16="http://schemas.microsoft.com/office/drawing/2014/main" val="3206125079"/>
                    </a:ext>
                  </a:extLst>
                </a:gridCol>
              </a:tblGrid>
              <a:tr h="634455">
                <a:tc>
                  <a:txBody>
                    <a:bodyPr/>
                    <a:lstStyle/>
                    <a:p>
                      <a:r>
                        <a:rPr lang="en-US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Contact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contact communication type ("cellular", "telephone")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32479"/>
                  </a:ext>
                </a:extLst>
              </a:tr>
              <a:tr h="647403">
                <a:tc>
                  <a:txBody>
                    <a:bodyPr/>
                    <a:lstStyle/>
                    <a:p>
                      <a:r>
                        <a:rPr lang="en-US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last contact month of year ("Jan", " Feb", "Mar", ..., "Nov", "Dec")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87592"/>
                  </a:ext>
                </a:extLst>
              </a:tr>
              <a:tr h="647403">
                <a:tc>
                  <a:txBody>
                    <a:bodyPr/>
                    <a:lstStyle/>
                    <a:p>
                      <a:r>
                        <a:rPr lang="en-US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Day-Of-Week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last contact day of the week ("Mon", "Tue", "Wed", "Thu", "Fri")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54428"/>
                  </a:ext>
                </a:extLst>
              </a:tr>
              <a:tr h="647403">
                <a:tc>
                  <a:txBody>
                    <a:bodyPr/>
                    <a:lstStyle/>
                    <a:p>
                      <a:r>
                        <a:rPr lang="en-US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last contact duration, in seconds.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00669"/>
                  </a:ext>
                </a:extLst>
              </a:tr>
              <a:tr h="906365">
                <a:tc>
                  <a:txBody>
                    <a:bodyPr/>
                    <a:lstStyle/>
                    <a:p>
                      <a:r>
                        <a:rPr lang="en-US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Campaign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Number of contacts performed during this campaign and for this client includes last contact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85647"/>
                  </a:ext>
                </a:extLst>
              </a:tr>
              <a:tr h="1061741">
                <a:tc>
                  <a:txBody>
                    <a:bodyPr/>
                    <a:lstStyle/>
                    <a:p>
                      <a:r>
                        <a:rPr lang="en-US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pdays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Number of days that passed by after the client was last contacted from a previous campaign (999 means client was not previously contacted)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37962"/>
                  </a:ext>
                </a:extLst>
              </a:tr>
              <a:tr h="647403">
                <a:tc>
                  <a:txBody>
                    <a:bodyPr/>
                    <a:lstStyle/>
                    <a:p>
                      <a:r>
                        <a:rPr lang="en-US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Previous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number of contacts performed before this campaign and for this client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07679"/>
                  </a:ext>
                </a:extLst>
              </a:tr>
              <a:tr h="906365">
                <a:tc>
                  <a:txBody>
                    <a:bodyPr/>
                    <a:lstStyle/>
                    <a:p>
                      <a:r>
                        <a:rPr lang="en-US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poutcome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outcome of the previous marketing campaign (categorical: "failure" ,"nonexistent" ,"success")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5137"/>
                  </a:ext>
                </a:extLst>
              </a:tr>
              <a:tr h="6732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has the client subscribed to a term deposit? ("yes", "no")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2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3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1E52C1-796A-41DB-B9F3-4DBB61D2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70146"/>
              </p:ext>
            </p:extLst>
          </p:nvPr>
        </p:nvGraphicFramePr>
        <p:xfrm>
          <a:off x="414612" y="440540"/>
          <a:ext cx="4932149" cy="59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9">
                  <a:extLst>
                    <a:ext uri="{9D8B030D-6E8A-4147-A177-3AD203B41FA5}">
                      <a16:colId xmlns:a16="http://schemas.microsoft.com/office/drawing/2014/main" val="3149550696"/>
                    </a:ext>
                  </a:extLst>
                </a:gridCol>
              </a:tblGrid>
              <a:tr h="1519524">
                <a:tc>
                  <a:txBody>
                    <a:bodyPr/>
                    <a:lstStyle/>
                    <a:p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11256"/>
                  </a:ext>
                </a:extLst>
              </a:tr>
              <a:tr h="151952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3200"/>
                        <a:t>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12617"/>
                  </a:ext>
                </a:extLst>
              </a:tr>
              <a:tr h="1470503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3200"/>
                        <a:t>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44383"/>
                  </a:ext>
                </a:extLst>
              </a:tr>
              <a:tr h="1470503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3200"/>
                        <a:t>Unbalanced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19599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3E9C9598-92F4-41FF-9AC6-FD35B4CE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94" y="945911"/>
            <a:ext cx="4419467" cy="52062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604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235D8-E402-4D85-AA89-A270D862BA17}"/>
              </a:ext>
            </a:extLst>
          </p:cNvPr>
          <p:cNvSpPr txBox="1"/>
          <p:nvPr/>
        </p:nvSpPr>
        <p:spPr>
          <a:xfrm>
            <a:off x="455112" y="267222"/>
            <a:ext cx="41106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Missing Values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027AF0-2A58-4975-9D7B-C086487E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6" y="852732"/>
            <a:ext cx="10039610" cy="44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13709-F874-4558-8739-405E50B8A146}"/>
              </a:ext>
            </a:extLst>
          </p:cNvPr>
          <p:cNvSpPr txBox="1"/>
          <p:nvPr/>
        </p:nvSpPr>
        <p:spPr>
          <a:xfrm>
            <a:off x="180453" y="5451823"/>
            <a:ext cx="9903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From Above Graph There is No Missing Values 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30274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Classification of Bank Marketing Dataset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2022-03-11T16:29:12Z</dcterms:created>
  <dcterms:modified xsi:type="dcterms:W3CDTF">2022-03-13T10:56:06Z</dcterms:modified>
</cp:coreProperties>
</file>