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gs+xml" PartName="/ppt/tags/tag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vnd.openxmlformats-officedocument.presentationml.tags+xml" PartName="/ppt/tags/tag5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g" Type="http://schemas.openxmlformats.org/officeDocument/2006/relationships/image"/><Relationship Id="rId2" Target="/ppt/media/image2.jpg" Type="http://schemas.openxmlformats.org/officeDocument/2006/relationships/image"/><Relationship Id="rId3" Target="/ppt/media/image3.jp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ppt/media/img_cc_black.png" Type="http://schemas.openxmlformats.org/officeDocument/2006/relationships/image"/><Relationship Id="rId16" Target="ppt/presentation.xml" Type="http://schemas.openxmlformats.org/officeDocument/2006/relationships/officeDocument"/><Relationship Id="rId17" Target="docProps/core.xml" Type="http://schemas.openxmlformats.org/package/2006/relationships/metadata/core-properties"/><Relationship Id="rId18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9144000" cy="5143500"/>
  <p:embeddedFontLst>
    <p:embeddedFont>
      <p:font typeface="Roboto"/>
      <p:regular r:id="rId33"/>
      <p:bold r:id="rId34"/>
    </p:embeddedFont>
    <p:embeddedFont>
      <p:font typeface="Montserrat"/>
      <p:bold r:id="rId35"/>
    </p:embeddedFont>
    <p:embeddedFont>
      <p:font typeface="Lato"/>
      <p:regular r:id="rId36"/>
    </p:embeddedFont>
    <p:embeddedFont>
      <p:font typeface="Source Sans Pro-demi_bold"/>
      <p:regular r:id="rId38"/>
    </p:embeddedFont>
    <p:embeddedFont>
      <p:font typeface="Source Sans Pro"/>
      <p:regular r:id="rId37"/>
      <p:bold r:id="rId39"/>
    </p:embeddedFont>
  </p:embeddedFontLst>
  <p:custDataLst>
    <p:tags r:id="rId40"/>
  </p:custDataLst>
  <p:defaultTextStyle>
    <a:defPPr>
      <a:defRPr lang="en-US"/>
    </a:defPPr>
    <a:lvl1pPr algn="l" lv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slides/slide23.xml" Type="http://schemas.openxmlformats.org/officeDocument/2006/relationships/slide"/><Relationship Id="rId28" Target="slides/slide24.xml" Type="http://schemas.openxmlformats.org/officeDocument/2006/relationships/slide"/><Relationship Id="rId29" Target="slides/slide25.xml" Type="http://schemas.openxmlformats.org/officeDocument/2006/relationships/slide"/><Relationship Id="rId30" Target="slides/slide26.xml" Type="http://schemas.openxmlformats.org/officeDocument/2006/relationships/slide"/><Relationship Id="rId31" Target="slides/slide27.xml" Type="http://schemas.openxmlformats.org/officeDocument/2006/relationships/slide"/><Relationship Id="rId32" Target="tableStyles.xml" Type="http://schemas.openxmlformats.org/officeDocument/2006/relationships/tableStyles"/><Relationship Id="rId33" Target="fonts/font1.fntdata" Type="http://schemas.openxmlformats.org/officeDocument/2006/relationships/font"/><Relationship Id="rId34" Target="fonts/font2.fntdata" Type="http://schemas.openxmlformats.org/officeDocument/2006/relationships/font"/><Relationship Id="rId35" Target="fonts/font3.fntdata" Type="http://schemas.openxmlformats.org/officeDocument/2006/relationships/font"/><Relationship Id="rId36" Target="fonts/font4.fntdata" Type="http://schemas.openxmlformats.org/officeDocument/2006/relationships/font"/><Relationship Id="rId37" Target="fonts/font5.fntdata" Type="http://schemas.openxmlformats.org/officeDocument/2006/relationships/font"/><Relationship Id="rId38" Target="fonts/font6.fntdata" Type="http://schemas.openxmlformats.org/officeDocument/2006/relationships/font"/><Relationship Id="rId39" Target="fonts/font7.fntdata" Type="http://schemas.openxmlformats.org/officeDocument/2006/relationships/font"/><Relationship Id="rId40" Target="tags/tag5.xml" Type="http://schemas.openxmlformats.org/officeDocument/2006/relationships/tags"/><Relationship Id="rId41" Target="presProps.xml" Type="http://schemas.openxmlformats.org/officeDocument/2006/relationships/presProps"/><Relationship Id="rId42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1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media/image2.jpg" Type="http://schemas.openxmlformats.org/officeDocument/2006/relationships/image"/><Relationship Id="rId3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2" Target="../media/image3.jp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>
            <a:grpSpLocks noChangeAspect="true"/>
          </p:cNvGrpSpPr>
          <p:nvPr/>
        </p:nvGrpSpPr>
        <p:grpSpPr>
          <a:xfrm flipH="false" flipV="false" rot="0"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"/>
            <p:cNvSpPr/>
            <p:nvPr/>
          </p:nvSpPr>
          <p:spPr>
            <a:xfrm flipH="false" flipV="false" rot="0"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/>
            <p:cNvSpPr/>
            <p:nvPr/>
          </p:nvSpPr>
          <p:spPr>
            <a:xfrm flipH="false" flipV="false" rot="0"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/>
          </p:nvSpPr>
          <p:spPr>
            <a:xfrm flipH="false" flipV="false" rot="0"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/>
          </p:nvSpPr>
          <p:spPr>
            <a:xfrm flipH="false" flipV="false" rot="0"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Title Placeholder 1"/>
          <p:cNvSpPr>
            <a:spLocks noGrp="true"/>
          </p:cNvSpPr>
          <p:nvPr>
            <p:ph type="title"/>
          </p:nvPr>
        </p:nvSpPr>
        <p:spPr>
          <a:xfrm rot="0">
            <a:off x="2524125" y="2252529"/>
            <a:ext cx="5604928" cy="1262195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Subtitle 2"/>
          <p:cNvSpPr>
            <a:spLocks noGrp="true"/>
          </p:cNvSpPr>
          <p:nvPr>
            <p:ph idx="1" type="subTitle"/>
          </p:nvPr>
        </p:nvSpPr>
        <p:spPr>
          <a:xfrm rot="0">
            <a:off x="2527324" y="3514725"/>
            <a:ext cx="5598285" cy="47625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6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9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381000" y="1857375"/>
            <a:ext cx="8763000" cy="1905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7143750" cy="570571"/>
          </a:xfr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9"/>
          <p:cNvSpPr>
            <a:spLocks noGrp="true"/>
          </p:cNvSpPr>
          <p:nvPr>
            <p:ph idx="1" type="pic"/>
          </p:nvPr>
        </p:nvSpPr>
        <p:spPr>
          <a:xfrm rot="0">
            <a:off x="85725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857250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14"/>
          <p:cNvSpPr>
            <a:spLocks noGrp="true"/>
          </p:cNvSpPr>
          <p:nvPr>
            <p:ph idx="3" type="pic"/>
          </p:nvPr>
        </p:nvSpPr>
        <p:spPr>
          <a:xfrm rot="0">
            <a:off x="3571875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571875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Picture Placeholder 16"/>
          <p:cNvSpPr>
            <a:spLocks noGrp="true"/>
          </p:cNvSpPr>
          <p:nvPr>
            <p:ph idx="5" type="pic"/>
          </p:nvPr>
        </p:nvSpPr>
        <p:spPr>
          <a:xfrm rot="0">
            <a:off x="628650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6286500" y="3852862"/>
            <a:ext cx="2476500" cy="357187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lvl="0">
              <a:lnSpc>
                <a:spcPct val="100000"/>
              </a:lnSpc>
              <a:buNone/>
              <a:defRPr dirty="0" lang="en-US" sz="120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  <p:transition spd="slow">
    <p:fade thruBlk="false"/>
  </p:transition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6429374" y="952500"/>
            <a:ext cx="9525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6524625" y="952500"/>
            <a:ext cx="2619375" cy="952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tru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6"/>
          <p:cNvSpPr>
            <a:spLocks noGrp="true"/>
          </p:cNvSpPr>
          <p:nvPr>
            <p:ph idx="1" type="pic"/>
          </p:nvPr>
        </p:nvSpPr>
        <p:spPr>
          <a:xfrm rot="0">
            <a:off x="1362075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Picture Placeholder 8"/>
          <p:cNvSpPr>
            <a:spLocks noGrp="true"/>
          </p:cNvSpPr>
          <p:nvPr>
            <p:ph idx="2" type="pic"/>
          </p:nvPr>
        </p:nvSpPr>
        <p:spPr>
          <a:xfrm rot="0">
            <a:off x="1362075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Picture Placeholder 11"/>
          <p:cNvSpPr>
            <a:spLocks noGrp="true"/>
          </p:cNvSpPr>
          <p:nvPr>
            <p:ph idx="3" type="pic"/>
          </p:nvPr>
        </p:nvSpPr>
        <p:spPr>
          <a:xfrm rot="0">
            <a:off x="5238750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Picture Placeholder 13"/>
          <p:cNvSpPr>
            <a:spLocks noGrp="true"/>
          </p:cNvSpPr>
          <p:nvPr>
            <p:ph idx="4" type="pic"/>
          </p:nvPr>
        </p:nvSpPr>
        <p:spPr>
          <a:xfrm rot="0">
            <a:off x="5238750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  <p:transition spd="slow">
    <p:fade thruBlk="false"/>
  </p:transition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0" y="1143000"/>
            <a:ext cx="9144000" cy="2857500"/>
          </a:xfrm>
          <a:prstGeom prst="rect">
            <a:avLst/>
          </a:prstGeom>
        </p:spPr>
      </p:pic>
      <p:grpSp>
        <p:nvGrpSpPr>
          <p:cNvPr id="3" name=""/>
          <p:cNvGrpSpPr>
            <a:grpSpLocks noChangeAspect="true"/>
          </p:cNvGrpSpPr>
          <p:nvPr/>
        </p:nvGrpSpPr>
        <p:grpSpPr>
          <a:xfrm flipH="false" flipV="false" rot="0">
            <a:off x="885825" y="1857375"/>
            <a:ext cx="857250" cy="857250"/>
            <a:chOff x="885825" y="1857375"/>
            <a:chExt cx="857250" cy="857250"/>
          </a:xfrm>
        </p:grpSpPr>
        <p:sp>
          <p:nvSpPr>
            <p:cNvPr id="4" name=""/>
            <p:cNvSpPr/>
            <p:nvPr/>
          </p:nvSpPr>
          <p:spPr>
            <a:xfrm flipH="false" flipV="false" rot="0">
              <a:off x="885825" y="1857375"/>
              <a:ext cx="95250" cy="857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/>
          </p:nvSpPr>
          <p:spPr>
            <a:xfrm flipH="false" flipV="false" rot="0">
              <a:off x="981075" y="1857375"/>
              <a:ext cx="6667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/>
          </p:nvSpPr>
          <p:spPr>
            <a:xfrm flipH="false" flipV="false" rot="0">
              <a:off x="981075" y="26193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"/>
            <p:cNvSpPr/>
            <p:nvPr/>
          </p:nvSpPr>
          <p:spPr>
            <a:xfrm flipH="false" flipV="false" rot="0">
              <a:off x="1647825" y="1857375"/>
              <a:ext cx="95250" cy="3619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8" name="Title Placeholder 1"/>
          <p:cNvSpPr>
            <a:spLocks noGrp="true"/>
          </p:cNvSpPr>
          <p:nvPr>
            <p:ph type="title"/>
          </p:nvPr>
        </p:nvSpPr>
        <p:spPr>
          <a:xfrm rot="0">
            <a:off x="1466850" y="2238375"/>
            <a:ext cx="6667500" cy="666750"/>
          </a:xfrm>
          <a:prstGeom prst="rect">
            <a:avLst/>
          </a:prstGeom>
        </p:spPr>
        <p:txBody>
          <a:bodyPr rtlCol="0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Subtitle 2"/>
          <p:cNvSpPr>
            <a:spLocks noGrp="true"/>
          </p:cNvSpPr>
          <p:nvPr>
            <p:ph idx="1" type="body"/>
          </p:nvPr>
        </p:nvSpPr>
        <p:spPr>
          <a:xfrm rot="0">
            <a:off x="1465497" y="2905125"/>
            <a:ext cx="6668852" cy="38100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6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5334000" y="666750"/>
            <a:ext cx="3810000" cy="381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5334000" y="666750"/>
            <a:ext cx="47625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619125"/>
            <a:ext cx="3524250" cy="1096471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/>
          </p:nvPr>
        </p:nvSpPr>
        <p:spPr>
          <a:xfrm rot="0">
            <a:off x="1241723" y="1809750"/>
            <a:ext cx="3520776" cy="2476500"/>
          </a:xfrm>
        </p:spPr>
        <p:txBody>
          <a:bodyPr rtlCol="0"/>
          <a:lstStyle>
            <a:lvl1pPr lvl="0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2"/>
          <p:cNvSpPr>
            <a:spLocks noGrp="true"/>
          </p:cNvSpPr>
          <p:nvPr>
            <p:ph idx="2"/>
          </p:nvPr>
        </p:nvSpPr>
        <p:spPr>
          <a:xfrm rot="0">
            <a:off x="5715000" y="952500"/>
            <a:ext cx="3048000" cy="3238500"/>
          </a:xfrm>
        </p:spPr>
        <p:txBody>
          <a:bodyPr rtlCol="0"/>
          <a:lstStyle>
            <a:lvl1pPr lvl="0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4572000" y="476250"/>
            <a:ext cx="400050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0" y="0"/>
            <a:ext cx="4572000" cy="514350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 flipH="false" flipV="false" rot="0">
            <a:off x="0" y="0"/>
            <a:ext cx="4572000" cy="514112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571500" y="476250"/>
            <a:ext cx="4000500" cy="4191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6" name="Title Placeholder 1"/>
          <p:cNvSpPr>
            <a:spLocks noGrp="true"/>
          </p:cNvSpPr>
          <p:nvPr>
            <p:ph type="title"/>
          </p:nvPr>
        </p:nvSpPr>
        <p:spPr>
          <a:xfrm rot="0">
            <a:off x="786574" y="609600"/>
            <a:ext cx="7563674" cy="621062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Text Placeholder 2"/>
          <p:cNvSpPr>
            <a:spLocks noGrp="true"/>
          </p:cNvSpPr>
          <p:nvPr>
            <p:ph idx="1" type="body"/>
          </p:nvPr>
        </p:nvSpPr>
        <p:spPr>
          <a:xfrm rot="0">
            <a:off x="857250" y="1378527"/>
            <a:ext cx="3381375" cy="433820"/>
          </a:xfrm>
          <a:prstGeom prst="rect">
            <a:avLst/>
          </a:prstGeom>
        </p:spPr>
        <p:txBody>
          <a:bodyPr anchor="b" rtlCol="0" vert="horz">
            <a:normAutofit fontScale="92500" lnSpcReduction="20000"/>
          </a:bodyPr>
          <a:lstStyle>
            <a:lvl1pPr indent="0" lvl="0">
              <a:buNone/>
              <a:defRPr cap="none" dirty="0" i="0" lang="en-US" sz="2000">
                <a:solidFill>
                  <a:schemeClr val="bg2"/>
                </a:solidFill>
                <a:latin typeface="Source Sans Pro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2"/>
          </p:nvPr>
        </p:nvSpPr>
        <p:spPr>
          <a:xfrm rot="0">
            <a:off x="904875" y="1885950"/>
            <a:ext cx="3333750" cy="2552700"/>
          </a:xfrm>
        </p:spPr>
        <p:txBody>
          <a:bodyPr rtlCol="0"/>
          <a:lstStyle>
            <a:lvl1pPr lvl="0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1pPr>
            <a:lvl2pPr lvl="1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2pPr>
            <a:lvl3pPr lvl="2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3pPr>
            <a:lvl4pPr lvl="3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4pPr>
            <a:lvl5pPr lvl="4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5pPr>
            <a:lvl6pPr lvl="5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6pPr>
            <a:lvl7pPr lvl="6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7pPr>
            <a:lvl8pPr lvl="7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8pPr>
            <a:lvl9pPr lvl="8">
              <a:buClr>
                <a:schemeClr val="bg1"/>
              </a:buClr>
              <a:defRPr dirty="0" lang="en-US">
                <a:solidFill>
                  <a:schemeClr val="bg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Text Placeholder 2"/>
          <p:cNvSpPr>
            <a:spLocks noGrp="true"/>
          </p:cNvSpPr>
          <p:nvPr>
            <p:ph idx="3" type="body"/>
          </p:nvPr>
        </p:nvSpPr>
        <p:spPr>
          <a:xfrm rot="0">
            <a:off x="4857750" y="1378527"/>
            <a:ext cx="3451503" cy="433820"/>
          </a:xfrm>
          <a:prstGeom prst="rect">
            <a:avLst/>
          </a:prstGeom>
        </p:spPr>
        <p:txBody>
          <a:bodyPr anchor="b" rtlCol="0" vert="horz">
            <a:normAutofit fontScale="92500" lnSpcReduction="20000"/>
          </a:bodyPr>
          <a:lstStyle>
            <a:lvl1pPr indent="0" lvl="0">
              <a:buNone/>
              <a:defRPr cap="none" dirty="0" i="0"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Source Sans Pro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Content Placeholder 2"/>
          <p:cNvSpPr>
            <a:spLocks noGrp="true"/>
          </p:cNvSpPr>
          <p:nvPr>
            <p:ph idx="4"/>
          </p:nvPr>
        </p:nvSpPr>
        <p:spPr>
          <a:xfrm rot="0">
            <a:off x="4856564" y="1885950"/>
            <a:ext cx="3452713" cy="255270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3"/>
    </p:custDataLst>
  </p:cSld>
  <p:clrMapOvr>
    <a:masterClrMapping/>
  </p:clrMapOvr>
  <p:transition spd="slow">
    <p:fade thruBlk="false"/>
  </p:transition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>
            <a:grpSpLocks noChangeAspect="true"/>
          </p:cNvGrpSpPr>
          <p:nvPr/>
        </p:nvGrpSpPr>
        <p:grpSpPr>
          <a:xfrm flipH="false" flipV="false" rot="0"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"/>
            <p:cNvSpPr/>
            <p:nvPr/>
          </p:nvSpPr>
          <p:spPr>
            <a:xfrm flipH="false" flipV="false" rot="0"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/>
            <p:cNvSpPr/>
            <p:nvPr/>
          </p:nvSpPr>
          <p:spPr>
            <a:xfrm flipH="false" flipV="false" rot="0"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/>
          </p:nvSpPr>
          <p:spPr>
            <a:xfrm flipH="false" flipV="false" rot="0"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/>
          </p:nvSpPr>
          <p:spPr>
            <a:xfrm flipH="false" flipV="false" rot="0"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Title Placeholder 1"/>
          <p:cNvSpPr>
            <a:spLocks noGrp="true"/>
          </p:cNvSpPr>
          <p:nvPr>
            <p:ph type="title"/>
          </p:nvPr>
        </p:nvSpPr>
        <p:spPr>
          <a:xfrm rot="0">
            <a:off x="2524125" y="2247900"/>
            <a:ext cx="5604928" cy="1333500"/>
          </a:xfrm>
          <a:prstGeom prst="rect">
            <a:avLst/>
          </a:prstGeom>
        </p:spPr>
        <p:txBody>
          <a:bodyPr rtlCol="0"/>
          <a:lstStyle>
            <a:lvl1pPr lvl="0">
              <a:defRPr dirty="0" lang="en-US" sz="40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5238750" y="0"/>
            <a:ext cx="3905250" cy="5143500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 flipH="false" flipV="false" rot="0">
            <a:off x="5238750" y="0"/>
            <a:ext cx="3905250" cy="5141128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3524250" cy="109537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/>
          </p:nvPr>
        </p:nvSpPr>
        <p:spPr>
          <a:xfrm rot="0">
            <a:off x="1238250" y="1693157"/>
            <a:ext cx="3524250" cy="2593092"/>
          </a:xfrm>
        </p:spPr>
        <p:txBody>
          <a:bodyPr rtlCol="0"/>
          <a:lstStyle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3"/>
          <p:cNvSpPr>
            <a:spLocks noGrp="true"/>
          </p:cNvSpPr>
          <p:nvPr>
            <p:ph idx="2" type="body"/>
          </p:nvPr>
        </p:nvSpPr>
        <p:spPr>
          <a:xfrm rot="0">
            <a:off x="5715000" y="619125"/>
            <a:ext cx="2952750" cy="3717389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>
              <a:lnSpc>
                <a:spcPct val="100000"/>
              </a:lnSpc>
              <a:buNone/>
              <a:defRPr dirty="0" lang="en-US">
                <a:solidFill>
                  <a:schemeClr val="bg2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grpSp>
        <p:nvGrpSpPr>
          <p:cNvPr id="3" name=""/>
          <p:cNvGrpSpPr>
            <a:grpSpLocks noChangeAspect="true"/>
          </p:cNvGrpSpPr>
          <p:nvPr/>
        </p:nvGrpSpPr>
        <p:grpSpPr>
          <a:xfrm flipH="false" flipV="false" rot="0">
            <a:off x="6724650" y="238125"/>
            <a:ext cx="2571750" cy="4667250"/>
            <a:chOff x="6724650" y="238125"/>
            <a:chExt cx="2571750" cy="4667250"/>
          </a:xfrm>
        </p:grpSpPr>
        <p:sp>
          <p:nvSpPr>
            <p:cNvPr id="4" name=""/>
            <p:cNvSpPr/>
            <p:nvPr/>
          </p:nvSpPr>
          <p:spPr>
            <a:xfrm flipH="false" flipV="false" rot="0">
              <a:off x="6724650" y="238125"/>
              <a:ext cx="95250" cy="4667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5" name=""/>
            <p:cNvSpPr/>
            <p:nvPr/>
          </p:nvSpPr>
          <p:spPr>
            <a:xfrm flipH="false" flipV="false" rot="0">
              <a:off x="6819900" y="238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6" name=""/>
            <p:cNvSpPr/>
            <p:nvPr/>
          </p:nvSpPr>
          <p:spPr>
            <a:xfrm flipH="false" flipV="false" rot="0">
              <a:off x="6819900" y="4810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7" name=""/>
          <p:cNvSpPr/>
          <p:nvPr/>
        </p:nvSpPr>
        <p:spPr>
          <a:xfrm flipH="false" flipV="false" rot="0">
            <a:off x="5334000" y="714375"/>
            <a:ext cx="3238500" cy="3714750"/>
          </a:xfrm>
          <a:prstGeom prst="rect">
            <a:avLst/>
          </a:prstGeom>
          <a:solidFill>
            <a:schemeClr val="bg1"/>
          </a:solidFill>
          <a:ln w="95250">
            <a:solidFill>
              <a:srgbClr val="9fcd69"/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6250"/>
            <a:ext cx="3524250" cy="1095375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Text Placeholder 3"/>
          <p:cNvSpPr>
            <a:spLocks noGrp="true"/>
          </p:cNvSpPr>
          <p:nvPr>
            <p:ph idx="1" type="body"/>
          </p:nvPr>
        </p:nvSpPr>
        <p:spPr>
          <a:xfrm rot="0">
            <a:off x="1238250" y="1685925"/>
            <a:ext cx="3524250" cy="25908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>
              <a:lnSpc>
                <a:spcPct val="125000"/>
              </a:lnSpc>
              <a:buNone/>
              <a:defRPr dirty="0" lang="en-US" sz="1800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5381625" y="762000"/>
            <a:ext cx="3143250" cy="3619500"/>
          </a:xfrm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accent4">
            <a:lumMod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7178"/>
            <a:ext cx="7143750" cy="570571"/>
          </a:xfrm>
          <a:prstGeom prst="rect">
            <a:avLst/>
          </a:prstGeom>
          <a:noFill/>
        </p:spPr>
        <p:txBody>
          <a:bodyPr anchor="t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1238250" y="1215397"/>
            <a:ext cx="7143750" cy="315038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620000" y="4762500"/>
            <a:ext cx="15240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1238250" y="4762500"/>
            <a:ext cx="47625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0" y="4762500"/>
            <a:ext cx="381000" cy="3810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grpSp>
        <p:nvGrpSpPr>
          <p:cNvPr id="7" name=""/>
          <p:cNvGrpSpPr>
            <a:grpSpLocks noChangeAspect="true"/>
          </p:cNvGrpSpPr>
          <p:nvPr/>
        </p:nvGrpSpPr>
        <p:grpSpPr>
          <a:xfrm flipH="false" flipV="false" rot="0">
            <a:off x="819150" y="276225"/>
            <a:ext cx="666750" cy="672085"/>
            <a:chOff x="819150" y="276225"/>
            <a:chExt cx="666750" cy="672085"/>
          </a:xfrm>
        </p:grpSpPr>
        <p:sp>
          <p:nvSpPr>
            <p:cNvPr id="8" name=""/>
            <p:cNvSpPr/>
            <p:nvPr/>
          </p:nvSpPr>
          <p:spPr>
            <a:xfrm flipH="false" flipV="false" rot="0">
              <a:off x="914400" y="276225"/>
              <a:ext cx="4762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"/>
            <p:cNvSpPr/>
            <p:nvPr/>
          </p:nvSpPr>
          <p:spPr>
            <a:xfrm flipH="false" flipV="false" rot="0">
              <a:off x="819150" y="281560"/>
              <a:ext cx="95250" cy="666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/>
            <p:cNvSpPr/>
            <p:nvPr/>
          </p:nvSpPr>
          <p:spPr>
            <a:xfrm flipH="false" flipV="false" rot="0">
              <a:off x="1390650" y="281560"/>
              <a:ext cx="95250" cy="2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"/>
            <p:cNvSpPr/>
            <p:nvPr/>
          </p:nvSpPr>
          <p:spPr>
            <a:xfrm flipH="false" flipV="false" rot="0">
              <a:off x="914400" y="847725"/>
              <a:ext cx="2857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 vert="horz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2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tx1">
            <a:lumMod val="85000"/>
            <a:lumOff val="15000"/>
          </a:schemeClr>
        </a:buClr>
        <a:buFont typeface="Source Sans Pro"/>
        <a:buChar char="⇢"/>
        <a:defRPr b="0"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ct val="20000"/>
        </a:spcBef>
        <a:buClr>
          <a:srgbClr val="88a797"/>
        </a:buClr>
        <a:buFont typeface="Arial"/>
        <a:buChar char="-"/>
        <a:defRPr b="0" dirty="0" i="0" lang="en-US" sz="160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algn="l" indent="-228600" lvl="2" marL="1143000" rtl="false">
        <a:spcBef>
          <a:spcPct val="20000"/>
        </a:spcBef>
        <a:buClr>
          <a:srgbClr val="88a797"/>
        </a:buClr>
        <a:buFont typeface="Arial"/>
        <a:buChar char="•"/>
        <a:defRPr b="0" dirty="0" i="0" lang="en-US" sz="140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algn="l" indent="-228600" lvl="3" marL="1600200" rtl="false">
        <a:spcBef>
          <a:spcPct val="20000"/>
        </a:spcBef>
        <a:buClr>
          <a:srgbClr val="88a797"/>
        </a:buClr>
        <a:buFont typeface="Arial"/>
        <a:buChar char="-"/>
        <a:defRPr b="0" dirty="0" i="0" lang="en-US" sz="120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algn="l" indent="-228600" lvl="4" marL="2057400" rtl="false">
        <a:spcBef>
          <a:spcPct val="20000"/>
        </a:spcBef>
        <a:buClr>
          <a:srgbClr val="88a797"/>
        </a:buClr>
        <a:buFont typeface="Arial"/>
        <a:buChar char="•"/>
        <a:defRPr b="0" dirty="0" i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•"/>
        <a:defRPr b="0"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•"/>
        <a:defRPr b="0"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•"/>
        <a:defRPr b="0"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•"/>
        <a:defRPr b="0" dirty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algn="l" lv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2" Target="https://edition.cnn.com/services/rss/" TargetMode="External" Type="http://schemas.openxmlformats.org/officeDocument/2006/relationships/hyperlink"/><Relationship Id="rId3" Target="https://edition.cnn.com/services/rss/" TargetMode="External" Type="http://schemas.openxmlformats.org/officeDocument/2006/relationships/hyperlink"/><Relationship Id="rId4" Target="https://edition.cnn.com/services/rss/" TargetMode="External" Type="http://schemas.openxmlformats.org/officeDocument/2006/relationships/hyperlink"/><Relationship Id="rId5" Target="https://edition.cnn.com/services/rss/" TargetMode="External" Type="http://schemas.openxmlformats.org/officeDocument/2006/relationships/hyperlink"/><Relationship Id="rId6" Target="https://edition.cnn.com/services/rss/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?><Relationships xmlns="http://schemas.openxmlformats.org/package/2006/relationships"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8.xml.rels><?xml version="1.0" encoding="UTF-8"?><Relationships xmlns="http://schemas.openxmlformats.org/package/2006/relationships"><Relationship Id="rId2" Target="../media/image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9.xml.rels><?xml version="1.0" encoding="UTF-8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?><Relationships xmlns="http://schemas.openxmlformats.org/package/2006/relationships"><Relationship Id="rId2" Target="../media/image1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?><Relationships xmlns="http://schemas.openxmlformats.org/package/2006/relationships"><Relationship Id="rId2" Target="../media/image1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?><Relationships xmlns="http://schemas.openxmlformats.org/package/2006/relationships"><Relationship Id="rId2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?><Relationships xmlns="http://schemas.openxmlformats.org/package/2006/relationships"><Relationship Id="rId2" Target="../media/image1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6.xml.rels><?xml version="1.0" encoding="UTF-8"?><Relationships xmlns="http://schemas.openxmlformats.org/package/2006/relationships"><Relationship Id="rId2" Target="https://node-red-cyefh.eu-gb.mybluemix.net/" TargetMode="External" Type="http://schemas.openxmlformats.org/officeDocument/2006/relationships/hyperlink"/><Relationship Id="rId3" Target="https://node-red-cyefh.eu-gb.mybluemix.net/" TargetMode="External" Type="http://schemas.openxmlformats.org/officeDocument/2006/relationships/hyperlink"/><Relationship Id="rId4" Target="https://node-red-cyefh.eu-gb.mybluemix.net/" TargetMode="External" Type="http://schemas.openxmlformats.org/officeDocument/2006/relationships/hyperlink"/><Relationship Id="rId5" Target="https://node-red-cyefh.eu-gb.mybluemix.net/" TargetMode="External" Type="http://schemas.openxmlformats.org/officeDocument/2006/relationships/hyperlink"/><Relationship Id="rId6" Target="https://node-red-cyefh.eu-gb.mybluemix.net/" TargetMode="External" Type="http://schemas.openxmlformats.org/officeDocument/2006/relationships/hyperlink"/><Relationship Id="rId7" Target="https://node-red-cyefh.eu-gb.mybluemix.net/" TargetMode="External" Type="http://schemas.openxmlformats.org/officeDocument/2006/relationships/hyperlink"/><Relationship Id="rId8" Target="https://node-red-cyefh.eu-gb.mybluemix.net/" TargetMode="External" Type="http://schemas.openxmlformats.org/officeDocument/2006/relationships/hyperlink"/><Relationship Id="rId9" Target="https://node-red-cyefh.eu-gb.mybluemix.net/" TargetMode="External" Type="http://schemas.openxmlformats.org/officeDocument/2006/relationships/hyperlink"/><Relationship Id="rId10" Target="https://node-red-cyefh.eu-gb.mybluemix.net/" TargetMode="External" Type="http://schemas.openxmlformats.org/officeDocument/2006/relationships/hyperlink"/><Relationship Id="rId11" Target="https://node-red-cyefh.eu-gb.mybluemix.net/" TargetMode="External" Type="http://schemas.openxmlformats.org/officeDocument/2006/relationships/hyperlink"/><Relationship Id="rId12" Target="https://node-red-cyefh.eu-gb.mybluemix.net/" TargetMode="External" Type="http://schemas.openxmlformats.org/officeDocument/2006/relationships/hyperlink"/><Relationship Id="rId13" Target="https://node-red-cyefh.eu-gb.mybluemix.net/" TargetMode="External" Type="http://schemas.openxmlformats.org/officeDocument/2006/relationships/hyperlink"/><Relationship Id="rId14" Target="https://node-red-cyefh.eu-gb.mybluemix.net/" TargetMode="External" Type="http://schemas.openxmlformats.org/officeDocument/2006/relationships/hyperlink"/><Relationship Id="rId15" Target="https://node-red-cyefh.eu-gb.mybluemix.net/" TargetMode="External" Type="http://schemas.openxmlformats.org/officeDocument/2006/relationships/hyperlink"/><Relationship Id="rId16" Target="https://node-red-cyefh.eu-gb.mybluemix.net/" TargetMode="External" Type="http://schemas.openxmlformats.org/officeDocument/2006/relationships/hyperlink"/><Relationship Id="rId17" Target="https://node-red-cyefh.eu-gb.mybluemix.net/" TargetMode="External" Type="http://schemas.openxmlformats.org/officeDocument/2006/relationships/hyperlink"/><Relationship Id="rId18" Target="https://node-red-cyefh.eu-gb.mybluemix.net/" TargetMode="External" Type="http://schemas.openxmlformats.org/officeDocument/2006/relationships/hyperlink"/><Relationship Id="rId19" Target="https://node-red-cyefh.eu-gb.mybluemix.net/" TargetMode="External" Type="http://schemas.openxmlformats.org/officeDocument/2006/relationships/hyperlink"/><Relationship Id="rId20" Target="https://node-red-lqtop.eu-gb.mybluemix.net/ui" TargetMode="External" Type="http://schemas.openxmlformats.org/officeDocument/2006/relationships/hyperlink"/><Relationship Id="rId21" Target="https://node-red-lqtop.eu-gb.mybluemix.net/ui" TargetMode="External" Type="http://schemas.openxmlformats.org/officeDocument/2006/relationships/hyperlink"/><Relationship Id="rId22" Target="https://node-red-lqtop.eu-gb.mybluemix.net/ui" TargetMode="External" Type="http://schemas.openxmlformats.org/officeDocument/2006/relationships/hyperlink"/><Relationship Id="rId23" Target="https://node-red-lqtop.eu-gb.mybluemix.net/ui" TargetMode="External" Type="http://schemas.openxmlformats.org/officeDocument/2006/relationships/hyperlink"/><Relationship Id="rId24" Target="https://node-red-lqtop.eu-gb.mybluemix.net/ui" TargetMode="External" Type="http://schemas.openxmlformats.org/officeDocument/2006/relationships/hyperlink"/><Relationship Id="rId25" Target="https://node-red-lqtop.eu-gb.mybluemix.net/ui" TargetMode="External" Type="http://schemas.openxmlformats.org/officeDocument/2006/relationships/hyperlink"/><Relationship Id="rId26" Target="https://node-red-lqtop.eu-gb.mybluemix.net/ui" TargetMode="External" Type="http://schemas.openxmlformats.org/officeDocument/2006/relationships/hyperlink"/><Relationship Id="rId27" Target="https://node-red-lqtop.eu-gb.mybluemix.net/ui" TargetMode="External" Type="http://schemas.openxmlformats.org/officeDocument/2006/relationships/hyperlink"/><Relationship Id="rId28" Target="https://node-red-lqtop.eu-gb.mybluemix.net/ui" TargetMode="External" Type="http://schemas.openxmlformats.org/officeDocument/2006/relationships/hyperlink"/><Relationship Id="rId29" Target="https://node-red-lqtop.eu-gb.mybluemix.net/ui" TargetMode="External" Type="http://schemas.openxmlformats.org/officeDocument/2006/relationships/hyperlink"/><Relationship Id="rId30" Target="https://node-red-lqtop.eu-gb.mybluemix.net/ui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2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tags/tag4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https://developer.twitter.com/en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00b0f0"/>
                </a:solidFill>
              </a:rPr>
              <a:t>Covid-19 Sentiment Analysis</a:t>
            </a:r>
            <a:endParaRPr dirty="0" lang="en-US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true"/>
          </p:cNvSpPr>
          <p:nvPr>
            <p:ph idx="1" type="body"/>
          </p:nvPr>
        </p:nvSpPr>
        <p:spPr>
          <a:xfrm rot="0">
            <a:off x="1466173" y="2905125"/>
            <a:ext cx="6668852" cy="1697697"/>
          </a:xfrm>
        </p:spPr>
        <p:txBody>
          <a:bodyPr rtlCol="0"/>
          <a:lstStyle/>
          <a:p>
            <a:pPr/>
            <a:r>
              <a:rPr b="1" dirty="0" lang="en-US" sz="1400">
                <a:solidFill>
                  <a:srgbClr val="ffff00"/>
                </a:solidFill>
                <a:latin typeface="Roboto"/>
              </a:rPr>
              <a:t>TEAM NAME</a:t>
            </a:r>
            <a:r>
              <a:rPr dirty="0" lang="en-US">
                <a:solidFill>
                  <a:srgbClr val="00b050"/>
                </a:solidFill>
              </a:rPr>
              <a:t>: </a:t>
            </a:r>
            <a:r>
              <a:rPr dirty="0" lang="en-US"/>
              <a:t>  </a:t>
            </a:r>
            <a:r>
              <a:rPr b="1" dirty="0" err="1" lang="en-US">
                <a:latin typeface="Roboto"/>
              </a:rPr>
              <a:t>HellRaisers</a:t>
            </a:r>
          </a:p>
          <a:p>
            <a:pPr/>
            <a:r>
              <a:rPr b="1" dirty="0" lang="en-US">
                <a:solidFill>
                  <a:srgbClr val="ffff00"/>
                </a:solidFill>
                <a:latin typeface="Roboto"/>
              </a:rPr>
              <a:t>Team Members</a:t>
            </a:r>
            <a:r>
              <a:rPr b="0" dirty="0" lang="en-US">
                <a:solidFill>
                  <a:srgbClr val="ffff00"/>
                </a:solidFill>
                <a:latin typeface="Roboto"/>
              </a:rPr>
              <a:t>:</a:t>
            </a:r>
            <a:r>
              <a:rPr b="0" dirty="0" lang="en-US">
                <a:latin typeface="Roboto"/>
              </a:rPr>
              <a:t> </a:t>
            </a:r>
            <a:r>
              <a:rPr b="0" dirty="0" lang="en-US">
                <a:latin typeface="Roboto"/>
              </a:rPr>
              <a:t>  </a:t>
            </a:r>
            <a:r>
              <a:rPr b="0" dirty="0" err="1" lang="en-US">
                <a:latin typeface="Roboto"/>
              </a:rPr>
              <a:t>UGENTHAR</a:t>
            </a:r>
            <a:r>
              <a:rPr b="0" dirty="0" lang="en-US">
                <a:latin typeface="Roboto"/>
              </a:rPr>
              <a:t> V</a:t>
            </a:r>
            <a:r>
              <a:rPr b="0" dirty="0" lang="en-US">
                <a:latin typeface="Roboto"/>
              </a:rPr>
              <a:t>(Lead), </a:t>
            </a:r>
            <a:r>
              <a:rPr b="0" dirty="0" lang="en-US">
                <a:latin typeface="Roboto"/>
              </a:rPr>
              <a:t> </a:t>
            </a:r>
            <a:r>
              <a:rPr b="0" dirty="0" err="1" lang="en-US">
                <a:latin typeface="Roboto"/>
              </a:rPr>
              <a:t>VENKATESH</a:t>
            </a:r>
            <a:r>
              <a:rPr b="0" dirty="0" lang="en-US">
                <a:latin typeface="Roboto"/>
              </a:rPr>
              <a:t> S,</a:t>
            </a:r>
            <a:r>
              <a:rPr b="0" dirty="0" lang="en-US">
                <a:latin typeface="Roboto"/>
              </a:rPr>
              <a:t> </a:t>
            </a:r>
            <a:r>
              <a:rPr b="0" dirty="0" err="1" lang="en-US">
                <a:latin typeface="Roboto"/>
              </a:rPr>
              <a:t>SARAVANA</a:t>
            </a:r>
            <a:r>
              <a:rPr b="0" dirty="0" lang="en-US">
                <a:latin typeface="Roboto"/>
              </a:rPr>
              <a:t> T,</a:t>
            </a:r>
            <a:r>
              <a:rPr b="0" dirty="0" lang="en-US">
                <a:latin typeface="Roboto"/>
              </a:rPr>
              <a:t> </a:t>
            </a:r>
            <a:r>
              <a:rPr b="0" dirty="0" err="1" lang="en-US">
                <a:latin typeface="Roboto"/>
              </a:rPr>
              <a:t>VIDHYA</a:t>
            </a:r>
            <a:r>
              <a:rPr b="0" dirty="0" lang="en-US">
                <a:latin typeface="Roboto"/>
              </a:rPr>
              <a:t> S.</a:t>
            </a:r>
          </a:p>
          <a:p>
            <a:pPr/>
            <a:r>
              <a:rPr b="1" dirty="0" lang="en-US">
                <a:solidFill>
                  <a:srgbClr val="ffff00"/>
                </a:solidFill>
                <a:latin typeface="Roboto"/>
              </a:rPr>
              <a:t>Application ID</a:t>
            </a:r>
            <a:r>
              <a:rPr b="0" dirty="0" lang="en-US">
                <a:solidFill>
                  <a:srgbClr val="ffff00"/>
                </a:solidFill>
                <a:latin typeface="Roboto"/>
              </a:rPr>
              <a:t>:</a:t>
            </a:r>
            <a:r>
              <a:rPr b="0" dirty="0" lang="en-US">
                <a:solidFill>
                  <a:srgbClr val="ffff00"/>
                </a:solidFill>
                <a:latin typeface="Roboto"/>
              </a:rPr>
              <a:t>-</a:t>
            </a:r>
            <a:r>
              <a:rPr b="0" dirty="0" lang="en-US">
                <a:latin typeface="Roboto"/>
              </a:rPr>
              <a:t> </a:t>
            </a:r>
            <a:r>
              <a:rPr b="0" dirty="0" lang="en-US" sz="2000">
                <a:solidFill>
                  <a:schemeClr val="bg1"/>
                </a:solidFill>
                <a:latin typeface="Roboto"/>
              </a:rPr>
              <a:t>SPS_CH_APL_20200001318</a:t>
            </a:r>
          </a:p>
          <a:p>
            <a:pPr/>
            <a:r>
              <a:rPr b="1" dirty="0" lang="en-US" sz="1600">
                <a:solidFill>
                  <a:srgbClr val="ffff00"/>
                </a:solidFill>
                <a:latin typeface="Roboto"/>
              </a:rPr>
              <a:t>Project id: </a:t>
            </a:r>
            <a:r>
              <a:rPr b="1" dirty="0" lang="en-US" sz="1600">
                <a:solidFill>
                  <a:schemeClr val="bg1"/>
                </a:solidFill>
                <a:latin typeface="Roboto"/>
              </a:rPr>
              <a:t>SPS_PRO_331</a:t>
            </a:r>
          </a:p>
          <a:p>
            <a:pPr/>
            <a:r>
              <a:rPr b="0" dirty="0" lang="en-US" sz="2000">
                <a:solidFill>
                  <a:schemeClr val="bg1"/>
                </a:solidFill>
                <a:latin typeface="Roboto"/>
              </a:rPr>
              <a:t/>
            </a:r>
          </a:p>
          <a:p>
            <a:pPr/>
            <a:r>
              <a:rPr b="0" dirty="0" lang="en-US" sz="2000">
                <a:solidFill>
                  <a:schemeClr val="bg1"/>
                </a:solidFill>
                <a:latin typeface="Roboto"/>
              </a:rPr>
              <a:t/>
            </a:r>
          </a:p>
          <a:p>
            <a:pPr/>
            <a:r>
              <a:rPr b="0" dirty="0" lang="en-US" sz="2000">
                <a:solidFill>
                  <a:schemeClr val="bg1"/>
                </a:solidFill>
                <a:latin typeface="Roboto"/>
              </a:rPr>
              <a:t/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E26C6A58-F116-4AB6-8F04-1DD8D0E36041}" type="slidenum"/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7030a0"/>
                </a:solidFill>
              </a:rPr>
              <a:t>About Nodes:</a:t>
            </a:r>
            <a:endParaRPr dirty="0" lang="en-US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10000"/>
          </a:bodyPr>
          <a:lstStyle/>
          <a:p>
            <a:pPr/>
            <a:r>
              <a:rPr dirty="0" lang="en-US">
                <a:solidFill>
                  <a:schemeClr val="bg1"/>
                </a:solidFill>
              </a:rPr>
              <a:t>1]Twitter Node: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  It is the input node for the sentiment analysis project.</a:t>
            </a:r>
            <a:r>
              <a:rPr dirty="0" lang="en-US">
                <a:solidFill>
                  <a:schemeClr val="bg1"/>
                </a:solidFill>
              </a:rPr>
              <a:t>Twitter </a:t>
            </a:r>
            <a:r>
              <a:rPr dirty="0" lang="en-US">
                <a:solidFill>
                  <a:srgbClr val="ffff00"/>
                </a:solidFill>
              </a:rPr>
              <a:t>account id, Api key,Access Tokens </a:t>
            </a:r>
            <a:r>
              <a:rPr dirty="0" lang="en-US">
                <a:solidFill>
                  <a:schemeClr val="bg1"/>
                </a:solidFill>
              </a:rPr>
              <a:t>are needed to connect the twitter node to the twitter account.</a:t>
            </a:r>
          </a:p>
          <a:p>
            <a:pPr/>
            <a:r>
              <a:rPr dirty="0" err="1" lang="en-US">
                <a:solidFill>
                  <a:schemeClr val="bg1"/>
                </a:solidFill>
              </a:rPr>
              <a:t>Inorder</a:t>
            </a:r>
            <a:r>
              <a:rPr dirty="0" lang="en-US">
                <a:solidFill>
                  <a:schemeClr val="bg1"/>
                </a:solidFill>
              </a:rPr>
              <a:t> to get the tweets about specific topic we can use #,@ i have used</a:t>
            </a:r>
            <a:r>
              <a:rPr dirty="0" lang="en-US">
                <a:solidFill>
                  <a:srgbClr val="ffff00"/>
                </a:solidFill>
              </a:rPr>
              <a:t> '#corona'</a:t>
            </a:r>
            <a:r>
              <a:rPr dirty="0" lang="en-US">
                <a:solidFill>
                  <a:schemeClr val="bg1"/>
                </a:solidFill>
              </a:rPr>
              <a:t> to get the tweets about the corona.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2] Sentiment Node: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  It is most important node used to generate sentiment .the </a:t>
            </a:r>
            <a:r>
              <a:rPr dirty="0" err="1" lang="en-US">
                <a:solidFill>
                  <a:schemeClr val="bg1"/>
                </a:solidFill>
              </a:rPr>
              <a:t>ouput</a:t>
            </a:r>
            <a:r>
              <a:rPr dirty="0" lang="en-US">
                <a:solidFill>
                  <a:schemeClr val="bg1"/>
                </a:solidFill>
              </a:rPr>
              <a:t> will be like(</a:t>
            </a:r>
            <a:r>
              <a:rPr dirty="0" err="1" lang="en-US">
                <a:solidFill>
                  <a:srgbClr val="00b0f0"/>
                </a:solidFill>
              </a:rPr>
              <a:t>msg</a:t>
            </a:r>
            <a:r>
              <a:rPr dirty="0" lang="en-US">
                <a:solidFill>
                  <a:srgbClr val="00b0f0"/>
                </a:solidFill>
              </a:rPr>
              <a:t>.sentiment.score</a:t>
            </a:r>
            <a:r>
              <a:rPr dirty="0" lang="en-US">
                <a:solidFill>
                  <a:schemeClr val="bg1"/>
                </a:solidFill>
              </a:rPr>
              <a:t>)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00b050"/>
                </a:solidFill>
              </a:rPr>
              <a:t>About Nodes:</a:t>
            </a:r>
            <a:endParaRPr dirty="0"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</a:rPr>
              <a:t>3] Function Node: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   We cannot directly connect the sentiment node to the ui-dashboard nodes like(gauge, chart etc;) because the output of the sentiment node is in the format of(</a:t>
            </a:r>
            <a:r>
              <a:rPr dirty="0" err="1" lang="en-US">
                <a:solidFill>
                  <a:srgbClr val="00b0f0"/>
                </a:solidFill>
              </a:rPr>
              <a:t>msg</a:t>
            </a:r>
            <a:r>
              <a:rPr dirty="0" lang="en-US">
                <a:solidFill>
                  <a:srgbClr val="00b0f0"/>
                </a:solidFill>
              </a:rPr>
              <a:t>.sentiment.score</a:t>
            </a:r>
            <a:r>
              <a:rPr dirty="0" lang="en-US">
                <a:solidFill>
                  <a:schemeClr val="bg1"/>
                </a:solidFill>
              </a:rPr>
              <a:t>) but the ui-dashboard nodes accept only the </a:t>
            </a:r>
            <a:r>
              <a:rPr dirty="0" err="1" lang="en-US">
                <a:solidFill>
                  <a:schemeClr val="bg1"/>
                </a:solidFill>
              </a:rPr>
              <a:t>msg</a:t>
            </a:r>
            <a:r>
              <a:rPr dirty="0" lang="en-US">
                <a:solidFill>
                  <a:schemeClr val="bg1"/>
                </a:solidFill>
              </a:rPr>
              <a:t>.payload in that situation we can use function node between the sentiment node and ui-dashboard nodes(</a:t>
            </a:r>
            <a:r>
              <a:rPr dirty="0" err="1" lang="en-US">
                <a:solidFill>
                  <a:srgbClr val="00b0f0"/>
                </a:solidFill>
              </a:rPr>
              <a:t>msg</a:t>
            </a:r>
            <a:r>
              <a:rPr dirty="0" lang="en-US">
                <a:solidFill>
                  <a:srgbClr val="00b0f0"/>
                </a:solidFill>
              </a:rPr>
              <a:t>.payload=</a:t>
            </a:r>
            <a:r>
              <a:rPr dirty="0" err="1" lang="en-US">
                <a:solidFill>
                  <a:srgbClr val="00b0f0"/>
                </a:solidFill>
              </a:rPr>
              <a:t>msg</a:t>
            </a:r>
            <a:r>
              <a:rPr dirty="0" lang="en-US">
                <a:solidFill>
                  <a:srgbClr val="00b0f0"/>
                </a:solidFill>
              </a:rPr>
              <a:t>.sentiment.score</a:t>
            </a:r>
            <a:r>
              <a:rPr dirty="0" lang="en-US">
                <a:solidFill>
                  <a:schemeClr val="bg1"/>
                </a:solidFill>
              </a:rPr>
              <a:t>);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We can also use function node to run the java script code.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00b050"/>
                </a:solidFill>
              </a:rPr>
              <a:t>About Nodes:</a:t>
            </a:r>
            <a:endParaRPr dirty="0"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</a:rPr>
              <a:t>4] </a:t>
            </a:r>
            <a:r>
              <a:rPr dirty="0" err="1" lang="en-US">
                <a:solidFill>
                  <a:schemeClr val="bg1"/>
                </a:solidFill>
              </a:rPr>
              <a:t>Feedparser</a:t>
            </a:r>
            <a:r>
              <a:rPr dirty="0" lang="en-US">
                <a:solidFill>
                  <a:schemeClr val="bg1"/>
                </a:solidFill>
              </a:rPr>
              <a:t>: The input for this node is the url. We can use </a:t>
            </a:r>
            <a:r>
              <a:rPr dirty="0" err="1" lang="en-US">
                <a:solidFill>
                  <a:schemeClr val="bg1"/>
                </a:solidFill>
              </a:rPr>
              <a:t>rss</a:t>
            </a:r>
            <a:r>
              <a:rPr dirty="0" lang="en-US">
                <a:solidFill>
                  <a:schemeClr val="bg1"/>
                </a:solidFill>
              </a:rPr>
              <a:t> feed links of any news channel to </a:t>
            </a:r>
            <a:r>
              <a:rPr dirty="0" err="1" lang="en-US">
                <a:solidFill>
                  <a:schemeClr val="bg1"/>
                </a:solidFill>
              </a:rPr>
              <a:t>displayn</a:t>
            </a:r>
            <a:r>
              <a:rPr dirty="0" lang="en-US">
                <a:solidFill>
                  <a:schemeClr val="bg1"/>
                </a:solidFill>
              </a:rPr>
              <a:t> the news and their sentiment in the dashboard.</a:t>
            </a:r>
            <a:r>
              <a:rPr dirty="0" lang="en-US">
                <a:solidFill>
                  <a:schemeClr val="bg1"/>
                </a:solidFill>
                <a:latin typeface="Lato"/>
                <a:hlinkClick r:id="rId2"/>
              </a:rPr>
              <a:t>https://edition.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3"/>
              </a:rPr>
              <a:t>cnn</a:t>
            </a:r>
            <a:r>
              <a:rPr dirty="0" lang="en-US">
                <a:solidFill>
                  <a:schemeClr val="bg1"/>
                </a:solidFill>
                <a:latin typeface="Lato"/>
                <a:hlinkClick r:id="rId4"/>
              </a:rPr>
              <a:t>.com/services/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5"/>
              </a:rPr>
              <a:t>rss</a:t>
            </a:r>
            <a:r>
              <a:rPr dirty="0" lang="en-US">
                <a:solidFill>
                  <a:schemeClr val="bg1"/>
                </a:solidFill>
                <a:latin typeface="Lato"/>
                <a:hlinkClick r:id="rId6"/>
              </a:rPr>
              <a:t>/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</a:rPr>
              <a:t>I have used the above link to get the </a:t>
            </a:r>
            <a:r>
              <a:rPr dirty="0" err="1" lang="en-US">
                <a:solidFill>
                  <a:schemeClr val="bg1"/>
                </a:solidFill>
                <a:latin typeface="Lato"/>
              </a:rPr>
              <a:t>rss</a:t>
            </a:r>
            <a:r>
              <a:rPr dirty="0" lang="en-US">
                <a:solidFill>
                  <a:schemeClr val="bg1"/>
                </a:solidFill>
                <a:latin typeface="Lato"/>
              </a:rPr>
              <a:t> feeds to show the news and it sentiment values.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</a:rPr>
              <a:t>5] UI-dashboard Nodes: These nodes are used to add the </a:t>
            </a:r>
            <a:r>
              <a:rPr dirty="0" lang="en-US">
                <a:solidFill>
                  <a:srgbClr val="ffff00"/>
                </a:solidFill>
                <a:latin typeface="Lato"/>
              </a:rPr>
              <a:t>gauge, </a:t>
            </a:r>
            <a:r>
              <a:rPr dirty="0" lang="en-US">
                <a:solidFill>
                  <a:srgbClr val="ffff00"/>
                </a:solidFill>
                <a:latin typeface="Lato"/>
              </a:rPr>
              <a:t>graph,buttons,notifications</a:t>
            </a:r>
            <a:r>
              <a:rPr dirty="0" lang="en-US">
                <a:solidFill>
                  <a:schemeClr val="bg1"/>
                </a:solidFill>
                <a:latin typeface="Lato"/>
              </a:rPr>
              <a:t> and like that to over dashboard.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</a:rPr>
              <a:t>6] Audio Node: It will be used to give the audio output in our dashboard.</a:t>
            </a:r>
            <a:endParaRPr dirty="0" lang="en-US">
              <a:solidFill>
                <a:schemeClr val="bg1"/>
              </a:solidFill>
              <a:latin typeface="Lato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00b050"/>
                </a:solidFill>
              </a:rPr>
              <a:t>About Nodes:</a:t>
            </a:r>
            <a:endParaRPr dirty="0"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</a:rPr>
              <a:t>7] Template Node: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      This node can be used to design the website. I have used this node to design the</a:t>
            </a:r>
            <a:r>
              <a:rPr dirty="0" lang="en-US">
                <a:solidFill>
                  <a:srgbClr val="ffff00"/>
                </a:solidFill>
              </a:rPr>
              <a:t> registration page and login page</a:t>
            </a:r>
            <a:r>
              <a:rPr dirty="0" lang="en-US">
                <a:solidFill>
                  <a:schemeClr val="bg1"/>
                </a:solidFill>
              </a:rPr>
              <a:t> for the our website.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8] http request and http response Node: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  Http request: this node is used to get request of the </a:t>
            </a:r>
            <a:r>
              <a:rPr dirty="0" err="1" lang="en-US">
                <a:solidFill>
                  <a:schemeClr val="bg1"/>
                </a:solidFill>
              </a:rPr>
              <a:t>webpage</a:t>
            </a:r>
            <a:r>
              <a:rPr dirty="0" lang="en-US">
                <a:solidFill>
                  <a:schemeClr val="bg1"/>
                </a:solidFill>
              </a:rPr>
              <a:t>. There are methods namely </a:t>
            </a:r>
            <a:r>
              <a:rPr dirty="0" lang="en-US">
                <a:solidFill>
                  <a:srgbClr val="ffff00"/>
                </a:solidFill>
              </a:rPr>
              <a:t>GET &amp; POST</a:t>
            </a:r>
            <a:r>
              <a:rPr dirty="0" lang="en-US">
                <a:solidFill>
                  <a:schemeClr val="bg1"/>
                </a:solidFill>
              </a:rPr>
              <a:t> method. The GET method is used to open particular page and the POST method is used to post some information to the page. I have used http request , response &amp; template node to create the registration form and login form.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ffc000"/>
                </a:solidFill>
              </a:rPr>
              <a:t>Node-Red Flow For Sentiment Tab:</a:t>
            </a:r>
            <a:endParaRPr dirty="0" lang="en-US">
              <a:solidFill>
                <a:srgbClr val="ffc000"/>
              </a:solidFill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780" l="0" r="400" t="17950"/>
          <a:stretch>
            <a:fillRect/>
          </a:stretch>
        </p:blipFill>
        <p:spPr>
          <a:xfrm rot="0">
            <a:off x="749484" y="1047750"/>
            <a:ext cx="8121281" cy="3267185"/>
          </a:xfrm>
        </p:spPr>
      </p:pic>
    </p:spTree>
  </p:cSld>
  <p:clrMapOvr>
    <a:masterClrMapping/>
  </p:clrMapOvr>
  <p:transition spd="slow">
    <p:fade thruBlk="false"/>
  </p:transition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ffc000"/>
                </a:solidFill>
              </a:rPr>
              <a:t>Node-Red Flow For 29 state's Tab: </a:t>
            </a:r>
            <a:endParaRPr dirty="0" lang="en-US">
              <a:solidFill>
                <a:srgbClr val="ffc000"/>
              </a:solidFill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760" l="0" r="260" t="17870"/>
          <a:stretch>
            <a:fillRect/>
          </a:stretch>
        </p:blipFill>
        <p:spPr>
          <a:xfrm rot="0">
            <a:off x="676160" y="1047750"/>
            <a:ext cx="8249078" cy="3318767"/>
          </a:xfrm>
        </p:spPr>
      </p:pic>
    </p:spTree>
  </p:cSld>
  <p:clrMapOvr>
    <a:masterClrMapping/>
  </p:clrMapOvr>
  <p:transition spd="slow">
    <p:fade thruBlk="false"/>
  </p:transition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ffc000"/>
                </a:solidFill>
              </a:rPr>
              <a:t>Node-Red Flow for Reg &amp; Login Page:</a:t>
            </a:r>
            <a:endParaRPr dirty="0" lang="en-US">
              <a:solidFill>
                <a:srgbClr val="ffc000"/>
              </a:solidFill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781" l="0" r="0" t="10781"/>
          <a:stretch>
            <a:fillRect/>
          </a:stretch>
        </p:blipFill>
        <p:spPr/>
      </p:pic>
    </p:spTree>
  </p:cSld>
  <p:clrMapOvr>
    <a:masterClrMapping/>
  </p:clrMapOvr>
  <p:transition spd="slow">
    <p:fade thruBlk="false"/>
  </p:transition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Registration Page Output: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781" l="0" r="0" t="10781"/>
          <a:stretch>
            <a:fillRect/>
          </a:stretch>
        </p:blipFill>
        <p:spPr/>
      </p:pic>
    </p:spTree>
  </p:cSld>
  <p:clrMapOvr>
    <a:masterClrMapping/>
  </p:clrMapOvr>
  <p:transition spd="slow">
    <p:fade thruBlk="false"/>
  </p:transition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7dc438"/>
                </a:solidFill>
              </a:rPr>
              <a:t>Login Page Output:</a:t>
            </a:r>
            <a:endParaRPr dirty="0" lang="en-US">
              <a:solidFill>
                <a:srgbClr val="7dc438"/>
              </a:solidFill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>
            <a:lum bright="0" contrast="0"/>
            <a:extLst>
              <a:ext uri="{E0E7622E-529C-447B-A5F8-55EEA1A7DEDE}">
                <a14:imgProps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988CBB69-65EC-404C-BFAA-BC0B306AF6FC}">
                <a14:useLocalDpi xmlns:a14="http://schemas.microsoft.com/office/drawing/2010/main" val="0"/>
              </a:ext>
            </a:extLst>
          </a:blip>
          <a:srcRect b="10781" l="0" r="0" t="10781"/>
          <a:stretch>
            <a:fillRect/>
          </a:stretch>
        </p:blipFill>
        <p:spPr>
          <a:prstGeom prst="rect">
            <a:avLst/>
          </a:prstGeom>
          <a:ln cap="flat" w="19050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0800" dir="2700000" dist="0">
              <a:srgbClr val="5b5b5b">
                <a:alpha val="39999"/>
              </a:srgbClr>
            </a:outerShdw>
          </a:effectLst>
        </p:spPr>
      </p:pic>
    </p:spTree>
  </p:cSld>
  <p:clrMapOvr>
    <a:masterClrMapping/>
  </p:clrMapOvr>
  <p:transition spd="slow">
    <p:fade thruBlk="false"/>
  </p:transition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7dc438"/>
                </a:solidFill>
              </a:rPr>
              <a:t>Sentiment Tab Output:</a:t>
            </a:r>
            <a:endParaRPr dirty="0" lang="en-US">
              <a:solidFill>
                <a:srgbClr val="7dc438"/>
              </a:solidFill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781" l="0" r="0" t="10781"/>
          <a:stretch>
            <a:fillRect/>
          </a:stretch>
        </p:blipFill>
        <p:spPr/>
      </p:pic>
    </p:spTree>
  </p:cSld>
  <p:clrMapOvr>
    <a:masterClrMapping/>
  </p:clrMapOvr>
  <p:transition spd="slow">
    <p:fade thruBlk="false"/>
  </p:transition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b="1" dirty="0" lang="en-US">
                <a:solidFill>
                  <a:srgbClr val="00b0f0"/>
                </a:solidFill>
                <a:latin typeface="Montserrat"/>
              </a:rPr>
              <a:t>Description</a:t>
            </a:r>
            <a:endParaRPr b="1" dirty="0" lang="en-US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1" dirty="0" lang="en-US">
                <a:solidFill>
                  <a:schemeClr val="bg1"/>
                </a:solidFill>
                <a:latin typeface="Montserrat"/>
              </a:rPr>
              <a:t>The sentiment analysis of Indians after the extension of </a:t>
            </a:r>
            <a:r>
              <a:rPr b="1" dirty="0" err="1" lang="en-US">
                <a:solidFill>
                  <a:schemeClr val="bg1"/>
                </a:solidFill>
                <a:latin typeface="Montserrat"/>
              </a:rPr>
              <a:t>lockdown</a:t>
            </a:r>
            <a:r>
              <a:rPr b="1" dirty="0" lang="en-US">
                <a:solidFill>
                  <a:schemeClr val="bg1"/>
                </a:solidFill>
                <a:latin typeface="Montserrat"/>
              </a:rPr>
              <a:t> announcements to be analyzed with the relevant #tags on twitter and build a predictive analytics model to understand the behavior of people if the</a:t>
            </a:r>
            <a:r>
              <a:rPr b="1" dirty="0" lang="en-US" u="sng">
                <a:solidFill>
                  <a:schemeClr val="bg1"/>
                </a:solidFill>
                <a:latin typeface="Montserrat"/>
              </a:rPr>
              <a:t> </a:t>
            </a:r>
            <a:r>
              <a:rPr b="1" dirty="0" err="1" lang="en-US" u="sng">
                <a:solidFill>
                  <a:srgbClr val="ffff00"/>
                </a:solidFill>
                <a:latin typeface="Montserrat"/>
              </a:rPr>
              <a:t>lockdown</a:t>
            </a:r>
            <a:r>
              <a:rPr b="1" dirty="0" lang="en-US" u="sng">
                <a:solidFill>
                  <a:srgbClr val="ffff00"/>
                </a:solidFill>
                <a:latin typeface="Montserrat"/>
              </a:rPr>
              <a:t> is further extended</a:t>
            </a:r>
            <a:r>
              <a:rPr b="1" dirty="0" lang="en-US">
                <a:solidFill>
                  <a:schemeClr val="bg1"/>
                </a:solidFill>
                <a:latin typeface="Montserrat"/>
              </a:rPr>
              <a:t>.</a:t>
            </a:r>
            <a:r>
              <a:rPr b="1" dirty="0" lang="en-US">
                <a:solidFill>
                  <a:schemeClr val="bg1"/>
                </a:solidFill>
                <a:latin typeface="Montserrat"/>
              </a:rPr>
              <a:t>Also develop a dashboard with visualization of people reaction to the govt announcements on </a:t>
            </a:r>
            <a:r>
              <a:rPr b="1" dirty="0" err="1" lang="en-US">
                <a:solidFill>
                  <a:schemeClr val="bg1"/>
                </a:solidFill>
                <a:latin typeface="Montserrat"/>
              </a:rPr>
              <a:t>lockdown</a:t>
            </a:r>
            <a:r>
              <a:rPr b="1" dirty="0" lang="en-US">
                <a:solidFill>
                  <a:schemeClr val="bg1"/>
                </a:solidFill>
                <a:latin typeface="Montserrat"/>
              </a:rPr>
              <a:t> extension</a:t>
            </a:r>
            <a:endParaRPr b="1" dirty="0" lang="en-US">
              <a:solidFill>
                <a:schemeClr val="bg1"/>
              </a:solidFill>
              <a:latin typeface="Montserrat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2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6">
                    <a:lumMod val="75000"/>
                  </a:schemeClr>
                </a:solidFill>
              </a:rPr>
              <a:t>Sentiment Tab Output:</a:t>
            </a:r>
            <a:endParaRPr dirty="0"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781" l="0" r="0" t="10781"/>
          <a:stretch>
            <a:fillRect/>
          </a:stretch>
        </p:blipFill>
        <p:spPr/>
      </p:pic>
    </p:spTree>
  </p:cSld>
  <p:clrMapOvr>
    <a:masterClrMapping/>
  </p:clrMapOvr>
  <p:transition spd="slow">
    <p:fade thruBlk="false"/>
  </p:transition>
</p:sld>
</file>

<file path=ppt/slides/slide2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387993"/>
                </a:solidFill>
              </a:rPr>
              <a:t>29 State's Tab Output:</a:t>
            </a:r>
            <a:endParaRPr dirty="0" lang="en-US">
              <a:solidFill>
                <a:srgbClr val="387993"/>
              </a:solidFill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781" l="0" r="0" t="10781"/>
          <a:stretch>
            <a:fillRect/>
          </a:stretch>
        </p:blipFill>
        <p:spPr/>
      </p:pic>
    </p:spTree>
  </p:cSld>
  <p:clrMapOvr>
    <a:masterClrMapping/>
  </p:clrMapOvr>
  <p:transition spd="slow">
    <p:fade thruBlk="false"/>
  </p:transition>
</p:sld>
</file>

<file path=ppt/slides/slide2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387993"/>
                </a:solidFill>
              </a:rPr>
              <a:t>Corona Chart Tab Output:</a:t>
            </a:r>
            <a:endParaRPr dirty="0" lang="en-US">
              <a:solidFill>
                <a:srgbClr val="387993"/>
              </a:solidFill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781" l="0" r="0" t="10781"/>
          <a:stretch>
            <a:fillRect/>
          </a:stretch>
        </p:blipFill>
        <p:spPr/>
      </p:pic>
    </p:spTree>
  </p:cSld>
  <p:clrMapOvr>
    <a:masterClrMapping/>
  </p:clrMapOvr>
  <p:transition spd="slow">
    <p:fade thruBlk="false"/>
  </p:transition>
</p:sld>
</file>

<file path=ppt/slides/slide2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00b0f0"/>
                </a:solidFill>
              </a:rPr>
              <a:t>The Covid-19 App Output:</a:t>
            </a:r>
            <a:endParaRPr dirty="0" lang="en-US">
              <a:solidFill>
                <a:srgbClr val="00b0f0"/>
              </a:solidFill>
            </a:endParaRPr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10781" l="0" r="0" t="10781"/>
          <a:stretch>
            <a:fillRect/>
          </a:stretch>
        </p:blipFill>
        <p:spPr/>
      </p:pic>
    </p:spTree>
  </p:cSld>
  <p:clrMapOvr>
    <a:masterClrMapping/>
  </p:clrMapOvr>
  <p:transition spd="slow">
    <p:fade thruBlk="false"/>
  </p:transition>
</p:sld>
</file>

<file path=ppt/slides/slide2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00b0f0"/>
                </a:solidFill>
              </a:rPr>
              <a:t>Difficulties Faced:</a:t>
            </a:r>
            <a:endParaRPr dirty="0"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10000"/>
          </a:bodyPr>
          <a:lstStyle/>
          <a:p>
            <a:pPr/>
            <a:r>
              <a:rPr dirty="0" lang="en-US">
                <a:solidFill>
                  <a:schemeClr val="bg1"/>
                </a:solidFill>
              </a:rPr>
              <a:t>When we started our project there is lots of difficulties. We even don't know how we are going to develop . But the mentors helped us by keeping </a:t>
            </a:r>
            <a:r>
              <a:rPr dirty="0" err="1" lang="en-US">
                <a:solidFill>
                  <a:schemeClr val="bg1"/>
                </a:solidFill>
              </a:rPr>
              <a:t>bootcamp</a:t>
            </a:r>
            <a:r>
              <a:rPr dirty="0" lang="en-US">
                <a:solidFill>
                  <a:schemeClr val="bg1"/>
                </a:solidFill>
              </a:rPr>
              <a:t> and  they </a:t>
            </a:r>
            <a:r>
              <a:rPr dirty="0" err="1" lang="en-US">
                <a:solidFill>
                  <a:schemeClr val="bg1"/>
                </a:solidFill>
              </a:rPr>
              <a:t>teached</a:t>
            </a:r>
            <a:r>
              <a:rPr dirty="0" lang="en-US">
                <a:solidFill>
                  <a:schemeClr val="bg1"/>
                </a:solidFill>
              </a:rPr>
              <a:t> us lot of new technologies. 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We thought that we should know the </a:t>
            </a:r>
            <a:r>
              <a:rPr dirty="0" lang="en-US">
                <a:solidFill>
                  <a:srgbClr val="ffff00"/>
                </a:solidFill>
              </a:rPr>
              <a:t>complex languages</a:t>
            </a:r>
            <a:r>
              <a:rPr dirty="0" lang="en-US">
                <a:solidFill>
                  <a:schemeClr val="bg1"/>
                </a:solidFill>
              </a:rPr>
              <a:t> to develop the dashboard but the services provided by IBM made our work very easy. 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We very much interested in developing the registration form and login page for our dashboard but we had a problem " </a:t>
            </a:r>
            <a:r>
              <a:rPr dirty="0" lang="en-US">
                <a:solidFill>
                  <a:srgbClr val="ffff00"/>
                </a:solidFill>
              </a:rPr>
              <a:t>How we are </a:t>
            </a:r>
            <a:r>
              <a:rPr dirty="0" lang="en-US">
                <a:solidFill>
                  <a:srgbClr val="ffff00"/>
                </a:solidFill>
              </a:rPr>
              <a:t>going to publish our website?</a:t>
            </a:r>
            <a:r>
              <a:rPr dirty="0" lang="en-US">
                <a:solidFill>
                  <a:schemeClr val="bg1"/>
                </a:solidFill>
              </a:rPr>
              <a:t> in that situation node-red ,template node and http nodes helped us.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2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00b0f0"/>
                </a:solidFill>
              </a:rPr>
              <a:t>Experience:</a:t>
            </a:r>
            <a:endParaRPr dirty="0"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</a:rPr>
              <a:t>Experience that we have earned through this  competition is much greater than that we have gained in our college.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Each time when we had an issue  to get the output we have found more than 10 ways to solve that issue.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Each time when i started to create the sentiment analysis in the </a:t>
            </a:r>
            <a:r>
              <a:rPr dirty="0" err="1" lang="en-US">
                <a:solidFill>
                  <a:schemeClr val="bg1"/>
                </a:solidFill>
              </a:rPr>
              <a:t>begining</a:t>
            </a:r>
            <a:r>
              <a:rPr dirty="0" lang="en-US">
                <a:solidFill>
                  <a:schemeClr val="bg1"/>
                </a:solidFill>
              </a:rPr>
              <a:t> we didn't get it after 3 days researching about the sentiment node and twitter node we got the output at last.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2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00b050"/>
                </a:solidFill>
              </a:rPr>
              <a:t>Links For Project Output:</a:t>
            </a:r>
            <a:endParaRPr dirty="0" 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85000" lnSpcReduction="20000"/>
          </a:bodyPr>
          <a:lstStyle/>
          <a:p>
            <a:pPr/>
            <a:r>
              <a:rPr dirty="0" lang="en-US">
                <a:solidFill>
                  <a:schemeClr val="bg1"/>
                </a:solidFill>
              </a:rPr>
              <a:t>Registration Page Link: </a:t>
            </a:r>
            <a:r>
              <a:rPr dirty="0" lang="en-US">
                <a:solidFill>
                  <a:schemeClr val="bg1"/>
                </a:solidFill>
                <a:latin typeface="Lato"/>
                <a:hlinkClick r:id="rId2"/>
              </a:rPr>
              <a:t>https://node-red-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3"/>
              </a:rPr>
              <a:t>cyefh</a:t>
            </a:r>
            <a:r>
              <a:rPr dirty="0" lang="en-US">
                <a:solidFill>
                  <a:schemeClr val="bg1"/>
                </a:solidFill>
                <a:latin typeface="Lato"/>
                <a:hlinkClick r:id="rId4"/>
              </a:rPr>
              <a:t>.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5"/>
              </a:rPr>
              <a:t>eu</a:t>
            </a:r>
            <a:r>
              <a:rPr dirty="0" lang="en-US">
                <a:solidFill>
                  <a:schemeClr val="bg1"/>
                </a:solidFill>
                <a:latin typeface="Lato"/>
                <a:hlinkClick r:id="rId6"/>
              </a:rPr>
              <a:t>-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7"/>
              </a:rPr>
              <a:t>gb</a:t>
            </a:r>
            <a:r>
              <a:rPr dirty="0" lang="en-US">
                <a:solidFill>
                  <a:schemeClr val="bg1"/>
                </a:solidFill>
                <a:latin typeface="Lato"/>
                <a:hlinkClick r:id="rId8"/>
              </a:rPr>
              <a:t>.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9"/>
              </a:rPr>
              <a:t>mybluemix</a:t>
            </a:r>
            <a:r>
              <a:rPr dirty="0" lang="en-US">
                <a:solidFill>
                  <a:schemeClr val="bg1"/>
                </a:solidFill>
                <a:latin typeface="Lato"/>
                <a:hlinkClick r:id="rId10"/>
              </a:rPr>
              <a:t>.net/reg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</a:rPr>
              <a:t>Login Page Link: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  <a:hlinkClick r:id="rId11"/>
              </a:rPr>
              <a:t>https://node-red-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12"/>
              </a:rPr>
              <a:t>cyefh</a:t>
            </a:r>
            <a:r>
              <a:rPr dirty="0" lang="en-US">
                <a:solidFill>
                  <a:schemeClr val="bg1"/>
                </a:solidFill>
                <a:latin typeface="Lato"/>
                <a:hlinkClick r:id="rId13"/>
              </a:rPr>
              <a:t>.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14"/>
              </a:rPr>
              <a:t>eu</a:t>
            </a:r>
            <a:r>
              <a:rPr dirty="0" lang="en-US">
                <a:solidFill>
                  <a:schemeClr val="bg1"/>
                </a:solidFill>
                <a:latin typeface="Lato"/>
                <a:hlinkClick r:id="rId15"/>
              </a:rPr>
              <a:t>-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16"/>
              </a:rPr>
              <a:t>gb</a:t>
            </a:r>
            <a:r>
              <a:rPr dirty="0" lang="en-US">
                <a:solidFill>
                  <a:schemeClr val="bg1"/>
                </a:solidFill>
                <a:latin typeface="Lato"/>
                <a:hlinkClick r:id="rId17"/>
              </a:rPr>
              <a:t>.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18"/>
              </a:rPr>
              <a:t>mybluemix</a:t>
            </a:r>
            <a:r>
              <a:rPr dirty="0" lang="en-US">
                <a:solidFill>
                  <a:schemeClr val="bg1"/>
                </a:solidFill>
                <a:latin typeface="Lato"/>
                <a:hlinkClick r:id="rId19"/>
              </a:rPr>
              <a:t>.net/login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</a:rPr>
              <a:t>Dashboard Link: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  <a:hlinkClick r:id="rId20"/>
              </a:rPr>
              <a:t>https://node-red-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21"/>
              </a:rPr>
              <a:t>lqtop</a:t>
            </a:r>
            <a:r>
              <a:rPr dirty="0" lang="en-US">
                <a:solidFill>
                  <a:schemeClr val="bg1"/>
                </a:solidFill>
                <a:latin typeface="Lato"/>
                <a:hlinkClick r:id="rId22"/>
              </a:rPr>
              <a:t>.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23"/>
              </a:rPr>
              <a:t>eu</a:t>
            </a:r>
            <a:r>
              <a:rPr dirty="0" lang="en-US">
                <a:solidFill>
                  <a:schemeClr val="bg1"/>
                </a:solidFill>
                <a:latin typeface="Lato"/>
                <a:hlinkClick r:id="rId24"/>
              </a:rPr>
              <a:t>-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25"/>
              </a:rPr>
              <a:t>gb</a:t>
            </a:r>
            <a:r>
              <a:rPr dirty="0" lang="en-US">
                <a:solidFill>
                  <a:schemeClr val="bg1"/>
                </a:solidFill>
                <a:latin typeface="Lato"/>
                <a:hlinkClick r:id="rId26"/>
              </a:rPr>
              <a:t>.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27"/>
              </a:rPr>
              <a:t>mybluemix</a:t>
            </a:r>
            <a:r>
              <a:rPr dirty="0" lang="en-US">
                <a:solidFill>
                  <a:schemeClr val="bg1"/>
                </a:solidFill>
                <a:latin typeface="Lato"/>
                <a:hlinkClick r:id="rId28"/>
              </a:rPr>
              <a:t>.net/</a:t>
            </a:r>
            <a:r>
              <a:rPr dirty="0" err="1" lang="en-US">
                <a:solidFill>
                  <a:schemeClr val="bg1"/>
                </a:solidFill>
                <a:latin typeface="Lato"/>
                <a:hlinkClick r:id="rId29"/>
              </a:rPr>
              <a:t>ui</a:t>
            </a:r>
            <a:r>
              <a:rPr dirty="0" lang="en-US">
                <a:solidFill>
                  <a:schemeClr val="bg1"/>
                </a:solidFill>
                <a:latin typeface="Lato"/>
                <a:hlinkClick r:id="rId30"/>
              </a:rPr>
              <a:t> </a:t>
            </a:r>
          </a:p>
          <a:p>
            <a:pPr/>
            <a:r>
              <a:rPr dirty="0" err="1" lang="en-US">
                <a:solidFill>
                  <a:schemeClr val="bg1"/>
                </a:solidFill>
                <a:latin typeface="Lato"/>
              </a:rPr>
              <a:t>Vedio</a:t>
            </a:r>
            <a:r>
              <a:rPr dirty="0" lang="en-US">
                <a:solidFill>
                  <a:schemeClr val="bg1"/>
                </a:solidFill>
                <a:latin typeface="Lato"/>
              </a:rPr>
              <a:t> Presentation Link: 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</a:rPr>
              <a:t>https://</a:t>
            </a:r>
            <a:r>
              <a:rPr dirty="0" err="1" lang="en-US">
                <a:solidFill>
                  <a:schemeClr val="bg1"/>
                </a:solidFill>
                <a:latin typeface="Lato"/>
              </a:rPr>
              <a:t>youtu</a:t>
            </a:r>
            <a:r>
              <a:rPr dirty="0" lang="en-US">
                <a:solidFill>
                  <a:schemeClr val="bg1"/>
                </a:solidFill>
                <a:latin typeface="Lato"/>
              </a:rPr>
              <a:t>.be/9SnlDsAZgXw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</a:rPr>
              <a:t/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</a:rPr>
              <a:t/>
            </a:r>
            <a:endParaRPr dirty="0" lang="en-US">
              <a:solidFill>
                <a:schemeClr val="bg1"/>
              </a:solidFill>
              <a:latin typeface="Lato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2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</a:rPr>
              <a:t>Development of dashboard , login page and registration page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  -by </a:t>
            </a:r>
            <a:r>
              <a:rPr dirty="0" err="1" lang="en-US">
                <a:solidFill>
                  <a:schemeClr val="bg1"/>
                </a:solidFill>
              </a:rPr>
              <a:t>UGENTHAR</a:t>
            </a:r>
            <a:r>
              <a:rPr dirty="0" lang="en-US">
                <a:solidFill>
                  <a:schemeClr val="bg1"/>
                </a:solidFill>
              </a:rPr>
              <a:t> V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Development of App for sentiment analysis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 -by </a:t>
            </a:r>
            <a:r>
              <a:rPr b="0" dirty="0" err="1" lang="en-US">
                <a:solidFill>
                  <a:schemeClr val="bg1"/>
                </a:solidFill>
                <a:latin typeface="Roboto"/>
              </a:rPr>
              <a:t>VENKATESH</a:t>
            </a:r>
            <a:r>
              <a:rPr b="0" dirty="0" lang="en-US">
                <a:solidFill>
                  <a:schemeClr val="bg1"/>
                </a:solidFill>
                <a:latin typeface="Roboto"/>
              </a:rPr>
              <a:t> S,</a:t>
            </a:r>
            <a:r>
              <a:rPr b="0" dirty="0" lang="en-US">
                <a:solidFill>
                  <a:schemeClr val="bg1"/>
                </a:solidFill>
                <a:latin typeface="Roboto"/>
              </a:rPr>
              <a:t> </a:t>
            </a:r>
            <a:r>
              <a:rPr b="0" dirty="0" err="1" lang="en-US">
                <a:solidFill>
                  <a:schemeClr val="bg1"/>
                </a:solidFill>
                <a:latin typeface="Roboto"/>
              </a:rPr>
              <a:t>SARAVANA</a:t>
            </a:r>
            <a:r>
              <a:rPr b="0" dirty="0" lang="en-US">
                <a:solidFill>
                  <a:schemeClr val="bg1"/>
                </a:solidFill>
                <a:latin typeface="Roboto"/>
              </a:rPr>
              <a:t> T,</a:t>
            </a:r>
            <a:r>
              <a:rPr b="0" dirty="0" lang="en-US">
                <a:solidFill>
                  <a:schemeClr val="bg1"/>
                </a:solidFill>
                <a:latin typeface="Roboto"/>
              </a:rPr>
              <a:t> </a:t>
            </a:r>
            <a:r>
              <a:rPr b="0" dirty="0" err="1" lang="en-US">
                <a:solidFill>
                  <a:schemeClr val="bg1"/>
                </a:solidFill>
                <a:latin typeface="Roboto"/>
              </a:rPr>
              <a:t>VIDHYA</a:t>
            </a:r>
            <a:r>
              <a:rPr b="0" dirty="0" lang="en-US">
                <a:solidFill>
                  <a:schemeClr val="bg1"/>
                </a:solidFill>
                <a:latin typeface="Roboto"/>
              </a:rPr>
              <a:t> S.</a:t>
            </a:r>
          </a:p>
          <a:p>
            <a:pPr/>
            <a:r>
              <a:rPr b="0" dirty="0" lang="en-US">
                <a:solidFill>
                  <a:srgbClr val="ffc000"/>
                </a:solidFill>
                <a:latin typeface="Roboto"/>
              </a:rPr>
              <a:t>"THANK YOU FOR YOUR TIME AND CONSIDERATION "</a:t>
            </a:r>
            <a:endParaRPr b="0" dirty="0" lang="en-US">
              <a:solidFill>
                <a:srgbClr val="ffc000"/>
              </a:solidFill>
              <a:latin typeface="Roboto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00b0f0"/>
                </a:solidFill>
              </a:rPr>
              <a:t>Problem Statement:</a:t>
            </a:r>
            <a:endParaRPr dirty="0"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10000"/>
          </a:bodyPr>
          <a:lstStyle/>
          <a:p>
            <a:pPr indent="0">
              <a:buFont typeface="Wingdings"/>
              <a:buNone/>
            </a:pPr>
            <a:r>
              <a:rPr dirty="0" lang="en-US">
                <a:solidFill>
                  <a:schemeClr val="bg1"/>
                </a:solidFill>
              </a:rPr>
              <a:t>      People don't know </a:t>
            </a:r>
            <a:r>
              <a:rPr dirty="0" lang="en-US">
                <a:solidFill>
                  <a:srgbClr val="ffff00"/>
                </a:solidFill>
              </a:rPr>
              <a:t>whether the Lockdown </a:t>
            </a:r>
            <a:r>
              <a:rPr dirty="0" lang="en-US">
                <a:solidFill>
                  <a:schemeClr val="bg1"/>
                </a:solidFill>
              </a:rPr>
              <a:t>is extended or not.</a:t>
            </a:r>
          </a:p>
          <a:p>
            <a:pPr indent="0">
              <a:buFont typeface="Wingdings"/>
              <a:buNone/>
            </a:pPr>
            <a:r>
              <a:rPr dirty="0" lang="en-US">
                <a:solidFill>
                  <a:schemeClr val="bg1"/>
                </a:solidFill>
              </a:rPr>
              <a:t>       </a:t>
            </a:r>
            <a:r>
              <a:rPr dirty="0" lang="en-US">
                <a:solidFill>
                  <a:schemeClr val="bg1"/>
                </a:solidFill>
              </a:rPr>
              <a:t>People don't know the current situation of the pandemic </a:t>
            </a:r>
            <a:r>
              <a:rPr dirty="0" err="1" lang="en-US">
                <a:solidFill>
                  <a:schemeClr val="bg1"/>
                </a:solidFill>
              </a:rPr>
              <a:t>ie</a:t>
            </a:r>
            <a:r>
              <a:rPr dirty="0" lang="en-US">
                <a:solidFill>
                  <a:schemeClr val="bg1"/>
                </a:solidFill>
              </a:rPr>
              <a:t>; Corona. 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Due to this people will be easily affected. 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For example: If a person is going to the particular area in the city he/she doesn't know that the area is affected or not. 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By this there may be large possibility  of corona spread.The  other problem is that they don't have the accurate awareness about the pandemic. 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Sometimes the data that were given in news may not be in real time(not accurate).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00b0f0"/>
                </a:solidFill>
              </a:rPr>
              <a:t>Solution:</a:t>
            </a:r>
            <a:endParaRPr dirty="0"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1238250" y="1215399"/>
            <a:ext cx="7143750" cy="3150380"/>
          </a:xfrm>
        </p:spPr>
        <p:txBody>
          <a:bodyPr anchor="t" rtlCol="0" vert="horz"/>
          <a:lstStyle/>
          <a:p>
            <a:pPr indent="0">
              <a:buNone/>
            </a:pPr>
            <a:r>
              <a:rPr dirty="0" lang="en-US">
                <a:solidFill>
                  <a:srgbClr val="ffff00"/>
                </a:solidFill>
              </a:rPr>
              <a:t>Dashboard</a:t>
            </a:r>
            <a:r>
              <a:rPr dirty="0" lang="en-US">
                <a:solidFill>
                  <a:schemeClr val="bg1"/>
                </a:solidFill>
              </a:rPr>
              <a:t> that Shows the realtime sentiment about the pandemic(corona).</a:t>
            </a:r>
          </a:p>
          <a:p>
            <a:pPr indent="0">
              <a:buNone/>
            </a:pPr>
            <a:r>
              <a:rPr dirty="0" lang="en-US">
                <a:solidFill>
                  <a:srgbClr val="ffff00"/>
                </a:solidFill>
              </a:rPr>
              <a:t>Simple application</a:t>
            </a:r>
            <a:r>
              <a:rPr dirty="0" lang="en-US">
                <a:solidFill>
                  <a:schemeClr val="bg1"/>
                </a:solidFill>
              </a:rPr>
              <a:t> that gives some tips to fight against corona.</a:t>
            </a:r>
          </a:p>
          <a:p>
            <a:pPr indent="0">
              <a:buNone/>
            </a:pPr>
            <a:r>
              <a:rPr dirty="0" lang="en-US">
                <a:solidFill>
                  <a:schemeClr val="bg1"/>
                </a:solidFill>
              </a:rPr>
              <a:t>Sentiment will be generated based on the </a:t>
            </a:r>
            <a:r>
              <a:rPr dirty="0" lang="en-US">
                <a:solidFill>
                  <a:srgbClr val="ffff00"/>
                </a:solidFill>
              </a:rPr>
              <a:t>tweets from the Twitter.</a:t>
            </a:r>
            <a:endParaRPr dirty="0" lang="en-US">
              <a:solidFill>
                <a:srgbClr val="ffff00"/>
              </a:solidFill>
            </a:endParaRPr>
          </a:p>
        </p:txBody>
      </p:sp>
      <p:sp>
        <p:nvSpPr>
          <p:cNvPr id="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fld id="{3569A6F4-9018-447F-A395-F6279AAC9E13}" type="slidenum"/>
            <a:endParaRPr dirty="0" lang="en-US"/>
          </a:p>
        </p:txBody>
      </p:sp>
    </p:spTree>
  </p:cSld>
  <p:clrMapOvr>
    <a:masterClrMapping/>
  </p:clrMapOvr>
  <p:transition spd="slow">
    <p:fade thruBlk="false"/>
  </p:transition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2"/>
                </a:solidFill>
              </a:rPr>
              <a:t>Sentiment Analysis:</a:t>
            </a:r>
            <a:endParaRPr dirty="0"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ffc000"/>
                </a:solidFill>
                <a:latin typeface="arial-light"/>
              </a:rPr>
              <a:t>Definition given in internet: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arial-light"/>
              </a:rPr>
              <a:t>the process of computationally identifying and categorizing opinions expressed in a </a:t>
            </a:r>
            <a:r>
              <a:rPr dirty="0" lang="en-US">
                <a:solidFill>
                  <a:srgbClr val="ffff00"/>
                </a:solidFill>
                <a:latin typeface="arial-light"/>
              </a:rPr>
              <a:t>piece of text</a:t>
            </a:r>
            <a:r>
              <a:rPr dirty="0" lang="en-US">
                <a:solidFill>
                  <a:schemeClr val="bg1"/>
                </a:solidFill>
                <a:latin typeface="arial-light"/>
              </a:rPr>
              <a:t>, especially in order to determine whether the writer's attitude towards a particular topic, product, etc. is positive, negative, or neutral.</a:t>
            </a:r>
            <a:endParaRPr dirty="0" lang="en-US">
              <a:solidFill>
                <a:schemeClr val="bg1"/>
              </a:solidFill>
              <a:latin typeface="arial-light"/>
            </a:endParaRPr>
          </a:p>
        </p:txBody>
      </p:sp>
    </p:spTree>
    <p:custDataLst>
      <p:tags r:id="rId2"/>
    </p:custDataLst>
  </p:cSld>
  <p:clrMapOvr>
    <a:masterClrMapping/>
  </p:clrMapOvr>
  <p:transition spd="slow">
    <p:fade thruBlk="false"/>
  </p:transition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8ac441"/>
                </a:solidFill>
              </a:rPr>
              <a:t>How to get tweets from twitter?</a:t>
            </a:r>
            <a:endParaRPr dirty="0" lang="en-US">
              <a:solidFill>
                <a:srgbClr val="8ac441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err="1" lang="en-US">
                <a:solidFill>
                  <a:schemeClr val="bg1"/>
                </a:solidFill>
              </a:rPr>
              <a:t>Inorder</a:t>
            </a:r>
            <a:r>
              <a:rPr dirty="0" lang="en-US">
                <a:solidFill>
                  <a:schemeClr val="bg1"/>
                </a:solidFill>
              </a:rPr>
              <a:t> to get tweets from twitter we should have an </a:t>
            </a:r>
            <a:r>
              <a:rPr dirty="0" lang="en-US">
                <a:solidFill>
                  <a:srgbClr val="ffff00"/>
                </a:solidFill>
              </a:rPr>
              <a:t>API key</a:t>
            </a:r>
            <a:r>
              <a:rPr dirty="0" lang="en-US">
                <a:solidFill>
                  <a:schemeClr val="bg1"/>
                </a:solidFill>
              </a:rPr>
              <a:t> for the twitter account .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Go to developer's  Account link: </a:t>
            </a:r>
            <a:r>
              <a:rPr dirty="0" lang="en-US">
                <a:solidFill>
                  <a:schemeClr val="bg1"/>
                </a:solidFill>
                <a:latin typeface="Lato"/>
                <a:hlinkClick r:id="rId2"/>
              </a:rPr>
              <a:t>https://developer.twitter.com/en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</a:rPr>
              <a:t>Give details and get your API key.</a:t>
            </a:r>
          </a:p>
          <a:p>
            <a:pPr/>
            <a:r>
              <a:rPr dirty="0" lang="en-US">
                <a:solidFill>
                  <a:schemeClr val="bg1"/>
                </a:solidFill>
                <a:latin typeface="Lato"/>
              </a:rPr>
              <a:t>We can use this API Key in the </a:t>
            </a:r>
            <a:r>
              <a:rPr dirty="0" lang="en-US">
                <a:solidFill>
                  <a:srgbClr val="ffff00"/>
                </a:solidFill>
                <a:latin typeface="Lato"/>
              </a:rPr>
              <a:t>twitter node</a:t>
            </a:r>
            <a:r>
              <a:rPr dirty="0" lang="en-US">
                <a:solidFill>
                  <a:schemeClr val="bg1"/>
                </a:solidFill>
                <a:latin typeface="Lato"/>
              </a:rPr>
              <a:t> in the </a:t>
            </a:r>
            <a:r>
              <a:rPr dirty="0" err="1" lang="en-US">
                <a:solidFill>
                  <a:schemeClr val="bg1"/>
                </a:solidFill>
                <a:latin typeface="Lato"/>
              </a:rPr>
              <a:t>nodered</a:t>
            </a:r>
            <a:r>
              <a:rPr dirty="0" lang="en-US">
                <a:solidFill>
                  <a:schemeClr val="bg1"/>
                </a:solidFill>
                <a:latin typeface="Lato"/>
              </a:rPr>
              <a:t> platform.</a:t>
            </a:r>
            <a:endParaRPr dirty="0" lang="en-US">
              <a:solidFill>
                <a:schemeClr val="bg1"/>
              </a:solidFill>
              <a:latin typeface="Lato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7173"/>
            <a:ext cx="7143750" cy="570576"/>
          </a:xfrm>
        </p:spPr>
        <p:txBody>
          <a:bodyPr rtlCol="0"/>
          <a:lstStyle/>
          <a:p>
            <a:pPr/>
            <a:r>
              <a:rPr dirty="0" lang="en-US">
                <a:solidFill>
                  <a:srgbClr val="8ac441"/>
                </a:solidFill>
              </a:rPr>
              <a:t>How Tweets are classified?</a:t>
            </a:r>
            <a:r>
              <a:rPr dirty="0" lang="en-US">
                <a:solidFill>
                  <a:srgbClr val="8ac441"/>
                </a:solidFill>
              </a:rPr>
              <a:t> </a:t>
            </a:r>
            <a:endParaRPr dirty="0" lang="en-US">
              <a:solidFill>
                <a:srgbClr val="8ac441"/>
              </a:solidFill>
            </a:endParaRPr>
          </a:p>
        </p:txBody>
      </p:sp>
      <p:pic>
        <p:nvPicPr>
          <p:cNvPr id="3" name="Content Placeholder 2"/>
          <p:cNvPicPr>
            <a:picLocks noGrp="true"/>
          </p:cNvPicPr>
          <p:nvPr>
            <p:ph idx="1"/>
          </p:nvPr>
        </p:nvPicPr>
        <p:blipFill>
          <a:blip r:embed="rId2"/>
          <a:srcRect b="0" l="-35185" r="-35185" t="0"/>
          <a:stretch>
            <a:fillRect/>
          </a:stretch>
        </p:blipFill>
        <p:spPr>
          <a:xfrm rot="0">
            <a:off x="1238250" y="1215399"/>
            <a:ext cx="6734498" cy="3613451"/>
          </a:xfrm>
        </p:spPr>
      </p:pic>
    </p:spTree>
  </p:cSld>
  <p:clrMapOvr>
    <a:masterClrMapping/>
  </p:clrMapOvr>
  <p:transition spd="slow">
    <p:fade thruBlk="false"/>
  </p:transition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rgbClr val="7030a0"/>
                </a:solidFill>
              </a:rPr>
              <a:t>Node-red</a:t>
            </a:r>
            <a:r>
              <a:rPr dirty="0" lang="en-US">
                <a:solidFill>
                  <a:srgbClr val="7030a0"/>
                </a:solidFill>
              </a:rPr>
              <a:t> Platform:</a:t>
            </a:r>
            <a:endParaRPr dirty="0" lang="en-US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bg1"/>
                </a:solidFill>
              </a:rPr>
              <a:t>Node-red Platform helps to create our </a:t>
            </a:r>
            <a:r>
              <a:rPr dirty="0" lang="en-US">
                <a:solidFill>
                  <a:srgbClr val="ffff00"/>
                </a:solidFill>
              </a:rPr>
              <a:t>own dashboard </a:t>
            </a:r>
            <a:r>
              <a:rPr dirty="0" lang="en-US">
                <a:solidFill>
                  <a:schemeClr val="bg1"/>
                </a:solidFill>
              </a:rPr>
              <a:t>. 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It doesn't require any complex programming skill.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The basic skill of json,</a:t>
            </a:r>
            <a:r>
              <a:rPr dirty="0" err="1" lang="en-US">
                <a:solidFill>
                  <a:schemeClr val="bg1"/>
                </a:solidFill>
              </a:rPr>
              <a:t>html</a:t>
            </a:r>
            <a:r>
              <a:rPr dirty="0" lang="en-US">
                <a:solidFill>
                  <a:schemeClr val="bg1"/>
                </a:solidFill>
              </a:rPr>
              <a:t>,css,</a:t>
            </a:r>
            <a:r>
              <a:rPr dirty="0" err="1" lang="en-US">
                <a:solidFill>
                  <a:schemeClr val="bg1"/>
                </a:solidFill>
              </a:rPr>
              <a:t>js</a:t>
            </a:r>
            <a:r>
              <a:rPr dirty="0" lang="en-US">
                <a:solidFill>
                  <a:schemeClr val="bg1"/>
                </a:solidFill>
              </a:rPr>
              <a:t> is needed to work with this platform.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1238250" y="477173"/>
            <a:ext cx="7143750" cy="940650"/>
          </a:xfrm>
        </p:spPr>
        <p:txBody>
          <a:bodyPr rtlCol="0"/>
          <a:lstStyle/>
          <a:p>
            <a:pPr/>
            <a:r>
              <a:rPr dirty="0" lang="en-US">
                <a:solidFill>
                  <a:srgbClr val="7030a0"/>
                </a:solidFill>
              </a:rPr>
              <a:t>Important Nodes For Sentiment Analysis:</a:t>
            </a:r>
            <a:endParaRPr dirty="0" lang="en-US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1238250" y="1417824"/>
            <a:ext cx="7143750" cy="2937681"/>
          </a:xfrm>
        </p:spPr>
        <p:txBody>
          <a:bodyPr rtlCol="0" vert="horz">
            <a:normAutofit fontScale="92500" lnSpcReduction="20000"/>
          </a:bodyPr>
          <a:lstStyle/>
          <a:p>
            <a:pPr/>
            <a:r>
              <a:rPr dirty="0" lang="en-US">
                <a:solidFill>
                  <a:schemeClr val="bg1"/>
                </a:solidFill>
              </a:rPr>
              <a:t>1]</a:t>
            </a:r>
            <a:r>
              <a:rPr dirty="0" lang="en-US">
                <a:solidFill>
                  <a:schemeClr val="bg1"/>
                </a:solidFill>
              </a:rPr>
              <a:t> </a:t>
            </a:r>
            <a:r>
              <a:rPr dirty="0" lang="en-US">
                <a:solidFill>
                  <a:srgbClr val="ffff00"/>
                </a:solidFill>
              </a:rPr>
              <a:t>T</a:t>
            </a:r>
            <a:r>
              <a:rPr dirty="0" lang="en-US">
                <a:solidFill>
                  <a:srgbClr val="ffff00"/>
                </a:solidFill>
              </a:rPr>
              <a:t>witter Node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2] </a:t>
            </a:r>
            <a:r>
              <a:rPr dirty="0" lang="en-US">
                <a:solidFill>
                  <a:srgbClr val="ffff00"/>
                </a:solidFill>
              </a:rPr>
              <a:t>Sentiment Node 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3] Function Node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4] Feed Parser Node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5] UI-dashboard nodes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6] Audio Node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7] Template node</a:t>
            </a:r>
          </a:p>
          <a:p>
            <a:pPr/>
            <a:r>
              <a:rPr dirty="0" lang="en-US">
                <a:solidFill>
                  <a:schemeClr val="bg1"/>
                </a:solidFill>
              </a:rPr>
              <a:t>8] http request and http response node\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false"/>
  </p:transition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9:0:0" val="6"/>
  <p:tag name="fontWeight:7:0:0" val="6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3:1:1" val="2"/>
  <p:tag name="fontWeight:3:1:2" val="2"/>
  <p:tag name="fontWeight:3:0:0" val="2"/>
  <p:tag name="fontWeight:3:1:0" val="2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6" val="Source Sans Pro-demi_bold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3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3"/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Ugenthar</dc:creator>
  <cp:lastModifiedBy>Ugenthar</cp:lastModifiedBy>
  <dcterms:created xmlns:xsi="http://www.w3.org/2001/XMLSchema-instance" xsi:type="dcterms:W3CDTF">2020-07-13T23:50:54Z</dcterms:created>
  <dcterms:modified xmlns:xsi="http://www.w3.org/2001/XMLSchema-instance" xsi:type="dcterms:W3CDTF">2020-07-14T06:40:43Z</dcterms:modified>
</cp:coreProperties>
</file>