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57" r:id="rId2"/>
    <p:sldId id="358" r:id="rId3"/>
    <p:sldId id="360" r:id="rId4"/>
    <p:sldId id="361" r:id="rId5"/>
    <p:sldId id="362" r:id="rId6"/>
  </p:sldIdLst>
  <p:sldSz cx="12192000" cy="6858000"/>
  <p:notesSz cx="12192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지우근" initials="지" lastIdx="1" clrIdx="0">
    <p:extLst>
      <p:ext uri="{19B8F6BF-5375-455C-9EA6-DF929625EA0E}">
        <p15:presenceInfo xmlns:p15="http://schemas.microsoft.com/office/powerpoint/2012/main" userId="S::Ugeun.Ji@spacedivegames.com::924dc7f9-9037-45a9-ae0a-fb194acf49d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59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001E3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00AF5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001E3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001E3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001E3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35000" y="1488439"/>
            <a:ext cx="827405" cy="0"/>
          </a:xfrm>
          <a:custGeom>
            <a:avLst/>
            <a:gdLst/>
            <a:ahLst/>
            <a:cxnLst/>
            <a:rect l="l" t="t" r="r" b="b"/>
            <a:pathLst>
              <a:path w="827405">
                <a:moveTo>
                  <a:pt x="0" y="0"/>
                </a:moveTo>
                <a:lnTo>
                  <a:pt x="826897" y="0"/>
                </a:lnTo>
              </a:path>
            </a:pathLst>
          </a:custGeom>
          <a:ln w="10170">
            <a:solidFill>
              <a:srgbClr val="001E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017759" y="568959"/>
            <a:ext cx="1666240" cy="386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001E3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35000" y="1488439"/>
            <a:ext cx="827405" cy="0"/>
          </a:xfrm>
          <a:custGeom>
            <a:avLst/>
            <a:gdLst/>
            <a:ahLst/>
            <a:cxnLst/>
            <a:rect l="l" t="t" r="r" b="b"/>
            <a:pathLst>
              <a:path w="827405">
                <a:moveTo>
                  <a:pt x="0" y="0"/>
                </a:moveTo>
                <a:lnTo>
                  <a:pt x="826897" y="0"/>
                </a:lnTo>
              </a:path>
            </a:pathLst>
          </a:custGeom>
          <a:ln w="10170">
            <a:solidFill>
              <a:srgbClr val="001E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017759" y="568959"/>
            <a:ext cx="1666240" cy="3860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69" y="1632585"/>
            <a:ext cx="6351905" cy="1124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54355" y="1480834"/>
            <a:ext cx="5060950" cy="2639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rgbClr val="00AF5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484609" y="6485979"/>
            <a:ext cx="177800" cy="1276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rgbClr val="001E3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sebh/UnrealEngineSkyAtmospher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geun-ji/SkyAtmosphere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55" y="640461"/>
            <a:ext cx="4170045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ko-KR" sz="2400" spc="-5" dirty="0" smtClean="0">
                <a:solidFill>
                  <a:srgbClr val="001E38"/>
                </a:solidFill>
              </a:rPr>
              <a:t>Sky Atmosphere</a:t>
            </a:r>
            <a:endParaRPr sz="2400" dirty="0"/>
          </a:p>
        </p:txBody>
      </p:sp>
      <p:sp>
        <p:nvSpPr>
          <p:cNvPr id="14" name="object 3">
            <a:extLst>
              <a:ext uri="{FF2B5EF4-FFF2-40B4-BE49-F238E27FC236}">
                <a16:creationId xmlns="" xmlns:a16="http://schemas.microsoft.com/office/drawing/2014/main" id="{6A7E9E53-07DD-48AA-A88C-140CC1CABB64}"/>
              </a:ext>
            </a:extLst>
          </p:cNvPr>
          <p:cNvSpPr txBox="1"/>
          <p:nvPr/>
        </p:nvSpPr>
        <p:spPr>
          <a:xfrm>
            <a:off x="553719" y="1631501"/>
            <a:ext cx="5457867" cy="12900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6379" indent="-234315">
              <a:lnSpc>
                <a:spcPct val="100000"/>
              </a:lnSpc>
              <a:spcBef>
                <a:spcPts val="100"/>
              </a:spcBef>
              <a:buChar char="•"/>
              <a:tabLst>
                <a:tab pos="246379" algn="l"/>
                <a:tab pos="247015" algn="l"/>
              </a:tabLst>
            </a:pPr>
            <a:r>
              <a:rPr lang="ko-KR" altLang="en-US" sz="1600" spc="-15" dirty="0" smtClean="0">
                <a:solidFill>
                  <a:srgbClr val="001E38"/>
                </a:solidFill>
                <a:latin typeface="Arial"/>
                <a:cs typeface="Arial"/>
              </a:rPr>
              <a:t>대기환경 구현</a:t>
            </a:r>
            <a:r>
              <a:rPr lang="en-US" altLang="ko-KR" sz="1600" spc="-15" dirty="0" smtClean="0">
                <a:solidFill>
                  <a:srgbClr val="001E38"/>
                </a:solidFill>
                <a:latin typeface="Arial"/>
                <a:cs typeface="Arial"/>
              </a:rPr>
              <a:t>(</a:t>
            </a:r>
            <a:r>
              <a:rPr lang="ko-KR" altLang="en-US" sz="1600" spc="-15" dirty="0" smtClean="0">
                <a:solidFill>
                  <a:srgbClr val="001E38"/>
                </a:solidFill>
                <a:latin typeface="Arial"/>
                <a:cs typeface="Arial"/>
              </a:rPr>
              <a:t>개인 공부</a:t>
            </a:r>
            <a:r>
              <a:rPr lang="en-US" altLang="ko-KR" sz="1600" spc="-15" dirty="0" smtClean="0">
                <a:solidFill>
                  <a:srgbClr val="001E38"/>
                </a:solidFill>
                <a:latin typeface="Arial"/>
                <a:cs typeface="Arial"/>
              </a:rPr>
              <a:t>)</a:t>
            </a:r>
            <a:endParaRPr lang="ko-KR" altLang="en-US" sz="1600" dirty="0">
              <a:latin typeface="Arial"/>
              <a:cs typeface="Arial"/>
            </a:endParaRPr>
          </a:p>
          <a:p>
            <a:pPr marL="469900" lvl="1" indent="-224154">
              <a:lnSpc>
                <a:spcPct val="100000"/>
              </a:lnSpc>
              <a:spcBef>
                <a:spcPts val="1035"/>
              </a:spcBef>
              <a:buFont typeface="Arial Black"/>
              <a:buChar char="–"/>
              <a:tabLst>
                <a:tab pos="470534" algn="l"/>
              </a:tabLst>
            </a:pPr>
            <a:r>
              <a:rPr lang="en-US" altLang="ko-KR" sz="1400" u="sng" dirty="0">
                <a:hlinkClick r:id="rId2"/>
              </a:rPr>
              <a:t>https://sebh.github.io/publications/egsr2020.pdf</a:t>
            </a:r>
          </a:p>
          <a:p>
            <a:pPr marL="469900" lvl="1" indent="-224154">
              <a:lnSpc>
                <a:spcPct val="100000"/>
              </a:lnSpc>
              <a:spcBef>
                <a:spcPts val="1035"/>
              </a:spcBef>
              <a:buFont typeface="Arial Black"/>
              <a:buChar char="–"/>
              <a:tabLst>
                <a:tab pos="470534" algn="l"/>
              </a:tabLst>
            </a:pPr>
            <a:r>
              <a:rPr lang="en-US" altLang="ko-KR" sz="1400" u="sng" dirty="0" smtClean="0">
                <a:hlinkClick r:id="rId2"/>
              </a:rPr>
              <a:t>https</a:t>
            </a:r>
            <a:r>
              <a:rPr lang="en-US" altLang="ko-KR" sz="1400" u="sng" dirty="0">
                <a:hlinkClick r:id="rId2"/>
              </a:rPr>
              <a:t>://</a:t>
            </a:r>
            <a:r>
              <a:rPr lang="en-US" altLang="ko-KR" sz="1400" u="sng" dirty="0" smtClean="0">
                <a:hlinkClick r:id="rId2"/>
              </a:rPr>
              <a:t>github.com/sebh/UnrealEngineSkyAtmosphere</a:t>
            </a:r>
            <a:endParaRPr lang="en-US" altLang="ko-KR" sz="1400" u="sng" dirty="0" smtClean="0"/>
          </a:p>
          <a:p>
            <a:pPr marL="469900" lvl="1" indent="-224154">
              <a:lnSpc>
                <a:spcPct val="100000"/>
              </a:lnSpc>
              <a:spcBef>
                <a:spcPts val="1035"/>
              </a:spcBef>
              <a:buFont typeface="Arial Black"/>
              <a:buChar char="–"/>
              <a:tabLst>
                <a:tab pos="470534" algn="l"/>
              </a:tabLst>
            </a:pPr>
            <a:r>
              <a:rPr lang="ko-KR" altLang="en-US" sz="1400" i="1" u="sng" spc="10" dirty="0" smtClean="0">
                <a:solidFill>
                  <a:srgbClr val="7E7E7E"/>
                </a:solidFill>
                <a:latin typeface="Arial"/>
                <a:cs typeface="Arial"/>
              </a:rPr>
              <a:t>위 링크의 </a:t>
            </a:r>
            <a:r>
              <a:rPr lang="en-US" altLang="ko-KR" sz="1400" i="1" u="sng" spc="10" dirty="0" smtClean="0">
                <a:solidFill>
                  <a:srgbClr val="7E7E7E"/>
                </a:solidFill>
                <a:latin typeface="Arial"/>
                <a:cs typeface="Arial"/>
              </a:rPr>
              <a:t>DirectX </a:t>
            </a:r>
            <a:r>
              <a:rPr lang="ko-KR" altLang="en-US" sz="1400" i="1" u="sng" spc="10" dirty="0" smtClean="0">
                <a:solidFill>
                  <a:srgbClr val="7E7E7E"/>
                </a:solidFill>
                <a:latin typeface="Arial"/>
                <a:cs typeface="Arial"/>
              </a:rPr>
              <a:t>구현 버전 참고 </a:t>
            </a:r>
            <a:r>
              <a:rPr lang="en-US" altLang="ko-KR" sz="1400" i="1" u="sng" spc="10" dirty="0" smtClean="0">
                <a:solidFill>
                  <a:srgbClr val="7E7E7E"/>
                </a:solidFill>
                <a:latin typeface="Arial"/>
                <a:cs typeface="Arial"/>
              </a:rPr>
              <a:t>OpenGL </a:t>
            </a:r>
            <a:r>
              <a:rPr lang="ko-KR" altLang="en-US" sz="1400" i="1" u="sng" spc="10" dirty="0" smtClean="0">
                <a:solidFill>
                  <a:srgbClr val="7E7E7E"/>
                </a:solidFill>
                <a:latin typeface="Arial"/>
                <a:cs typeface="Arial"/>
              </a:rPr>
              <a:t>구현</a:t>
            </a:r>
            <a:endParaRPr lang="en-US" altLang="ko-KR" sz="1400" i="1" u="sng" spc="10" dirty="0" smtClean="0">
              <a:solidFill>
                <a:srgbClr val="7E7E7E"/>
              </a:solidFill>
              <a:latin typeface="Arial"/>
              <a:cs typeface="Arial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5999" y="533400"/>
            <a:ext cx="1981201" cy="609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1447800"/>
            <a:ext cx="6705600" cy="5039141"/>
          </a:xfrm>
          <a:prstGeom prst="rect">
            <a:avLst/>
          </a:prstGeom>
        </p:spPr>
      </p:pic>
      <p:sp>
        <p:nvSpPr>
          <p:cNvPr id="10" name="object 3">
            <a:extLst>
              <a:ext uri="{FF2B5EF4-FFF2-40B4-BE49-F238E27FC236}">
                <a16:creationId xmlns="" xmlns:a16="http://schemas.microsoft.com/office/drawing/2014/main" id="{6A7E9E53-07DD-48AA-A88C-140CC1CABB64}"/>
              </a:ext>
            </a:extLst>
          </p:cNvPr>
          <p:cNvSpPr txBox="1"/>
          <p:nvPr/>
        </p:nvSpPr>
        <p:spPr>
          <a:xfrm>
            <a:off x="553719" y="3200400"/>
            <a:ext cx="4246882" cy="12900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6379" indent="-234315">
              <a:lnSpc>
                <a:spcPct val="100000"/>
              </a:lnSpc>
              <a:spcBef>
                <a:spcPts val="100"/>
              </a:spcBef>
              <a:buChar char="•"/>
              <a:tabLst>
                <a:tab pos="246379" algn="l"/>
                <a:tab pos="247015" algn="l"/>
              </a:tabLst>
            </a:pPr>
            <a:r>
              <a:rPr lang="ko-KR" altLang="en-US" sz="1600" spc="-15" dirty="0" err="1" smtClean="0">
                <a:solidFill>
                  <a:srgbClr val="001E38"/>
                </a:solidFill>
                <a:latin typeface="Arial"/>
                <a:cs typeface="Arial"/>
              </a:rPr>
              <a:t>렌더</a:t>
            </a:r>
            <a:r>
              <a:rPr lang="ko-KR" altLang="en-US" sz="1600" spc="-15" dirty="0" smtClean="0">
                <a:solidFill>
                  <a:srgbClr val="001E38"/>
                </a:solidFill>
                <a:latin typeface="Arial"/>
                <a:cs typeface="Arial"/>
              </a:rPr>
              <a:t> 패스</a:t>
            </a:r>
            <a:endParaRPr lang="ko-KR" altLang="en-US" sz="1600" dirty="0">
              <a:latin typeface="Arial"/>
              <a:cs typeface="Arial"/>
            </a:endParaRPr>
          </a:p>
          <a:p>
            <a:pPr marL="469900" lvl="1" indent="-224154">
              <a:lnSpc>
                <a:spcPct val="100000"/>
              </a:lnSpc>
              <a:spcBef>
                <a:spcPts val="1035"/>
              </a:spcBef>
              <a:buFont typeface="Arial Black"/>
              <a:buChar char="–"/>
              <a:tabLst>
                <a:tab pos="470534" algn="l"/>
              </a:tabLst>
            </a:pPr>
            <a:r>
              <a:rPr lang="en-US" altLang="ko-KR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Transmittance LUT</a:t>
            </a:r>
          </a:p>
          <a:p>
            <a:pPr marL="469900" lvl="1" indent="-224154">
              <a:lnSpc>
                <a:spcPct val="100000"/>
              </a:lnSpc>
              <a:spcBef>
                <a:spcPts val="1035"/>
              </a:spcBef>
              <a:buFont typeface="Arial Black"/>
              <a:buChar char="–"/>
              <a:tabLst>
                <a:tab pos="470534" algn="l"/>
              </a:tabLst>
            </a:pPr>
            <a:r>
              <a:rPr lang="en-US" altLang="ko-KR" sz="1400" i="1" spc="10" dirty="0" err="1" smtClean="0">
                <a:solidFill>
                  <a:srgbClr val="7E7E7E"/>
                </a:solidFill>
                <a:latin typeface="Arial"/>
                <a:cs typeface="Arial"/>
              </a:rPr>
              <a:t>SkyView</a:t>
            </a:r>
            <a:r>
              <a:rPr lang="en-US" altLang="ko-KR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 LUT</a:t>
            </a:r>
          </a:p>
          <a:p>
            <a:pPr marL="469900" lvl="1" indent="-224154">
              <a:lnSpc>
                <a:spcPct val="100000"/>
              </a:lnSpc>
              <a:spcBef>
                <a:spcPts val="1035"/>
              </a:spcBef>
              <a:buFont typeface="Arial Black"/>
              <a:buChar char="–"/>
              <a:tabLst>
                <a:tab pos="470534" algn="l"/>
              </a:tabLst>
            </a:pPr>
            <a:r>
              <a:rPr lang="en-US" altLang="ko-KR" sz="1400" i="1" spc="10" dirty="0" err="1" smtClean="0">
                <a:solidFill>
                  <a:srgbClr val="7E7E7E"/>
                </a:solidFill>
                <a:latin typeface="Arial"/>
                <a:cs typeface="Arial"/>
              </a:rPr>
              <a:t>PostProcess</a:t>
            </a:r>
            <a:endParaRPr lang="en-US" altLang="ko-KR" sz="1400" i="1" spc="10" dirty="0">
              <a:solidFill>
                <a:srgbClr val="7E7E7E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9655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55" y="640461"/>
            <a:ext cx="4170045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400" spc="-5" dirty="0" smtClean="0">
                <a:solidFill>
                  <a:srgbClr val="001E38"/>
                </a:solidFill>
              </a:rPr>
              <a:t>Transmittance LUT</a:t>
            </a:r>
            <a:endParaRPr sz="2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9" y="533400"/>
            <a:ext cx="1981201" cy="609600"/>
          </a:xfrm>
          <a:prstGeom prst="rect">
            <a:avLst/>
          </a:prstGeom>
        </p:spPr>
      </p:pic>
      <p:sp>
        <p:nvSpPr>
          <p:cNvPr id="10" name="object 3">
            <a:extLst>
              <a:ext uri="{FF2B5EF4-FFF2-40B4-BE49-F238E27FC236}">
                <a16:creationId xmlns="" xmlns:a16="http://schemas.microsoft.com/office/drawing/2014/main" id="{6A7E9E53-07DD-48AA-A88C-140CC1CABB64}"/>
              </a:ext>
            </a:extLst>
          </p:cNvPr>
          <p:cNvSpPr txBox="1"/>
          <p:nvPr/>
        </p:nvSpPr>
        <p:spPr>
          <a:xfrm>
            <a:off x="554354" y="1752600"/>
            <a:ext cx="4932045" cy="26648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6379" indent="-234315">
              <a:lnSpc>
                <a:spcPct val="100000"/>
              </a:lnSpc>
              <a:spcBef>
                <a:spcPts val="100"/>
              </a:spcBef>
              <a:buChar char="•"/>
              <a:tabLst>
                <a:tab pos="246379" algn="l"/>
                <a:tab pos="247015" algn="l"/>
              </a:tabLst>
            </a:pPr>
            <a:r>
              <a:rPr lang="ko-KR" altLang="en-US" sz="1600" spc="-15" dirty="0" smtClean="0">
                <a:solidFill>
                  <a:srgbClr val="001E38"/>
                </a:solidFill>
                <a:latin typeface="Arial"/>
                <a:cs typeface="Arial"/>
              </a:rPr>
              <a:t>투과율 </a:t>
            </a:r>
            <a:r>
              <a:rPr lang="ko-KR" altLang="en-US" sz="1600" spc="-15" dirty="0" err="1" smtClean="0">
                <a:solidFill>
                  <a:srgbClr val="001E38"/>
                </a:solidFill>
                <a:latin typeface="Arial"/>
                <a:cs typeface="Arial"/>
              </a:rPr>
              <a:t>렌더링</a:t>
            </a:r>
            <a:endParaRPr lang="ko-KR" altLang="en-US" sz="1600" dirty="0">
              <a:latin typeface="Arial"/>
              <a:cs typeface="Arial"/>
            </a:endParaRPr>
          </a:p>
          <a:p>
            <a:pPr marL="469900" lvl="1" indent="-224154">
              <a:lnSpc>
                <a:spcPct val="100000"/>
              </a:lnSpc>
              <a:spcBef>
                <a:spcPts val="1035"/>
              </a:spcBef>
              <a:buFont typeface="Arial Black"/>
              <a:buChar char="–"/>
              <a:tabLst>
                <a:tab pos="470534" algn="l"/>
              </a:tabLst>
            </a:pPr>
            <a:r>
              <a:rPr lang="en-US" altLang="ko-KR" sz="1400" i="1" spc="10" dirty="0" err="1" smtClean="0">
                <a:solidFill>
                  <a:srgbClr val="7E7E7E"/>
                </a:solidFill>
                <a:latin typeface="Arial"/>
                <a:cs typeface="Arial"/>
              </a:rPr>
              <a:t>Fullscreen</a:t>
            </a:r>
            <a:r>
              <a:rPr lang="en-US" altLang="ko-KR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 Quad</a:t>
            </a:r>
          </a:p>
          <a:p>
            <a:pPr marL="469900" lvl="1" indent="-224154">
              <a:lnSpc>
                <a:spcPct val="100000"/>
              </a:lnSpc>
              <a:spcBef>
                <a:spcPts val="1035"/>
              </a:spcBef>
              <a:buFont typeface="Arial Black"/>
              <a:buChar char="–"/>
              <a:tabLst>
                <a:tab pos="470534" algn="l"/>
              </a:tabLst>
            </a:pPr>
            <a:r>
              <a:rPr lang="en-US" altLang="ko-KR" sz="1400" i="1" spc="10" dirty="0" err="1">
                <a:solidFill>
                  <a:srgbClr val="7E7E7E"/>
                </a:solidFill>
                <a:latin typeface="Arial"/>
                <a:cs typeface="Arial"/>
              </a:rPr>
              <a:t>u</a:t>
            </a:r>
            <a:r>
              <a:rPr lang="en-US" altLang="ko-KR" sz="1400" i="1" spc="10" dirty="0" err="1" smtClean="0">
                <a:solidFill>
                  <a:srgbClr val="7E7E7E"/>
                </a:solidFill>
                <a:latin typeface="Arial"/>
                <a:cs typeface="Arial"/>
              </a:rPr>
              <a:t>v.x</a:t>
            </a:r>
            <a:r>
              <a:rPr lang="en-US" altLang="ko-KR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 : </a:t>
            </a:r>
            <a:r>
              <a:rPr lang="ko-KR" altLang="en-US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고도</a:t>
            </a:r>
            <a:r>
              <a:rPr lang="en-US" altLang="ko-KR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(0 Bottom, 1 Top)</a:t>
            </a:r>
          </a:p>
          <a:p>
            <a:pPr marL="469900" lvl="1" indent="-224154">
              <a:lnSpc>
                <a:spcPct val="100000"/>
              </a:lnSpc>
              <a:spcBef>
                <a:spcPts val="1035"/>
              </a:spcBef>
              <a:buFont typeface="Arial Black"/>
              <a:buChar char="–"/>
              <a:tabLst>
                <a:tab pos="470534" algn="l"/>
              </a:tabLst>
            </a:pPr>
            <a:r>
              <a:rPr lang="en-US" altLang="ko-KR" sz="1400" i="1" spc="10" dirty="0" err="1" smtClean="0">
                <a:solidFill>
                  <a:srgbClr val="7E7E7E"/>
                </a:solidFill>
                <a:latin typeface="Arial"/>
                <a:cs typeface="Arial"/>
              </a:rPr>
              <a:t>uv.y</a:t>
            </a:r>
            <a:r>
              <a:rPr lang="en-US" altLang="ko-KR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 : </a:t>
            </a:r>
            <a:r>
              <a:rPr lang="ko-KR" altLang="en-US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천정 </a:t>
            </a:r>
            <a:r>
              <a:rPr lang="ko-KR" altLang="en-US" sz="1400" i="1" spc="10" dirty="0" err="1" smtClean="0">
                <a:solidFill>
                  <a:srgbClr val="7E7E7E"/>
                </a:solidFill>
                <a:latin typeface="Arial"/>
                <a:cs typeface="Arial"/>
              </a:rPr>
              <a:t>고도각</a:t>
            </a:r>
            <a:endParaRPr lang="en-US" altLang="ko-KR" sz="1400" i="1" spc="10" dirty="0" smtClean="0">
              <a:solidFill>
                <a:srgbClr val="7E7E7E"/>
              </a:solidFill>
              <a:latin typeface="Arial"/>
              <a:cs typeface="Arial"/>
            </a:endParaRPr>
          </a:p>
          <a:p>
            <a:pPr marL="469900" lvl="1" indent="-224154">
              <a:lnSpc>
                <a:spcPct val="100000"/>
              </a:lnSpc>
              <a:spcBef>
                <a:spcPts val="1035"/>
              </a:spcBef>
              <a:buFont typeface="Arial Black"/>
              <a:buChar char="–"/>
              <a:tabLst>
                <a:tab pos="470534" algn="l"/>
              </a:tabLst>
            </a:pPr>
            <a:r>
              <a:rPr lang="ko-KR" altLang="en-US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위 고도 및 천정 </a:t>
            </a:r>
            <a:r>
              <a:rPr lang="ko-KR" altLang="en-US" sz="1400" i="1" spc="10" dirty="0" err="1" smtClean="0">
                <a:solidFill>
                  <a:srgbClr val="7E7E7E"/>
                </a:solidFill>
                <a:latin typeface="Arial"/>
                <a:cs typeface="Arial"/>
              </a:rPr>
              <a:t>고도각으로</a:t>
            </a:r>
            <a:r>
              <a:rPr lang="ko-KR" altLang="en-US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lang="en-US" altLang="ko-KR" sz="1400" i="1" spc="10" dirty="0" err="1" smtClean="0">
                <a:solidFill>
                  <a:srgbClr val="7E7E7E"/>
                </a:solidFill>
                <a:latin typeface="Arial"/>
                <a:cs typeface="Arial"/>
              </a:rPr>
              <a:t>WorldPos</a:t>
            </a:r>
            <a:r>
              <a:rPr lang="en-US" altLang="ko-KR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, </a:t>
            </a:r>
            <a:r>
              <a:rPr lang="en-US" altLang="ko-KR" sz="1400" i="1" spc="10" dirty="0" err="1" smtClean="0">
                <a:solidFill>
                  <a:srgbClr val="7E7E7E"/>
                </a:solidFill>
                <a:latin typeface="Arial"/>
                <a:cs typeface="Arial"/>
              </a:rPr>
              <a:t>WorldDir</a:t>
            </a:r>
            <a:r>
              <a:rPr lang="en-US" altLang="ko-KR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lang="ko-KR" altLang="en-US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계산</a:t>
            </a:r>
            <a:endParaRPr lang="en-US" altLang="ko-KR" sz="1400" i="1" spc="10" dirty="0">
              <a:solidFill>
                <a:srgbClr val="7E7E7E"/>
              </a:solidFill>
              <a:latin typeface="Arial"/>
              <a:cs typeface="Arial"/>
            </a:endParaRPr>
          </a:p>
          <a:p>
            <a:pPr marL="469900" lvl="1" indent="-224154">
              <a:lnSpc>
                <a:spcPct val="100000"/>
              </a:lnSpc>
              <a:spcBef>
                <a:spcPts val="1035"/>
              </a:spcBef>
              <a:buFont typeface="Arial Black"/>
              <a:buChar char="–"/>
              <a:tabLst>
                <a:tab pos="470534" algn="l"/>
              </a:tabLst>
            </a:pPr>
            <a:r>
              <a:rPr lang="ko-KR" altLang="en-US" sz="1400" i="1" spc="10" dirty="0" err="1" smtClean="0">
                <a:solidFill>
                  <a:srgbClr val="7E7E7E"/>
                </a:solidFill>
                <a:latin typeface="Arial"/>
                <a:cs typeface="Arial"/>
              </a:rPr>
              <a:t>레이마칭</a:t>
            </a:r>
            <a:r>
              <a:rPr lang="ko-KR" altLang="en-US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 수행하여 </a:t>
            </a:r>
            <a:r>
              <a:rPr lang="en-US" altLang="ko-KR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Extinction(Luminance </a:t>
            </a:r>
            <a:r>
              <a:rPr lang="ko-KR" altLang="en-US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원본에서 남</a:t>
            </a:r>
            <a:endParaRPr lang="en-US" altLang="ko-KR" sz="1400" i="1" spc="10" dirty="0" smtClean="0">
              <a:solidFill>
                <a:srgbClr val="7E7E7E"/>
              </a:solidFill>
              <a:latin typeface="Arial"/>
              <a:cs typeface="Arial"/>
            </a:endParaRPr>
          </a:p>
          <a:p>
            <a:pPr marL="245746" lvl="1">
              <a:lnSpc>
                <a:spcPct val="100000"/>
              </a:lnSpc>
              <a:spcBef>
                <a:spcPts val="1035"/>
              </a:spcBef>
              <a:tabLst>
                <a:tab pos="470534" algn="l"/>
              </a:tabLst>
            </a:pPr>
            <a:r>
              <a:rPr lang="en-US" altLang="ko-KR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	</a:t>
            </a:r>
            <a:r>
              <a:rPr lang="ko-KR" altLang="en-US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은 비율</a:t>
            </a:r>
            <a:r>
              <a:rPr lang="en-US" altLang="ko-KR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) </a:t>
            </a:r>
            <a:r>
              <a:rPr lang="ko-KR" altLang="en-US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누적 계산</a:t>
            </a:r>
            <a:endParaRPr lang="en-US" altLang="ko-KR" sz="1400" i="1" spc="10" dirty="0" smtClean="0">
              <a:solidFill>
                <a:srgbClr val="7E7E7E"/>
              </a:solidFill>
              <a:latin typeface="Arial"/>
              <a:cs typeface="Arial"/>
            </a:endParaRPr>
          </a:p>
          <a:p>
            <a:pPr marL="469900" lvl="1" indent="-224154">
              <a:lnSpc>
                <a:spcPct val="100000"/>
              </a:lnSpc>
              <a:spcBef>
                <a:spcPts val="1035"/>
              </a:spcBef>
              <a:buFont typeface="Arial Black"/>
              <a:buChar char="–"/>
              <a:tabLst>
                <a:tab pos="470534" algn="l"/>
              </a:tabLst>
            </a:pPr>
            <a:r>
              <a:rPr lang="ko-KR" altLang="en-US" sz="1400" i="1" spc="10" dirty="0" err="1" smtClean="0">
                <a:solidFill>
                  <a:srgbClr val="7E7E7E"/>
                </a:solidFill>
                <a:latin typeface="Arial"/>
                <a:cs typeface="Arial"/>
              </a:rPr>
              <a:t>레이마칭</a:t>
            </a:r>
            <a:r>
              <a:rPr lang="ko-KR" altLang="en-US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 수행 값을 텍스처에 저장</a:t>
            </a:r>
            <a:endParaRPr lang="en-US" altLang="ko-KR" sz="1400" i="1" spc="10" dirty="0">
              <a:solidFill>
                <a:srgbClr val="7E7E7E"/>
              </a:solidFill>
              <a:latin typeface="Arial"/>
              <a:cs typeface="Arial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1295400"/>
            <a:ext cx="6062247" cy="500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908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55" y="640461"/>
            <a:ext cx="4170045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400" spc="-5" dirty="0" err="1" smtClean="0">
                <a:solidFill>
                  <a:srgbClr val="001E38"/>
                </a:solidFill>
              </a:rPr>
              <a:t>SkyView</a:t>
            </a:r>
            <a:r>
              <a:rPr lang="en-US" sz="2400" spc="-5" dirty="0" smtClean="0">
                <a:solidFill>
                  <a:srgbClr val="001E38"/>
                </a:solidFill>
              </a:rPr>
              <a:t> LUT</a:t>
            </a:r>
            <a:endParaRPr sz="2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9" y="533400"/>
            <a:ext cx="1981201" cy="609600"/>
          </a:xfrm>
          <a:prstGeom prst="rect">
            <a:avLst/>
          </a:prstGeom>
        </p:spPr>
      </p:pic>
      <p:sp>
        <p:nvSpPr>
          <p:cNvPr id="10" name="object 3">
            <a:extLst>
              <a:ext uri="{FF2B5EF4-FFF2-40B4-BE49-F238E27FC236}">
                <a16:creationId xmlns="" xmlns:a16="http://schemas.microsoft.com/office/drawing/2014/main" id="{6A7E9E53-07DD-48AA-A88C-140CC1CABB64}"/>
              </a:ext>
            </a:extLst>
          </p:cNvPr>
          <p:cNvSpPr txBox="1"/>
          <p:nvPr/>
        </p:nvSpPr>
        <p:spPr>
          <a:xfrm>
            <a:off x="554354" y="1752600"/>
            <a:ext cx="5084446" cy="39113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6379" indent="-234315">
              <a:lnSpc>
                <a:spcPct val="100000"/>
              </a:lnSpc>
              <a:spcBef>
                <a:spcPts val="100"/>
              </a:spcBef>
              <a:buChar char="•"/>
              <a:tabLst>
                <a:tab pos="246379" algn="l"/>
                <a:tab pos="247015" algn="l"/>
              </a:tabLst>
            </a:pPr>
            <a:r>
              <a:rPr lang="ko-KR" altLang="en-US" sz="1600" spc="-15" dirty="0" smtClean="0">
                <a:solidFill>
                  <a:srgbClr val="001E38"/>
                </a:solidFill>
                <a:latin typeface="Arial"/>
                <a:cs typeface="Arial"/>
              </a:rPr>
              <a:t>하늘 </a:t>
            </a:r>
            <a:r>
              <a:rPr lang="ko-KR" altLang="en-US" sz="1600" spc="-15" dirty="0" err="1" smtClean="0">
                <a:solidFill>
                  <a:srgbClr val="001E38"/>
                </a:solidFill>
                <a:latin typeface="Arial"/>
                <a:cs typeface="Arial"/>
              </a:rPr>
              <a:t>렌더링</a:t>
            </a:r>
            <a:endParaRPr lang="ko-KR" altLang="en-US" sz="1600" dirty="0">
              <a:latin typeface="Arial"/>
              <a:cs typeface="Arial"/>
            </a:endParaRPr>
          </a:p>
          <a:p>
            <a:pPr marL="469900" lvl="1" indent="-224154">
              <a:lnSpc>
                <a:spcPct val="100000"/>
              </a:lnSpc>
              <a:spcBef>
                <a:spcPts val="1035"/>
              </a:spcBef>
              <a:buFont typeface="Arial Black"/>
              <a:buChar char="–"/>
              <a:tabLst>
                <a:tab pos="470534" algn="l"/>
              </a:tabLst>
            </a:pPr>
            <a:r>
              <a:rPr lang="en-US" altLang="ko-KR" sz="1400" i="1" spc="10" dirty="0" err="1" smtClean="0">
                <a:solidFill>
                  <a:srgbClr val="7E7E7E"/>
                </a:solidFill>
                <a:latin typeface="Arial"/>
                <a:cs typeface="Arial"/>
              </a:rPr>
              <a:t>Fullscreen</a:t>
            </a:r>
            <a:r>
              <a:rPr lang="en-US" altLang="ko-KR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 Quad</a:t>
            </a:r>
          </a:p>
          <a:p>
            <a:pPr marL="469900" lvl="1" indent="-224154">
              <a:lnSpc>
                <a:spcPct val="100000"/>
              </a:lnSpc>
              <a:spcBef>
                <a:spcPts val="1035"/>
              </a:spcBef>
              <a:buFont typeface="Arial Black"/>
              <a:buChar char="–"/>
              <a:tabLst>
                <a:tab pos="470534" algn="l"/>
              </a:tabLst>
            </a:pPr>
            <a:r>
              <a:rPr lang="ko-KR" altLang="en-US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입력 텍스처 </a:t>
            </a:r>
            <a:r>
              <a:rPr lang="en-US" altLang="ko-KR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: Transmittance LUT</a:t>
            </a:r>
          </a:p>
          <a:p>
            <a:pPr marL="469900" lvl="1" indent="-224154">
              <a:lnSpc>
                <a:spcPct val="100000"/>
              </a:lnSpc>
              <a:spcBef>
                <a:spcPts val="1035"/>
              </a:spcBef>
              <a:buFont typeface="Arial Black"/>
              <a:buChar char="–"/>
              <a:tabLst>
                <a:tab pos="470534" algn="l"/>
              </a:tabLst>
            </a:pPr>
            <a:r>
              <a:rPr lang="en-US" altLang="ko-KR" sz="1400" i="1" spc="10" dirty="0" err="1" smtClean="0">
                <a:solidFill>
                  <a:srgbClr val="7E7E7E"/>
                </a:solidFill>
                <a:latin typeface="Arial"/>
                <a:cs typeface="Arial"/>
              </a:rPr>
              <a:t>Uv.y</a:t>
            </a:r>
            <a:r>
              <a:rPr lang="en-US" altLang="ko-KR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 0.5 : </a:t>
            </a:r>
            <a:r>
              <a:rPr lang="ko-KR" altLang="en-US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지평선</a:t>
            </a:r>
            <a:endParaRPr lang="en-US" altLang="ko-KR" sz="1400" i="1" spc="10" dirty="0" smtClean="0">
              <a:solidFill>
                <a:srgbClr val="7E7E7E"/>
              </a:solidFill>
              <a:latin typeface="Arial"/>
              <a:cs typeface="Arial"/>
            </a:endParaRPr>
          </a:p>
          <a:p>
            <a:pPr marL="469900" lvl="1" indent="-224154">
              <a:lnSpc>
                <a:spcPct val="100000"/>
              </a:lnSpc>
              <a:spcBef>
                <a:spcPts val="1035"/>
              </a:spcBef>
              <a:buFont typeface="Arial Black"/>
              <a:buChar char="–"/>
              <a:tabLst>
                <a:tab pos="470534" algn="l"/>
              </a:tabLst>
            </a:pPr>
            <a:r>
              <a:rPr lang="en-US" altLang="ko-KR" sz="1400" i="1" spc="10" dirty="0" err="1" smtClean="0">
                <a:solidFill>
                  <a:srgbClr val="7E7E7E"/>
                </a:solidFill>
                <a:latin typeface="Arial"/>
                <a:cs typeface="Arial"/>
              </a:rPr>
              <a:t>Uv.y</a:t>
            </a:r>
            <a:r>
              <a:rPr lang="en-US" altLang="ko-KR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 0.5 ~ 1.0 : </a:t>
            </a:r>
            <a:r>
              <a:rPr lang="ko-KR" altLang="en-US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지평선 위</a:t>
            </a:r>
            <a:r>
              <a:rPr lang="en-US" altLang="ko-KR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, </a:t>
            </a:r>
            <a:r>
              <a:rPr lang="ko-KR" altLang="en-US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경도</a:t>
            </a:r>
            <a:endParaRPr lang="en-US" altLang="ko-KR" sz="1400" i="1" spc="10" dirty="0" smtClean="0">
              <a:solidFill>
                <a:srgbClr val="7E7E7E"/>
              </a:solidFill>
              <a:latin typeface="Arial"/>
              <a:cs typeface="Arial"/>
            </a:endParaRPr>
          </a:p>
          <a:p>
            <a:pPr marL="469900" lvl="1" indent="-224154">
              <a:lnSpc>
                <a:spcPct val="100000"/>
              </a:lnSpc>
              <a:spcBef>
                <a:spcPts val="1035"/>
              </a:spcBef>
              <a:buFont typeface="Arial Black"/>
              <a:buChar char="–"/>
              <a:tabLst>
                <a:tab pos="470534" algn="l"/>
              </a:tabLst>
            </a:pPr>
            <a:r>
              <a:rPr lang="en-US" altLang="ko-KR" sz="1400" i="1" spc="10" dirty="0" err="1" smtClean="0">
                <a:solidFill>
                  <a:srgbClr val="7E7E7E"/>
                </a:solidFill>
                <a:latin typeface="Arial"/>
                <a:cs typeface="Arial"/>
              </a:rPr>
              <a:t>Uv.y</a:t>
            </a:r>
            <a:r>
              <a:rPr lang="en-US" altLang="ko-KR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 0.0 ~ 0.5 : </a:t>
            </a:r>
            <a:r>
              <a:rPr lang="ko-KR" altLang="en-US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지평선 아래</a:t>
            </a:r>
            <a:r>
              <a:rPr lang="en-US" altLang="ko-KR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, </a:t>
            </a:r>
            <a:r>
              <a:rPr lang="ko-KR" altLang="en-US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경도</a:t>
            </a:r>
            <a:endParaRPr lang="en-US" altLang="ko-KR" sz="1400" i="1" spc="10" dirty="0" smtClean="0">
              <a:solidFill>
                <a:srgbClr val="7E7E7E"/>
              </a:solidFill>
              <a:latin typeface="Arial"/>
              <a:cs typeface="Arial"/>
            </a:endParaRPr>
          </a:p>
          <a:p>
            <a:pPr marL="469900" lvl="1" indent="-224154">
              <a:lnSpc>
                <a:spcPct val="100000"/>
              </a:lnSpc>
              <a:spcBef>
                <a:spcPts val="1035"/>
              </a:spcBef>
              <a:buFont typeface="Arial Black"/>
              <a:buChar char="–"/>
              <a:tabLst>
                <a:tab pos="470534" algn="l"/>
              </a:tabLst>
            </a:pPr>
            <a:r>
              <a:rPr lang="en-US" altLang="ko-KR" sz="1400" i="1" spc="10" dirty="0" err="1" smtClean="0">
                <a:solidFill>
                  <a:srgbClr val="7E7E7E"/>
                </a:solidFill>
                <a:latin typeface="Arial"/>
                <a:cs typeface="Arial"/>
              </a:rPr>
              <a:t>Uv.x</a:t>
            </a:r>
            <a:r>
              <a:rPr lang="en-US" altLang="ko-KR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 : (0.0, 0.5, 1.0) -&gt; (0</a:t>
            </a:r>
            <a:r>
              <a:rPr lang="ko-KR" altLang="en-US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도</a:t>
            </a:r>
            <a:r>
              <a:rPr lang="en-US" altLang="ko-KR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, 90</a:t>
            </a:r>
            <a:r>
              <a:rPr lang="ko-KR" altLang="en-US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도</a:t>
            </a:r>
            <a:r>
              <a:rPr lang="en-US" altLang="ko-KR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, 180</a:t>
            </a:r>
            <a:r>
              <a:rPr lang="ko-KR" altLang="en-US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도</a:t>
            </a:r>
            <a:r>
              <a:rPr lang="en-US" altLang="ko-KR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), </a:t>
            </a:r>
            <a:r>
              <a:rPr lang="ko-KR" altLang="en-US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위도</a:t>
            </a:r>
            <a:endParaRPr lang="en-US" altLang="ko-KR" sz="1400" i="1" spc="10" dirty="0" smtClean="0">
              <a:solidFill>
                <a:srgbClr val="7E7E7E"/>
              </a:solidFill>
              <a:latin typeface="Arial"/>
              <a:cs typeface="Arial"/>
            </a:endParaRPr>
          </a:p>
          <a:p>
            <a:pPr marL="469900" lvl="1" indent="-224154">
              <a:lnSpc>
                <a:spcPct val="100000"/>
              </a:lnSpc>
              <a:spcBef>
                <a:spcPts val="1035"/>
              </a:spcBef>
              <a:buFont typeface="Arial Black"/>
              <a:buChar char="–"/>
              <a:tabLst>
                <a:tab pos="470534" algn="l"/>
              </a:tabLst>
            </a:pPr>
            <a:r>
              <a:rPr lang="en-US" altLang="ko-KR" sz="1400" i="1" spc="10" dirty="0" err="1" smtClean="0">
                <a:solidFill>
                  <a:srgbClr val="7E7E7E"/>
                </a:solidFill>
                <a:latin typeface="Arial"/>
                <a:cs typeface="Arial"/>
              </a:rPr>
              <a:t>WorldDir</a:t>
            </a:r>
            <a:r>
              <a:rPr lang="en-US" altLang="ko-KR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 : </a:t>
            </a:r>
            <a:r>
              <a:rPr lang="ko-KR" altLang="en-US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위도</a:t>
            </a:r>
            <a:r>
              <a:rPr lang="en-US" altLang="ko-KR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, </a:t>
            </a:r>
            <a:r>
              <a:rPr lang="ko-KR" altLang="en-US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경도 이용 계산</a:t>
            </a:r>
            <a:endParaRPr lang="en-US" altLang="ko-KR" sz="1400" i="1" spc="10" dirty="0" smtClean="0">
              <a:solidFill>
                <a:srgbClr val="7E7E7E"/>
              </a:solidFill>
              <a:latin typeface="Arial"/>
              <a:cs typeface="Arial"/>
            </a:endParaRPr>
          </a:p>
          <a:p>
            <a:pPr marL="469900" lvl="1" indent="-224154">
              <a:lnSpc>
                <a:spcPct val="100000"/>
              </a:lnSpc>
              <a:spcBef>
                <a:spcPts val="1035"/>
              </a:spcBef>
              <a:buFont typeface="Arial Black"/>
              <a:buChar char="–"/>
              <a:tabLst>
                <a:tab pos="470534" algn="l"/>
              </a:tabLst>
            </a:pPr>
            <a:r>
              <a:rPr lang="en-US" altLang="ko-KR" sz="1400" i="1" spc="10" dirty="0" err="1" smtClean="0">
                <a:solidFill>
                  <a:srgbClr val="7E7E7E"/>
                </a:solidFill>
                <a:latin typeface="Arial"/>
                <a:cs typeface="Arial"/>
              </a:rPr>
              <a:t>WorldPos</a:t>
            </a:r>
            <a:r>
              <a:rPr lang="en-US" altLang="ko-KR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 : </a:t>
            </a:r>
            <a:r>
              <a:rPr lang="ko-KR" altLang="en-US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카메라 위치</a:t>
            </a:r>
            <a:r>
              <a:rPr lang="en-US" altLang="ko-KR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(camera + planet bottom radius)</a:t>
            </a:r>
          </a:p>
          <a:p>
            <a:pPr marL="469900" lvl="1" indent="-224154">
              <a:lnSpc>
                <a:spcPct val="100000"/>
              </a:lnSpc>
              <a:spcBef>
                <a:spcPts val="1035"/>
              </a:spcBef>
              <a:buFont typeface="Arial Black"/>
              <a:buChar char="–"/>
              <a:tabLst>
                <a:tab pos="470534" algn="l"/>
              </a:tabLst>
            </a:pPr>
            <a:r>
              <a:rPr lang="en-US" altLang="ko-KR" sz="1400" i="1" spc="10" dirty="0" err="1" smtClean="0">
                <a:solidFill>
                  <a:srgbClr val="7E7E7E"/>
                </a:solidFill>
                <a:latin typeface="Arial"/>
                <a:cs typeface="Arial"/>
              </a:rPr>
              <a:t>SunDir</a:t>
            </a:r>
            <a:r>
              <a:rPr lang="en-US" altLang="ko-KR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 : </a:t>
            </a:r>
            <a:r>
              <a:rPr lang="ko-KR" altLang="en-US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태양 위치</a:t>
            </a:r>
            <a:endParaRPr lang="en-US" altLang="ko-KR" sz="1400" i="1" spc="10" dirty="0" smtClean="0">
              <a:solidFill>
                <a:srgbClr val="7E7E7E"/>
              </a:solidFill>
              <a:latin typeface="Arial"/>
              <a:cs typeface="Arial"/>
            </a:endParaRPr>
          </a:p>
          <a:p>
            <a:pPr marL="469900" lvl="1" indent="-224154">
              <a:lnSpc>
                <a:spcPct val="100000"/>
              </a:lnSpc>
              <a:spcBef>
                <a:spcPts val="1035"/>
              </a:spcBef>
              <a:buFont typeface="Arial Black"/>
              <a:buChar char="–"/>
              <a:tabLst>
                <a:tab pos="470534" algn="l"/>
              </a:tabLst>
            </a:pPr>
            <a:r>
              <a:rPr lang="ko-KR" altLang="en-US" sz="1400" i="1" spc="10" dirty="0" err="1" smtClean="0">
                <a:solidFill>
                  <a:srgbClr val="7E7E7E"/>
                </a:solidFill>
                <a:latin typeface="Arial"/>
                <a:cs typeface="Arial"/>
              </a:rPr>
              <a:t>레이마칭</a:t>
            </a:r>
            <a:r>
              <a:rPr lang="ko-KR" altLang="en-US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 수행하여 남아있는</a:t>
            </a:r>
            <a:r>
              <a:rPr lang="en-US" altLang="ko-KR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 Luminance </a:t>
            </a:r>
            <a:r>
              <a:rPr lang="ko-KR" altLang="en-US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누적 계산 </a:t>
            </a:r>
            <a:r>
              <a:rPr lang="en-US" altLang="ko-KR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: Luminance * Mie * Rayleigh * Transmittance LUT sample</a:t>
            </a:r>
            <a:endParaRPr lang="en-US" altLang="ko-KR" sz="1400" i="1" spc="10" dirty="0">
              <a:solidFill>
                <a:srgbClr val="7E7E7E"/>
              </a:solidFill>
              <a:latin typeface="Arial"/>
              <a:cs typeface="Arial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1524000"/>
            <a:ext cx="6206254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535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55" y="640461"/>
            <a:ext cx="4170045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400" spc="-5" dirty="0" smtClean="0">
                <a:solidFill>
                  <a:srgbClr val="001E38"/>
                </a:solidFill>
              </a:rPr>
              <a:t>Final </a:t>
            </a:r>
            <a:r>
              <a:rPr lang="en-US" sz="2400" spc="-5" dirty="0" err="1" smtClean="0">
                <a:solidFill>
                  <a:srgbClr val="001E38"/>
                </a:solidFill>
              </a:rPr>
              <a:t>PostProcess</a:t>
            </a:r>
            <a:endParaRPr sz="2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9" y="533400"/>
            <a:ext cx="1981201" cy="609600"/>
          </a:xfrm>
          <a:prstGeom prst="rect">
            <a:avLst/>
          </a:prstGeom>
        </p:spPr>
      </p:pic>
      <p:sp>
        <p:nvSpPr>
          <p:cNvPr id="10" name="object 3">
            <a:extLst>
              <a:ext uri="{FF2B5EF4-FFF2-40B4-BE49-F238E27FC236}">
                <a16:creationId xmlns="" xmlns:a16="http://schemas.microsoft.com/office/drawing/2014/main" id="{6A7E9E53-07DD-48AA-A88C-140CC1CABB64}"/>
              </a:ext>
            </a:extLst>
          </p:cNvPr>
          <p:cNvSpPr txBox="1"/>
          <p:nvPr/>
        </p:nvSpPr>
        <p:spPr>
          <a:xfrm>
            <a:off x="554354" y="1752600"/>
            <a:ext cx="5084446" cy="12900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6379" indent="-234315">
              <a:lnSpc>
                <a:spcPct val="100000"/>
              </a:lnSpc>
              <a:spcBef>
                <a:spcPts val="100"/>
              </a:spcBef>
              <a:buChar char="•"/>
              <a:tabLst>
                <a:tab pos="246379" algn="l"/>
                <a:tab pos="247015" algn="l"/>
              </a:tabLst>
            </a:pPr>
            <a:r>
              <a:rPr lang="ko-KR" altLang="en-US" sz="1600" spc="-15" dirty="0" smtClean="0">
                <a:solidFill>
                  <a:srgbClr val="001E38"/>
                </a:solidFill>
                <a:latin typeface="Arial"/>
                <a:cs typeface="Arial"/>
              </a:rPr>
              <a:t>노출 보정</a:t>
            </a:r>
            <a:endParaRPr lang="ko-KR" altLang="en-US" sz="1600" dirty="0" smtClean="0">
              <a:latin typeface="Arial"/>
              <a:cs typeface="Arial"/>
            </a:endParaRPr>
          </a:p>
          <a:p>
            <a:pPr marL="469900" lvl="1" indent="-224154">
              <a:lnSpc>
                <a:spcPct val="100000"/>
              </a:lnSpc>
              <a:spcBef>
                <a:spcPts val="1035"/>
              </a:spcBef>
              <a:buFont typeface="Arial Black"/>
              <a:buChar char="–"/>
              <a:tabLst>
                <a:tab pos="470534" algn="l"/>
              </a:tabLst>
            </a:pPr>
            <a:r>
              <a:rPr lang="ko-KR" altLang="en-US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입력 텍스처 </a:t>
            </a:r>
            <a:r>
              <a:rPr lang="en-US" altLang="ko-KR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: </a:t>
            </a:r>
            <a:r>
              <a:rPr lang="en-US" altLang="ko-KR" sz="1400" i="1" spc="10" dirty="0" err="1" smtClean="0">
                <a:solidFill>
                  <a:srgbClr val="7E7E7E"/>
                </a:solidFill>
                <a:latin typeface="Arial"/>
                <a:cs typeface="Arial"/>
              </a:rPr>
              <a:t>SkyView</a:t>
            </a:r>
            <a:r>
              <a:rPr lang="en-US" altLang="ko-KR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 LUT</a:t>
            </a:r>
          </a:p>
          <a:p>
            <a:pPr marL="469900" lvl="1" indent="-224154">
              <a:lnSpc>
                <a:spcPct val="100000"/>
              </a:lnSpc>
              <a:spcBef>
                <a:spcPts val="1035"/>
              </a:spcBef>
              <a:buFont typeface="Arial Black"/>
              <a:buChar char="–"/>
              <a:tabLst>
                <a:tab pos="470534" algn="l"/>
              </a:tabLst>
            </a:pPr>
            <a:r>
              <a:rPr lang="ko-KR" altLang="en-US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출력 </a:t>
            </a:r>
            <a:r>
              <a:rPr lang="en-US" altLang="ko-KR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: Back buffer</a:t>
            </a:r>
          </a:p>
          <a:p>
            <a:pPr marL="469900" lvl="1" indent="-224154">
              <a:lnSpc>
                <a:spcPct val="100000"/>
              </a:lnSpc>
              <a:spcBef>
                <a:spcPts val="1035"/>
              </a:spcBef>
              <a:buFont typeface="Arial Black"/>
              <a:buChar char="–"/>
              <a:tabLst>
                <a:tab pos="470534" algn="l"/>
              </a:tabLst>
            </a:pPr>
            <a:r>
              <a:rPr lang="ko-KR" altLang="en-US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밝기 조정</a:t>
            </a:r>
            <a:endParaRPr lang="en-US" altLang="ko-KR" sz="1400" i="1" spc="10" dirty="0" smtClean="0">
              <a:solidFill>
                <a:srgbClr val="7E7E7E"/>
              </a:solidFill>
              <a:latin typeface="Arial"/>
              <a:cs typeface="Arial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204" y="1447800"/>
            <a:ext cx="7353996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152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55" y="640461"/>
            <a:ext cx="4170045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400" spc="-5" dirty="0" err="1" smtClean="0">
                <a:solidFill>
                  <a:srgbClr val="001E38"/>
                </a:solidFill>
              </a:rPr>
              <a:t>Misc</a:t>
            </a:r>
            <a:endParaRPr sz="2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9" y="533400"/>
            <a:ext cx="1981201" cy="609600"/>
          </a:xfrm>
          <a:prstGeom prst="rect">
            <a:avLst/>
          </a:prstGeom>
        </p:spPr>
      </p:pic>
      <p:sp>
        <p:nvSpPr>
          <p:cNvPr id="10" name="object 3">
            <a:extLst>
              <a:ext uri="{FF2B5EF4-FFF2-40B4-BE49-F238E27FC236}">
                <a16:creationId xmlns="" xmlns:a16="http://schemas.microsoft.com/office/drawing/2014/main" id="{6A7E9E53-07DD-48AA-A88C-140CC1CABB64}"/>
              </a:ext>
            </a:extLst>
          </p:cNvPr>
          <p:cNvSpPr txBox="1"/>
          <p:nvPr/>
        </p:nvSpPr>
        <p:spPr>
          <a:xfrm>
            <a:off x="554354" y="3352800"/>
            <a:ext cx="8894445" cy="9464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6379" indent="-234315">
              <a:lnSpc>
                <a:spcPct val="100000"/>
              </a:lnSpc>
              <a:spcBef>
                <a:spcPts val="100"/>
              </a:spcBef>
              <a:buChar char="•"/>
              <a:tabLst>
                <a:tab pos="246379" algn="l"/>
                <a:tab pos="247015" algn="l"/>
              </a:tabLst>
            </a:pPr>
            <a:r>
              <a:rPr lang="ko-KR" altLang="en-US" sz="1600" spc="-15" dirty="0" err="1" smtClean="0">
                <a:solidFill>
                  <a:srgbClr val="001E38"/>
                </a:solidFill>
                <a:latin typeface="Arial"/>
                <a:cs typeface="Arial"/>
              </a:rPr>
              <a:t>미구현</a:t>
            </a:r>
            <a:r>
              <a:rPr lang="ko-KR" altLang="en-US" sz="1600" spc="-15" dirty="0" smtClean="0">
                <a:solidFill>
                  <a:srgbClr val="001E38"/>
                </a:solidFill>
                <a:latin typeface="Arial"/>
                <a:cs typeface="Arial"/>
              </a:rPr>
              <a:t> 사항</a:t>
            </a:r>
            <a:r>
              <a:rPr lang="en-US" altLang="ko-KR" sz="1600" spc="-15" dirty="0" smtClean="0">
                <a:solidFill>
                  <a:srgbClr val="001E38"/>
                </a:solidFill>
                <a:latin typeface="Arial"/>
                <a:cs typeface="Arial"/>
              </a:rPr>
              <a:t>(</a:t>
            </a:r>
            <a:r>
              <a:rPr lang="ko-KR" altLang="en-US" sz="1600" spc="-15" dirty="0" smtClean="0">
                <a:solidFill>
                  <a:srgbClr val="001E38"/>
                </a:solidFill>
                <a:latin typeface="Arial"/>
                <a:cs typeface="Arial"/>
              </a:rPr>
              <a:t>추후 구현</a:t>
            </a:r>
            <a:r>
              <a:rPr lang="en-US" altLang="ko-KR" sz="1600" spc="-15" dirty="0" smtClean="0">
                <a:solidFill>
                  <a:srgbClr val="001E38"/>
                </a:solidFill>
                <a:latin typeface="Arial"/>
                <a:cs typeface="Arial"/>
              </a:rPr>
              <a:t>)</a:t>
            </a:r>
          </a:p>
          <a:p>
            <a:pPr marL="469900" lvl="1" indent="-224154">
              <a:lnSpc>
                <a:spcPct val="100000"/>
              </a:lnSpc>
              <a:spcBef>
                <a:spcPts val="1035"/>
              </a:spcBef>
              <a:buFont typeface="Arial Black"/>
              <a:buChar char="–"/>
              <a:tabLst>
                <a:tab pos="470534" algn="l"/>
              </a:tabLst>
            </a:pPr>
            <a:r>
              <a:rPr lang="en-US" altLang="ko-KR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Multi Scattering LUT : Compute </a:t>
            </a:r>
            <a:r>
              <a:rPr lang="en-US" altLang="ko-KR" sz="1400" i="1" spc="10" dirty="0" err="1" smtClean="0">
                <a:solidFill>
                  <a:srgbClr val="7E7E7E"/>
                </a:solidFill>
                <a:latin typeface="Arial"/>
                <a:cs typeface="Arial"/>
              </a:rPr>
              <a:t>Shader</a:t>
            </a:r>
            <a:r>
              <a:rPr lang="en-US" altLang="ko-KR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, </a:t>
            </a:r>
            <a:r>
              <a:rPr lang="ko-KR" altLang="en-US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코드에는 있으나 </a:t>
            </a:r>
            <a:r>
              <a:rPr lang="ko-KR" altLang="en-US" sz="1400" i="1" spc="10" dirty="0" err="1" smtClean="0">
                <a:solidFill>
                  <a:srgbClr val="7E7E7E"/>
                </a:solidFill>
                <a:latin typeface="Arial"/>
                <a:cs typeface="Arial"/>
              </a:rPr>
              <a:t>디버깅중</a:t>
            </a:r>
            <a:r>
              <a:rPr lang="en-US" altLang="ko-KR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(</a:t>
            </a:r>
            <a:r>
              <a:rPr lang="ko-KR" altLang="en-US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출력 적용은 안되어 있음</a:t>
            </a:r>
            <a:r>
              <a:rPr lang="en-US" altLang="ko-KR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)</a:t>
            </a:r>
          </a:p>
          <a:p>
            <a:pPr marL="469900" lvl="1" indent="-224154">
              <a:lnSpc>
                <a:spcPct val="100000"/>
              </a:lnSpc>
              <a:spcBef>
                <a:spcPts val="1035"/>
              </a:spcBef>
              <a:buFont typeface="Arial Black"/>
              <a:buChar char="–"/>
              <a:tabLst>
                <a:tab pos="470534" algn="l"/>
              </a:tabLst>
            </a:pPr>
            <a:r>
              <a:rPr lang="en-US" altLang="ko-KR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Arial Perspective LUT : </a:t>
            </a:r>
            <a:r>
              <a:rPr lang="ko-KR" altLang="en-US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장애물 고려 </a:t>
            </a:r>
            <a:r>
              <a:rPr lang="en-US" altLang="ko-KR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Luminance </a:t>
            </a:r>
            <a:r>
              <a:rPr lang="ko-KR" altLang="en-US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계산</a:t>
            </a:r>
            <a:endParaRPr lang="en-US" altLang="ko-KR" sz="1400" i="1" spc="10" dirty="0" smtClean="0">
              <a:solidFill>
                <a:srgbClr val="7E7E7E"/>
              </a:solidFill>
              <a:latin typeface="Arial"/>
              <a:cs typeface="Arial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="" xmlns:a16="http://schemas.microsoft.com/office/drawing/2014/main" id="{6A7E9E53-07DD-48AA-A88C-140CC1CABB64}"/>
              </a:ext>
            </a:extLst>
          </p:cNvPr>
          <p:cNvSpPr txBox="1"/>
          <p:nvPr/>
        </p:nvSpPr>
        <p:spPr>
          <a:xfrm>
            <a:off x="554354" y="1752600"/>
            <a:ext cx="6456045" cy="9464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6379" indent="-234315">
              <a:lnSpc>
                <a:spcPct val="100000"/>
              </a:lnSpc>
              <a:spcBef>
                <a:spcPts val="100"/>
              </a:spcBef>
              <a:buChar char="•"/>
              <a:tabLst>
                <a:tab pos="246379" algn="l"/>
                <a:tab pos="247015" algn="l"/>
              </a:tabLst>
            </a:pPr>
            <a:r>
              <a:rPr lang="ko-KR" altLang="en-US" sz="1600" spc="-15" dirty="0" smtClean="0">
                <a:solidFill>
                  <a:srgbClr val="001E38"/>
                </a:solidFill>
                <a:latin typeface="Arial"/>
                <a:cs typeface="Arial"/>
              </a:rPr>
              <a:t>소스 코드</a:t>
            </a:r>
            <a:endParaRPr lang="en-US" altLang="ko-KR" sz="1600" spc="-15" dirty="0" smtClean="0">
              <a:solidFill>
                <a:srgbClr val="001E38"/>
              </a:solidFill>
              <a:latin typeface="Arial"/>
              <a:cs typeface="Arial"/>
            </a:endParaRPr>
          </a:p>
          <a:p>
            <a:pPr marL="469900" lvl="1" indent="-224154">
              <a:lnSpc>
                <a:spcPct val="100000"/>
              </a:lnSpc>
              <a:spcBef>
                <a:spcPts val="1035"/>
              </a:spcBef>
              <a:buFont typeface="Arial Black"/>
              <a:buChar char="–"/>
              <a:tabLst>
                <a:tab pos="470534" algn="l"/>
              </a:tabLst>
            </a:pPr>
            <a:r>
              <a:rPr lang="en-US" altLang="ko-KR" sz="1400" i="1" spc="10" dirty="0">
                <a:solidFill>
                  <a:srgbClr val="7E7E7E"/>
                </a:solidFill>
                <a:latin typeface="Arial"/>
                <a:cs typeface="Arial"/>
                <a:hlinkClick r:id="rId3"/>
              </a:rPr>
              <a:t>https://</a:t>
            </a:r>
            <a:r>
              <a:rPr lang="en-US" altLang="ko-KR" sz="1400" i="1" spc="10" dirty="0" smtClean="0">
                <a:solidFill>
                  <a:srgbClr val="7E7E7E"/>
                </a:solidFill>
                <a:latin typeface="Arial"/>
                <a:cs typeface="Arial"/>
                <a:hlinkClick r:id="rId3"/>
              </a:rPr>
              <a:t>github.com/ugeun-ji/SkyAtmosphere</a:t>
            </a:r>
            <a:endParaRPr lang="en-US" altLang="ko-KR" sz="1400" i="1" spc="10" dirty="0" smtClean="0">
              <a:solidFill>
                <a:srgbClr val="7E7E7E"/>
              </a:solidFill>
              <a:latin typeface="Arial"/>
              <a:cs typeface="Arial"/>
            </a:endParaRPr>
          </a:p>
          <a:p>
            <a:pPr marL="469900" lvl="1" indent="-224154">
              <a:lnSpc>
                <a:spcPct val="100000"/>
              </a:lnSpc>
              <a:spcBef>
                <a:spcPts val="1035"/>
              </a:spcBef>
              <a:buFont typeface="Arial Black"/>
              <a:buChar char="–"/>
              <a:tabLst>
                <a:tab pos="470534" algn="l"/>
              </a:tabLst>
            </a:pPr>
            <a:r>
              <a:rPr lang="ko-KR" altLang="en-US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실행 </a:t>
            </a:r>
            <a:r>
              <a:rPr lang="en-US" altLang="ko-KR" sz="1400" i="1" spc="10" dirty="0" smtClean="0">
                <a:solidFill>
                  <a:srgbClr val="7E7E7E"/>
                </a:solidFill>
                <a:latin typeface="Arial"/>
                <a:cs typeface="Arial"/>
              </a:rPr>
              <a:t>: SkyAtmosphereOpenGL.sln -&gt; Debug, x64</a:t>
            </a:r>
          </a:p>
        </p:txBody>
      </p:sp>
    </p:spTree>
    <p:extLst>
      <p:ext uri="{BB962C8B-B14F-4D97-AF65-F5344CB8AC3E}">
        <p14:creationId xmlns:p14="http://schemas.microsoft.com/office/powerpoint/2010/main" val="748144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27023</TotalTime>
  <Words>213</Words>
  <Application>Microsoft Office PowerPoint</Application>
  <PresentationFormat>와이드스크린</PresentationFormat>
  <Paragraphs>42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Arial Black</vt:lpstr>
      <vt:lpstr>Calibri</vt:lpstr>
      <vt:lpstr>Office Theme</vt:lpstr>
      <vt:lpstr>Sky Atmosphere</vt:lpstr>
      <vt:lpstr>Transmittance LUT</vt:lpstr>
      <vt:lpstr>SkyView LUT</vt:lpstr>
      <vt:lpstr>Final PostProcess</vt:lpstr>
      <vt:lpstr>Misc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Rocio Hernandez</dc:creator>
  <cp:lastModifiedBy>지우근</cp:lastModifiedBy>
  <cp:revision>182</cp:revision>
  <dcterms:created xsi:type="dcterms:W3CDTF">2020-01-07T01:20:25Z</dcterms:created>
  <dcterms:modified xsi:type="dcterms:W3CDTF">2024-01-03T07:20:43Z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2018-08-14T00:00:00Z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2020-01-07T00:00:00Z</vt:filetime>
  </property>
</Properties>
</file>