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73" r:id="rId3"/>
    <p:sldId id="259" r:id="rId4"/>
    <p:sldId id="274" r:id="rId5"/>
    <p:sldId id="260" r:id="rId6"/>
    <p:sldId id="272" r:id="rId7"/>
    <p:sldId id="261" r:id="rId8"/>
    <p:sldId id="270" r:id="rId9"/>
    <p:sldId id="275" r:id="rId10"/>
    <p:sldId id="263" r:id="rId11"/>
    <p:sldId id="264" r:id="rId12"/>
    <p:sldId id="271" r:id="rId13"/>
    <p:sldId id="265" r:id="rId14"/>
    <p:sldId id="276" r:id="rId15"/>
    <p:sldId id="277" r:id="rId16"/>
    <p:sldId id="278" r:id="rId17"/>
    <p:sldId id="266" r:id="rId18"/>
    <p:sldId id="267" r:id="rId19"/>
    <p:sldId id="268" r:id="rId20"/>
    <p:sldId id="269" r:id="rId21"/>
  </p:sldIdLst>
  <p:sldSz cx="12192000" cy="6858000"/>
  <p:notesSz cx="6858000" cy="9144000"/>
  <p:embeddedFontLst>
    <p:embeddedFont>
      <p:font typeface="Algerian" panose="04020705040A02060702" pitchFamily="82" charset="0"/>
      <p:regular r:id="rId22"/>
    </p:embeddedFont>
    <p:embeddedFont>
      <p:font typeface="IBM Plex Sans Condensed" panose="020B0506050203000203" pitchFamily="34" charset="0"/>
      <p:regular r:id="rId23"/>
      <p:bold r:id="rId24"/>
    </p:embeddedFont>
    <p:embeddedFont>
      <p:font typeface="Tw Cen MT" panose="020B0602020104020603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4902C-E01D-41E7-8F9A-42C79698C217}" v="2" dt="2025-06-27T07:32:39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7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gh -ncl" userId="24e3a759637a17a5" providerId="LiveId" clId="{20472A3B-06CC-4691-90BB-C87E8ADFA306}"/>
    <pc:docChg chg="modSld">
      <pc:chgData name="ugh -ncl" userId="24e3a759637a17a5" providerId="LiveId" clId="{20472A3B-06CC-4691-90BB-C87E8ADFA306}" dt="2025-06-27T09:48:30.386" v="38" actId="20577"/>
      <pc:docMkLst>
        <pc:docMk/>
      </pc:docMkLst>
      <pc:sldChg chg="modSp mod">
        <pc:chgData name="ugh -ncl" userId="24e3a759637a17a5" providerId="LiveId" clId="{20472A3B-06CC-4691-90BB-C87E8ADFA306}" dt="2025-06-27T09:48:30.386" v="38" actId="20577"/>
        <pc:sldMkLst>
          <pc:docMk/>
          <pc:sldMk cId="0" sldId="258"/>
        </pc:sldMkLst>
        <pc:spChg chg="mod">
          <ac:chgData name="ugh -ncl" userId="24e3a759637a17a5" providerId="LiveId" clId="{20472A3B-06CC-4691-90BB-C87E8ADFA306}" dt="2025-06-27T09:48:30.386" v="38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4659E1-0F87-42F2-9E57-DA748ACC7C2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FFAB389-F233-4863-82B0-58058615165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ugh777.github.io/health-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dirty="0">
                <a:solidFill>
                  <a:schemeClr val="accent1"/>
                </a:solidFill>
              </a:rPr>
              <a:t>SMART BRIDGE 2025</a:t>
            </a:r>
            <a:br>
              <a:rPr lang="en-IN" dirty="0"/>
            </a:br>
            <a:r>
              <a:rPr lang="en-IN" dirty="0"/>
              <a:t>                          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TITLE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PROJECT NAME</a:t>
            </a:r>
            <a:r>
              <a:rPr lang="en-IN" dirty="0"/>
              <a:t>: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HealthAI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:Intelligent Healthcare Assistant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IBM Granite</a:t>
            </a:r>
          </a:p>
          <a:p>
            <a:pPr algn="just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 Subtitle: </a:t>
            </a:r>
            <a:r>
              <a:rPr lang="en-IN" dirty="0"/>
              <a:t>AI Assistant for Better Health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IN" dirty="0">
                <a:solidFill>
                  <a:srgbClr val="7030A0"/>
                </a:solidFill>
                <a:latin typeface="Algerian" panose="04020705040A02060702" pitchFamily="82" charset="0"/>
              </a:rPr>
              <a:t> team members</a:t>
            </a:r>
            <a:r>
              <a:rPr lang="en-IN" dirty="0">
                <a:solidFill>
                  <a:srgbClr val="7030A0"/>
                </a:solidFill>
              </a:rPr>
              <a:t>: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ulasala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govardhan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7030A0"/>
                </a:solidFill>
                <a:latin typeface="Algerian" panose="04020705040A02060702" pitchFamily="82" charset="0"/>
              </a:rPr>
              <a:t>College Name</a:t>
            </a:r>
            <a:r>
              <a:rPr lang="en-US">
                <a:solidFill>
                  <a:srgbClr val="7030A0"/>
                </a:solidFill>
                <a:latin typeface="Algerian" panose="04020705040A02060702" pitchFamily="82" charset="0"/>
              </a:rPr>
              <a:t>: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..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61" y="2565204"/>
            <a:ext cx="3900881" cy="20822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System Architecture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200" b="1" dirty="0"/>
              <a:t>User Interface (App or Website)</a:t>
            </a:r>
            <a:endParaRPr lang="en-US" sz="2200" dirty="0"/>
          </a:p>
          <a:p>
            <a:pPr lvl="1"/>
            <a:r>
              <a:rPr lang="en-US" sz="2200" dirty="0"/>
              <a:t>User asks a health-related question.</a:t>
            </a:r>
          </a:p>
          <a:p>
            <a:r>
              <a:rPr lang="en-US" sz="2200" b="1" dirty="0"/>
              <a:t>Backend Server (Python)</a:t>
            </a:r>
            <a:endParaRPr lang="en-US" sz="2200" dirty="0"/>
          </a:p>
          <a:p>
            <a:pPr lvl="1"/>
            <a:r>
              <a:rPr lang="en-US" sz="2200" dirty="0"/>
              <a:t>Sends the question to IBM Granite AI.</a:t>
            </a:r>
          </a:p>
          <a:p>
            <a:pPr lvl="1"/>
            <a:r>
              <a:rPr lang="en-US" sz="2200" dirty="0"/>
              <a:t>Processes the response.</a:t>
            </a:r>
          </a:p>
          <a:p>
            <a:r>
              <a:rPr lang="en-US" sz="2200" b="1" dirty="0"/>
              <a:t>IBM Granite Model (AI)</a:t>
            </a:r>
            <a:endParaRPr lang="en-US" sz="2200" dirty="0"/>
          </a:p>
          <a:p>
            <a:pPr lvl="1"/>
            <a:r>
              <a:rPr lang="en-US" sz="2200" dirty="0"/>
              <a:t>Understands the question.</a:t>
            </a:r>
          </a:p>
          <a:p>
            <a:pPr lvl="1"/>
            <a:r>
              <a:rPr lang="en-US" sz="2200" dirty="0"/>
              <a:t>Gives a smart answer.</a:t>
            </a:r>
          </a:p>
          <a:p>
            <a:r>
              <a:rPr lang="en-US" sz="2200" b="1" dirty="0"/>
              <a:t>Database (MongoDB)</a:t>
            </a:r>
            <a:endParaRPr lang="en-US" sz="2200" dirty="0"/>
          </a:p>
          <a:p>
            <a:pPr lvl="1"/>
            <a:r>
              <a:rPr lang="en-US" sz="2200" dirty="0"/>
              <a:t>Stores user input and health data (if needed).</a:t>
            </a:r>
          </a:p>
          <a:p>
            <a:r>
              <a:rPr lang="en-US" sz="2200" b="1" dirty="0"/>
              <a:t>Response to User</a:t>
            </a:r>
            <a:endParaRPr lang="en-US" sz="2200" dirty="0"/>
          </a:p>
          <a:p>
            <a:pPr lvl="1"/>
            <a:r>
              <a:rPr lang="en-US" sz="2200" dirty="0"/>
              <a:t>The answer is shown in the app or website.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3048" cy="1460500"/>
          </a:xfrm>
        </p:spPr>
        <p:txBody>
          <a:bodyPr>
            <a:norm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SDLC (Software Development Life Cycle)</a:t>
            </a:r>
            <a:br>
              <a:rPr lang="en-IN" b="1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sz="2900" b="1" dirty="0"/>
              <a:t>Requirement Analysis</a:t>
            </a:r>
            <a:endParaRPr lang="en-IN" sz="2900" dirty="0"/>
          </a:p>
          <a:p>
            <a:pPr lvl="1"/>
            <a:r>
              <a:rPr lang="en-IN" sz="2900" dirty="0"/>
              <a:t>Understand the need for a healthcare assistant.</a:t>
            </a:r>
          </a:p>
          <a:p>
            <a:r>
              <a:rPr lang="en-IN" sz="2900" b="1" dirty="0"/>
              <a:t>Planning</a:t>
            </a:r>
          </a:p>
          <a:p>
            <a:pPr marL="0" indent="0">
              <a:buNone/>
            </a:pPr>
            <a:r>
              <a:rPr lang="en-IN" sz="2900" dirty="0"/>
              <a:t>    Choose technologies like IBM Granite, Python, etc.</a:t>
            </a:r>
          </a:p>
          <a:p>
            <a:r>
              <a:rPr lang="en-IN" sz="2900" b="1" dirty="0"/>
              <a:t>Design</a:t>
            </a:r>
          </a:p>
          <a:p>
            <a:pPr marL="0" indent="0">
              <a:buNone/>
            </a:pPr>
            <a:r>
              <a:rPr lang="en-IN" sz="2900" dirty="0"/>
              <a:t>     Create system architecture and UI layout.</a:t>
            </a:r>
          </a:p>
          <a:p>
            <a:r>
              <a:rPr lang="en-IN" sz="2900" b="1" dirty="0"/>
              <a:t>Development</a:t>
            </a:r>
            <a:endParaRPr lang="en-IN" sz="2900" dirty="0"/>
          </a:p>
          <a:p>
            <a:pPr lvl="1"/>
            <a:r>
              <a:rPr lang="en-IN" sz="2900" dirty="0"/>
              <a:t>Build frontend and backend, integrate IBM Granite.</a:t>
            </a:r>
          </a:p>
          <a:p>
            <a:r>
              <a:rPr lang="en-IN" sz="2900" b="1" dirty="0"/>
              <a:t>Testing</a:t>
            </a:r>
            <a:endParaRPr lang="en-IN" sz="2900" dirty="0"/>
          </a:p>
          <a:p>
            <a:pPr lvl="1"/>
            <a:r>
              <a:rPr lang="en-IN" sz="2900" dirty="0"/>
              <a:t>Check responses, fix bugs, and improve accuracy.</a:t>
            </a:r>
          </a:p>
          <a:p>
            <a:r>
              <a:rPr lang="en-IN" sz="2900" b="1" dirty="0"/>
              <a:t>Deployment</a:t>
            </a:r>
            <a:endParaRPr lang="en-IN" sz="2900" dirty="0"/>
          </a:p>
          <a:p>
            <a:pPr lvl="1"/>
            <a:r>
              <a:rPr lang="en-IN" sz="2900" dirty="0"/>
              <a:t>Host the app using IBM Cloud or other services.</a:t>
            </a:r>
          </a:p>
          <a:p>
            <a:r>
              <a:rPr lang="en-IN" sz="2900" b="1" dirty="0"/>
              <a:t>Maintenance</a:t>
            </a:r>
            <a:endParaRPr lang="en-IN" sz="2900" dirty="0"/>
          </a:p>
          <a:p>
            <a:pPr lvl="1"/>
            <a:r>
              <a:rPr lang="en-IN" sz="2900" dirty="0"/>
              <a:t>Update AI responses, improve features based on feedback.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Key Features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5370" y="2551837"/>
            <a:ext cx="643505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Chat with the AI for health help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Understands symptoms and gives advice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Works anytime (24/7)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Easy to use app or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Keeps your data safe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spc="-28" dirty="0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  <a:hlinkClick r:id="rId2"/>
              </a:rPr>
              <a:t>https://ugh777.github.io/health-/</a:t>
            </a:r>
            <a:endParaRPr lang="en-US" sz="2400" spc="-28" dirty="0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spc="-28" dirty="0">
              <a:solidFill>
                <a:srgbClr val="000000"/>
              </a:solidFill>
              <a:latin typeface="IBM Plex Sans Condensed"/>
              <a:ea typeface="IBM Plex Sans Condensed"/>
              <a:cs typeface="IBM Plex Sans Condensed"/>
              <a:sym typeface="IBM Plex Sans Condensed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0B9141-DFA5-0FD7-B6E1-454E0F717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411" y="265117"/>
            <a:ext cx="7667538" cy="593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75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2E156-2402-6E3F-B769-7053D0ADB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53" y="515187"/>
            <a:ext cx="8237989" cy="57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52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C56E4E-5785-CB16-934A-CD578D9E1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920" y="1249959"/>
            <a:ext cx="6870584" cy="48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1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Algerian" panose="04020705040A02060702" pitchFamily="82" charset="0"/>
              </a:rPr>
              <a:t>Advantages</a:t>
            </a:r>
            <a:br>
              <a:rPr lang="en-US" b="1" dirty="0">
                <a:solidFill>
                  <a:schemeClr val="accent2"/>
                </a:solidFill>
                <a:latin typeface="Algerian" panose="04020705040A02060702" pitchFamily="82" charset="0"/>
              </a:rPr>
            </a:br>
            <a:endParaRPr lang="en-IN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1787" y="2321004"/>
            <a:ext cx="618268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Gives quick health advice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Available 24/7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Easy to use from phone or computer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Reduces hospital crowd for small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Uses AI for smart suggestions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Algerian" panose="04020705040A02060702" pitchFamily="82" charset="0"/>
              </a:rPr>
              <a:t>Limitations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50053" y="2080037"/>
            <a:ext cx="693559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Not a replacement for a real doctor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May not understand all medical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Needs internet to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Can sometimes give wrong or unclear answers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Future Scope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009" y="2265028"/>
            <a:ext cx="73571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 support for </a:t>
            </a:r>
            <a:r>
              <a:rPr lang="en-US" sz="2400" b="1" dirty="0"/>
              <a:t>local languages</a:t>
            </a:r>
            <a:r>
              <a:rPr lang="en-US" sz="2400" dirty="0"/>
              <a:t> (like Telugu, Hindi,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Connect with </a:t>
            </a:r>
            <a:r>
              <a:rPr lang="en-US" sz="2400" b="1" dirty="0"/>
              <a:t>doctors for live chat</a:t>
            </a:r>
            <a:r>
              <a:rPr lang="en-US" sz="2400" dirty="0"/>
              <a:t> or video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wearable devices</a:t>
            </a:r>
            <a:r>
              <a:rPr lang="en-US" sz="2400" dirty="0"/>
              <a:t> (like smartwatches) for health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Improve AI with </a:t>
            </a:r>
            <a:r>
              <a:rPr lang="en-US" sz="2400" b="1" dirty="0"/>
              <a:t>more medical training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Make it work </a:t>
            </a:r>
            <a:r>
              <a:rPr lang="en-US" sz="2400" b="1" dirty="0"/>
              <a:t>offline</a:t>
            </a:r>
            <a:r>
              <a:rPr lang="en-US" sz="2400" dirty="0"/>
              <a:t> for rural areas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C1D5BB-B389-872F-BAD2-CB26C988E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15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59" y="1719743"/>
            <a:ext cx="7575257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545545"/>
            <a:ext cx="7757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HealthAI</a:t>
            </a:r>
            <a:r>
              <a:rPr lang="en-US" sz="2400" dirty="0"/>
              <a:t> is an AI-based healthcare assistant that helps people get basic medical information.</a:t>
            </a:r>
          </a:p>
          <a:p>
            <a:r>
              <a:rPr lang="en-US" sz="2400" dirty="0"/>
              <a:t> It uses IBM Granite, a powerful AI model, to understand health-related questions and give helpful suggestions.</a:t>
            </a:r>
          </a:p>
          <a:p>
            <a:r>
              <a:rPr lang="en-US" sz="2400" dirty="0"/>
              <a:t>The main goal is to make healthcare advice easy, fast, and available to everyone.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435" y="2768366"/>
            <a:ext cx="3280095" cy="2667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508C6-0A53-4505-ED84-BC02D6C61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14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Problem Statement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231" y="2276935"/>
            <a:ext cx="818765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000" dirty="0"/>
              <a:t>Access to basic healthcare advice is limited for many people.</a:t>
            </a:r>
            <a:br>
              <a:rPr lang="en-US" sz="2000" dirty="0"/>
            </a:br>
            <a:r>
              <a:rPr lang="en-US" sz="2000" dirty="0"/>
              <a:t>Hospitals are often crowded, and doctors may not be available immediately.</a:t>
            </a:r>
            <a:br>
              <a:rPr lang="en-US" sz="2000" dirty="0"/>
            </a:br>
            <a:r>
              <a:rPr lang="en-US" sz="2000" dirty="0"/>
              <a:t>Patients may struggle to understand if their symptoms are serious or not.</a:t>
            </a:r>
          </a:p>
          <a:p>
            <a:r>
              <a:rPr lang="en-US" sz="2000" dirty="0"/>
              <a:t>There is a need for a smart assistant that can provide quick and reliable health suggestions.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8150"/>
            <a:ext cx="11430000" cy="598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Algerian" panose="04020705040A02060702" pitchFamily="82" charset="0"/>
              </a:rPr>
              <a:t>Technologies Used</a:t>
            </a:r>
            <a:endParaRPr lang="en-IN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4950" y="2553933"/>
            <a:ext cx="74158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IBM Granite</a:t>
            </a:r>
            <a:r>
              <a:rPr lang="en-US" sz="2400" dirty="0"/>
              <a:t> – for AI and understanding health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Python</a:t>
            </a:r>
            <a:r>
              <a:rPr lang="en-US" sz="2400" dirty="0"/>
              <a:t> – to build the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React / Flutter</a:t>
            </a:r>
            <a:r>
              <a:rPr lang="en-US" sz="2400" dirty="0"/>
              <a:t> – to create the app or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IBM Cloud</a:t>
            </a:r>
            <a:r>
              <a:rPr lang="en-US" sz="2400" dirty="0"/>
              <a:t> – to run and host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MongoDB</a:t>
            </a:r>
            <a:r>
              <a:rPr lang="en-US" sz="2400" dirty="0"/>
              <a:t> – to save user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8" y="-83890"/>
            <a:ext cx="1033523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F59F6-962D-278A-3AD1-92D2841BF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908" y="661987"/>
            <a:ext cx="8312092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76379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484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Tw Cen MT</vt:lpstr>
      <vt:lpstr>Algerian</vt:lpstr>
      <vt:lpstr>IBM Plex Sans Condensed</vt:lpstr>
      <vt:lpstr>Arial</vt:lpstr>
      <vt:lpstr>Droplet</vt:lpstr>
      <vt:lpstr>                   SMART BRIDGE 2025                            TITLE PAGE</vt:lpstr>
      <vt:lpstr>PowerPoint Presentation</vt:lpstr>
      <vt:lpstr>Introduction</vt:lpstr>
      <vt:lpstr>PowerPoint Presentation</vt:lpstr>
      <vt:lpstr>Problem Statement</vt:lpstr>
      <vt:lpstr>PowerPoint Presentation</vt:lpstr>
      <vt:lpstr>Technologies Used</vt:lpstr>
      <vt:lpstr>PowerPoint Presentation</vt:lpstr>
      <vt:lpstr>PowerPoint Presentation</vt:lpstr>
      <vt:lpstr>System Architecture</vt:lpstr>
      <vt:lpstr>SDLC (Software Development Life Cycle) </vt:lpstr>
      <vt:lpstr>PowerPoint Presentation</vt:lpstr>
      <vt:lpstr>Key Features</vt:lpstr>
      <vt:lpstr>PowerPoint Presentation</vt:lpstr>
      <vt:lpstr>PowerPoint Presentation</vt:lpstr>
      <vt:lpstr>PowerPoint Presentation</vt:lpstr>
      <vt:lpstr>Advantages </vt:lpstr>
      <vt:lpstr>Limitations </vt:lpstr>
      <vt:lpstr>Future Scope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dandu chandrika</dc:creator>
  <cp:lastModifiedBy>ugh -ncl</cp:lastModifiedBy>
  <cp:revision>7</cp:revision>
  <dcterms:created xsi:type="dcterms:W3CDTF">2025-06-27T03:06:00Z</dcterms:created>
  <dcterms:modified xsi:type="dcterms:W3CDTF">2025-06-27T09:48:31Z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C086083EBED642968C372B476967C593_13</vt:lpwstr>
  </property>
  <property fmtid="{D5CDD505-2E9C-101B-9397-08002B2CF9AE}" pid="3" name="KSOProductBuildVer">
    <vt:lpwstr>1033-12.2.0.21546</vt:lpwstr>
  </property>
</Properties>
</file>