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4"/>
    <p:restoredTop sz="94648"/>
  </p:normalViewPr>
  <p:slideViewPr>
    <p:cSldViewPr snapToGrid="0" snapToObjects="1">
      <p:cViewPr>
        <p:scale>
          <a:sx n="110" d="100"/>
          <a:sy n="110" d="100"/>
        </p:scale>
        <p:origin x="-71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noProof="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283987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66C7D15-251C-1C41-B371-0E681BDC73CE}" type="datetimeFigureOut">
              <a:rPr lang="it-IT" smtClean="0"/>
              <a:t>26/02/21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23747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217107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344985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2719240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3176219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376480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3478457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6014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45067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6C7D15-251C-1C41-B371-0E681BDC73CE}" type="datetimeFigureOut">
              <a:rPr lang="it-IT" smtClean="0"/>
              <a:t>26/02/21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00253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66C7D15-251C-1C41-B371-0E681BDC73CE}" type="datetimeFigureOut">
              <a:rPr lang="it-IT" smtClean="0"/>
              <a:t>26/02/21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2412519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66C7D15-251C-1C41-B371-0E681BDC73CE}" type="datetimeFigureOut">
              <a:rPr lang="it-IT" smtClean="0"/>
              <a:t>26/02/21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16571823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94765"/>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66C7D15-251C-1C41-B371-0E681BDC73CE}" type="datetimeFigureOut">
              <a:rPr lang="it-IT" smtClean="0"/>
              <a:t>26/02/21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23295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C7D15-251C-1C41-B371-0E681BDC73CE}" type="datetimeFigureOut">
              <a:rPr lang="it-IT" smtClean="0"/>
              <a:t>26/02/21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27016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66C7D15-251C-1C41-B371-0E681BDC73CE}" type="datetimeFigureOut">
              <a:rPr lang="it-IT" smtClean="0"/>
              <a:t>26/02/21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40369826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66C7D15-251C-1C41-B371-0E681BDC73CE}" type="datetimeFigureOut">
              <a:rPr lang="it-IT" smtClean="0"/>
              <a:t>26/02/21</a:t>
            </a:fld>
            <a:endParaRPr lang="it-IT"/>
          </a:p>
        </p:txBody>
      </p:sp>
      <p:sp>
        <p:nvSpPr>
          <p:cNvPr id="6" name="Footer Placeholder 5"/>
          <p:cNvSpPr>
            <a:spLocks noGrp="1"/>
          </p:cNvSpPr>
          <p:nvPr>
            <p:ph type="ftr" sz="quarter" idx="11"/>
          </p:nvPr>
        </p:nvSpPr>
        <p:spPr>
          <a:xfrm>
            <a:off x="1141412" y="5883275"/>
            <a:ext cx="5105400" cy="365125"/>
          </a:xfrm>
        </p:spPr>
        <p:txBody>
          <a:bodyPr/>
          <a:lstStyle/>
          <a:p>
            <a:endParaRPr lang="it-IT"/>
          </a:p>
        </p:txBody>
      </p:sp>
      <p:sp>
        <p:nvSpPr>
          <p:cNvPr id="7" name="Slide Number Placeholder 6"/>
          <p:cNvSpPr>
            <a:spLocks noGrp="1"/>
          </p:cNvSpPr>
          <p:nvPr>
            <p:ph type="sldNum" sz="quarter" idx="12"/>
          </p:nvPr>
        </p:nvSpPr>
        <p:spPr>
          <a:xfrm>
            <a:off x="10742612" y="5883275"/>
            <a:ext cx="322567" cy="365125"/>
          </a:xfrm>
        </p:spPr>
        <p:txBody>
          <a:bodyPr/>
          <a:lstStyle/>
          <a:p>
            <a:fld id="{4CDB1042-6C2B-9546-8E1A-FB2ECF935FF1}" type="slidenum">
              <a:rPr lang="it-IT" smtClean="0"/>
              <a:t>‹#›</a:t>
            </a:fld>
            <a:endParaRPr lang="it-IT"/>
          </a:p>
        </p:txBody>
      </p:sp>
    </p:spTree>
    <p:extLst>
      <p:ext uri="{BB962C8B-B14F-4D97-AF65-F5344CB8AC3E}">
        <p14:creationId xmlns:p14="http://schemas.microsoft.com/office/powerpoint/2010/main" val="79838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66C7D15-251C-1C41-B371-0E681BDC73CE}" type="datetimeFigureOut">
              <a:rPr lang="it-IT" smtClean="0"/>
              <a:t>26/02/21</a:t>
            </a:fld>
            <a:endParaRPr lang="it-IT"/>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it-IT"/>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DB1042-6C2B-9546-8E1A-FB2ECF935FF1}" type="slidenum">
              <a:rPr lang="it-IT" smtClean="0"/>
              <a:t>‹#›</a:t>
            </a:fld>
            <a:endParaRPr lang="it-IT"/>
          </a:p>
        </p:txBody>
      </p:sp>
    </p:spTree>
    <p:extLst>
      <p:ext uri="{BB962C8B-B14F-4D97-AF65-F5344CB8AC3E}">
        <p14:creationId xmlns:p14="http://schemas.microsoft.com/office/powerpoint/2010/main" val="323820769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200" b="0" i="0" kern="1200" cap="all">
          <a:ln w="3175" cmpd="sng">
            <a:noFill/>
          </a:ln>
          <a:solidFill>
            <a:srgbClr val="FFC000"/>
          </a:solidFill>
          <a:effectLst>
            <a:glow rad="38100">
              <a:schemeClr val="bg1">
                <a:lumMod val="65000"/>
                <a:lumOff val="35000"/>
                <a:alpha val="40000"/>
              </a:schemeClr>
            </a:glow>
          </a:effectLst>
          <a:latin typeface="Helvetica" pitchFamily="2"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b="0" i="0" kern="1200" cap="small">
          <a:solidFill>
            <a:srgbClr val="FFFF00"/>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Light" panose="020B0403020202020204" pitchFamily="34" charset="0"/>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b="0" i="0" kern="1200" cap="small">
          <a:solidFill>
            <a:srgbClr val="FFFF00"/>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Light" panose="020B0403020202020204" pitchFamily="34" charset="0"/>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b="0" i="0" kern="1200" cap="small">
          <a:solidFill>
            <a:srgbClr val="FFFF00"/>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Light" panose="020B0403020202020204" pitchFamily="34" charset="0"/>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b="0" i="0" kern="1200" cap="small">
          <a:solidFill>
            <a:srgbClr val="FFFF00"/>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Light" panose="020B0403020202020204" pitchFamily="34" charset="0"/>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b="0" i="0" kern="1200" cap="small">
          <a:solidFill>
            <a:srgbClr val="FFFF00"/>
          </a:solidFill>
          <a:effectLst>
            <a:glow rad="38100">
              <a:schemeClr val="bg1">
                <a:lumMod val="50000"/>
                <a:lumOff val="50000"/>
                <a:alpha val="20000"/>
              </a:schemeClr>
            </a:glow>
            <a:outerShdw blurRad="44450" dist="12700" dir="13860000" algn="tl" rotWithShape="0">
              <a:srgbClr val="000000">
                <a:alpha val="20000"/>
              </a:srgbClr>
            </a:outerShdw>
          </a:effectLst>
          <a:latin typeface="Helvetica Light" panose="020B0403020202020204" pitchFamily="34" charset="0"/>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6DE6-F201-4F43-A151-FD1F0C2E8A73}"/>
              </a:ext>
            </a:extLst>
          </p:cNvPr>
          <p:cNvSpPr>
            <a:spLocks noGrp="1"/>
          </p:cNvSpPr>
          <p:nvPr>
            <p:ph type="ctrTitle"/>
          </p:nvPr>
        </p:nvSpPr>
        <p:spPr/>
        <p:txBody>
          <a:bodyPr/>
          <a:lstStyle/>
          <a:p>
            <a:r>
              <a:rPr lang="en-US"/>
              <a:t>Cities Comparator</a:t>
            </a:r>
          </a:p>
        </p:txBody>
      </p:sp>
      <p:sp>
        <p:nvSpPr>
          <p:cNvPr id="3" name="Subtitle 2">
            <a:extLst>
              <a:ext uri="{FF2B5EF4-FFF2-40B4-BE49-F238E27FC236}">
                <a16:creationId xmlns:a16="http://schemas.microsoft.com/office/drawing/2014/main" id="{15BCD0F6-A17E-1649-AF77-2E71F193BBBC}"/>
              </a:ext>
            </a:extLst>
          </p:cNvPr>
          <p:cNvSpPr>
            <a:spLocks noGrp="1"/>
          </p:cNvSpPr>
          <p:nvPr>
            <p:ph type="subTitle" idx="1"/>
          </p:nvPr>
        </p:nvSpPr>
        <p:spPr/>
        <p:txBody>
          <a:bodyPr/>
          <a:lstStyle/>
          <a:p>
            <a:r>
              <a:rPr lang="en-US"/>
              <a:t>An Analysis on Cities Similarities Around the World</a:t>
            </a:r>
          </a:p>
        </p:txBody>
      </p:sp>
    </p:spTree>
    <p:extLst>
      <p:ext uri="{BB962C8B-B14F-4D97-AF65-F5344CB8AC3E}">
        <p14:creationId xmlns:p14="http://schemas.microsoft.com/office/powerpoint/2010/main" val="177760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3B12-67DD-A943-B77B-F53E488F1FFC}"/>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6EAEFDFE-2A3F-464E-8782-F1586AB8C0CA}"/>
              </a:ext>
            </a:extLst>
          </p:cNvPr>
          <p:cNvSpPr txBox="1"/>
          <p:nvPr/>
        </p:nvSpPr>
        <p:spPr>
          <a:xfrm>
            <a:off x="820271" y="1479176"/>
            <a:ext cx="10986247" cy="2677656"/>
          </a:xfrm>
          <a:prstGeom prst="rect">
            <a:avLst/>
          </a:prstGeom>
          <a:noFill/>
        </p:spPr>
        <p:txBody>
          <a:bodyPr wrap="square" rtlCol="0">
            <a:spAutoFit/>
          </a:bodyPr>
          <a:lstStyle/>
          <a:p>
            <a:r>
              <a:rPr lang="en-US" sz="2400" dirty="0">
                <a:solidFill>
                  <a:schemeClr val="accent4">
                    <a:lumMod val="20000"/>
                    <a:lumOff val="80000"/>
                  </a:schemeClr>
                </a:solidFill>
                <a:latin typeface="Helvetica Light" panose="020B0403020202020204" pitchFamily="34" charset="0"/>
              </a:rPr>
              <a:t>With the current trend toward Globalization how cities around the world compare?</a:t>
            </a:r>
          </a:p>
          <a:p>
            <a:r>
              <a:rPr lang="en-US" sz="2400" dirty="0">
                <a:solidFill>
                  <a:schemeClr val="accent4">
                    <a:lumMod val="20000"/>
                    <a:lumOff val="80000"/>
                  </a:schemeClr>
                </a:solidFill>
                <a:latin typeface="Helvetica Light" panose="020B0403020202020204" pitchFamily="34" charset="0"/>
              </a:rPr>
              <a:t>Is country characterization as strong as it was 50 years ago?</a:t>
            </a:r>
          </a:p>
          <a:p>
            <a:r>
              <a:rPr lang="en-US" sz="2400" dirty="0">
                <a:solidFill>
                  <a:schemeClr val="accent4">
                    <a:lumMod val="20000"/>
                    <a:lumOff val="80000"/>
                  </a:schemeClr>
                </a:solidFill>
                <a:latin typeface="Helvetica Light" panose="020B0403020202020204" pitchFamily="34" charset="0"/>
              </a:rPr>
              <a:t>In this analysis we will compare a group of cities around the world to find if cities that are near each other are more similar than distant one or if nowadays country and culture have less importance and what matters are other factors and, if so, discover which are those factors.</a:t>
            </a:r>
          </a:p>
        </p:txBody>
      </p:sp>
    </p:spTree>
    <p:extLst>
      <p:ext uri="{BB962C8B-B14F-4D97-AF65-F5344CB8AC3E}">
        <p14:creationId xmlns:p14="http://schemas.microsoft.com/office/powerpoint/2010/main" val="232756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3B12-67DD-A943-B77B-F53E488F1FFC}"/>
              </a:ext>
            </a:extLst>
          </p:cNvPr>
          <p:cNvSpPr>
            <a:spLocks noGrp="1"/>
          </p:cNvSpPr>
          <p:nvPr>
            <p:ph type="title"/>
          </p:nvPr>
        </p:nvSpPr>
        <p:spPr/>
        <p:txBody>
          <a:bodyPr/>
          <a:lstStyle/>
          <a:p>
            <a:r>
              <a:rPr lang="en-US" dirty="0"/>
              <a:t>How</a:t>
            </a:r>
          </a:p>
        </p:txBody>
      </p:sp>
      <p:sp>
        <p:nvSpPr>
          <p:cNvPr id="3" name="TextBox 2">
            <a:extLst>
              <a:ext uri="{FF2B5EF4-FFF2-40B4-BE49-F238E27FC236}">
                <a16:creationId xmlns:a16="http://schemas.microsoft.com/office/drawing/2014/main" id="{6EAEFDFE-2A3F-464E-8782-F1586AB8C0CA}"/>
              </a:ext>
            </a:extLst>
          </p:cNvPr>
          <p:cNvSpPr txBox="1"/>
          <p:nvPr/>
        </p:nvSpPr>
        <p:spPr>
          <a:xfrm>
            <a:off x="543796" y="1225689"/>
            <a:ext cx="5275728"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For each city in our study, we created a grid of zones. </a:t>
            </a:r>
          </a:p>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Each zone is a circle with a center (blue dot) and a radius (in pink in the image). </a:t>
            </a:r>
          </a:p>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For each zone, using Foursquare API, we fetched all the venues/center of interest present in the zone (the green dots).</a:t>
            </a:r>
          </a:p>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Each Venue belongs to a Category (French Restaurant, Museum, Pizza place, etc.)</a:t>
            </a:r>
          </a:p>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The number of zones inquired and the dimension of each zone are the same for all cities</a:t>
            </a:r>
          </a:p>
        </p:txBody>
      </p:sp>
      <p:pic>
        <p:nvPicPr>
          <p:cNvPr id="4" name="Picture 3" descr="Map&#10;&#10;Description automatically generated">
            <a:extLst>
              <a:ext uri="{FF2B5EF4-FFF2-40B4-BE49-F238E27FC236}">
                <a16:creationId xmlns:a16="http://schemas.microsoft.com/office/drawing/2014/main" id="{A3976DCD-B414-5F49-9C80-525AA69B096D}"/>
              </a:ext>
            </a:extLst>
          </p:cNvPr>
          <p:cNvPicPr/>
          <p:nvPr/>
        </p:nvPicPr>
        <p:blipFill>
          <a:blip r:embed="rId2"/>
          <a:stretch>
            <a:fillRect/>
          </a:stretch>
        </p:blipFill>
        <p:spPr>
          <a:xfrm>
            <a:off x="6390304" y="65722"/>
            <a:ext cx="5731510" cy="6726555"/>
          </a:xfrm>
          <a:prstGeom prst="rect">
            <a:avLst/>
          </a:prstGeom>
        </p:spPr>
      </p:pic>
      <p:sp>
        <p:nvSpPr>
          <p:cNvPr id="5" name="Oval 4">
            <a:extLst>
              <a:ext uri="{FF2B5EF4-FFF2-40B4-BE49-F238E27FC236}">
                <a16:creationId xmlns:a16="http://schemas.microsoft.com/office/drawing/2014/main" id="{FE888829-29C8-AA47-8563-287C00640877}"/>
              </a:ext>
            </a:extLst>
          </p:cNvPr>
          <p:cNvSpPr/>
          <p:nvPr/>
        </p:nvSpPr>
        <p:spPr>
          <a:xfrm rot="6362721">
            <a:off x="8244959" y="4239659"/>
            <a:ext cx="489585" cy="489585"/>
          </a:xfrm>
          <a:prstGeom prst="ellipse">
            <a:avLst/>
          </a:prstGeom>
          <a:solidFill>
            <a:srgbClr val="FF85FF">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 name="Oval 5">
            <a:extLst>
              <a:ext uri="{FF2B5EF4-FFF2-40B4-BE49-F238E27FC236}">
                <a16:creationId xmlns:a16="http://schemas.microsoft.com/office/drawing/2014/main" id="{60B95571-9C27-A94B-A2D0-CFDC0B6B05B4}"/>
              </a:ext>
            </a:extLst>
          </p:cNvPr>
          <p:cNvSpPr/>
          <p:nvPr/>
        </p:nvSpPr>
        <p:spPr>
          <a:xfrm rot="6362721">
            <a:off x="8599924" y="4422539"/>
            <a:ext cx="489585" cy="489585"/>
          </a:xfrm>
          <a:prstGeom prst="ellipse">
            <a:avLst/>
          </a:prstGeom>
          <a:solidFill>
            <a:srgbClr val="FF85FF">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Oval 6">
            <a:extLst>
              <a:ext uri="{FF2B5EF4-FFF2-40B4-BE49-F238E27FC236}">
                <a16:creationId xmlns:a16="http://schemas.microsoft.com/office/drawing/2014/main" id="{141526D5-737B-C848-B960-2D50974DA7CE}"/>
              </a:ext>
            </a:extLst>
          </p:cNvPr>
          <p:cNvSpPr/>
          <p:nvPr/>
        </p:nvSpPr>
        <p:spPr>
          <a:xfrm rot="6362721">
            <a:off x="8247499" y="4708924"/>
            <a:ext cx="489585" cy="489585"/>
          </a:xfrm>
          <a:prstGeom prst="ellipse">
            <a:avLst/>
          </a:prstGeom>
          <a:solidFill>
            <a:srgbClr val="FF85FF">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Oval 7">
            <a:extLst>
              <a:ext uri="{FF2B5EF4-FFF2-40B4-BE49-F238E27FC236}">
                <a16:creationId xmlns:a16="http://schemas.microsoft.com/office/drawing/2014/main" id="{93732751-2CC6-0A44-A87A-99FD9A81853D}"/>
              </a:ext>
            </a:extLst>
          </p:cNvPr>
          <p:cNvSpPr/>
          <p:nvPr/>
        </p:nvSpPr>
        <p:spPr>
          <a:xfrm rot="6362721">
            <a:off x="7908409" y="4422539"/>
            <a:ext cx="489585" cy="489585"/>
          </a:xfrm>
          <a:prstGeom prst="ellipse">
            <a:avLst/>
          </a:prstGeom>
          <a:solidFill>
            <a:srgbClr val="FF85FF">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298756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3B12-67DD-A943-B77B-F53E488F1FFC}"/>
              </a:ext>
            </a:extLst>
          </p:cNvPr>
          <p:cNvSpPr>
            <a:spLocks noGrp="1"/>
          </p:cNvSpPr>
          <p:nvPr>
            <p:ph type="title"/>
          </p:nvPr>
        </p:nvSpPr>
        <p:spPr/>
        <p:txBody>
          <a:bodyPr/>
          <a:lstStyle/>
          <a:p>
            <a:r>
              <a:rPr lang="en-US" dirty="0"/>
              <a:t>Zone Categorization</a:t>
            </a:r>
          </a:p>
        </p:txBody>
      </p:sp>
      <p:sp>
        <p:nvSpPr>
          <p:cNvPr id="3" name="TextBox 2">
            <a:extLst>
              <a:ext uri="{FF2B5EF4-FFF2-40B4-BE49-F238E27FC236}">
                <a16:creationId xmlns:a16="http://schemas.microsoft.com/office/drawing/2014/main" id="{6EAEFDFE-2A3F-464E-8782-F1586AB8C0CA}"/>
              </a:ext>
            </a:extLst>
          </p:cNvPr>
          <p:cNvSpPr txBox="1"/>
          <p:nvPr/>
        </p:nvSpPr>
        <p:spPr>
          <a:xfrm>
            <a:off x="820271" y="1479176"/>
            <a:ext cx="10986247" cy="1938992"/>
          </a:xfrm>
          <a:prstGeom prst="rect">
            <a:avLst/>
          </a:prstGeom>
          <a:noFill/>
        </p:spPr>
        <p:txBody>
          <a:bodyPr wrap="square" rtlCol="0">
            <a:spAutoFit/>
          </a:bodyPr>
          <a:lstStyle/>
          <a:p>
            <a:r>
              <a:rPr lang="en-US" sz="2400" dirty="0">
                <a:solidFill>
                  <a:schemeClr val="accent4">
                    <a:lumMod val="20000"/>
                    <a:lumOff val="80000"/>
                  </a:schemeClr>
                </a:solidFill>
                <a:latin typeface="Helvetica Light" panose="020B0403020202020204" pitchFamily="34" charset="0"/>
              </a:rPr>
              <a:t>Using the Categories of the venues in a zone we created a profile.</a:t>
            </a:r>
          </a:p>
          <a:p>
            <a:r>
              <a:rPr lang="en-US" sz="2400" dirty="0">
                <a:solidFill>
                  <a:schemeClr val="accent4">
                    <a:lumMod val="20000"/>
                    <a:lumOff val="80000"/>
                  </a:schemeClr>
                </a:solidFill>
                <a:latin typeface="Helvetica Light" panose="020B0403020202020204" pitchFamily="34" charset="0"/>
              </a:rPr>
              <a:t>The profile is a list of the numbers that for each venue category tells how many venues of that category are present in the zone. Then using these profiles we have grouped the zones in 10 Zone Types using </a:t>
            </a:r>
            <a:r>
              <a:rPr lang="en-US" sz="2400" b="1" dirty="0" err="1">
                <a:solidFill>
                  <a:schemeClr val="accent4">
                    <a:lumMod val="20000"/>
                    <a:lumOff val="80000"/>
                  </a:schemeClr>
                </a:solidFill>
                <a:latin typeface="Helvetica Light" panose="020B0403020202020204" pitchFamily="34" charset="0"/>
              </a:rPr>
              <a:t>Kmeans</a:t>
            </a:r>
            <a:r>
              <a:rPr lang="en-US" sz="2400" dirty="0">
                <a:solidFill>
                  <a:schemeClr val="accent4">
                    <a:lumMod val="20000"/>
                    <a:lumOff val="80000"/>
                  </a:schemeClr>
                </a:solidFill>
                <a:latin typeface="Helvetica Light" panose="020B0403020202020204" pitchFamily="34" charset="0"/>
              </a:rPr>
              <a:t> clustering algorithm.</a:t>
            </a:r>
          </a:p>
          <a:p>
            <a:r>
              <a:rPr lang="en-US" sz="2400" dirty="0">
                <a:solidFill>
                  <a:schemeClr val="accent4">
                    <a:lumMod val="20000"/>
                    <a:lumOff val="80000"/>
                  </a:schemeClr>
                </a:solidFill>
                <a:latin typeface="Helvetica Light" panose="020B0403020202020204" pitchFamily="34" charset="0"/>
              </a:rPr>
              <a:t> </a:t>
            </a:r>
          </a:p>
        </p:txBody>
      </p:sp>
      <p:pic>
        <p:nvPicPr>
          <p:cNvPr id="5" name="Picture 4">
            <a:extLst>
              <a:ext uri="{FF2B5EF4-FFF2-40B4-BE49-F238E27FC236}">
                <a16:creationId xmlns:a16="http://schemas.microsoft.com/office/drawing/2014/main" id="{92AD757E-E60D-8D48-9BE5-B356C8FEC2A9}"/>
              </a:ext>
            </a:extLst>
          </p:cNvPr>
          <p:cNvPicPr>
            <a:picLocks noChangeAspect="1"/>
          </p:cNvPicPr>
          <p:nvPr/>
        </p:nvPicPr>
        <p:blipFill>
          <a:blip r:embed="rId2"/>
          <a:stretch>
            <a:fillRect/>
          </a:stretch>
        </p:blipFill>
        <p:spPr>
          <a:xfrm>
            <a:off x="1488446" y="3592979"/>
            <a:ext cx="9211931" cy="2210474"/>
          </a:xfrm>
          <a:prstGeom prst="rect">
            <a:avLst/>
          </a:prstGeom>
        </p:spPr>
      </p:pic>
    </p:spTree>
    <p:extLst>
      <p:ext uri="{BB962C8B-B14F-4D97-AF65-F5344CB8AC3E}">
        <p14:creationId xmlns:p14="http://schemas.microsoft.com/office/powerpoint/2010/main" val="331110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3B12-67DD-A943-B77B-F53E488F1FFC}"/>
              </a:ext>
            </a:extLst>
          </p:cNvPr>
          <p:cNvSpPr>
            <a:spLocks noGrp="1"/>
          </p:cNvSpPr>
          <p:nvPr>
            <p:ph type="title"/>
          </p:nvPr>
        </p:nvSpPr>
        <p:spPr/>
        <p:txBody>
          <a:bodyPr/>
          <a:lstStyle/>
          <a:p>
            <a:r>
              <a:rPr lang="en-US" dirty="0"/>
              <a:t>CITY Categorization</a:t>
            </a:r>
          </a:p>
        </p:txBody>
      </p:sp>
      <p:sp>
        <p:nvSpPr>
          <p:cNvPr id="3" name="TextBox 2">
            <a:extLst>
              <a:ext uri="{FF2B5EF4-FFF2-40B4-BE49-F238E27FC236}">
                <a16:creationId xmlns:a16="http://schemas.microsoft.com/office/drawing/2014/main" id="{6EAEFDFE-2A3F-464E-8782-F1586AB8C0CA}"/>
              </a:ext>
            </a:extLst>
          </p:cNvPr>
          <p:cNvSpPr txBox="1"/>
          <p:nvPr/>
        </p:nvSpPr>
        <p:spPr>
          <a:xfrm>
            <a:off x="820271" y="1479176"/>
            <a:ext cx="5812023" cy="5632311"/>
          </a:xfrm>
          <a:prstGeom prst="rect">
            <a:avLst/>
          </a:prstGeom>
          <a:noFill/>
        </p:spPr>
        <p:txBody>
          <a:bodyPr wrap="square" rtlCol="0">
            <a:spAutoFit/>
          </a:bodyPr>
          <a:lstStyle/>
          <a:p>
            <a:r>
              <a:rPr lang="en-US" sz="2400" dirty="0">
                <a:solidFill>
                  <a:schemeClr val="accent4">
                    <a:lumMod val="20000"/>
                    <a:lumOff val="80000"/>
                  </a:schemeClr>
                </a:solidFill>
                <a:latin typeface="Helvetica Light" panose="020B0403020202020204" pitchFamily="34" charset="0"/>
              </a:rPr>
              <a:t>Using the number of each zone type within a city we clustered, using always </a:t>
            </a:r>
            <a:r>
              <a:rPr lang="en-US" sz="2400" dirty="0" err="1">
                <a:solidFill>
                  <a:schemeClr val="accent4">
                    <a:lumMod val="20000"/>
                    <a:lumOff val="80000"/>
                  </a:schemeClr>
                </a:solidFill>
                <a:latin typeface="Helvetica Light" panose="020B0403020202020204" pitchFamily="34" charset="0"/>
              </a:rPr>
              <a:t>kmeans</a:t>
            </a:r>
            <a:r>
              <a:rPr lang="en-US" sz="2400" dirty="0">
                <a:solidFill>
                  <a:schemeClr val="accent4">
                    <a:lumMod val="20000"/>
                    <a:lumOff val="80000"/>
                  </a:schemeClr>
                </a:solidFill>
                <a:latin typeface="Helvetica Light" panose="020B0403020202020204" pitchFamily="34" charset="0"/>
              </a:rPr>
              <a:t> , the cities in homogeneous groups.</a:t>
            </a:r>
          </a:p>
          <a:p>
            <a:r>
              <a:rPr lang="en-US" sz="2400" dirty="0">
                <a:solidFill>
                  <a:schemeClr val="accent4">
                    <a:lumMod val="20000"/>
                    <a:lumOff val="80000"/>
                  </a:schemeClr>
                </a:solidFill>
                <a:latin typeface="Helvetica Light" panose="020B0403020202020204" pitchFamily="34" charset="0"/>
              </a:rPr>
              <a:t>Here is the result using 9 as number of clusters.</a:t>
            </a:r>
          </a:p>
          <a:p>
            <a:r>
              <a:rPr lang="en-US" sz="2400" dirty="0">
                <a:solidFill>
                  <a:schemeClr val="accent4">
                    <a:lumMod val="20000"/>
                    <a:lumOff val="80000"/>
                  </a:schemeClr>
                </a:solidFill>
                <a:latin typeface="Helvetica Light" panose="020B0403020202020204" pitchFamily="34" charset="0"/>
              </a:rPr>
              <a:t>The columns with number from 0 to 9 indicates the zone types and the values in those columns the number of zone of that type present in the city. The column </a:t>
            </a:r>
            <a:r>
              <a:rPr lang="en-US" sz="2400" dirty="0" err="1">
                <a:solidFill>
                  <a:schemeClr val="accent4">
                    <a:lumMod val="20000"/>
                    <a:lumOff val="80000"/>
                  </a:schemeClr>
                </a:solidFill>
                <a:latin typeface="Helvetica Light" panose="020B0403020202020204" pitchFamily="34" charset="0"/>
              </a:rPr>
              <a:t>city_type</a:t>
            </a:r>
            <a:r>
              <a:rPr lang="en-US" sz="2400" dirty="0">
                <a:solidFill>
                  <a:schemeClr val="accent4">
                    <a:lumMod val="20000"/>
                    <a:lumOff val="80000"/>
                  </a:schemeClr>
                </a:solidFill>
                <a:latin typeface="Helvetica Light" panose="020B0403020202020204" pitchFamily="34" charset="0"/>
              </a:rPr>
              <a:t> contains the cluster in which the city has been placed. So Tokyo is alone in group 0, Barcelona and Madrid are in group 2 and so on</a:t>
            </a:r>
          </a:p>
          <a:p>
            <a:r>
              <a:rPr lang="en-US" sz="2400" dirty="0">
                <a:solidFill>
                  <a:schemeClr val="accent4">
                    <a:lumMod val="20000"/>
                    <a:lumOff val="80000"/>
                  </a:schemeClr>
                </a:solidFill>
                <a:latin typeface="Helvetica Light" panose="020B0403020202020204" pitchFamily="34" charset="0"/>
              </a:rPr>
              <a:t> </a:t>
            </a:r>
          </a:p>
        </p:txBody>
      </p:sp>
      <p:pic>
        <p:nvPicPr>
          <p:cNvPr id="4" name="Picture 3" descr="Table&#10;&#10;Description automatically generated">
            <a:extLst>
              <a:ext uri="{FF2B5EF4-FFF2-40B4-BE49-F238E27FC236}">
                <a16:creationId xmlns:a16="http://schemas.microsoft.com/office/drawing/2014/main" id="{4EF6D9A1-5EF7-774B-9DA9-1FE9B6C33936}"/>
              </a:ext>
            </a:extLst>
          </p:cNvPr>
          <p:cNvPicPr/>
          <p:nvPr/>
        </p:nvPicPr>
        <p:blipFill>
          <a:blip r:embed="rId2"/>
          <a:stretch>
            <a:fillRect/>
          </a:stretch>
        </p:blipFill>
        <p:spPr>
          <a:xfrm>
            <a:off x="7043351" y="132170"/>
            <a:ext cx="4933452" cy="6593660"/>
          </a:xfrm>
          <a:prstGeom prst="rect">
            <a:avLst/>
          </a:prstGeom>
        </p:spPr>
      </p:pic>
    </p:spTree>
    <p:extLst>
      <p:ext uri="{BB962C8B-B14F-4D97-AF65-F5344CB8AC3E}">
        <p14:creationId xmlns:p14="http://schemas.microsoft.com/office/powerpoint/2010/main" val="113888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3B12-67DD-A943-B77B-F53E488F1FFC}"/>
              </a:ext>
            </a:extLst>
          </p:cNvPr>
          <p:cNvSpPr>
            <a:spLocks noGrp="1"/>
          </p:cNvSpPr>
          <p:nvPr>
            <p:ph type="title"/>
          </p:nvPr>
        </p:nvSpPr>
        <p:spPr/>
        <p:txBody>
          <a:bodyPr/>
          <a:lstStyle/>
          <a:p>
            <a:r>
              <a:rPr lang="en-US" dirty="0"/>
              <a:t>Conclusions</a:t>
            </a:r>
          </a:p>
        </p:txBody>
      </p:sp>
      <p:sp>
        <p:nvSpPr>
          <p:cNvPr id="3" name="TextBox 2">
            <a:extLst>
              <a:ext uri="{FF2B5EF4-FFF2-40B4-BE49-F238E27FC236}">
                <a16:creationId xmlns:a16="http://schemas.microsoft.com/office/drawing/2014/main" id="{6EAEFDFE-2A3F-464E-8782-F1586AB8C0CA}"/>
              </a:ext>
            </a:extLst>
          </p:cNvPr>
          <p:cNvSpPr txBox="1"/>
          <p:nvPr/>
        </p:nvSpPr>
        <p:spPr>
          <a:xfrm>
            <a:off x="820271" y="1479176"/>
            <a:ext cx="1098624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We found that cities with same culture/ethnicity tends to be grouped together, i.e. are more similar using our comparison method.</a:t>
            </a:r>
          </a:p>
          <a:p>
            <a:pPr marL="342900" indent="-342900">
              <a:buFont typeface="Arial" panose="020B0604020202020204" pitchFamily="34" charset="0"/>
              <a:buChar char="•"/>
            </a:pPr>
            <a:r>
              <a:rPr lang="en-US" sz="2400" dirty="0">
                <a:solidFill>
                  <a:schemeClr val="accent4">
                    <a:lumMod val="20000"/>
                    <a:lumOff val="80000"/>
                  </a:schemeClr>
                </a:solidFill>
                <a:latin typeface="Helvetica Light" panose="020B0403020202020204" pitchFamily="34" charset="0"/>
              </a:rPr>
              <a:t>This is probably due also to the source of our data. Foursquare venue categories are very (too much?) detailed. Especially restaurants are categorized by cuisine type and the distribution of restaurants types depends largely on the nation the city is.</a:t>
            </a:r>
          </a:p>
        </p:txBody>
      </p:sp>
    </p:spTree>
    <p:extLst>
      <p:ext uri="{BB962C8B-B14F-4D97-AF65-F5344CB8AC3E}">
        <p14:creationId xmlns:p14="http://schemas.microsoft.com/office/powerpoint/2010/main" val="1284245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{EFAA277A-779D-654F-80AF-1F5E80D0CEF8}tf10001063</Template>
  <TotalTime>67</TotalTime>
  <Words>422</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Helvetica</vt:lpstr>
      <vt:lpstr>Helvetica Light</vt:lpstr>
      <vt:lpstr>Helvetica Light</vt:lpstr>
      <vt:lpstr>Mesh</vt:lpstr>
      <vt:lpstr>Cities Comparator</vt:lpstr>
      <vt:lpstr>Introduction</vt:lpstr>
      <vt:lpstr>How</vt:lpstr>
      <vt:lpstr>Zone Categorization</vt:lpstr>
      <vt:lpstr>CITY Categorization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Cities Comparator</dc:title>
  <dc:creator>Giancarlo Sanna</dc:creator>
  <cp:lastModifiedBy>Giancarlo Sanna</cp:lastModifiedBy>
  <cp:revision>11</cp:revision>
  <dcterms:created xsi:type="dcterms:W3CDTF">2021-02-26T08:43:09Z</dcterms:created>
  <dcterms:modified xsi:type="dcterms:W3CDTF">2021-02-26T09:50:19Z</dcterms:modified>
</cp:coreProperties>
</file>