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37"/>
  </p:notesMasterIdLst>
  <p:sldIdLst>
    <p:sldId id="256" r:id="rId2"/>
    <p:sldId id="284" r:id="rId3"/>
    <p:sldId id="302" r:id="rId4"/>
    <p:sldId id="297" r:id="rId5"/>
    <p:sldId id="291" r:id="rId6"/>
    <p:sldId id="303" r:id="rId7"/>
    <p:sldId id="286" r:id="rId8"/>
    <p:sldId id="292" r:id="rId9"/>
    <p:sldId id="298" r:id="rId10"/>
    <p:sldId id="304" r:id="rId11"/>
    <p:sldId id="299" r:id="rId12"/>
    <p:sldId id="300" r:id="rId13"/>
    <p:sldId id="318" r:id="rId14"/>
    <p:sldId id="320" r:id="rId15"/>
    <p:sldId id="321" r:id="rId16"/>
    <p:sldId id="319" r:id="rId17"/>
    <p:sldId id="322" r:id="rId18"/>
    <p:sldId id="323" r:id="rId19"/>
    <p:sldId id="324" r:id="rId20"/>
    <p:sldId id="305" r:id="rId21"/>
    <p:sldId id="317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276" r:id="rId34"/>
    <p:sldId id="278" r:id="rId35"/>
    <p:sldId id="30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446"/>
    <a:srgbClr val="39714C"/>
    <a:srgbClr val="6EB141"/>
    <a:srgbClr val="FBF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716" autoAdjust="0"/>
  </p:normalViewPr>
  <p:slideViewPr>
    <p:cSldViewPr snapToGrid="0" snapToObjects="1">
      <p:cViewPr varScale="1">
        <p:scale>
          <a:sx n="92" d="100"/>
          <a:sy n="92" d="100"/>
        </p:scale>
        <p:origin x="600" y="78"/>
      </p:cViewPr>
      <p:guideLst>
        <p:guide orient="horz" pos="2157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BE231-50DE-E248-AD17-974E7FCF08C2}" type="datetimeFigureOut">
              <a:rPr kumimoji="1" lang="ko-KR" altLang="en-US" smtClean="0"/>
              <a:t>2023-03-07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331E9-1855-4E48-9BC4-492911717A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5602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60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920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068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484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3553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9979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7120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640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5995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331E9-1855-4E48-9BC4-492911717A84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012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19951-3E64-5849-AFC8-6C3B43B7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224E8D-EC98-5048-BF8F-6133878A3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FE153-8365-804E-887D-24B55434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3AA5-02C5-6947-8C1B-86D96E833D50}" type="datetime1">
              <a:rPr kumimoji="1" lang="ko-KR" altLang="en-US" smtClean="0"/>
              <a:t>2023-03-07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896DE-5C56-ED4C-BB56-FFB8C947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A516C-A35E-D64D-AD1B-7454661D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027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7FD96-C0B1-5A49-8C12-4E234CF9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0ED1DE-21B8-4D44-9A5F-0EC2B5D4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576AC-B78D-AE4F-8A64-EE1E515D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4B0E-ED1B-EF4B-B93D-8466E5AF746D}" type="datetime1">
              <a:rPr kumimoji="1" lang="ko-KR" altLang="en-US" smtClean="0"/>
              <a:t>2023-03-07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8B74E-681B-654F-A0BE-314DA038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2ACE2-EB0A-4947-A41D-77515DBF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438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C2052E-EF85-8D4C-A70A-0DD796EE0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C5C76C-9025-DA47-A2FA-9CDCB33E2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099EE-E3B1-D445-835D-AF35421B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BFA4-B669-C541-9B88-0E0B79C07877}" type="datetime1">
              <a:rPr kumimoji="1" lang="ko-KR" altLang="en-US" smtClean="0"/>
              <a:t>2023-03-07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8D9C2-D3FF-FF47-AC2C-018F5CE9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CECA2-C00D-CF49-BC88-6222F33C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56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E5E30-75CA-BB46-9020-5E8D83C4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D875A-3F04-CE49-9395-8A10F53C0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095C2-3538-014B-B4DE-04D704AA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06E6-8C0B-0141-B932-D02763CCF57F}" type="datetime1">
              <a:rPr kumimoji="1" lang="ko-KR" altLang="en-US" smtClean="0"/>
              <a:t>2023-03-07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6A3C5-8385-B24F-BBE7-8F6C22CB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61381-E41B-7E4C-9068-ACBAE2A0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546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09B7A-B6C3-DA4E-8C4E-4958C366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4F533-853B-E14B-8E91-A21F4FAB2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D6AB4-C38A-5343-8653-9455DA87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F4F8-8F30-FD41-A58D-37497550281A}" type="datetime1">
              <a:rPr kumimoji="1" lang="ko-KR" altLang="en-US" smtClean="0"/>
              <a:t>2023-03-07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4D1E7-BBFC-C04F-9F98-F0893285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EAA5A-84F3-B144-9243-03B55FB3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881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1A04D-8D48-5147-8582-6CE96673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A390A-3987-6F4A-8AE2-009F409BD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C06179-7769-374F-BCE8-9A8EAB19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75232E-C5AA-4C49-9717-A6AD3C19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423E-2019-AD46-A66F-89A4B92EF6DB}" type="datetime1">
              <a:rPr kumimoji="1" lang="ko-KR" altLang="en-US" smtClean="0"/>
              <a:t>2023-03-07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7217DB-A34C-094F-ADA3-50E46CD7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95646B-6CD2-AE46-9E17-F01F6C05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715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AF490-9708-CA46-BE79-AB52CC88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4DA9C-FF76-404E-922A-635BCA550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E73B2-E0F1-9F4C-8828-7526B5356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CFA0F2-FCD7-664B-B7D8-348650E68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B104BB-DEA7-B04F-ACE8-97D4A1941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45F5D1-ACC3-CB47-AFB5-7CD8268E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A421-7CE5-B842-ABDD-C26DA7172C27}" type="datetime1">
              <a:rPr kumimoji="1" lang="ko-KR" altLang="en-US" smtClean="0"/>
              <a:t>2023-03-07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56202B-945B-7642-99E4-9273EF4A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779BE2-8E4A-6444-AF85-5D62370B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396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CEB4E-F663-D34E-B277-0523CE1E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A5CA09-D8E8-D742-9C83-09012784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6015-D2CB-2543-B533-F8EF3CB9F782}" type="datetime1">
              <a:rPr kumimoji="1" lang="ko-KR" altLang="en-US" smtClean="0"/>
              <a:t>2023-03-07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48630D-B792-5B4F-BBB8-88164CCB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2E1CC6-F84B-3848-BAC7-F4D6861C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163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965971-B1B3-8A4A-AB43-DF58723A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BAE9-B4FA-854F-A278-63225F4E20D7}" type="datetime1">
              <a:rPr kumimoji="1" lang="ko-KR" altLang="en-US" smtClean="0"/>
              <a:t>2023-03-07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F45683-A588-9E42-BD6E-FA39DE6C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1140E5-3D20-1F40-9F98-B2D41CC3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47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1D5B1-17AF-6A41-BB0F-1A132290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F1808-42E5-6B4E-A9F5-754EE779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A400D-ADA2-A341-913F-0D2F45274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40BBBD-B8A3-7640-B44F-E923B601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B771-F8B5-E644-8CDD-EF1589E72E80}" type="datetime1">
              <a:rPr kumimoji="1" lang="ko-KR" altLang="en-US" smtClean="0"/>
              <a:t>2023-03-07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4BDA2-35AE-8344-8202-8BF75E44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AF6930-5A99-1446-97D3-AA37691F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217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C3AE5-91CC-C247-8964-1E70C36F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D80A9C-5F90-AA49-9148-9384BF09F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9B9869-E759-2648-AC49-BE81300A4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080B5-43DF-714C-9031-51CC761C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2867-029D-FE42-90BF-D008F51E85DA}" type="datetime1">
              <a:rPr kumimoji="1" lang="ko-KR" altLang="en-US" smtClean="0"/>
              <a:t>2023-03-07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622F42-0405-5D4B-8449-5EF0F2B5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F63DB-1609-9449-BF20-D44DCF61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214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84B410-9870-5E4D-A252-18E45917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83124-500E-B44F-8459-6BAA8075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C2E8C-49F5-C94C-9152-136271609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8C3C-33B3-5243-B144-BBD7023E4495}" type="datetime1">
              <a:rPr kumimoji="1" lang="ko-KR" altLang="en-US" smtClean="0"/>
              <a:t>2023-03-07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4A637-A5CA-0448-84AD-2587A13AF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F9FD7-DA20-AA46-B407-FD0B60F35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9188-B78C-8440-B422-1B9ADED664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858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2BB53D-E0F0-E04E-98DB-39DB58ED1662}"/>
              </a:ext>
            </a:extLst>
          </p:cNvPr>
          <p:cNvSpPr txBox="1"/>
          <p:nvPr/>
        </p:nvSpPr>
        <p:spPr>
          <a:xfrm>
            <a:off x="726440" y="2383665"/>
            <a:ext cx="10740390" cy="10156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6000" b="1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MY</a:t>
            </a:r>
            <a:r>
              <a:rPr lang="ko-KR" altLang="en-US" sz="60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WAY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6927619" y="4947339"/>
            <a:ext cx="4539211" cy="9233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프로젝트명</a:t>
            </a:r>
            <a:r>
              <a:rPr lang="ko-KR" altLang="en-US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: SUBWAY 결제시스템 </a:t>
            </a:r>
            <a:r>
              <a:rPr lang="ko-KR" altLang="en-US" b="1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재구현</a:t>
            </a:r>
            <a:endParaRPr lang="ko-KR" altLang="en-US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팀원 </a:t>
            </a:r>
            <a:r>
              <a:rPr lang="en-US" altLang="ko-KR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:</a:t>
            </a:r>
            <a:r>
              <a:rPr lang="ko-KR" altLang="en-US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김미영</a:t>
            </a:r>
            <a:r>
              <a:rPr lang="ko-KR" altLang="en-US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b="1" dirty="0" err="1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권가영</a:t>
            </a:r>
            <a:r>
              <a:rPr lang="ko-KR" altLang="en-US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, 오유진, </a:t>
            </a:r>
            <a:r>
              <a:rPr lang="ko-KR" altLang="en-US" b="1" dirty="0" err="1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백한결</a:t>
            </a:r>
            <a:endParaRPr lang="ko-KR" altLang="en-US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E039154B-013D-E74E-A3C9-F303A5144E6A}"/>
              </a:ext>
            </a:extLst>
          </p:cNvPr>
          <p:cNvCxnSpPr/>
          <p:nvPr/>
        </p:nvCxnSpPr>
        <p:spPr>
          <a:xfrm>
            <a:off x="726440" y="342900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F59E59-38A5-6341-A2FF-9D5D98B0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  <a:latin typeface="+mj-lt"/>
              </a:rPr>
              <a:t>1</a:t>
            </a:fld>
            <a:endParaRPr kumimoji="1" lang="ko-KR" altLang="en-US" dirty="0">
              <a:solidFill>
                <a:srgbClr val="39714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18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10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750522" y="2483427"/>
            <a:ext cx="4690956" cy="1891146"/>
            <a:chOff x="4177145" y="2680855"/>
            <a:chExt cx="4352712" cy="1465118"/>
          </a:xfrm>
        </p:grpSpPr>
        <p:sp>
          <p:nvSpPr>
            <p:cNvPr id="7" name="텍스트 상자 4"/>
            <p:cNvSpPr txBox="1">
              <a:spLocks/>
            </p:cNvSpPr>
            <p:nvPr/>
          </p:nvSpPr>
          <p:spPr>
            <a:xfrm>
              <a:off x="4679897" y="3020999"/>
              <a:ext cx="3347208" cy="57007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algn="ctr" latinLnBrk="0">
                <a:lnSpc>
                  <a:spcPct val="150000"/>
                </a:lnSpc>
                <a:defRPr>
                  <a:latin typeface="Noto Sans CJK KR Medium" charset="0"/>
                  <a:ea typeface="Noto Sans CJK KR Medium" charset="0"/>
                  <a:cs typeface="Noto Sans CJK KR Medium" charset="0"/>
                </a:defRPr>
              </a:pPr>
              <a:r>
                <a:rPr lang="ko-KR" altLang="en-US" sz="3200" b="1" dirty="0" err="1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팀일정</a:t>
              </a:r>
              <a:endParaRPr lang="ko-KR" altLang="en-US" sz="3200" b="1" dirty="0">
                <a:solidFill>
                  <a:srgbClr val="39714C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77145" y="2680855"/>
              <a:ext cx="4352712" cy="1465118"/>
            </a:xfrm>
            <a:prstGeom prst="rect">
              <a:avLst/>
            </a:prstGeom>
            <a:noFill/>
            <a:ln w="38100">
              <a:solidFill>
                <a:srgbClr val="1A7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435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621030" y="247015"/>
            <a:ext cx="43033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3. 팀 일정</a:t>
            </a:r>
            <a:endParaRPr lang="ko-KR" altLang="en-US" sz="2400" b="1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11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35"/>
          <p:cNvSpPr txBox="1">
            <a:spLocks/>
          </p:cNvSpPr>
          <p:nvPr/>
        </p:nvSpPr>
        <p:spPr>
          <a:xfrm>
            <a:off x="767080" y="821690"/>
            <a:ext cx="10587355" cy="56673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 dirty="0">
                <a:latin typeface="맑은 고딕" charset="0"/>
                <a:ea typeface="맑은 고딕" charset="0"/>
              </a:rPr>
              <a:t>02/24 (금)</a:t>
            </a:r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 dirty="0" err="1">
                <a:latin typeface="맑은 고딕" charset="0"/>
                <a:ea typeface="맑은 고딕" charset="0"/>
              </a:rPr>
              <a:t>주제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선정</a:t>
            </a:r>
            <a:r>
              <a:rPr sz="1100" dirty="0">
                <a:latin typeface="맑은 고딕" charset="0"/>
                <a:ea typeface="맑은 고딕" charset="0"/>
              </a:rPr>
              <a:t> / </a:t>
            </a:r>
            <a:r>
              <a:rPr sz="1100" dirty="0" err="1">
                <a:latin typeface="맑은 고딕" charset="0"/>
                <a:ea typeface="맑은 고딕" charset="0"/>
              </a:rPr>
              <a:t>역할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분담</a:t>
            </a:r>
            <a:r>
              <a:rPr sz="1100" dirty="0">
                <a:latin typeface="맑은 고딕" charset="0"/>
                <a:ea typeface="맑은 고딕" charset="0"/>
              </a:rPr>
              <a:t> / </a:t>
            </a:r>
            <a:r>
              <a:rPr sz="1100" dirty="0" err="1">
                <a:latin typeface="맑은 고딕" charset="0"/>
                <a:ea typeface="맑은 고딕" charset="0"/>
              </a:rPr>
              <a:t>DB설계</a:t>
            </a:r>
            <a:r>
              <a:rPr sz="1100" dirty="0">
                <a:latin typeface="맑은 고딕" charset="0"/>
                <a:ea typeface="맑은 고딕" charset="0"/>
              </a:rPr>
              <a:t>/</a:t>
            </a:r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 dirty="0">
                <a:latin typeface="맑은 고딕" charset="0"/>
                <a:ea typeface="맑은 고딕" charset="0"/>
              </a:rPr>
              <a:t>02/25 ( 토)</a:t>
            </a:r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 dirty="0" err="1">
                <a:latin typeface="맑은 고딕" charset="0"/>
                <a:ea typeface="맑은 고딕" charset="0"/>
              </a:rPr>
              <a:t>myway</a:t>
            </a:r>
            <a:r>
              <a:rPr sz="1100" dirty="0">
                <a:latin typeface="맑은 고딕" charset="0"/>
                <a:ea typeface="맑은 고딕" charset="0"/>
              </a:rPr>
              <a:t>(</a:t>
            </a:r>
            <a:r>
              <a:rPr sz="1100" dirty="0" err="1">
                <a:latin typeface="맑은 고딕" charset="0"/>
                <a:ea typeface="맑은 고딕" charset="0"/>
              </a:rPr>
              <a:t>주제</a:t>
            </a:r>
            <a:r>
              <a:rPr sz="1100" dirty="0">
                <a:latin typeface="맑은 고딕" charset="0"/>
                <a:ea typeface="맑은 고딕" charset="0"/>
              </a:rPr>
              <a:t>) </a:t>
            </a:r>
            <a:r>
              <a:rPr sz="1100" dirty="0" err="1">
                <a:latin typeface="맑은 고딕" charset="0"/>
                <a:ea typeface="맑은 고딕" charset="0"/>
              </a:rPr>
              <a:t>필요한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Dto</a:t>
            </a:r>
            <a:r>
              <a:rPr sz="1100" dirty="0">
                <a:latin typeface="맑은 고딕" charset="0"/>
                <a:ea typeface="맑은 고딕" charset="0"/>
              </a:rPr>
              <a:t>, Dao, controller </a:t>
            </a:r>
            <a:r>
              <a:rPr sz="1100" dirty="0" err="1">
                <a:latin typeface="맑은 고딕" charset="0"/>
                <a:ea typeface="맑은 고딕" charset="0"/>
              </a:rPr>
              <a:t>파일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생성</a:t>
            </a:r>
            <a:r>
              <a:rPr sz="1100" dirty="0">
                <a:latin typeface="맑은 고딕" charset="0"/>
                <a:ea typeface="맑은 고딕" charset="0"/>
              </a:rPr>
              <a:t> 및 </a:t>
            </a:r>
            <a:r>
              <a:rPr sz="1100" dirty="0" err="1">
                <a:latin typeface="맑은 고딕" charset="0"/>
                <a:ea typeface="맑은 고딕" charset="0"/>
              </a:rPr>
              <a:t>Dto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설계</a:t>
            </a:r>
            <a:r>
              <a:rPr sz="1100" dirty="0">
                <a:latin typeface="맑은 고딕" charset="0"/>
                <a:ea typeface="맑은 고딕" charset="0"/>
              </a:rPr>
              <a:t>, </a:t>
            </a:r>
            <a:r>
              <a:rPr sz="1100" dirty="0" err="1">
                <a:latin typeface="맑은 고딕" charset="0"/>
                <a:ea typeface="맑은 고딕" charset="0"/>
              </a:rPr>
              <a:t>팀원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개인파트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개발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진행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 dirty="0">
                <a:latin typeface="맑은 고딕" charset="0"/>
                <a:ea typeface="맑은 고딕" charset="0"/>
              </a:rPr>
              <a:t>02/26 (일)</a:t>
            </a:r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 dirty="0" err="1">
                <a:latin typeface="맑은 고딕" charset="0"/>
                <a:ea typeface="맑은 고딕" charset="0"/>
              </a:rPr>
              <a:t>팀원</a:t>
            </a:r>
            <a:r>
              <a:rPr lang="ko-KR" sz="1100" dirty="0">
                <a:latin typeface="맑은 고딕" charset="0"/>
                <a:ea typeface="맑은 고딕" charset="0"/>
              </a:rPr>
              <a:t> </a:t>
            </a:r>
            <a:r>
              <a:rPr lang="ko-KR" sz="1100" dirty="0" err="1">
                <a:latin typeface="맑은 고딕" charset="0"/>
                <a:ea typeface="맑은 고딕" charset="0"/>
              </a:rPr>
              <a:t>개인파트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개발</a:t>
            </a:r>
            <a:r>
              <a:rPr sz="1100" dirty="0">
                <a:latin typeface="맑은 고딕" charset="0"/>
                <a:ea typeface="맑은 고딕" charset="0"/>
              </a:rPr>
              <a:t> / </a:t>
            </a:r>
            <a:r>
              <a:rPr sz="1100" dirty="0" err="1">
                <a:latin typeface="맑은 고딕" charset="0"/>
                <a:ea typeface="맑은 고딕" charset="0"/>
              </a:rPr>
              <a:t>진행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상황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공유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 dirty="0">
                <a:latin typeface="맑은 고딕" charset="0"/>
                <a:ea typeface="맑은 고딕" charset="0"/>
              </a:rPr>
              <a:t>2/27 (월) </a:t>
            </a:r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 dirty="0" err="1">
                <a:latin typeface="맑은 고딕" charset="0"/>
                <a:ea typeface="맑은 고딕" charset="0"/>
              </a:rPr>
              <a:t>로그인한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사용자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정보</a:t>
            </a:r>
            <a:r>
              <a:rPr sz="1100" dirty="0">
                <a:latin typeface="맑은 고딕" charset="0"/>
                <a:ea typeface="맑은 고딕" charset="0"/>
              </a:rPr>
              <a:t>, </a:t>
            </a:r>
            <a:r>
              <a:rPr sz="1100" dirty="0" err="1">
                <a:latin typeface="맑은 고딕" charset="0"/>
                <a:ea typeface="맑은 고딕" charset="0"/>
              </a:rPr>
              <a:t>관리자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구분하여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각각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화면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분리</a:t>
            </a:r>
            <a:r>
              <a:rPr sz="1100" dirty="0">
                <a:latin typeface="맑은 고딕" charset="0"/>
                <a:ea typeface="맑은 고딕" charset="0"/>
              </a:rPr>
              <a:t>/1차 </a:t>
            </a:r>
            <a:r>
              <a:rPr sz="1100" dirty="0" err="1">
                <a:latin typeface="맑은 고딕" charset="0"/>
                <a:ea typeface="맑은 고딕" charset="0"/>
              </a:rPr>
              <a:t>취합</a:t>
            </a:r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 dirty="0">
                <a:latin typeface="맑은 고딕" charset="0"/>
                <a:ea typeface="맑은 고딕" charset="0"/>
              </a:rPr>
              <a:t>2/28 (화)</a:t>
            </a:r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 dirty="0" err="1">
                <a:latin typeface="맑은 고딕" charset="0"/>
                <a:ea typeface="맑은 고딕" charset="0"/>
              </a:rPr>
              <a:t>팀원</a:t>
            </a:r>
            <a:r>
              <a:rPr lang="ko-KR" sz="1100" dirty="0">
                <a:latin typeface="맑은 고딕" charset="0"/>
                <a:ea typeface="맑은 고딕" charset="0"/>
              </a:rPr>
              <a:t> </a:t>
            </a:r>
            <a:r>
              <a:rPr lang="ko-KR" sz="1100" dirty="0" err="1">
                <a:latin typeface="맑은 고딕" charset="0"/>
                <a:ea typeface="맑은 고딕" charset="0"/>
              </a:rPr>
              <a:t>개인파트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개발</a:t>
            </a:r>
            <a:r>
              <a:rPr sz="1100" dirty="0">
                <a:latin typeface="맑은 고딕" charset="0"/>
                <a:ea typeface="맑은 고딕" charset="0"/>
              </a:rPr>
              <a:t>/ 2차 </a:t>
            </a:r>
            <a:r>
              <a:rPr sz="1100" dirty="0" err="1">
                <a:latin typeface="맑은 고딕" charset="0"/>
                <a:ea typeface="맑은 고딕" charset="0"/>
              </a:rPr>
              <a:t>취합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 dirty="0">
                <a:latin typeface="맑은 고딕" charset="0"/>
                <a:ea typeface="맑은 고딕" charset="0"/>
              </a:rPr>
              <a:t>3/1(수)</a:t>
            </a:r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 dirty="0">
                <a:latin typeface="맑은 고딕" charset="0"/>
                <a:ea typeface="맑은 고딕" charset="0"/>
              </a:rPr>
              <a:t>수</a:t>
            </a:r>
            <a:r>
              <a:rPr lang="ko-KR" sz="1100" dirty="0">
                <a:latin typeface="맑은 고딕" charset="0"/>
                <a:ea typeface="맑은 고딕" charset="0"/>
              </a:rPr>
              <a:t>정 필요한 </a:t>
            </a:r>
            <a:r>
              <a:rPr sz="1100" dirty="0" err="1">
                <a:latin typeface="맑은 고딕" charset="0"/>
                <a:ea typeface="맑은 고딕" charset="0"/>
              </a:rPr>
              <a:t>부분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의견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공유</a:t>
            </a:r>
            <a:r>
              <a:rPr sz="1100" dirty="0">
                <a:latin typeface="맑은 고딕" charset="0"/>
                <a:ea typeface="맑은 고딕" charset="0"/>
              </a:rPr>
              <a:t> 후 </a:t>
            </a:r>
            <a:r>
              <a:rPr sz="1100" dirty="0" err="1">
                <a:latin typeface="맑은 고딕" charset="0"/>
                <a:ea typeface="맑은 고딕" charset="0"/>
              </a:rPr>
              <a:t>개발진행</a:t>
            </a:r>
            <a:r>
              <a:rPr sz="1100" dirty="0">
                <a:latin typeface="맑은 고딕" charset="0"/>
                <a:ea typeface="맑은 고딕" charset="0"/>
              </a:rPr>
              <a:t> / 3차 </a:t>
            </a:r>
            <a:r>
              <a:rPr sz="1100" dirty="0" err="1">
                <a:latin typeface="맑은 고딕" charset="0"/>
                <a:ea typeface="맑은 고딕" charset="0"/>
              </a:rPr>
              <a:t>취합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 dirty="0">
                <a:latin typeface="맑은 고딕" charset="0"/>
                <a:ea typeface="맑은 고딕" charset="0"/>
              </a:rPr>
              <a:t>3/2(목)</a:t>
            </a:r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 dirty="0" err="1">
                <a:latin typeface="맑은 고딕" charset="0"/>
                <a:ea typeface="맑은 고딕" charset="0"/>
              </a:rPr>
              <a:t>중간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점검</a:t>
            </a:r>
            <a:r>
              <a:rPr sz="1100" dirty="0">
                <a:latin typeface="맑은 고딕" charset="0"/>
                <a:ea typeface="맑은 고딕" charset="0"/>
              </a:rPr>
              <a:t> 후 </a:t>
            </a:r>
            <a:r>
              <a:rPr sz="1100" dirty="0" err="1">
                <a:latin typeface="맑은 고딕" charset="0"/>
                <a:ea typeface="맑은 고딕" charset="0"/>
              </a:rPr>
              <a:t>추가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기능</a:t>
            </a:r>
            <a:r>
              <a:rPr sz="1100" dirty="0">
                <a:latin typeface="맑은 고딕" charset="0"/>
                <a:ea typeface="맑은 고딕" charset="0"/>
              </a:rPr>
              <a:t>(</a:t>
            </a:r>
            <a:r>
              <a:rPr sz="1100" dirty="0" err="1">
                <a:latin typeface="맑은 고딕" charset="0"/>
                <a:ea typeface="맑은 고딕" charset="0"/>
              </a:rPr>
              <a:t>통계</a:t>
            </a:r>
            <a:r>
              <a:rPr sz="1100" dirty="0">
                <a:latin typeface="맑은 고딕" charset="0"/>
                <a:ea typeface="맑은 고딕" charset="0"/>
              </a:rPr>
              <a:t>, </a:t>
            </a:r>
            <a:r>
              <a:rPr sz="1100" dirty="0" err="1">
                <a:latin typeface="맑은 고딕" charset="0"/>
                <a:ea typeface="맑은 고딕" charset="0"/>
              </a:rPr>
              <a:t>쿠폰</a:t>
            </a:r>
            <a:r>
              <a:rPr sz="1100" dirty="0">
                <a:latin typeface="맑은 고딕" charset="0"/>
                <a:ea typeface="맑은 고딕" charset="0"/>
              </a:rPr>
              <a:t>) </a:t>
            </a:r>
            <a:r>
              <a:rPr sz="1100" dirty="0" err="1">
                <a:latin typeface="맑은 고딕" charset="0"/>
                <a:ea typeface="맑은 고딕" charset="0"/>
              </a:rPr>
              <a:t>개발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시작</a:t>
            </a:r>
            <a:r>
              <a:rPr sz="1100" dirty="0">
                <a:latin typeface="맑은 고딕" charset="0"/>
                <a:ea typeface="맑은 고딕" charset="0"/>
              </a:rPr>
              <a:t>/ 4차 </a:t>
            </a:r>
            <a:r>
              <a:rPr sz="1100" dirty="0" err="1">
                <a:latin typeface="맑은 고딕" charset="0"/>
                <a:ea typeface="맑은 고딕" charset="0"/>
              </a:rPr>
              <a:t>취합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 dirty="0">
                <a:latin typeface="맑은 고딕" charset="0"/>
                <a:ea typeface="맑은 고딕" charset="0"/>
              </a:rPr>
              <a:t>3/3(금)</a:t>
            </a:r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 dirty="0" err="1">
                <a:latin typeface="맑은 고딕" charset="0"/>
                <a:ea typeface="맑은 고딕" charset="0"/>
              </a:rPr>
              <a:t>추가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기능</a:t>
            </a:r>
            <a:r>
              <a:rPr sz="1100" dirty="0">
                <a:latin typeface="맑은 고딕" charset="0"/>
                <a:ea typeface="맑은 고딕" charset="0"/>
              </a:rPr>
              <a:t>(</a:t>
            </a:r>
            <a:r>
              <a:rPr sz="1100" dirty="0" err="1">
                <a:latin typeface="맑은 고딕" charset="0"/>
                <a:ea typeface="맑은 고딕" charset="0"/>
              </a:rPr>
              <a:t>통계</a:t>
            </a:r>
            <a:r>
              <a:rPr sz="1100" dirty="0">
                <a:latin typeface="맑은 고딕" charset="0"/>
                <a:ea typeface="맑은 고딕" charset="0"/>
              </a:rPr>
              <a:t>, </a:t>
            </a:r>
            <a:r>
              <a:rPr sz="1100" dirty="0" err="1">
                <a:latin typeface="맑은 고딕" charset="0"/>
                <a:ea typeface="맑은 고딕" charset="0"/>
              </a:rPr>
              <a:t>쿠폰</a:t>
            </a:r>
            <a:r>
              <a:rPr sz="1100" dirty="0">
                <a:latin typeface="맑은 고딕" charset="0"/>
                <a:ea typeface="맑은 고딕" charset="0"/>
              </a:rPr>
              <a:t>) </a:t>
            </a:r>
            <a:r>
              <a:rPr sz="1100" dirty="0" err="1">
                <a:latin typeface="맑은 고딕" charset="0"/>
                <a:ea typeface="맑은 고딕" charset="0"/>
              </a:rPr>
              <a:t>개발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진행</a:t>
            </a:r>
            <a:r>
              <a:rPr sz="1100" dirty="0">
                <a:latin typeface="맑은 고딕" charset="0"/>
                <a:ea typeface="맑은 고딕" charset="0"/>
              </a:rPr>
              <a:t> 및 </a:t>
            </a:r>
            <a:r>
              <a:rPr sz="1100" dirty="0" err="1">
                <a:latin typeface="맑은 고딕" charset="0"/>
                <a:ea typeface="맑은 고딕" charset="0"/>
              </a:rPr>
              <a:t>의견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공유</a:t>
            </a:r>
            <a:r>
              <a:rPr sz="1100" dirty="0">
                <a:latin typeface="맑은 고딕" charset="0"/>
                <a:ea typeface="맑은 고딕" charset="0"/>
              </a:rPr>
              <a:t>/ 5차 </a:t>
            </a:r>
            <a:r>
              <a:rPr sz="1100" dirty="0" err="1">
                <a:latin typeface="맑은 고딕" charset="0"/>
                <a:ea typeface="맑은 고딕" charset="0"/>
              </a:rPr>
              <a:t>취합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 dirty="0">
                <a:latin typeface="맑은 고딕" charset="0"/>
                <a:ea typeface="맑은 고딕" charset="0"/>
              </a:rPr>
              <a:t>3/4(토)</a:t>
            </a:r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 dirty="0" err="1">
                <a:latin typeface="맑은 고딕" charset="0"/>
                <a:ea typeface="맑은 고딕" charset="0"/>
              </a:rPr>
              <a:t>관리자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페이지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콘솔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디자인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수정</a:t>
            </a:r>
            <a:r>
              <a:rPr sz="1100" dirty="0">
                <a:latin typeface="맑은 고딕" charset="0"/>
                <a:ea typeface="맑은 고딕" charset="0"/>
              </a:rPr>
              <a:t>(</a:t>
            </a:r>
            <a:r>
              <a:rPr sz="1100" dirty="0" err="1">
                <a:latin typeface="맑은 고딕" charset="0"/>
                <a:ea typeface="맑은 고딕" charset="0"/>
              </a:rPr>
              <a:t>정리</a:t>
            </a:r>
            <a:r>
              <a:rPr sz="1100" dirty="0">
                <a:latin typeface="맑은 고딕" charset="0"/>
                <a:ea typeface="맑은 고딕" charset="0"/>
              </a:rPr>
              <a:t>)/ </a:t>
            </a:r>
            <a:r>
              <a:rPr sz="1100" dirty="0" err="1">
                <a:latin typeface="맑은 고딕" charset="0"/>
                <a:ea typeface="맑은 고딕" charset="0"/>
              </a:rPr>
              <a:t>사용자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페이지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콘솔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디자인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수정</a:t>
            </a:r>
            <a:r>
              <a:rPr sz="1100" dirty="0">
                <a:latin typeface="맑은 고딕" charset="0"/>
                <a:ea typeface="맑은 고딕" charset="0"/>
              </a:rPr>
              <a:t>(</a:t>
            </a:r>
            <a:r>
              <a:rPr sz="1100" dirty="0" err="1">
                <a:latin typeface="맑은 고딕" charset="0"/>
                <a:ea typeface="맑은 고딕" charset="0"/>
              </a:rPr>
              <a:t>정리</a:t>
            </a:r>
            <a:r>
              <a:rPr sz="1100" dirty="0">
                <a:latin typeface="맑은 고딕" charset="0"/>
                <a:ea typeface="맑은 고딕" charset="0"/>
              </a:rPr>
              <a:t>)/ </a:t>
            </a:r>
            <a:r>
              <a:rPr sz="1100" dirty="0" err="1">
                <a:latin typeface="맑은 고딕" charset="0"/>
                <a:ea typeface="맑은 고딕" charset="0"/>
              </a:rPr>
              <a:t>필요한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데이터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SQL문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추가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 dirty="0">
                <a:latin typeface="맑은 고딕" charset="0"/>
                <a:ea typeface="맑은 고딕" charset="0"/>
              </a:rPr>
              <a:t>3/5(일)</a:t>
            </a:r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altLang="en-US" sz="1100" dirty="0" err="1" smtClean="0">
                <a:latin typeface="맑은 고딕" charset="0"/>
                <a:ea typeface="맑은 고딕" charset="0"/>
              </a:rPr>
              <a:t>디스코드</a:t>
            </a:r>
            <a:r>
              <a:rPr sz="1100" dirty="0" smtClean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이용한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팀원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회의</a:t>
            </a:r>
            <a:r>
              <a:rPr sz="1100" dirty="0">
                <a:latin typeface="맑은 고딕" charset="0"/>
                <a:ea typeface="맑은 고딕" charset="0"/>
              </a:rPr>
              <a:t> 및 </a:t>
            </a:r>
            <a:r>
              <a:rPr sz="1100" dirty="0" err="1">
                <a:latin typeface="맑은 고딕" charset="0"/>
                <a:ea typeface="맑은 고딕" charset="0"/>
              </a:rPr>
              <a:t>필요한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데이터</a:t>
            </a:r>
            <a:r>
              <a:rPr sz="1100" dirty="0">
                <a:latin typeface="맑은 고딕" charset="0"/>
                <a:ea typeface="맑은 고딕" charset="0"/>
              </a:rPr>
              <a:t>(</a:t>
            </a:r>
            <a:r>
              <a:rPr sz="1100" dirty="0" err="1">
                <a:latin typeface="맑은 고딕" charset="0"/>
                <a:ea typeface="맑은 고딕" charset="0"/>
              </a:rPr>
              <a:t>DB상</a:t>
            </a:r>
            <a:r>
              <a:rPr sz="1100" dirty="0">
                <a:latin typeface="맑은 고딕" charset="0"/>
                <a:ea typeface="맑은 고딕" charset="0"/>
              </a:rPr>
              <a:t>) </a:t>
            </a:r>
            <a:r>
              <a:rPr sz="1100" dirty="0" err="1">
                <a:latin typeface="맑은 고딕" charset="0"/>
                <a:ea typeface="맑은 고딕" charset="0"/>
              </a:rPr>
              <a:t>SQl문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마무리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정리</a:t>
            </a:r>
            <a:r>
              <a:rPr sz="1100" dirty="0">
                <a:latin typeface="맑은 고딕" charset="0"/>
                <a:ea typeface="맑은 고딕" charset="0"/>
              </a:rPr>
              <a:t>/PPT </a:t>
            </a:r>
            <a:r>
              <a:rPr sz="1100" dirty="0" err="1">
                <a:latin typeface="맑은 고딕" charset="0"/>
                <a:ea typeface="맑은 고딕" charset="0"/>
              </a:rPr>
              <a:t>제작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시작</a:t>
            </a:r>
            <a:r>
              <a:rPr sz="1100" dirty="0">
                <a:latin typeface="맑은 고딕" charset="0"/>
                <a:ea typeface="맑은 고딕" charset="0"/>
              </a:rPr>
              <a:t>/ </a:t>
            </a:r>
            <a:r>
              <a:rPr sz="1100" dirty="0" err="1">
                <a:latin typeface="맑은 고딕" charset="0"/>
                <a:ea typeface="맑은 고딕" charset="0"/>
              </a:rPr>
              <a:t>서로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구현한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부분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설명</a:t>
            </a:r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 dirty="0">
                <a:latin typeface="맑은 고딕" charset="0"/>
                <a:ea typeface="맑은 고딕" charset="0"/>
              </a:rPr>
              <a:t>3/6(월)</a:t>
            </a:r>
            <a:endParaRPr lang="ko-KR" altLang="en-US" sz="11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100" dirty="0" err="1">
                <a:latin typeface="맑은 고딕" charset="0"/>
                <a:ea typeface="맑은 고딕" charset="0"/>
              </a:rPr>
              <a:t>최종</a:t>
            </a:r>
            <a:r>
              <a:rPr sz="1100" dirty="0">
                <a:latin typeface="맑은 고딕" charset="0"/>
                <a:ea typeface="맑은 고딕" charset="0"/>
              </a:rPr>
              <a:t> PPT </a:t>
            </a:r>
            <a:r>
              <a:rPr sz="1100" dirty="0" err="1">
                <a:latin typeface="맑은 고딕" charset="0"/>
                <a:ea typeface="맑은 고딕" charset="0"/>
              </a:rPr>
              <a:t>제작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완성</a:t>
            </a:r>
            <a:r>
              <a:rPr sz="1100" dirty="0">
                <a:latin typeface="맑은 고딕" charset="0"/>
                <a:ea typeface="맑은 고딕" charset="0"/>
              </a:rPr>
              <a:t>, </a:t>
            </a:r>
            <a:r>
              <a:rPr sz="1100" dirty="0" err="1">
                <a:latin typeface="맑은 고딕" charset="0"/>
                <a:ea typeface="맑은 고딕" charset="0"/>
              </a:rPr>
              <a:t>발표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r>
              <a:rPr sz="1100" dirty="0" err="1">
                <a:latin typeface="맑은 고딕" charset="0"/>
                <a:ea typeface="맑은 고딕" charset="0"/>
              </a:rPr>
              <a:t>준비</a:t>
            </a:r>
            <a:r>
              <a:rPr sz="1100" dirty="0">
                <a:latin typeface="맑은 고딕" charset="0"/>
                <a:ea typeface="맑은 고딕" charset="0"/>
              </a:rPr>
              <a:t> </a:t>
            </a:r>
            <a:endParaRPr lang="ko-KR" altLang="en-US" sz="11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436418" y="247015"/>
            <a:ext cx="43033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3. 팀원 일정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12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436418" y="852170"/>
            <a:ext cx="11003107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45"/>
          <p:cNvSpPr txBox="1">
            <a:spLocks/>
          </p:cNvSpPr>
          <p:nvPr/>
        </p:nvSpPr>
        <p:spPr>
          <a:xfrm>
            <a:off x="346710" y="937490"/>
            <a:ext cx="2893060" cy="58102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200" dirty="0" err="1">
                <a:latin typeface="맑은 고딕" charset="0"/>
                <a:ea typeface="맑은 고딕" charset="0"/>
              </a:rPr>
              <a:t>김미영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02/24 (금)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주제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선정</a:t>
            </a:r>
            <a:r>
              <a:rPr sz="1000" dirty="0">
                <a:latin typeface="맑은 고딕" charset="0"/>
                <a:ea typeface="맑은 고딕" charset="0"/>
              </a:rPr>
              <a:t> / </a:t>
            </a:r>
            <a:r>
              <a:rPr sz="1000" dirty="0" err="1">
                <a:latin typeface="맑은 고딕" charset="0"/>
                <a:ea typeface="맑은 고딕" charset="0"/>
              </a:rPr>
              <a:t>역할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분담</a:t>
            </a:r>
            <a:r>
              <a:rPr sz="1000" dirty="0">
                <a:latin typeface="맑은 고딕" charset="0"/>
                <a:ea typeface="맑은 고딕" charset="0"/>
              </a:rPr>
              <a:t> / </a:t>
            </a:r>
            <a:r>
              <a:rPr sz="1000" dirty="0" err="1">
                <a:latin typeface="맑은 고딕" charset="0"/>
                <a:ea typeface="맑은 고딕" charset="0"/>
              </a:rPr>
              <a:t>DB설계</a:t>
            </a:r>
            <a:r>
              <a:rPr sz="1000" dirty="0">
                <a:latin typeface="맑은 고딕" charset="0"/>
                <a:ea typeface="맑은 고딕" charset="0"/>
              </a:rPr>
              <a:t>/ </a:t>
            </a:r>
            <a:r>
              <a:rPr sz="1000" dirty="0" err="1">
                <a:latin typeface="맑은 고딕" charset="0"/>
                <a:ea typeface="맑은 고딕" charset="0"/>
              </a:rPr>
              <a:t>GIT생성</a:t>
            </a:r>
            <a:r>
              <a:rPr sz="1000" dirty="0">
                <a:latin typeface="맑은 고딕" charset="0"/>
                <a:ea typeface="맑은 고딕" charset="0"/>
              </a:rPr>
              <a:t> / Package 및 </a:t>
            </a:r>
            <a:r>
              <a:rPr sz="1000" dirty="0" err="1">
                <a:latin typeface="맑은 고딕" charset="0"/>
                <a:ea typeface="맑은 고딕" charset="0"/>
              </a:rPr>
              <a:t>필드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생성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02/25 (토)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관리자페이지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설계</a:t>
            </a:r>
            <a:r>
              <a:rPr sz="1000" dirty="0">
                <a:latin typeface="맑은 고딕" charset="0"/>
                <a:ea typeface="맑은 고딕" charset="0"/>
              </a:rPr>
              <a:t> / </a:t>
            </a:r>
            <a:r>
              <a:rPr sz="1000" dirty="0" err="1">
                <a:latin typeface="맑은 고딕" charset="0"/>
                <a:ea typeface="맑은 고딕" charset="0"/>
              </a:rPr>
              <a:t>재고페이지</a:t>
            </a:r>
            <a:r>
              <a:rPr sz="1000" dirty="0">
                <a:latin typeface="맑은 고딕" charset="0"/>
                <a:ea typeface="맑은 고딕" charset="0"/>
              </a:rPr>
              <a:t>( </a:t>
            </a:r>
            <a:r>
              <a:rPr sz="1000" dirty="0" err="1">
                <a:latin typeface="맑은 고딕" charset="0"/>
                <a:ea typeface="맑은 고딕" charset="0"/>
              </a:rPr>
              <a:t>재료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등록</a:t>
            </a:r>
            <a:r>
              <a:rPr sz="1000" dirty="0">
                <a:latin typeface="맑은 고딕" charset="0"/>
                <a:ea typeface="맑은 고딕" charset="0"/>
              </a:rPr>
              <a:t>, </a:t>
            </a:r>
            <a:r>
              <a:rPr sz="1000" dirty="0" err="1">
                <a:latin typeface="맑은 고딕" charset="0"/>
                <a:ea typeface="맑은 고딕" charset="0"/>
              </a:rPr>
              <a:t>재료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수정</a:t>
            </a:r>
            <a:r>
              <a:rPr sz="1000" dirty="0">
                <a:latin typeface="맑은 고딕" charset="0"/>
                <a:ea typeface="맑은 고딕" charset="0"/>
              </a:rPr>
              <a:t>, </a:t>
            </a:r>
            <a:r>
              <a:rPr sz="1000" dirty="0" err="1">
                <a:latin typeface="맑은 고딕" charset="0"/>
                <a:ea typeface="맑은 고딕" charset="0"/>
              </a:rPr>
              <a:t>재료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삭제</a:t>
            </a:r>
            <a:r>
              <a:rPr sz="1000" dirty="0">
                <a:latin typeface="맑은 고딕" charset="0"/>
                <a:ea typeface="맑은 고딕" charset="0"/>
              </a:rPr>
              <a:t>) </a:t>
            </a:r>
            <a:r>
              <a:rPr sz="1000" dirty="0" err="1">
                <a:latin typeface="맑은 고딕" charset="0"/>
                <a:ea typeface="맑은 고딕" charset="0"/>
              </a:rPr>
              <a:t>구현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02/26 (일)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추천게시판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페이지</a:t>
            </a:r>
            <a:r>
              <a:rPr sz="1000" dirty="0">
                <a:latin typeface="맑은 고딕" charset="0"/>
                <a:ea typeface="맑은 고딕" charset="0"/>
              </a:rPr>
              <a:t>( </a:t>
            </a:r>
            <a:r>
              <a:rPr sz="1000" dirty="0" err="1">
                <a:latin typeface="맑은 고딕" charset="0"/>
                <a:ea typeface="맑은 고딕" charset="0"/>
              </a:rPr>
              <a:t>게시물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등록</a:t>
            </a:r>
            <a:r>
              <a:rPr sz="1000" dirty="0">
                <a:latin typeface="맑은 고딕" charset="0"/>
                <a:ea typeface="맑은 고딕" charset="0"/>
              </a:rPr>
              <a:t>, </a:t>
            </a:r>
            <a:r>
              <a:rPr sz="1000" dirty="0" err="1">
                <a:latin typeface="맑은 고딕" charset="0"/>
                <a:ea typeface="맑은 고딕" charset="0"/>
              </a:rPr>
              <a:t>게시물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수정</a:t>
            </a:r>
            <a:r>
              <a:rPr sz="1000" dirty="0">
                <a:latin typeface="맑은 고딕" charset="0"/>
                <a:ea typeface="맑은 고딕" charset="0"/>
              </a:rPr>
              <a:t>, </a:t>
            </a:r>
            <a:r>
              <a:rPr sz="1000" dirty="0" err="1">
                <a:latin typeface="맑은 고딕" charset="0"/>
                <a:ea typeface="맑은 고딕" charset="0"/>
              </a:rPr>
              <a:t>게시물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삭제</a:t>
            </a:r>
            <a:r>
              <a:rPr sz="1000" dirty="0">
                <a:latin typeface="맑은 고딕" charset="0"/>
                <a:ea typeface="맑은 고딕" charset="0"/>
              </a:rPr>
              <a:t>) </a:t>
            </a:r>
            <a:r>
              <a:rPr sz="1000" dirty="0" err="1">
                <a:latin typeface="맑은 고딕" charset="0"/>
                <a:ea typeface="맑은 고딕" charset="0"/>
              </a:rPr>
              <a:t>구현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2/27 (월) 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추천게시판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제목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오류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수정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2/28 (화)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DB </a:t>
            </a:r>
            <a:r>
              <a:rPr sz="1000" dirty="0" err="1">
                <a:latin typeface="맑은 고딕" charset="0"/>
                <a:ea typeface="맑은 고딕" charset="0"/>
              </a:rPr>
              <a:t>연동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클래스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생성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3/1(수)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통계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관련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SQL문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찾기_Group</a:t>
            </a:r>
            <a:r>
              <a:rPr sz="1000" dirty="0">
                <a:latin typeface="맑은 고딕" charset="0"/>
                <a:ea typeface="맑은 고딕" charset="0"/>
              </a:rPr>
              <a:t> by 등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3/2(목)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캘린더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구현</a:t>
            </a:r>
            <a:r>
              <a:rPr sz="1000" dirty="0">
                <a:latin typeface="맑은 고딕" charset="0"/>
                <a:ea typeface="맑은 고딕" charset="0"/>
              </a:rPr>
              <a:t> 및 </a:t>
            </a:r>
            <a:r>
              <a:rPr sz="1000" dirty="0" err="1">
                <a:latin typeface="맑은 고딕" charset="0"/>
                <a:ea typeface="맑은 고딕" charset="0"/>
              </a:rPr>
              <a:t>일자별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매출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현황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출력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3/3(금)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관리자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페이지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디자인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통일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3/4(토)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주문</a:t>
            </a:r>
            <a:r>
              <a:rPr sz="1000" dirty="0">
                <a:latin typeface="맑은 고딕" charset="0"/>
                <a:ea typeface="맑은 고딕" charset="0"/>
              </a:rPr>
              <a:t>, </a:t>
            </a:r>
            <a:r>
              <a:rPr sz="1000" dirty="0" err="1">
                <a:latin typeface="맑은 고딕" charset="0"/>
                <a:ea typeface="맑은 고딕" charset="0"/>
              </a:rPr>
              <a:t>통계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관련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필요한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테이블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데이터</a:t>
            </a:r>
            <a:r>
              <a:rPr sz="1000" dirty="0">
                <a:latin typeface="맑은 고딕" charset="0"/>
                <a:ea typeface="맑은 고딕" charset="0"/>
              </a:rPr>
              <a:t>(MySQL) </a:t>
            </a:r>
            <a:r>
              <a:rPr sz="1000" dirty="0" err="1">
                <a:latin typeface="맑은 고딕" charset="0"/>
                <a:ea typeface="맑은 고딕" charset="0"/>
              </a:rPr>
              <a:t>추가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3/5(일)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r>
              <a:rPr lang="ko-KR" altLang="en-US" sz="1000" dirty="0" err="1">
                <a:latin typeface="맑은 고딕" charset="0"/>
                <a:ea typeface="맑은 고딕" charset="0"/>
              </a:rPr>
              <a:t>디스코드</a:t>
            </a:r>
            <a:r>
              <a:rPr sz="1000" dirty="0" smtClean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이용한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팀원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회의</a:t>
            </a:r>
            <a:r>
              <a:rPr sz="1000" dirty="0">
                <a:latin typeface="맑은 고딕" charset="0"/>
                <a:ea typeface="맑은 고딕" charset="0"/>
              </a:rPr>
              <a:t>, PPT </a:t>
            </a:r>
            <a:r>
              <a:rPr sz="1000" dirty="0" err="1">
                <a:latin typeface="맑은 고딕" charset="0"/>
                <a:ea typeface="맑은 고딕" charset="0"/>
              </a:rPr>
              <a:t>제작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시작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3/6(월)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PPT </a:t>
            </a:r>
            <a:r>
              <a:rPr sz="1000" dirty="0" err="1">
                <a:latin typeface="맑은 고딕" charset="0"/>
                <a:ea typeface="맑은 고딕" charset="0"/>
              </a:rPr>
              <a:t>제작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완료</a:t>
            </a:r>
            <a:r>
              <a:rPr sz="1000" dirty="0">
                <a:latin typeface="맑은 고딕" charset="0"/>
                <a:ea typeface="맑은 고딕" charset="0"/>
              </a:rPr>
              <a:t>, </a:t>
            </a:r>
            <a:r>
              <a:rPr sz="1000" dirty="0" err="1">
                <a:latin typeface="맑은 고딕" charset="0"/>
                <a:ea typeface="맑은 고딕" charset="0"/>
              </a:rPr>
              <a:t>최종점검</a:t>
            </a:r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47"/>
          <p:cNvSpPr txBox="1">
            <a:spLocks/>
          </p:cNvSpPr>
          <p:nvPr/>
        </p:nvSpPr>
        <p:spPr>
          <a:xfrm>
            <a:off x="3228658" y="880110"/>
            <a:ext cx="2850515" cy="59639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200" dirty="0">
                <a:latin typeface="맑은 고딕" charset="0"/>
                <a:ea typeface="맑은 고딕" charset="0"/>
              </a:rPr>
              <a:t>오유진</a:t>
            </a:r>
            <a:r>
              <a:rPr sz="1000" dirty="0">
                <a:latin typeface="맑은 고딕" charset="0"/>
                <a:ea typeface="맑은 고딕" charset="0"/>
              </a:rPr>
              <a:t/>
            </a:r>
            <a:br>
              <a:rPr sz="1000" dirty="0">
                <a:latin typeface="맑은 고딕" charset="0"/>
                <a:ea typeface="맑은 고딕" charset="0"/>
              </a:rPr>
            </a:br>
            <a:r>
              <a:rPr sz="1000" dirty="0">
                <a:latin typeface="맑은 고딕" charset="0"/>
                <a:ea typeface="맑은 고딕" charset="0"/>
              </a:rPr>
              <a:t>02/24 (금)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주제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선정</a:t>
            </a:r>
            <a:r>
              <a:rPr sz="1000" dirty="0">
                <a:latin typeface="맑은 고딕" charset="0"/>
                <a:ea typeface="맑은 고딕" charset="0"/>
              </a:rPr>
              <a:t> / </a:t>
            </a:r>
            <a:r>
              <a:rPr sz="1000" dirty="0" err="1">
                <a:latin typeface="맑은 고딕" charset="0"/>
                <a:ea typeface="맑은 고딕" charset="0"/>
              </a:rPr>
              <a:t>역할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분담</a:t>
            </a:r>
            <a:r>
              <a:rPr sz="1000" dirty="0">
                <a:latin typeface="맑은 고딕" charset="0"/>
                <a:ea typeface="맑은 고딕" charset="0"/>
              </a:rPr>
              <a:t> / </a:t>
            </a:r>
            <a:r>
              <a:rPr sz="1000" dirty="0" err="1">
                <a:latin typeface="맑은 고딕" charset="0"/>
                <a:ea typeface="맑은 고딕" charset="0"/>
              </a:rPr>
              <a:t>DB설계</a:t>
            </a:r>
            <a:r>
              <a:rPr sz="1000" dirty="0">
                <a:latin typeface="맑은 고딕" charset="0"/>
                <a:ea typeface="맑은 고딕" charset="0"/>
              </a:rPr>
              <a:t>/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02/25 ( 토)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게시물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출력</a:t>
            </a:r>
            <a:r>
              <a:rPr sz="1000" dirty="0">
                <a:latin typeface="맑은 고딕" charset="0"/>
                <a:ea typeface="맑은 고딕" charset="0"/>
              </a:rPr>
              <a:t> 및 </a:t>
            </a:r>
            <a:r>
              <a:rPr sz="1000" dirty="0" err="1">
                <a:latin typeface="맑은 고딕" charset="0"/>
                <a:ea typeface="맑은 고딕" charset="0"/>
              </a:rPr>
              <a:t>댓글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DB필드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추가</a:t>
            </a:r>
            <a:r>
              <a:rPr sz="1000" dirty="0">
                <a:latin typeface="맑은 고딕" charset="0"/>
                <a:ea typeface="맑은 고딕" charset="0"/>
              </a:rPr>
              <a:t>, 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게시물</a:t>
            </a:r>
            <a:r>
              <a:rPr sz="1000" dirty="0">
                <a:latin typeface="맑은 고딕" charset="0"/>
                <a:ea typeface="맑은 고딕" charset="0"/>
              </a:rPr>
              <a:t> DAO - </a:t>
            </a:r>
            <a:r>
              <a:rPr sz="1000" dirty="0" err="1">
                <a:latin typeface="맑은 고딕" charset="0"/>
                <a:ea typeface="맑은 고딕" charset="0"/>
              </a:rPr>
              <a:t>게시물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전체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출력</a:t>
            </a:r>
            <a:r>
              <a:rPr sz="1000" dirty="0">
                <a:latin typeface="맑은 고딕" charset="0"/>
                <a:ea typeface="맑은 고딕" charset="0"/>
              </a:rPr>
              <a:t>,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댓글DAO</a:t>
            </a:r>
            <a:r>
              <a:rPr sz="1000" dirty="0">
                <a:latin typeface="맑은 고딕" charset="0"/>
                <a:ea typeface="맑은 고딕" charset="0"/>
              </a:rPr>
              <a:t> - </a:t>
            </a:r>
            <a:r>
              <a:rPr sz="1000" dirty="0" err="1">
                <a:latin typeface="맑은 고딕" charset="0"/>
                <a:ea typeface="맑은 고딕" charset="0"/>
              </a:rPr>
              <a:t>댓글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작성</a:t>
            </a:r>
            <a:r>
              <a:rPr sz="1000" dirty="0">
                <a:latin typeface="맑은 고딕" charset="0"/>
                <a:ea typeface="맑은 고딕" charset="0"/>
              </a:rPr>
              <a:t> , </a:t>
            </a:r>
            <a:r>
              <a:rPr sz="1000" dirty="0" err="1">
                <a:latin typeface="맑은 고딕" charset="0"/>
                <a:ea typeface="맑은 고딕" charset="0"/>
              </a:rPr>
              <a:t>댓글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출력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02/26 (일)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게시물</a:t>
            </a:r>
            <a:r>
              <a:rPr sz="1000" dirty="0">
                <a:latin typeface="맑은 고딕" charset="0"/>
                <a:ea typeface="맑은 고딕" charset="0"/>
              </a:rPr>
              <a:t> front - </a:t>
            </a:r>
            <a:r>
              <a:rPr sz="1000" dirty="0" err="1">
                <a:latin typeface="맑은 고딕" charset="0"/>
                <a:ea typeface="맑은 고딕" charset="0"/>
              </a:rPr>
              <a:t>게시물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출력오류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수정</a:t>
            </a:r>
            <a:r>
              <a:rPr sz="1000" dirty="0">
                <a:latin typeface="맑은 고딕" charset="0"/>
                <a:ea typeface="맑은 고딕" charset="0"/>
              </a:rPr>
              <a:t>, </a:t>
            </a:r>
            <a:r>
              <a:rPr sz="1000" dirty="0" err="1">
                <a:latin typeface="맑은 고딕" charset="0"/>
                <a:ea typeface="맑은 고딕" charset="0"/>
              </a:rPr>
              <a:t>조회수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증가</a:t>
            </a:r>
            <a:r>
              <a:rPr sz="1000" dirty="0">
                <a:latin typeface="맑은 고딕" charset="0"/>
                <a:ea typeface="맑은 고딕" charset="0"/>
              </a:rPr>
              <a:t>(</a:t>
            </a:r>
            <a:r>
              <a:rPr sz="1000" dirty="0" err="1">
                <a:latin typeface="맑은 고딕" charset="0"/>
                <a:ea typeface="맑은 고딕" charset="0"/>
              </a:rPr>
              <a:t>확인중</a:t>
            </a:r>
            <a:r>
              <a:rPr sz="1000" dirty="0">
                <a:latin typeface="맑은 고딕" charset="0"/>
                <a:ea typeface="맑은 고딕" charset="0"/>
              </a:rPr>
              <a:t>) ,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댓글</a:t>
            </a:r>
            <a:r>
              <a:rPr sz="1000" dirty="0">
                <a:latin typeface="맑은 고딕" charset="0"/>
                <a:ea typeface="맑은 고딕" charset="0"/>
              </a:rPr>
              <a:t> front - </a:t>
            </a:r>
            <a:r>
              <a:rPr sz="1000" dirty="0" err="1">
                <a:latin typeface="맑은 고딕" charset="0"/>
                <a:ea typeface="맑은 고딕" charset="0"/>
              </a:rPr>
              <a:t>게시물</a:t>
            </a:r>
            <a:r>
              <a:rPr sz="1000" dirty="0">
                <a:latin typeface="맑은 고딕" charset="0"/>
                <a:ea typeface="맑은 고딕" charset="0"/>
              </a:rPr>
              <a:t> 내 </a:t>
            </a:r>
            <a:r>
              <a:rPr sz="1000" dirty="0" err="1">
                <a:latin typeface="맑은 고딕" charset="0"/>
                <a:ea typeface="맑은 고딕" charset="0"/>
              </a:rPr>
              <a:t>댓글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출력</a:t>
            </a:r>
            <a:r>
              <a:rPr sz="1000" dirty="0">
                <a:latin typeface="맑은 고딕" charset="0"/>
                <a:ea typeface="맑은 고딕" charset="0"/>
              </a:rPr>
              <a:t>(</a:t>
            </a:r>
            <a:r>
              <a:rPr sz="1000" dirty="0" err="1">
                <a:latin typeface="맑은 고딕" charset="0"/>
                <a:ea typeface="맑은 고딕" charset="0"/>
              </a:rPr>
              <a:t>수정</a:t>
            </a:r>
            <a:r>
              <a:rPr sz="1000" dirty="0">
                <a:latin typeface="맑은 고딕" charset="0"/>
                <a:ea typeface="맑은 고딕" charset="0"/>
              </a:rPr>
              <a:t>), </a:t>
            </a:r>
            <a:r>
              <a:rPr sz="1000" dirty="0" err="1">
                <a:latin typeface="맑은 고딕" charset="0"/>
                <a:ea typeface="맑은 고딕" charset="0"/>
              </a:rPr>
              <a:t>댓글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작성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오류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확인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2/27 (월) 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게시물</a:t>
            </a:r>
            <a:r>
              <a:rPr sz="1000" dirty="0">
                <a:latin typeface="맑은 고딕" charset="0"/>
                <a:ea typeface="맑은 고딕" charset="0"/>
              </a:rPr>
              <a:t> - </a:t>
            </a:r>
            <a:r>
              <a:rPr sz="1000" dirty="0" err="1">
                <a:latin typeface="맑은 고딕" charset="0"/>
                <a:ea typeface="맑은 고딕" charset="0"/>
              </a:rPr>
              <a:t>추천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게시물</a:t>
            </a:r>
            <a:r>
              <a:rPr sz="1000" dirty="0">
                <a:latin typeface="맑은 고딕" charset="0"/>
                <a:ea typeface="맑은 고딕" charset="0"/>
              </a:rPr>
              <a:t> 3개 </a:t>
            </a:r>
            <a:r>
              <a:rPr sz="1000" dirty="0" err="1">
                <a:latin typeface="맑은 고딕" charset="0"/>
                <a:ea typeface="맑은 고딕" charset="0"/>
              </a:rPr>
              <a:t>출력</a:t>
            </a:r>
            <a:r>
              <a:rPr sz="1000" dirty="0">
                <a:latin typeface="맑은 고딕" charset="0"/>
                <a:ea typeface="맑은 고딕" charset="0"/>
              </a:rPr>
              <a:t> , </a:t>
            </a:r>
            <a:r>
              <a:rPr sz="1000" dirty="0" err="1">
                <a:latin typeface="맑은 고딕" charset="0"/>
                <a:ea typeface="맑은 고딕" charset="0"/>
              </a:rPr>
              <a:t>전체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게시물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출력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오류</a:t>
            </a:r>
            <a:r>
              <a:rPr sz="1000" dirty="0">
                <a:latin typeface="맑은 고딕" charset="0"/>
                <a:ea typeface="맑은 고딕" charset="0"/>
              </a:rPr>
              <a:t>(1개만 </a:t>
            </a:r>
            <a:r>
              <a:rPr sz="1000" dirty="0" err="1">
                <a:latin typeface="맑은 고딕" charset="0"/>
                <a:ea typeface="맑은 고딕" charset="0"/>
              </a:rPr>
              <a:t>출력</a:t>
            </a:r>
            <a:r>
              <a:rPr sz="1000" dirty="0">
                <a:latin typeface="맑은 고딕" charset="0"/>
                <a:ea typeface="맑은 고딕" charset="0"/>
              </a:rPr>
              <a:t>), </a:t>
            </a:r>
            <a:r>
              <a:rPr sz="1000" dirty="0" err="1">
                <a:latin typeface="맑은 고딕" charset="0"/>
                <a:ea typeface="맑은 고딕" charset="0"/>
              </a:rPr>
              <a:t>조회수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증가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안됌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확인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2/28 (화)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start front - </a:t>
            </a:r>
            <a:r>
              <a:rPr sz="1000" dirty="0" err="1">
                <a:latin typeface="맑은 고딕" charset="0"/>
                <a:ea typeface="맑은 고딕" charset="0"/>
              </a:rPr>
              <a:t>디자인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추가</a:t>
            </a:r>
            <a:r>
              <a:rPr sz="1000" dirty="0">
                <a:latin typeface="맑은 고딕" charset="0"/>
                <a:ea typeface="맑은 고딕" charset="0"/>
              </a:rPr>
              <a:t> ,</a:t>
            </a:r>
            <a:r>
              <a:rPr sz="1000" dirty="0" err="1">
                <a:latin typeface="맑은 고딕" charset="0"/>
                <a:ea typeface="맑은 고딕" charset="0"/>
              </a:rPr>
              <a:t>조회수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수정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완료</a:t>
            </a:r>
            <a:r>
              <a:rPr sz="1000" dirty="0">
                <a:latin typeface="맑은 고딕" charset="0"/>
                <a:ea typeface="맑은 고딕" charset="0"/>
              </a:rPr>
              <a:t>, </a:t>
            </a:r>
            <a:r>
              <a:rPr sz="1000" dirty="0" err="1">
                <a:latin typeface="맑은 고딕" charset="0"/>
                <a:ea typeface="맑은 고딕" charset="0"/>
              </a:rPr>
              <a:t>게시물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전체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오류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수정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완료</a:t>
            </a:r>
            <a:r>
              <a:rPr sz="1000" dirty="0">
                <a:latin typeface="맑은 고딕" charset="0"/>
                <a:ea typeface="맑은 고딕" charset="0"/>
              </a:rPr>
              <a:t>  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댓글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삭제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기능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추가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3/2(목)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회원서비스를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위한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쿠폰서비스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설계</a:t>
            </a:r>
            <a:r>
              <a:rPr sz="1000" dirty="0">
                <a:latin typeface="맑은 고딕" charset="0"/>
                <a:ea typeface="맑은 고딕" charset="0"/>
              </a:rPr>
              <a:t> (</a:t>
            </a:r>
            <a:r>
              <a:rPr sz="1000" dirty="0" err="1">
                <a:latin typeface="맑은 고딕" charset="0"/>
                <a:ea typeface="맑은 고딕" charset="0"/>
              </a:rPr>
              <a:t>합동작업</a:t>
            </a:r>
            <a:r>
              <a:rPr sz="1000" dirty="0">
                <a:latin typeface="맑은 고딕" charset="0"/>
                <a:ea typeface="맑은 고딕" charset="0"/>
              </a:rPr>
              <a:t>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3/3(금)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쿠폰서비스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구현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3/4(토)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게시물</a:t>
            </a:r>
            <a:r>
              <a:rPr sz="1000" dirty="0">
                <a:latin typeface="맑은 고딕" charset="0"/>
                <a:ea typeface="맑은 고딕" charset="0"/>
              </a:rPr>
              <a:t>, </a:t>
            </a:r>
            <a:r>
              <a:rPr sz="1000" dirty="0" err="1">
                <a:latin typeface="맑은 고딕" charset="0"/>
                <a:ea typeface="맑은 고딕" charset="0"/>
              </a:rPr>
              <a:t>댓글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디자인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추가</a:t>
            </a:r>
            <a:r>
              <a:rPr sz="1000" dirty="0">
                <a:latin typeface="맑은 고딕" charset="0"/>
                <a:ea typeface="맑은 고딕" charset="0"/>
              </a:rPr>
              <a:t>.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댓글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삭제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유효성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검사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추가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3/5(일)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r>
              <a:rPr lang="ko-KR" altLang="en-US" sz="1000" dirty="0" err="1">
                <a:latin typeface="맑은 고딕" charset="0"/>
                <a:ea typeface="맑은 고딕" charset="0"/>
              </a:rPr>
              <a:t>디스코드</a:t>
            </a:r>
            <a:r>
              <a:rPr sz="1000" dirty="0" smtClean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이용한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팀원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회의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3/6(월)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최종</a:t>
            </a:r>
            <a:r>
              <a:rPr sz="1000" dirty="0">
                <a:latin typeface="맑은 고딕" charset="0"/>
                <a:ea typeface="맑은 고딕" charset="0"/>
              </a:rPr>
              <a:t> PPT </a:t>
            </a:r>
            <a:r>
              <a:rPr sz="1000" dirty="0" err="1">
                <a:latin typeface="맑은 고딕" charset="0"/>
                <a:ea typeface="맑은 고딕" charset="0"/>
              </a:rPr>
              <a:t>제작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완성</a:t>
            </a:r>
            <a:r>
              <a:rPr sz="1000" dirty="0">
                <a:latin typeface="맑은 고딕" charset="0"/>
                <a:ea typeface="맑은 고딕" charset="0"/>
              </a:rPr>
              <a:t>, </a:t>
            </a:r>
            <a:r>
              <a:rPr sz="1000" dirty="0" err="1">
                <a:latin typeface="맑은 고딕" charset="0"/>
                <a:ea typeface="맑은 고딕" charset="0"/>
              </a:rPr>
              <a:t>발표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준비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48"/>
          <p:cNvSpPr txBox="1">
            <a:spLocks/>
          </p:cNvSpPr>
          <p:nvPr/>
        </p:nvSpPr>
        <p:spPr>
          <a:xfrm>
            <a:off x="6234430" y="904875"/>
            <a:ext cx="3336290" cy="5953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200" dirty="0" err="1">
                <a:latin typeface="맑은 고딕" charset="0"/>
                <a:ea typeface="맑은 고딕" charset="0"/>
              </a:rPr>
              <a:t>권가영</a:t>
            </a: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900" dirty="0">
                <a:latin typeface="맑은 고딕" charset="0"/>
                <a:ea typeface="맑은 고딕" charset="0"/>
              </a:rPr>
              <a:t>02/24 (금)</a:t>
            </a:r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900" dirty="0" err="1">
                <a:latin typeface="맑은 고딕" charset="0"/>
                <a:ea typeface="맑은 고딕" charset="0"/>
              </a:rPr>
              <a:t>주제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선정</a:t>
            </a:r>
            <a:r>
              <a:rPr sz="900" dirty="0">
                <a:latin typeface="맑은 고딕" charset="0"/>
                <a:ea typeface="맑은 고딕" charset="0"/>
              </a:rPr>
              <a:t> / </a:t>
            </a:r>
            <a:r>
              <a:rPr sz="900" dirty="0" err="1">
                <a:latin typeface="맑은 고딕" charset="0"/>
                <a:ea typeface="맑은 고딕" charset="0"/>
              </a:rPr>
              <a:t>역할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분담</a:t>
            </a:r>
            <a:r>
              <a:rPr sz="900" dirty="0">
                <a:latin typeface="맑은 고딕" charset="0"/>
                <a:ea typeface="맑은 고딕" charset="0"/>
              </a:rPr>
              <a:t> / </a:t>
            </a:r>
            <a:r>
              <a:rPr sz="900" dirty="0" err="1">
                <a:latin typeface="맑은 고딕" charset="0"/>
                <a:ea typeface="맑은 고딕" charset="0"/>
              </a:rPr>
              <a:t>DB설계</a:t>
            </a:r>
            <a:r>
              <a:rPr sz="900" dirty="0">
                <a:latin typeface="맑은 고딕" charset="0"/>
                <a:ea typeface="맑은 고딕" charset="0"/>
              </a:rPr>
              <a:t>/ </a:t>
            </a:r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900" dirty="0">
                <a:latin typeface="맑은 고딕" charset="0"/>
                <a:ea typeface="맑은 고딕" charset="0"/>
              </a:rPr>
              <a:t>02/25 ( 토)</a:t>
            </a:r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900" dirty="0" err="1">
                <a:latin typeface="맑은 고딕" charset="0"/>
                <a:ea typeface="맑은 고딕" charset="0"/>
              </a:rPr>
              <a:t>주문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Dto</a:t>
            </a:r>
            <a:r>
              <a:rPr sz="900" dirty="0">
                <a:latin typeface="맑은 고딕" charset="0"/>
                <a:ea typeface="맑은 고딕" charset="0"/>
              </a:rPr>
              <a:t>, Dao </a:t>
            </a:r>
            <a:r>
              <a:rPr sz="900" dirty="0" err="1">
                <a:latin typeface="맑은 고딕" charset="0"/>
                <a:ea typeface="맑은 고딕" charset="0"/>
              </a:rPr>
              <a:t>뼈대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구축</a:t>
            </a:r>
            <a:r>
              <a:rPr sz="900" dirty="0">
                <a:latin typeface="맑은 고딕" charset="0"/>
                <a:ea typeface="맑은 고딕" charset="0"/>
              </a:rPr>
              <a:t>, </a:t>
            </a:r>
            <a:r>
              <a:rPr sz="900" dirty="0" err="1">
                <a:latin typeface="맑은 고딕" charset="0"/>
                <a:ea typeface="맑은 고딕" charset="0"/>
              </a:rPr>
              <a:t>주문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관련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필요한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메소드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정리</a:t>
            </a:r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900" dirty="0">
                <a:latin typeface="맑은 고딕" charset="0"/>
                <a:ea typeface="맑은 고딕" charset="0"/>
              </a:rPr>
              <a:t>02/26 (일)</a:t>
            </a:r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900" dirty="0" err="1">
                <a:latin typeface="맑은 고딕" charset="0"/>
                <a:ea typeface="맑은 고딕" charset="0"/>
              </a:rPr>
              <a:t>주문</a:t>
            </a:r>
            <a:r>
              <a:rPr sz="900" dirty="0">
                <a:latin typeface="맑은 고딕" charset="0"/>
                <a:ea typeface="맑은 고딕" charset="0"/>
              </a:rPr>
              <a:t> DAO, </a:t>
            </a:r>
            <a:r>
              <a:rPr sz="900" dirty="0" err="1">
                <a:latin typeface="맑은 고딕" charset="0"/>
                <a:ea typeface="맑은 고딕" charset="0"/>
              </a:rPr>
              <a:t>주문</a:t>
            </a:r>
            <a:r>
              <a:rPr sz="900" dirty="0">
                <a:latin typeface="맑은 고딕" charset="0"/>
                <a:ea typeface="맑은 고딕" charset="0"/>
              </a:rPr>
              <a:t> Controller [</a:t>
            </a:r>
            <a:r>
              <a:rPr sz="900" dirty="0" err="1">
                <a:latin typeface="맑은 고딕" charset="0"/>
                <a:ea typeface="맑은 고딕" charset="0"/>
              </a:rPr>
              <a:t>주문</a:t>
            </a:r>
            <a:r>
              <a:rPr sz="900" dirty="0">
                <a:latin typeface="맑은 고딕" charset="0"/>
                <a:ea typeface="맑은 고딕" charset="0"/>
              </a:rPr>
              <a:t> 후 </a:t>
            </a:r>
            <a:r>
              <a:rPr sz="900" dirty="0" err="1">
                <a:latin typeface="맑은 고딕" charset="0"/>
                <a:ea typeface="맑은 고딕" charset="0"/>
              </a:rPr>
              <a:t>DB저장</a:t>
            </a:r>
            <a:r>
              <a:rPr sz="900" dirty="0">
                <a:latin typeface="맑은 고딕" charset="0"/>
                <a:ea typeface="맑은 고딕" charset="0"/>
              </a:rPr>
              <a:t>(</a:t>
            </a:r>
            <a:r>
              <a:rPr sz="900" dirty="0" err="1">
                <a:latin typeface="맑은 고딕" charset="0"/>
                <a:ea typeface="맑은 고딕" charset="0"/>
              </a:rPr>
              <a:t>porder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테이블에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저장</a:t>
            </a:r>
            <a:r>
              <a:rPr sz="900" dirty="0">
                <a:latin typeface="맑은 고딕" charset="0"/>
                <a:ea typeface="맑은 고딕" charset="0"/>
              </a:rPr>
              <a:t>)], </a:t>
            </a:r>
            <a:r>
              <a:rPr sz="900" dirty="0" err="1">
                <a:latin typeface="맑은 고딕" charset="0"/>
                <a:ea typeface="맑은 고딕" charset="0"/>
              </a:rPr>
              <a:t>주문별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번호로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해당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재료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찾기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로직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구현</a:t>
            </a:r>
            <a:r>
              <a:rPr sz="900" dirty="0">
                <a:latin typeface="맑은 고딕" charset="0"/>
                <a:ea typeface="맑은 고딕" charset="0"/>
              </a:rPr>
              <a:t>, </a:t>
            </a:r>
            <a:r>
              <a:rPr sz="900" dirty="0" err="1">
                <a:latin typeface="맑은 고딕" charset="0"/>
                <a:ea typeface="맑은 고딕" charset="0"/>
              </a:rPr>
              <a:t>장바구니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목록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출력</a:t>
            </a:r>
            <a:r>
              <a:rPr sz="900" dirty="0">
                <a:latin typeface="맑은 고딕" charset="0"/>
                <a:ea typeface="맑은 고딕" charset="0"/>
              </a:rPr>
              <a:t>, </a:t>
            </a:r>
            <a:r>
              <a:rPr sz="900" dirty="0" err="1">
                <a:latin typeface="맑은 고딕" charset="0"/>
                <a:ea typeface="맑은 고딕" charset="0"/>
              </a:rPr>
              <a:t>장바구니에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추가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등등</a:t>
            </a:r>
            <a:r>
              <a:rPr sz="900" dirty="0">
                <a:latin typeface="맑은 고딕" charset="0"/>
                <a:ea typeface="맑은 고딕" charset="0"/>
              </a:rPr>
              <a:t>...</a:t>
            </a:r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900" dirty="0">
                <a:latin typeface="맑은 고딕" charset="0"/>
                <a:ea typeface="맑은 고딕" charset="0"/>
              </a:rPr>
              <a:t>2/27 (월) </a:t>
            </a:r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900" dirty="0" err="1">
                <a:latin typeface="맑은 고딕" charset="0"/>
                <a:ea typeface="맑은 고딕" charset="0"/>
              </a:rPr>
              <a:t>주문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테이블</a:t>
            </a:r>
            <a:r>
              <a:rPr sz="900" dirty="0">
                <a:latin typeface="맑은 고딕" charset="0"/>
                <a:ea typeface="맑은 고딕" charset="0"/>
              </a:rPr>
              <a:t> DB </a:t>
            </a:r>
            <a:r>
              <a:rPr sz="900" dirty="0" err="1">
                <a:latin typeface="맑은 고딕" charset="0"/>
                <a:ea typeface="맑은 고딕" charset="0"/>
              </a:rPr>
              <a:t>필드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수정</a:t>
            </a:r>
            <a:r>
              <a:rPr sz="900" dirty="0">
                <a:latin typeface="맑은 고딕" charset="0"/>
                <a:ea typeface="맑은 고딕" charset="0"/>
              </a:rPr>
              <a:t>(</a:t>
            </a:r>
            <a:r>
              <a:rPr sz="900" dirty="0" err="1">
                <a:latin typeface="맑은 고딕" charset="0"/>
                <a:ea typeface="맑은 고딕" charset="0"/>
              </a:rPr>
              <a:t>추가</a:t>
            </a:r>
            <a:r>
              <a:rPr sz="900" dirty="0">
                <a:latin typeface="맑은 고딕" charset="0"/>
                <a:ea typeface="맑은 고딕" charset="0"/>
              </a:rPr>
              <a:t>), </a:t>
            </a:r>
            <a:r>
              <a:rPr sz="900" dirty="0" err="1">
                <a:latin typeface="맑은 고딕" charset="0"/>
                <a:ea typeface="맑은 고딕" charset="0"/>
              </a:rPr>
              <a:t>주문</a:t>
            </a:r>
            <a:r>
              <a:rPr sz="900" dirty="0">
                <a:latin typeface="맑은 고딕" charset="0"/>
                <a:ea typeface="맑은 고딕" charset="0"/>
              </a:rPr>
              <a:t> 후 </a:t>
            </a:r>
            <a:r>
              <a:rPr sz="900" dirty="0" err="1">
                <a:latin typeface="맑은 고딕" charset="0"/>
                <a:ea typeface="맑은 고딕" charset="0"/>
              </a:rPr>
              <a:t>결제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로직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진행</a:t>
            </a:r>
            <a:r>
              <a:rPr sz="900" dirty="0">
                <a:latin typeface="맑은 고딕" charset="0"/>
                <a:ea typeface="맑은 고딕" charset="0"/>
              </a:rPr>
              <a:t>[</a:t>
            </a:r>
            <a:r>
              <a:rPr sz="900" dirty="0" err="1">
                <a:latin typeface="맑은 고딕" charset="0"/>
                <a:ea typeface="맑은 고딕" charset="0"/>
              </a:rPr>
              <a:t>결제</a:t>
            </a:r>
            <a:r>
              <a:rPr sz="900" dirty="0">
                <a:latin typeface="맑은 고딕" charset="0"/>
                <a:ea typeface="맑은 고딕" charset="0"/>
              </a:rPr>
              <a:t> 후 </a:t>
            </a:r>
            <a:r>
              <a:rPr sz="900" dirty="0" err="1">
                <a:latin typeface="맑은 고딕" charset="0"/>
                <a:ea typeface="맑은 고딕" charset="0"/>
              </a:rPr>
              <a:t>puchase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테이블에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데이터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저장</a:t>
            </a:r>
            <a:r>
              <a:rPr sz="900" dirty="0">
                <a:latin typeface="맑은 고딕" charset="0"/>
                <a:ea typeface="맑은 고딕" charset="0"/>
              </a:rPr>
              <a:t>] </a:t>
            </a:r>
            <a:r>
              <a:rPr sz="900" dirty="0" err="1">
                <a:latin typeface="맑은 고딕" charset="0"/>
                <a:ea typeface="맑은 고딕" charset="0"/>
              </a:rPr>
              <a:t>주문후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객체로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변환</a:t>
            </a:r>
            <a:r>
              <a:rPr sz="900" dirty="0">
                <a:latin typeface="맑은 고딕" charset="0"/>
                <a:ea typeface="맑은 고딕" charset="0"/>
              </a:rPr>
              <a:t> 및 </a:t>
            </a:r>
            <a:r>
              <a:rPr sz="900" dirty="0" err="1">
                <a:latin typeface="맑은 고딕" charset="0"/>
                <a:ea typeface="맑은 고딕" charset="0"/>
              </a:rPr>
              <a:t>재료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번호로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해당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재료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객체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찾기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로직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구현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등등</a:t>
            </a:r>
            <a:r>
              <a:rPr sz="900" dirty="0">
                <a:latin typeface="맑은 고딕" charset="0"/>
                <a:ea typeface="맑은 고딕" charset="0"/>
              </a:rPr>
              <a:t>... </a:t>
            </a:r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900" dirty="0">
                <a:latin typeface="맑은 고딕" charset="0"/>
                <a:ea typeface="맑은 고딕" charset="0"/>
              </a:rPr>
              <a:t>2/28 (화)</a:t>
            </a:r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900" dirty="0" err="1">
                <a:latin typeface="맑은 고딕" charset="0"/>
                <a:ea typeface="맑은 고딕" charset="0"/>
              </a:rPr>
              <a:t>여러개의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주문</a:t>
            </a:r>
            <a:r>
              <a:rPr sz="900" dirty="0">
                <a:latin typeface="맑은 고딕" charset="0"/>
                <a:ea typeface="맑은 고딕" charset="0"/>
              </a:rPr>
              <a:t>(</a:t>
            </a:r>
            <a:r>
              <a:rPr sz="900" dirty="0" err="1">
                <a:latin typeface="맑은 고딕" charset="0"/>
                <a:ea typeface="맑은 고딕" charset="0"/>
              </a:rPr>
              <a:t>세트</a:t>
            </a:r>
            <a:r>
              <a:rPr sz="900" dirty="0">
                <a:latin typeface="맑은 고딕" charset="0"/>
                <a:ea typeface="맑은 고딕" charset="0"/>
              </a:rPr>
              <a:t>) </a:t>
            </a:r>
            <a:r>
              <a:rPr sz="900" dirty="0" err="1">
                <a:latin typeface="맑은 고딕" charset="0"/>
                <a:ea typeface="맑은 고딕" charset="0"/>
              </a:rPr>
              <a:t>가능하게끔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구현</a:t>
            </a:r>
            <a:r>
              <a:rPr sz="900" dirty="0">
                <a:latin typeface="맑은 고딕" charset="0"/>
                <a:ea typeface="맑은 고딕" charset="0"/>
              </a:rPr>
              <a:t>, </a:t>
            </a:r>
            <a:r>
              <a:rPr sz="900" dirty="0" err="1">
                <a:latin typeface="맑은 고딕" charset="0"/>
                <a:ea typeface="맑은 고딕" charset="0"/>
              </a:rPr>
              <a:t>결제</a:t>
            </a:r>
            <a:r>
              <a:rPr sz="900" dirty="0">
                <a:latin typeface="맑은 고딕" charset="0"/>
                <a:ea typeface="맑은 고딕" charset="0"/>
              </a:rPr>
              <a:t> 후 </a:t>
            </a:r>
            <a:r>
              <a:rPr sz="900" dirty="0" err="1">
                <a:latin typeface="맑은 고딕" charset="0"/>
                <a:ea typeface="맑은 고딕" charset="0"/>
              </a:rPr>
              <a:t>주문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영수증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출력</a:t>
            </a:r>
            <a:r>
              <a:rPr sz="900" dirty="0">
                <a:latin typeface="맑은 고딕" charset="0"/>
                <a:ea typeface="맑은 고딕" charset="0"/>
              </a:rPr>
              <a:t> 및 </a:t>
            </a:r>
            <a:r>
              <a:rPr sz="900" dirty="0" err="1">
                <a:latin typeface="맑은 고딕" charset="0"/>
                <a:ea typeface="맑은 고딕" charset="0"/>
              </a:rPr>
              <a:t>재고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줄이기</a:t>
            </a:r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900" dirty="0">
                <a:latin typeface="맑은 고딕" charset="0"/>
                <a:ea typeface="맑은 고딕" charset="0"/>
              </a:rPr>
              <a:t>3/1(수)</a:t>
            </a:r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900" dirty="0" err="1">
                <a:latin typeface="맑은 고딕" charset="0"/>
                <a:ea typeface="맑은 고딕" charset="0"/>
              </a:rPr>
              <a:t>재고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관련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관리자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페이지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알림창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구현</a:t>
            </a:r>
            <a:r>
              <a:rPr sz="900" dirty="0">
                <a:latin typeface="맑은 고딕" charset="0"/>
                <a:ea typeface="맑은 고딕" charset="0"/>
              </a:rPr>
              <a:t>, </a:t>
            </a:r>
            <a:r>
              <a:rPr sz="900" dirty="0" err="1">
                <a:latin typeface="맑은 고딕" charset="0"/>
                <a:ea typeface="맑은 고딕" charset="0"/>
              </a:rPr>
              <a:t>통계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SQL문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정리</a:t>
            </a:r>
            <a:r>
              <a:rPr sz="900" dirty="0">
                <a:latin typeface="맑은 고딕" charset="0"/>
                <a:ea typeface="맑은 고딕" charset="0"/>
              </a:rPr>
              <a:t>, </a:t>
            </a:r>
            <a:r>
              <a:rPr sz="900" dirty="0" err="1">
                <a:latin typeface="맑은 고딕" charset="0"/>
                <a:ea typeface="맑은 고딕" charset="0"/>
              </a:rPr>
              <a:t>매출액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통계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출력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로직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구현</a:t>
            </a:r>
            <a:r>
              <a:rPr sz="900" dirty="0">
                <a:latin typeface="맑은 고딕" charset="0"/>
                <a:ea typeface="맑은 고딕" charset="0"/>
              </a:rPr>
              <a:t> 및 </a:t>
            </a:r>
            <a:r>
              <a:rPr sz="900" dirty="0" err="1">
                <a:latin typeface="맑은 고딕" charset="0"/>
                <a:ea typeface="맑은 고딕" charset="0"/>
              </a:rPr>
              <a:t>출력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확인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900" dirty="0">
                <a:latin typeface="맑은 고딕" charset="0"/>
                <a:ea typeface="맑은 고딕" charset="0"/>
              </a:rPr>
              <a:t>3/2(목)</a:t>
            </a:r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900" dirty="0" err="1">
                <a:latin typeface="맑은 고딕" charset="0"/>
                <a:ea typeface="맑은 고딕" charset="0"/>
              </a:rPr>
              <a:t>영수증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출력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수정</a:t>
            </a:r>
            <a:r>
              <a:rPr sz="900" dirty="0">
                <a:latin typeface="맑은 고딕" charset="0"/>
                <a:ea typeface="맑은 고딕" charset="0"/>
              </a:rPr>
              <a:t> 및 </a:t>
            </a:r>
            <a:r>
              <a:rPr sz="900" dirty="0" err="1">
                <a:latin typeface="맑은 고딕" charset="0"/>
                <a:ea typeface="맑은 고딕" charset="0"/>
              </a:rPr>
              <a:t>주문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메소드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다시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점검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900" dirty="0">
                <a:latin typeface="맑은 고딕" charset="0"/>
                <a:ea typeface="맑은 고딕" charset="0"/>
              </a:rPr>
              <a:t>3/3(금)</a:t>
            </a:r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900" dirty="0" err="1">
                <a:latin typeface="맑은 고딕" charset="0"/>
                <a:ea typeface="맑은 고딕" charset="0"/>
              </a:rPr>
              <a:t>일자별</a:t>
            </a:r>
            <a:r>
              <a:rPr sz="900" dirty="0">
                <a:latin typeface="맑은 고딕" charset="0"/>
                <a:ea typeface="맑은 고딕" charset="0"/>
              </a:rPr>
              <a:t>, </a:t>
            </a:r>
            <a:r>
              <a:rPr sz="900" dirty="0" err="1">
                <a:latin typeface="맑은 고딕" charset="0"/>
                <a:ea typeface="맑은 고딕" charset="0"/>
              </a:rPr>
              <a:t>월별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매출액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통계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출력</a:t>
            </a:r>
            <a:r>
              <a:rPr sz="900" dirty="0">
                <a:latin typeface="맑은 고딕" charset="0"/>
                <a:ea typeface="맑은 고딕" charset="0"/>
              </a:rPr>
              <a:t> 및 </a:t>
            </a:r>
            <a:r>
              <a:rPr sz="900" dirty="0" err="1">
                <a:latin typeface="맑은 고딕" charset="0"/>
                <a:ea typeface="맑은 고딕" charset="0"/>
              </a:rPr>
              <a:t>사용자별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해당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주문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목록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출력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구현</a:t>
            </a:r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900" dirty="0">
                <a:latin typeface="맑은 고딕" charset="0"/>
                <a:ea typeface="맑은 고딕" charset="0"/>
              </a:rPr>
              <a:t>3/4(토)</a:t>
            </a:r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900" dirty="0" err="1">
                <a:latin typeface="맑은 고딕" charset="0"/>
                <a:ea typeface="맑은 고딕" charset="0"/>
              </a:rPr>
              <a:t>주문</a:t>
            </a:r>
            <a:r>
              <a:rPr sz="900" dirty="0">
                <a:latin typeface="맑은 고딕" charset="0"/>
                <a:ea typeface="맑은 고딕" charset="0"/>
              </a:rPr>
              <a:t>, </a:t>
            </a:r>
            <a:r>
              <a:rPr sz="900" dirty="0" err="1">
                <a:latin typeface="맑은 고딕" charset="0"/>
                <a:ea typeface="맑은 고딕" charset="0"/>
              </a:rPr>
              <a:t>통계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관련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메소드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최종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점검</a:t>
            </a:r>
            <a:r>
              <a:rPr sz="900" dirty="0">
                <a:latin typeface="맑은 고딕" charset="0"/>
                <a:ea typeface="맑은 고딕" charset="0"/>
              </a:rPr>
              <a:t> 및 </a:t>
            </a:r>
            <a:r>
              <a:rPr sz="900" dirty="0" err="1">
                <a:latin typeface="맑은 고딕" charset="0"/>
                <a:ea typeface="맑은 고딕" charset="0"/>
              </a:rPr>
              <a:t>필요한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테이블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데이터</a:t>
            </a:r>
            <a:r>
              <a:rPr sz="900" dirty="0">
                <a:latin typeface="맑은 고딕" charset="0"/>
                <a:ea typeface="맑은 고딕" charset="0"/>
              </a:rPr>
              <a:t>(MySQL) </a:t>
            </a:r>
            <a:r>
              <a:rPr sz="900" dirty="0" err="1">
                <a:latin typeface="맑은 고딕" charset="0"/>
                <a:ea typeface="맑은 고딕" charset="0"/>
              </a:rPr>
              <a:t>추가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진행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900" dirty="0">
                <a:latin typeface="맑은 고딕" charset="0"/>
                <a:ea typeface="맑은 고딕" charset="0"/>
              </a:rPr>
              <a:t>3/5(일)</a:t>
            </a:r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900" dirty="0" err="1">
                <a:latin typeface="맑은 고딕" charset="0"/>
                <a:ea typeface="맑은 고딕" charset="0"/>
              </a:rPr>
              <a:t>필요한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테이블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데이터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추가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진행</a:t>
            </a:r>
            <a:endParaRPr lang="ko-KR" altLang="en-US" sz="900" dirty="0">
              <a:latin typeface="맑은 고딕" charset="0"/>
              <a:ea typeface="맑은 고딕" charset="0"/>
            </a:endParaRPr>
          </a:p>
          <a:p>
            <a:r>
              <a:rPr lang="ko-KR" altLang="en-US" sz="900" dirty="0" err="1">
                <a:latin typeface="맑은 고딕" charset="0"/>
                <a:ea typeface="맑은 고딕" charset="0"/>
              </a:rPr>
              <a:t>디스코드</a:t>
            </a:r>
            <a:r>
              <a:rPr sz="900" dirty="0" smtClean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이용한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팀원</a:t>
            </a:r>
            <a:r>
              <a:rPr sz="900" dirty="0">
                <a:latin typeface="맑은 고딕" charset="0"/>
                <a:ea typeface="맑은 고딕" charset="0"/>
              </a:rPr>
              <a:t> </a:t>
            </a:r>
            <a:r>
              <a:rPr sz="900" dirty="0" err="1">
                <a:latin typeface="맑은 고딕" charset="0"/>
                <a:ea typeface="맑은 고딕" charset="0"/>
              </a:rPr>
              <a:t>회의</a:t>
            </a:r>
            <a:r>
              <a:rPr sz="900" dirty="0">
                <a:latin typeface="맑은 고딕" charset="0"/>
                <a:ea typeface="맑은 고딕" charset="0"/>
              </a:rPr>
              <a:t>  </a:t>
            </a:r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900" dirty="0">
                <a:latin typeface="맑은 고딕" charset="0"/>
                <a:ea typeface="맑은 고딕" charset="0"/>
              </a:rPr>
              <a:t>3/6(월)</a:t>
            </a:r>
            <a:endParaRPr lang="ko-KR" altLang="en-US" sz="9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900" dirty="0" err="1">
                <a:latin typeface="맑은 고딕" charset="0"/>
                <a:ea typeface="맑은 고딕" charset="0"/>
              </a:rPr>
              <a:t>최종점검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49"/>
          <p:cNvSpPr txBox="1">
            <a:spLocks/>
          </p:cNvSpPr>
          <p:nvPr/>
        </p:nvSpPr>
        <p:spPr>
          <a:xfrm>
            <a:off x="9492615" y="895985"/>
            <a:ext cx="2257425" cy="56565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200" dirty="0" err="1">
                <a:latin typeface="맑은 고딕" charset="0"/>
                <a:ea typeface="맑은 고딕" charset="0"/>
              </a:rPr>
              <a:t>백한결</a:t>
            </a:r>
            <a:r>
              <a:rPr sz="1000" dirty="0">
                <a:latin typeface="맑은 고딕" charset="0"/>
                <a:ea typeface="맑은 고딕" charset="0"/>
              </a:rPr>
              <a:t/>
            </a:r>
            <a:br>
              <a:rPr sz="1000" dirty="0">
                <a:latin typeface="맑은 고딕" charset="0"/>
                <a:ea typeface="맑은 고딕" charset="0"/>
              </a:rPr>
            </a:br>
            <a:r>
              <a:rPr sz="1000" dirty="0">
                <a:latin typeface="맑은 고딕" charset="0"/>
                <a:ea typeface="맑은 고딕" charset="0"/>
              </a:rPr>
              <a:t>02/24 (금)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주제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선정</a:t>
            </a:r>
            <a:r>
              <a:rPr sz="1000" dirty="0">
                <a:latin typeface="맑은 고딕" charset="0"/>
                <a:ea typeface="맑은 고딕" charset="0"/>
              </a:rPr>
              <a:t> / </a:t>
            </a:r>
            <a:r>
              <a:rPr sz="1000" dirty="0" err="1">
                <a:latin typeface="맑은 고딕" charset="0"/>
                <a:ea typeface="맑은 고딕" charset="0"/>
              </a:rPr>
              <a:t>역할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분담</a:t>
            </a:r>
            <a:r>
              <a:rPr sz="1000" dirty="0">
                <a:latin typeface="맑은 고딕" charset="0"/>
                <a:ea typeface="맑은 고딕" charset="0"/>
              </a:rPr>
              <a:t> / </a:t>
            </a:r>
            <a:r>
              <a:rPr sz="1000" dirty="0" err="1">
                <a:latin typeface="맑은 고딕" charset="0"/>
                <a:ea typeface="맑은 고딕" charset="0"/>
              </a:rPr>
              <a:t>DB설계</a:t>
            </a:r>
            <a:r>
              <a:rPr sz="1000" dirty="0">
                <a:latin typeface="맑은 고딕" charset="0"/>
                <a:ea typeface="맑은 고딕" charset="0"/>
              </a:rPr>
              <a:t>/ 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02/25 ( 토)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회원가입</a:t>
            </a:r>
            <a:r>
              <a:rPr sz="1000" dirty="0">
                <a:latin typeface="맑은 고딕" charset="0"/>
                <a:ea typeface="맑은 고딕" charset="0"/>
              </a:rPr>
              <a:t>, </a:t>
            </a:r>
            <a:r>
              <a:rPr sz="1000" dirty="0" err="1">
                <a:latin typeface="맑은 고딕" charset="0"/>
                <a:ea typeface="맑은 고딕" charset="0"/>
              </a:rPr>
              <a:t>로그인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서비스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구현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02/26 (일)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유효성검사</a:t>
            </a:r>
            <a:r>
              <a:rPr sz="1000" dirty="0">
                <a:latin typeface="맑은 고딕" charset="0"/>
                <a:ea typeface="맑은 고딕" charset="0"/>
              </a:rPr>
              <a:t> /DB </a:t>
            </a:r>
            <a:r>
              <a:rPr sz="1000" dirty="0" err="1">
                <a:latin typeface="맑은 고딕" charset="0"/>
                <a:ea typeface="맑은 고딕" charset="0"/>
              </a:rPr>
              <a:t>연동작업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2/27 (월) 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로그인세션구현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2/28 (화)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회원파트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비밀번호수정</a:t>
            </a:r>
            <a:r>
              <a:rPr sz="1000" dirty="0">
                <a:latin typeface="맑은 고딕" charset="0"/>
                <a:ea typeface="맑은 고딕" charset="0"/>
              </a:rPr>
              <a:t>/ </a:t>
            </a:r>
            <a:r>
              <a:rPr sz="1000" dirty="0" err="1">
                <a:latin typeface="맑은 고딕" charset="0"/>
                <a:ea typeface="맑은 고딕" charset="0"/>
              </a:rPr>
              <a:t>아이디찾기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구현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3/1(수)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유효성검사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체크</a:t>
            </a:r>
            <a:r>
              <a:rPr sz="1000" dirty="0">
                <a:latin typeface="맑은 고딕" charset="0"/>
                <a:ea typeface="맑은 고딕" charset="0"/>
              </a:rPr>
              <a:t>/</a:t>
            </a:r>
            <a:r>
              <a:rPr sz="1000" dirty="0" err="1">
                <a:latin typeface="맑은 고딕" charset="0"/>
                <a:ea typeface="맑은 고딕" charset="0"/>
              </a:rPr>
              <a:t>회원삭제</a:t>
            </a:r>
            <a:r>
              <a:rPr sz="1000" dirty="0">
                <a:latin typeface="맑은 고딕" charset="0"/>
                <a:ea typeface="맑은 고딕" charset="0"/>
              </a:rPr>
              <a:t>/ </a:t>
            </a:r>
            <a:r>
              <a:rPr sz="1000" dirty="0" err="1">
                <a:latin typeface="맑은 고딕" charset="0"/>
                <a:ea typeface="맑은 고딕" charset="0"/>
              </a:rPr>
              <a:t>회원조회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구현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3/2(목)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회원서비스를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위한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쿠폰서비스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설계</a:t>
            </a:r>
            <a:r>
              <a:rPr sz="1000" dirty="0">
                <a:latin typeface="맑은 고딕" charset="0"/>
                <a:ea typeface="맑은 고딕" charset="0"/>
              </a:rPr>
              <a:t> (</a:t>
            </a:r>
            <a:r>
              <a:rPr sz="1000" dirty="0" err="1">
                <a:latin typeface="맑은 고딕" charset="0"/>
                <a:ea typeface="맑은 고딕" charset="0"/>
              </a:rPr>
              <a:t>합동작업</a:t>
            </a:r>
            <a:r>
              <a:rPr sz="1000" dirty="0">
                <a:latin typeface="맑은 고딕" charset="0"/>
                <a:ea typeface="맑은 고딕" charset="0"/>
              </a:rPr>
              <a:t>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3/3(금)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쿠폰서비스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구현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3/4(토)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오타수정</a:t>
            </a:r>
            <a:r>
              <a:rPr sz="1000" dirty="0">
                <a:latin typeface="맑은 고딕" charset="0"/>
                <a:ea typeface="맑은 고딕" charset="0"/>
              </a:rPr>
              <a:t>, </a:t>
            </a:r>
            <a:r>
              <a:rPr sz="1000" dirty="0" err="1">
                <a:latin typeface="맑은 고딕" charset="0"/>
                <a:ea typeface="맑은 고딕" charset="0"/>
              </a:rPr>
              <a:t>회원페이지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코드설명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생각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3/5(일)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r>
              <a:rPr lang="ko-KR" altLang="en-US" sz="1000" dirty="0" err="1">
                <a:latin typeface="맑은 고딕" charset="0"/>
                <a:ea typeface="맑은 고딕" charset="0"/>
              </a:rPr>
              <a:t>디스코드</a:t>
            </a:r>
            <a:r>
              <a:rPr sz="1000" dirty="0" smtClean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이용한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팀원</a:t>
            </a:r>
            <a:r>
              <a:rPr sz="1000" dirty="0"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latin typeface="맑은 고딕" charset="0"/>
                <a:ea typeface="맑은 고딕" charset="0"/>
              </a:rPr>
              <a:t>회의</a:t>
            </a:r>
            <a:r>
              <a:rPr sz="1000" dirty="0">
                <a:latin typeface="맑은 고딕" charset="0"/>
                <a:ea typeface="맑은 고딕" charset="0"/>
              </a:rPr>
              <a:t>  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>
                <a:latin typeface="맑은 고딕" charset="0"/>
                <a:ea typeface="맑은 고딕" charset="0"/>
              </a:rPr>
              <a:t>3/6(월)</a:t>
            </a:r>
            <a:endParaRPr lang="ko-KR" altLang="en-US" sz="10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000" dirty="0" err="1">
                <a:latin typeface="맑은 고딕" charset="0"/>
                <a:ea typeface="맑은 고딕" charset="0"/>
              </a:rPr>
              <a:t>최종점검</a:t>
            </a:r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54"/>
          <p:cNvCxnSpPr/>
          <p:nvPr/>
        </p:nvCxnSpPr>
        <p:spPr>
          <a:xfrm>
            <a:off x="3230245" y="852805"/>
            <a:ext cx="9525" cy="597852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도형 59"/>
          <p:cNvCxnSpPr/>
          <p:nvPr/>
        </p:nvCxnSpPr>
        <p:spPr>
          <a:xfrm>
            <a:off x="6132195" y="883285"/>
            <a:ext cx="9525" cy="597852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도형 60"/>
          <p:cNvCxnSpPr/>
          <p:nvPr/>
        </p:nvCxnSpPr>
        <p:spPr>
          <a:xfrm>
            <a:off x="9513570" y="909320"/>
            <a:ext cx="9525" cy="597852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13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750522" y="2483427"/>
            <a:ext cx="4690956" cy="1891146"/>
            <a:chOff x="4177145" y="2680855"/>
            <a:chExt cx="4352712" cy="1465118"/>
          </a:xfrm>
        </p:grpSpPr>
        <p:sp>
          <p:nvSpPr>
            <p:cNvPr id="7" name="텍스트 상자 4"/>
            <p:cNvSpPr txBox="1">
              <a:spLocks/>
            </p:cNvSpPr>
            <p:nvPr/>
          </p:nvSpPr>
          <p:spPr>
            <a:xfrm>
              <a:off x="4679897" y="3020999"/>
              <a:ext cx="3347208" cy="57007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algn="ctr" latinLnBrk="0">
                <a:lnSpc>
                  <a:spcPct val="150000"/>
                </a:lnSpc>
                <a:defRPr>
                  <a:latin typeface="Noto Sans CJK KR Medium" charset="0"/>
                  <a:ea typeface="Noto Sans CJK KR Medium" charset="0"/>
                  <a:cs typeface="Noto Sans CJK KR Medium" charset="0"/>
                </a:defRPr>
              </a:pPr>
              <a:r>
                <a:rPr lang="en-US" altLang="ko-KR" sz="3200" b="1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JVM_</a:t>
              </a:r>
              <a:r>
                <a:rPr lang="ko-KR" altLang="en-US" sz="2400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회원탈퇴</a:t>
              </a:r>
              <a:endParaRPr lang="ko-KR" altLang="en-US" sz="2400" dirty="0">
                <a:solidFill>
                  <a:srgbClr val="39714C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77145" y="2680855"/>
              <a:ext cx="4352712" cy="1465118"/>
            </a:xfrm>
            <a:prstGeom prst="rect">
              <a:avLst/>
            </a:prstGeom>
            <a:noFill/>
            <a:ln w="38100">
              <a:solidFill>
                <a:srgbClr val="1A7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51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CE9B9-3178-AF49-A8D5-7B6EFAF215E3}"/>
              </a:ext>
            </a:extLst>
          </p:cNvPr>
          <p:cNvSpPr txBox="1"/>
          <p:nvPr/>
        </p:nvSpPr>
        <p:spPr>
          <a:xfrm>
            <a:off x="609600" y="23495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7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. JVM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14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11E2C12E-1730-44CE-A6B2-4F0FB61BF84A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99135" y="963240"/>
            <a:ext cx="4025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</a:rPr>
              <a:t>JVM(</a:t>
            </a:r>
            <a:r>
              <a:rPr lang="en-US" altLang="ko-KR" sz="2000" b="1" dirty="0">
                <a:solidFill>
                  <a:schemeClr val="accent2"/>
                </a:solidFill>
              </a:rPr>
              <a:t>Java Virtual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Machine)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3034" y="1363350"/>
            <a:ext cx="10545856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/>
              <a:t>“</a:t>
            </a:r>
            <a:r>
              <a:rPr lang="ko-KR" altLang="en-US" sz="1900" b="1" dirty="0" smtClean="0"/>
              <a:t>자바 프로그램 실행 환경을 만들어주는 소프트웨어</a:t>
            </a:r>
            <a:r>
              <a:rPr lang="en-US" altLang="ko-KR" sz="1900" b="1" dirty="0" smtClean="0"/>
              <a:t>”</a:t>
            </a:r>
          </a:p>
          <a:p>
            <a:endParaRPr lang="en-US" altLang="ko-KR" b="1" dirty="0" smtClean="0"/>
          </a:p>
          <a:p>
            <a:pPr lvl="1"/>
            <a:r>
              <a:rPr lang="en-US" altLang="ko-KR" dirty="0" smtClean="0"/>
              <a:t>JVM </a:t>
            </a:r>
            <a:r>
              <a:rPr lang="ko-KR" altLang="en-US" dirty="0" smtClean="0"/>
              <a:t>사용함으로써 </a:t>
            </a:r>
            <a:r>
              <a:rPr lang="ko-KR" altLang="en-US" b="1" dirty="0" smtClean="0"/>
              <a:t>어느 플랫폼에서도 동작</a:t>
            </a:r>
            <a:r>
              <a:rPr lang="ko-KR" altLang="en-US" dirty="0" smtClean="0"/>
              <a:t>할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수 있게 만든다는 점이 장점입니다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JAVA</a:t>
            </a:r>
            <a:r>
              <a:rPr lang="ko-KR" altLang="en-US" dirty="0" smtClean="0"/>
              <a:t>는 어떠한 플랫폼에도 영향을 받지 않습니다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하지만</a:t>
            </a:r>
            <a:r>
              <a:rPr lang="en-US" altLang="ko-KR" dirty="0" smtClean="0"/>
              <a:t>, JVM</a:t>
            </a:r>
            <a:r>
              <a:rPr lang="ko-KR" altLang="en-US" dirty="0" smtClean="0"/>
              <a:t>은 플랫폼에 종속적입니다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/>
            <a:r>
              <a:rPr lang="ko-KR" altLang="en-US" dirty="0" smtClean="0"/>
              <a:t>운영체제 별로 설치해야 할 </a:t>
            </a:r>
            <a:r>
              <a:rPr lang="en-US" altLang="ko-KR" dirty="0" smtClean="0"/>
              <a:t>JDK[JVM, JRE</a:t>
            </a:r>
            <a:r>
              <a:rPr lang="en-US" altLang="ko-KR" dirty="0"/>
              <a:t>]</a:t>
            </a:r>
            <a:r>
              <a:rPr lang="ko-KR" altLang="en-US" dirty="0" smtClean="0"/>
              <a:t>가 다르기 때문입니다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51" y="3256176"/>
            <a:ext cx="8855502" cy="29891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29251" y="3256176"/>
            <a:ext cx="1837823" cy="3379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25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CE9B9-3178-AF49-A8D5-7B6EFAF215E3}"/>
              </a:ext>
            </a:extLst>
          </p:cNvPr>
          <p:cNvSpPr txBox="1"/>
          <p:nvPr/>
        </p:nvSpPr>
        <p:spPr>
          <a:xfrm>
            <a:off x="609600" y="23495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7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. JVM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15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11E2C12E-1730-44CE-A6B2-4F0FB61BF84A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9134" y="963240"/>
            <a:ext cx="742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</a:rPr>
              <a:t>JVM(</a:t>
            </a:r>
            <a:r>
              <a:rPr lang="en-US" altLang="ko-KR" sz="2000" b="1" dirty="0">
                <a:solidFill>
                  <a:schemeClr val="accent2"/>
                </a:solidFill>
              </a:rPr>
              <a:t>Java Virtual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Machine)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동작 방식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939800" y="1590533"/>
            <a:ext cx="7048500" cy="4765817"/>
            <a:chOff x="939800" y="1590533"/>
            <a:chExt cx="7048500" cy="4765817"/>
          </a:xfrm>
        </p:grpSpPr>
        <p:sp>
          <p:nvSpPr>
            <p:cNvPr id="10" name="직사각형 9"/>
            <p:cNvSpPr/>
            <p:nvPr/>
          </p:nvSpPr>
          <p:spPr>
            <a:xfrm>
              <a:off x="1230086" y="2021114"/>
              <a:ext cx="16891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JAVA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컴파일러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62286" y="1590533"/>
              <a:ext cx="16891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JAVA Source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62286" y="2351314"/>
              <a:ext cx="16891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ko-KR" altLang="en-US" sz="1200" b="1" dirty="0" smtClean="0">
                  <a:solidFill>
                    <a:prstClr val="black"/>
                  </a:solidFill>
                </a:rPr>
                <a:t>파일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1" idx="2"/>
              <a:endCxn id="12" idx="0"/>
            </p:cNvCxnSpPr>
            <p:nvPr/>
          </p:nvCxnSpPr>
          <p:spPr>
            <a:xfrm>
              <a:off x="5706836" y="1971533"/>
              <a:ext cx="0" cy="37978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0" idx="3"/>
            </p:cNvCxnSpPr>
            <p:nvPr/>
          </p:nvCxnSpPr>
          <p:spPr>
            <a:xfrm flipV="1">
              <a:off x="2919186" y="2173514"/>
              <a:ext cx="2787650" cy="381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939800" y="3045460"/>
              <a:ext cx="6477000" cy="331089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39800" y="3045460"/>
              <a:ext cx="12700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JVM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92200" y="3665220"/>
              <a:ext cx="16891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Garbage Collector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380922" y="3665220"/>
              <a:ext cx="16891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Execution Engine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552620" y="3666904"/>
              <a:ext cx="16891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Class Loader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12" idx="2"/>
              <a:endCxn id="25" idx="0"/>
            </p:cNvCxnSpPr>
            <p:nvPr/>
          </p:nvCxnSpPr>
          <p:spPr>
            <a:xfrm>
              <a:off x="5706836" y="2732314"/>
              <a:ext cx="690334" cy="93459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/>
            <p:cNvGrpSpPr/>
            <p:nvPr/>
          </p:nvGrpSpPr>
          <p:grpSpPr>
            <a:xfrm>
              <a:off x="1092200" y="4275547"/>
              <a:ext cx="6149520" cy="1951082"/>
              <a:chOff x="1092200" y="4275547"/>
              <a:chExt cx="6149520" cy="195108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092200" y="4284980"/>
                <a:ext cx="6149520" cy="1941649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297463" y="4275547"/>
                <a:ext cx="1738993" cy="381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Runtime Data Area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491344" y="4758691"/>
                <a:ext cx="965200" cy="13518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Method Area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726544" y="4765675"/>
                <a:ext cx="965200" cy="13518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Stack</a:t>
                </a:r>
              </a:p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Area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608944" y="4765675"/>
                <a:ext cx="965200" cy="13518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Heap</a:t>
                </a:r>
              </a:p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Area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844144" y="4765675"/>
                <a:ext cx="965200" cy="13518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PC</a:t>
                </a:r>
              </a:p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register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961744" y="4765675"/>
                <a:ext cx="965200" cy="13518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Native</a:t>
                </a:r>
              </a:p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Method</a:t>
                </a:r>
              </a:p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Stack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1344386" y="2368915"/>
              <a:ext cx="14369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memberFront.exe</a:t>
              </a:r>
              <a:endParaRPr lang="ko-KR" altLang="en-US" sz="10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51386" y="1640140"/>
              <a:ext cx="14369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memberFront.java</a:t>
              </a:r>
              <a:endParaRPr lang="ko-KR" altLang="en-US" sz="10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51386" y="2406596"/>
              <a:ext cx="14369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 smtClean="0"/>
                <a:t>memberFront.class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8758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CE9B9-3178-AF49-A8D5-7B6EFAF215E3}"/>
              </a:ext>
            </a:extLst>
          </p:cNvPr>
          <p:cNvSpPr txBox="1"/>
          <p:nvPr/>
        </p:nvSpPr>
        <p:spPr>
          <a:xfrm>
            <a:off x="609600" y="23495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7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. JVM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11E2C12E-1730-44CE-A6B2-4F0FB61BF84A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9134" y="963240"/>
            <a:ext cx="742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</a:rPr>
              <a:t>Runtime Data Area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예시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_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MemberFront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주로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delete()</a:t>
            </a:r>
            <a:r>
              <a:rPr lang="ko-KR" altLang="en-US" sz="2000" b="1" dirty="0" err="1" smtClean="0">
                <a:solidFill>
                  <a:schemeClr val="accent2"/>
                </a:solidFill>
              </a:rPr>
              <a:t>메소드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)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19232"/>
          <a:stretch/>
        </p:blipFill>
        <p:spPr>
          <a:xfrm>
            <a:off x="699135" y="1543050"/>
            <a:ext cx="5382837" cy="120779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814386" y="2109438"/>
            <a:ext cx="4352553" cy="14507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r="19438"/>
          <a:stretch/>
        </p:blipFill>
        <p:spPr>
          <a:xfrm>
            <a:off x="699135" y="3963047"/>
            <a:ext cx="5382837" cy="2622536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379797" y="5999856"/>
            <a:ext cx="785553" cy="14507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295455" y="1657835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267400" y="1343399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accent6"/>
                </a:solidFill>
              </a:rPr>
              <a:t>Method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67399" y="3116503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accent6"/>
                </a:solidFill>
              </a:rPr>
              <a:t>Heap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23509" y="4924298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accent6"/>
                </a:solidFill>
              </a:rPr>
              <a:t>Stack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23509" y="3464666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398166" y="5274315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495079" y="5343151"/>
            <a:ext cx="4179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public static void main(String[]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args</a:t>
            </a:r>
            <a:r>
              <a:rPr lang="en-US" altLang="ko-KR" sz="1000" b="1" dirty="0">
                <a:solidFill>
                  <a:schemeClr val="accent2"/>
                </a:solidFill>
              </a:rPr>
              <a:t>) 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{</a:t>
            </a:r>
          </a:p>
          <a:p>
            <a:r>
              <a:rPr lang="en-US" altLang="ko-KR" sz="1000" b="1" dirty="0">
                <a:solidFill>
                  <a:schemeClr val="accent2"/>
                </a:solidFill>
              </a:rPr>
              <a:t>	</a:t>
            </a:r>
            <a:r>
              <a:rPr lang="en-US" altLang="ko-KR" sz="1000" b="1" dirty="0" err="1" smtClean="0">
                <a:solidFill>
                  <a:schemeClr val="accent2"/>
                </a:solidFill>
              </a:rPr>
              <a:t>MemberFront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. </a:t>
            </a:r>
            <a:r>
              <a:rPr lang="en-US" altLang="ko-KR" sz="1000" b="1" dirty="0" err="1" smtClean="0">
                <a:solidFill>
                  <a:schemeClr val="accent2"/>
                </a:solidFill>
              </a:rPr>
              <a:t>getInstance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( ).</a:t>
            </a:r>
            <a:r>
              <a:rPr lang="en-US" altLang="ko-KR" sz="1000" b="1" dirty="0">
                <a:solidFill>
                  <a:schemeClr val="accent2"/>
                </a:solidFill>
              </a:rPr>
              <a:t>index();</a:t>
            </a:r>
          </a:p>
          <a:p>
            <a:r>
              <a:rPr lang="en-US" altLang="ko-KR" sz="1000" b="1" dirty="0" smtClean="0">
                <a:solidFill>
                  <a:schemeClr val="accent2"/>
                </a:solidFill>
              </a:rPr>
              <a:t>}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98166" y="3672102"/>
            <a:ext cx="2287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chemeClr val="accent2"/>
                </a:solidFill>
              </a:rPr>
              <a:t>MemberFront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r="-1137"/>
          <a:stretch/>
        </p:blipFill>
        <p:spPr>
          <a:xfrm>
            <a:off x="699134" y="2769022"/>
            <a:ext cx="5485909" cy="1184918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814386" y="3397625"/>
            <a:ext cx="4015741" cy="488575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323508" y="1804377"/>
            <a:ext cx="3559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public static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MemberFront</a:t>
            </a:r>
            <a:r>
              <a:rPr lang="en-US" altLang="ko-KR" sz="1000" b="1" dirty="0">
                <a:solidFill>
                  <a:schemeClr val="accent2"/>
                </a:solidFill>
              </a:rPr>
              <a:t>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getInstance</a:t>
            </a:r>
            <a:r>
              <a:rPr lang="en-US" altLang="ko-KR" sz="1000" b="1" dirty="0">
                <a:solidFill>
                  <a:schemeClr val="accent2"/>
                </a:solidFill>
              </a:rPr>
              <a:t>() {</a:t>
            </a:r>
          </a:p>
          <a:p>
            <a:r>
              <a:rPr lang="en-US" altLang="ko-KR" sz="1000" b="1" dirty="0" smtClean="0">
                <a:solidFill>
                  <a:schemeClr val="accent2"/>
                </a:solidFill>
              </a:rPr>
              <a:t>	return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memberfrot</a:t>
            </a:r>
            <a:r>
              <a:rPr lang="en-US" altLang="ko-KR" sz="1000" b="1" dirty="0">
                <a:solidFill>
                  <a:schemeClr val="accent2"/>
                </a:solidFill>
              </a:rPr>
              <a:t>;</a:t>
            </a:r>
          </a:p>
          <a:p>
            <a:r>
              <a:rPr lang="en-US" altLang="ko-KR" sz="1000" b="1" dirty="0" smtClean="0">
                <a:solidFill>
                  <a:schemeClr val="accent2"/>
                </a:solidFill>
              </a:rPr>
              <a:t>}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403859" y="2107757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390614" y="3571331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03860" y="6034838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655770" y="2928352"/>
            <a:ext cx="1511169" cy="13948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403860" y="2917446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325950" y="2272683"/>
            <a:ext cx="95878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15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2" grpId="0" animBg="1"/>
      <p:bldP spid="46" grpId="0"/>
      <p:bldP spid="47" grpId="0"/>
      <p:bldP spid="48" grpId="0" animBg="1"/>
      <p:bldP spid="49" grpId="0"/>
      <p:bldP spid="20" grpId="0" animBg="1"/>
      <p:bldP spid="20" grpId="1" animBg="1"/>
      <p:bldP spid="21" grpId="0" animBg="1"/>
      <p:bldP spid="22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CE9B9-3178-AF49-A8D5-7B6EFAF215E3}"/>
              </a:ext>
            </a:extLst>
          </p:cNvPr>
          <p:cNvSpPr txBox="1"/>
          <p:nvPr/>
        </p:nvSpPr>
        <p:spPr>
          <a:xfrm>
            <a:off x="609600" y="23495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7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. JVM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17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11E2C12E-1730-44CE-A6B2-4F0FB61BF84A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9134" y="963240"/>
            <a:ext cx="742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</a:rPr>
              <a:t>Runtime Data Area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예시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_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MemberFront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주로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delete()</a:t>
            </a:r>
            <a:r>
              <a:rPr lang="ko-KR" altLang="en-US" sz="2000" b="1" dirty="0" err="1" smtClean="0">
                <a:solidFill>
                  <a:schemeClr val="accent2"/>
                </a:solidFill>
              </a:rPr>
              <a:t>메소드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)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4" y="1474418"/>
            <a:ext cx="5377313" cy="488193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6295455" y="1657835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267400" y="1343399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accent6"/>
                </a:solidFill>
              </a:rPr>
              <a:t>Method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7399" y="3116503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accent6"/>
                </a:solidFill>
              </a:rPr>
              <a:t>Heap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3509" y="4924298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accent6"/>
                </a:solidFill>
              </a:rPr>
              <a:t>Stack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9134" y="1493714"/>
            <a:ext cx="4015741" cy="14507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323850" y="1497624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99134" y="1846929"/>
            <a:ext cx="4015741" cy="14507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323850" y="1850839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23508" y="1684737"/>
            <a:ext cx="2287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/>
                </a:solidFill>
              </a:rPr>
              <a:t>Scanner </a:t>
            </a:r>
            <a:r>
              <a:rPr lang="en-US" altLang="ko-KR" sz="1000" b="1" dirty="0" err="1" smtClean="0">
                <a:solidFill>
                  <a:schemeClr val="accent2"/>
                </a:solidFill>
              </a:rPr>
              <a:t>scanner</a:t>
            </a:r>
            <a:r>
              <a:rPr lang="en-US" altLang="ko-KR" sz="1000" b="1" dirty="0"/>
              <a:t> 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3509" y="1953899"/>
            <a:ext cx="3123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/>
                </a:solidFill>
              </a:rPr>
              <a:t>Private static </a:t>
            </a:r>
            <a:r>
              <a:rPr lang="en-US" altLang="ko-KR" sz="1000" b="1" dirty="0" err="1" smtClean="0">
                <a:solidFill>
                  <a:schemeClr val="accent2"/>
                </a:solidFill>
              </a:rPr>
              <a:t>MemberFront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accent2"/>
                </a:solidFill>
              </a:rPr>
              <a:t>memberfrot</a:t>
            </a:r>
            <a:endParaRPr lang="en-US" altLang="ko-KR" sz="1000" b="1" dirty="0" smtClean="0">
              <a:solidFill>
                <a:schemeClr val="accent2"/>
              </a:solidFill>
            </a:endParaRPr>
          </a:p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시작과 동시에 메모리 할당</a:t>
            </a:r>
            <a:r>
              <a:rPr lang="en-US" altLang="ko-KR" sz="1000" b="1" dirty="0" smtClean="0"/>
              <a:t>] </a:t>
            </a:r>
            <a:endParaRPr lang="ko-KR" altLang="en-US" sz="1000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23509" y="3464666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98166" y="5274315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495079" y="5343151"/>
            <a:ext cx="3096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/>
                </a:solidFill>
              </a:rPr>
              <a:t>Scanner </a:t>
            </a:r>
            <a:r>
              <a:rPr lang="en-US" altLang="ko-KR" sz="1000" b="1" dirty="0" err="1" smtClean="0">
                <a:solidFill>
                  <a:schemeClr val="accent2"/>
                </a:solidFill>
              </a:rPr>
              <a:t>scanner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 = new Scanner(System.in);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73868" y="3574959"/>
            <a:ext cx="3096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/>
                </a:solidFill>
              </a:rPr>
              <a:t>new Scanner(System.in);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8660" y="2021399"/>
            <a:ext cx="4060508" cy="33261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333375" y="2022317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347432" y="2354009"/>
            <a:ext cx="3123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/>
                </a:solidFill>
              </a:rPr>
              <a:t>Public </a:t>
            </a:r>
            <a:r>
              <a:rPr lang="en-US" altLang="ko-KR" sz="1000" b="1" dirty="0" err="1" smtClean="0">
                <a:solidFill>
                  <a:schemeClr val="accent2"/>
                </a:solidFill>
              </a:rPr>
              <a:t>MemberFront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(){ }</a:t>
            </a:r>
            <a:endParaRPr lang="ko-KR" altLang="en-US" sz="1000" b="1" dirty="0"/>
          </a:p>
        </p:txBody>
      </p:sp>
      <p:sp>
        <p:nvSpPr>
          <p:cNvPr id="37" name="직사각형 36"/>
          <p:cNvSpPr/>
          <p:nvPr/>
        </p:nvSpPr>
        <p:spPr>
          <a:xfrm>
            <a:off x="708660" y="2383408"/>
            <a:ext cx="4082891" cy="51758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333375" y="2549966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347432" y="2629940"/>
            <a:ext cx="457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public static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MemberFront</a:t>
            </a:r>
            <a:r>
              <a:rPr lang="en-US" altLang="ko-KR" sz="1000" b="1" dirty="0">
                <a:solidFill>
                  <a:schemeClr val="accent2"/>
                </a:solidFill>
              </a:rPr>
              <a:t>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getInstance</a:t>
            </a:r>
            <a:r>
              <a:rPr lang="en-US" altLang="ko-KR" sz="1000" b="1" dirty="0">
                <a:solidFill>
                  <a:schemeClr val="accent2"/>
                </a:solidFill>
              </a:rPr>
              <a:t>() 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{ return </a:t>
            </a:r>
            <a:r>
              <a:rPr lang="en-US" altLang="ko-KR" sz="1000" b="1" dirty="0" err="1">
                <a:solidFill>
                  <a:schemeClr val="accent2"/>
                </a:solidFill>
              </a:rPr>
              <a:t>memberfrot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; }</a:t>
            </a:r>
          </a:p>
          <a:p>
            <a:r>
              <a:rPr lang="en-US" altLang="ko-KR" sz="1000" b="1" dirty="0"/>
              <a:t>[</a:t>
            </a:r>
            <a:r>
              <a:rPr lang="ko-KR" altLang="en-US" sz="1000" b="1" dirty="0"/>
              <a:t>시작과 동시에 메모리 할당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73868" y="3852750"/>
            <a:ext cx="3123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n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ew </a:t>
            </a:r>
            <a:r>
              <a:rPr lang="en-US" altLang="ko-KR" sz="1000" b="1" dirty="0" err="1" smtClean="0">
                <a:solidFill>
                  <a:schemeClr val="accent2"/>
                </a:solidFill>
              </a:rPr>
              <a:t>MemberFront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();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5089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24" grpId="0" animBg="1"/>
      <p:bldP spid="24" grpId="1" animBg="1"/>
      <p:bldP spid="25" grpId="0" animBg="1"/>
      <p:bldP spid="25" grpId="1" animBg="1"/>
      <p:bldP spid="26" grpId="0"/>
      <p:bldP spid="29" grpId="0"/>
      <p:bldP spid="27" grpId="0"/>
      <p:bldP spid="33" grpId="0"/>
      <p:bldP spid="34" grpId="0" animBg="1"/>
      <p:bldP spid="34" grpId="1" animBg="1"/>
      <p:bldP spid="35" grpId="0" animBg="1"/>
      <p:bldP spid="35" grpId="1" animBg="1"/>
      <p:bldP spid="36" grpId="0"/>
      <p:bldP spid="37" grpId="0" animBg="1"/>
      <p:bldP spid="38" grpId="0" animBg="1"/>
      <p:bldP spid="39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CE9B9-3178-AF49-A8D5-7B6EFAF215E3}"/>
              </a:ext>
            </a:extLst>
          </p:cNvPr>
          <p:cNvSpPr txBox="1"/>
          <p:nvPr/>
        </p:nvSpPr>
        <p:spPr>
          <a:xfrm>
            <a:off x="609600" y="23495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7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. JVM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18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11E2C12E-1730-44CE-A6B2-4F0FB61BF84A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9134" y="963240"/>
            <a:ext cx="742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</a:rPr>
              <a:t>Runtime Data Area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예시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_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MemberFront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주로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delete()</a:t>
            </a:r>
            <a:r>
              <a:rPr lang="ko-KR" altLang="en-US" sz="2000" b="1" dirty="0" err="1" smtClean="0">
                <a:solidFill>
                  <a:schemeClr val="accent2"/>
                </a:solidFill>
              </a:rPr>
              <a:t>메소드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)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b="29136"/>
          <a:stretch/>
        </p:blipFill>
        <p:spPr>
          <a:xfrm>
            <a:off x="699134" y="1474418"/>
            <a:ext cx="5377313" cy="345953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6295455" y="1657835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267400" y="1343399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accent6"/>
                </a:solidFill>
              </a:rPr>
              <a:t>Method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7399" y="3116503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accent6"/>
                </a:solidFill>
              </a:rPr>
              <a:t>Heap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3509" y="4924298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accent6"/>
                </a:solidFill>
              </a:rPr>
              <a:t>Stack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23509" y="3464666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98166" y="5274315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9851" y="3205875"/>
            <a:ext cx="5293055" cy="1728076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329100" y="3207504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323507" y="1684737"/>
            <a:ext cx="3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/>
                </a:solidFill>
              </a:rPr>
              <a:t>Public void delete() { } [</a:t>
            </a:r>
            <a:r>
              <a:rPr lang="ko-KR" altLang="en-US" sz="1000" b="1" dirty="0" err="1" smtClean="0">
                <a:solidFill>
                  <a:schemeClr val="accent2"/>
                </a:solidFill>
              </a:rPr>
              <a:t>메소드의</a:t>
            </a:r>
            <a:r>
              <a:rPr lang="ko-KR" altLang="en-US" sz="1000" b="1" dirty="0" smtClean="0">
                <a:solidFill>
                  <a:schemeClr val="accent2"/>
                </a:solidFill>
              </a:rPr>
              <a:t> 정보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] 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75957" y="3369706"/>
            <a:ext cx="4348493" cy="22122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313982" y="1877061"/>
            <a:ext cx="3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accent2"/>
                </a:solidFill>
              </a:rPr>
              <a:t>System.out.println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();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3507" y="2055889"/>
            <a:ext cx="3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accent2"/>
                </a:solidFill>
              </a:rPr>
              <a:t>System.out.println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();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13982" y="2248213"/>
            <a:ext cx="3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/>
                </a:solidFill>
              </a:rPr>
              <a:t>String </a:t>
            </a:r>
            <a:r>
              <a:rPr lang="en-US" altLang="ko-KR" sz="1000" b="1" dirty="0" err="1" smtClean="0">
                <a:solidFill>
                  <a:schemeClr val="accent2"/>
                </a:solidFill>
              </a:rPr>
              <a:t>memberId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98166" y="3573221"/>
            <a:ext cx="3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accent2"/>
                </a:solidFill>
              </a:rPr>
              <a:t>Scanner.next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();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23507" y="2417767"/>
            <a:ext cx="3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accent2"/>
                </a:solidFill>
              </a:rPr>
              <a:t>System.out.println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();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1559" y="2602989"/>
            <a:ext cx="3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/>
                </a:solidFill>
              </a:rPr>
              <a:t>String </a:t>
            </a:r>
            <a:r>
              <a:rPr lang="en-US" altLang="ko-KR" sz="1000" b="1" dirty="0" err="1" smtClean="0">
                <a:solidFill>
                  <a:schemeClr val="accent2"/>
                </a:solidFill>
              </a:rPr>
              <a:t>memberpw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98165" y="3812333"/>
            <a:ext cx="3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accent2"/>
                </a:solidFill>
              </a:rPr>
              <a:t>Scanner.nextInt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();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51559" y="2804958"/>
            <a:ext cx="3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accent2"/>
                </a:solidFill>
              </a:rPr>
              <a:t>boolean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 result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6382" y="5380684"/>
            <a:ext cx="3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/>
                </a:solidFill>
              </a:rPr>
              <a:t>String </a:t>
            </a:r>
            <a:r>
              <a:rPr lang="en-US" altLang="ko-KR" sz="1000" b="1" dirty="0" err="1" smtClean="0">
                <a:solidFill>
                  <a:schemeClr val="accent2"/>
                </a:solidFill>
              </a:rPr>
              <a:t>memberId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 = </a:t>
            </a:r>
            <a:r>
              <a:rPr lang="en-US" altLang="ko-KR" sz="1000" b="1" dirty="0" err="1" smtClean="0">
                <a:solidFill>
                  <a:schemeClr val="accent2"/>
                </a:solidFill>
              </a:rPr>
              <a:t>scanner.next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();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66382" y="5626905"/>
            <a:ext cx="3363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/>
                </a:solidFill>
              </a:rPr>
              <a:t>String </a:t>
            </a:r>
            <a:r>
              <a:rPr lang="en-US" altLang="ko-KR" sz="1000" b="1" dirty="0" err="1" smtClean="0">
                <a:solidFill>
                  <a:schemeClr val="accent2"/>
                </a:solidFill>
              </a:rPr>
              <a:t>memberpw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 = </a:t>
            </a:r>
            <a:r>
              <a:rPr lang="en-US" altLang="ko-KR" sz="1000" b="1" dirty="0" err="1" smtClean="0">
                <a:solidFill>
                  <a:schemeClr val="accent2"/>
                </a:solidFill>
              </a:rPr>
              <a:t>scanner.nextInt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();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75957" y="3540629"/>
            <a:ext cx="4348493" cy="22122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75957" y="3733766"/>
            <a:ext cx="4348493" cy="22122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75957" y="3876606"/>
            <a:ext cx="4348493" cy="22122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75957" y="4067026"/>
            <a:ext cx="4348493" cy="22122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22629" y="4574680"/>
            <a:ext cx="5190277" cy="22122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337730" y="3409735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357151" y="3593101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354732" y="3787473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360239" y="4136288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>
            <a:off x="360239" y="3941916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>
            <a:off x="352470" y="4601934"/>
            <a:ext cx="295275" cy="14116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0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28" grpId="0"/>
      <p:bldP spid="32" grpId="0" animBg="1"/>
      <p:bldP spid="32" grpId="1" animBg="1"/>
      <p:bldP spid="40" grpId="0"/>
      <p:bldP spid="41" grpId="0"/>
      <p:bldP spid="42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35" grpId="0" animBg="1"/>
      <p:bldP spid="35" grpId="1" animBg="1"/>
      <p:bldP spid="36" grpId="0" animBg="1"/>
      <p:bldP spid="36" grpId="1" animBg="1"/>
      <p:bldP spid="39" grpId="0" animBg="1"/>
      <p:bldP spid="39" grpId="1" animBg="1"/>
      <p:bldP spid="43" grpId="0" animBg="1"/>
      <p:bldP spid="43" grpId="1" animBg="1"/>
      <p:bldP spid="47" grpId="0" animBg="1"/>
      <p:bldP spid="47" grpId="1" animBg="1"/>
      <p:bldP spid="47" grpId="2" animBg="1"/>
      <p:bldP spid="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CE9B9-3178-AF49-A8D5-7B6EFAF215E3}"/>
              </a:ext>
            </a:extLst>
          </p:cNvPr>
          <p:cNvSpPr txBox="1"/>
          <p:nvPr/>
        </p:nvSpPr>
        <p:spPr>
          <a:xfrm>
            <a:off x="609600" y="23495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7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. JVM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19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11E2C12E-1730-44CE-A6B2-4F0FB61BF84A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9134" y="963240"/>
            <a:ext cx="742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</a:rPr>
              <a:t>Runtime Data Area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예시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_ </a:t>
            </a:r>
            <a:r>
              <a:rPr lang="en-US" altLang="ko-KR" sz="2000" b="1" dirty="0" err="1" smtClean="0">
                <a:solidFill>
                  <a:schemeClr val="accent2"/>
                </a:solidFill>
              </a:rPr>
              <a:t>MemberFront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주로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delete()</a:t>
            </a:r>
            <a:r>
              <a:rPr lang="ko-KR" altLang="en-US" sz="2000" b="1" dirty="0" err="1" smtClean="0">
                <a:solidFill>
                  <a:schemeClr val="accent2"/>
                </a:solidFill>
              </a:rPr>
              <a:t>메소드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)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295455" y="1657835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267400" y="1343399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accent6"/>
                </a:solidFill>
              </a:rPr>
              <a:t>Method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7399" y="3116503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accent6"/>
                </a:solidFill>
              </a:rPr>
              <a:t>Heap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3509" y="4924298"/>
            <a:ext cx="1402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accent6"/>
                </a:solidFill>
              </a:rPr>
              <a:t>Stack Area</a:t>
            </a:r>
            <a:endParaRPr lang="ko-KR" altLang="en-US" sz="1500" b="1" dirty="0">
              <a:solidFill>
                <a:schemeClr val="accent6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23509" y="3464666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98166" y="5274315"/>
            <a:ext cx="5210762" cy="143278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44" y="3812333"/>
            <a:ext cx="5278368" cy="671648"/>
          </a:xfrm>
          <a:prstGeom prst="rect">
            <a:avLst/>
          </a:prstGeom>
        </p:spPr>
      </p:pic>
      <p:cxnSp>
        <p:nvCxnSpPr>
          <p:cNvPr id="11" name="꺾인 연결선 10"/>
          <p:cNvCxnSpPr>
            <a:stCxn id="57" idx="1"/>
            <a:endCxn id="34" idx="1"/>
          </p:cNvCxnSpPr>
          <p:nvPr/>
        </p:nvCxnSpPr>
        <p:spPr>
          <a:xfrm rot="10800000" flipH="1" flipV="1">
            <a:off x="691699" y="2398774"/>
            <a:ext cx="98946" cy="1749384"/>
          </a:xfrm>
          <a:prstGeom prst="bentConnector3">
            <a:avLst>
              <a:gd name="adj1" fmla="val -231035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/>
          <a:srcRect t="62607" b="29136"/>
          <a:stretch/>
        </p:blipFill>
        <p:spPr>
          <a:xfrm>
            <a:off x="691699" y="2197236"/>
            <a:ext cx="5377313" cy="403075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914400" y="2248213"/>
            <a:ext cx="1019175" cy="24622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31349" y="1964239"/>
            <a:ext cx="587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accent2"/>
                </a:solidFill>
              </a:rPr>
              <a:t>MemberController</a:t>
            </a:r>
            <a:r>
              <a:rPr lang="ko-KR" altLang="en-US" sz="1000" b="1" dirty="0" smtClean="0">
                <a:solidFill>
                  <a:schemeClr val="accent2"/>
                </a:solidFill>
              </a:rPr>
              <a:t>의 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static </a:t>
            </a:r>
            <a:r>
              <a:rPr lang="ko-KR" altLang="en-US" sz="1000" b="1" dirty="0" err="1" smtClean="0">
                <a:solidFill>
                  <a:schemeClr val="accent2"/>
                </a:solidFill>
              </a:rPr>
              <a:t>메소드</a:t>
            </a:r>
            <a:r>
              <a:rPr lang="ko-KR" altLang="en-US" sz="1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000" b="1" dirty="0" err="1" smtClean="0">
                <a:solidFill>
                  <a:schemeClr val="accent2"/>
                </a:solidFill>
              </a:rPr>
              <a:t>getInstance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() </a:t>
            </a:r>
            <a:r>
              <a:rPr lang="ko-KR" altLang="en-US" sz="1000" b="1" dirty="0" smtClean="0">
                <a:solidFill>
                  <a:schemeClr val="accent2"/>
                </a:solidFill>
              </a:rPr>
              <a:t>반환 값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[</a:t>
            </a:r>
            <a:r>
              <a:rPr lang="ko-KR" altLang="en-US" sz="1000" b="1" dirty="0" smtClean="0">
                <a:solidFill>
                  <a:schemeClr val="accent2"/>
                </a:solidFill>
              </a:rPr>
              <a:t>객체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]</a:t>
            </a:r>
            <a:r>
              <a:rPr lang="ko-KR" altLang="en-US" sz="1000" b="1" dirty="0" smtClean="0">
                <a:solidFill>
                  <a:schemeClr val="accent2"/>
                </a:solidFill>
              </a:rPr>
              <a:t>의 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delete()</a:t>
            </a:r>
            <a:r>
              <a:rPr lang="ko-KR" altLang="en-US" sz="1000" b="1" dirty="0" err="1" smtClean="0">
                <a:solidFill>
                  <a:schemeClr val="accent2"/>
                </a:solidFill>
              </a:rPr>
              <a:t>메소드를</a:t>
            </a:r>
            <a:r>
              <a:rPr lang="ko-KR" altLang="en-US" sz="1000" b="1" dirty="0" smtClean="0">
                <a:solidFill>
                  <a:schemeClr val="accent2"/>
                </a:solidFill>
              </a:rPr>
              <a:t> 호출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27738" y="2229197"/>
            <a:ext cx="3941274" cy="246221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27738" y="2229197"/>
            <a:ext cx="2031024" cy="246221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2"/>
          <p:cNvCxnSpPr>
            <a:stCxn id="32" idx="3"/>
            <a:endCxn id="34" idx="0"/>
          </p:cNvCxnSpPr>
          <p:nvPr/>
        </p:nvCxnSpPr>
        <p:spPr>
          <a:xfrm flipH="1">
            <a:off x="3296784" y="2352308"/>
            <a:ext cx="2772228" cy="1460026"/>
          </a:xfrm>
          <a:prstGeom prst="bentConnector4">
            <a:avLst>
              <a:gd name="adj1" fmla="val -4440"/>
              <a:gd name="adj2" fmla="val 5421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90645" y="3812334"/>
            <a:ext cx="5012278" cy="671648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387108" y="1685678"/>
            <a:ext cx="1163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Boolean result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80227" y="5338398"/>
            <a:ext cx="5210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</a:rPr>
              <a:t>Boolean 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result</a:t>
            </a:r>
            <a:r>
              <a:rPr lang="ko-KR" altLang="en-US" sz="1000" b="1" dirty="0" smtClean="0">
                <a:solidFill>
                  <a:schemeClr val="accent2"/>
                </a:solidFill>
              </a:rPr>
              <a:t> 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= </a:t>
            </a:r>
            <a:r>
              <a:rPr lang="en-US" altLang="ko-KR" sz="1000" b="1" dirty="0" err="1" smtClean="0">
                <a:solidFill>
                  <a:schemeClr val="accent2"/>
                </a:solidFill>
              </a:rPr>
              <a:t>MemberController.getInstance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().delete(); </a:t>
            </a:r>
          </a:p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시작과 동시에 메모리 할당된 </a:t>
            </a:r>
            <a:r>
              <a:rPr lang="en-US" altLang="ko-KR" sz="1000" b="1" dirty="0" err="1" smtClean="0"/>
              <a:t>MemberController.getInstance</a:t>
            </a:r>
            <a:r>
              <a:rPr lang="en-US" altLang="ko-KR" sz="1000" b="1" dirty="0" smtClean="0"/>
              <a:t>()]</a:t>
            </a:r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66331" y="1994598"/>
            <a:ext cx="3600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chemeClr val="accent2"/>
                </a:solidFill>
              </a:rPr>
              <a:t>MemberController.getInstance</a:t>
            </a:r>
            <a:r>
              <a:rPr lang="en-US" altLang="ko-KR" sz="1000" b="1" dirty="0">
                <a:solidFill>
                  <a:schemeClr val="accent2"/>
                </a:solidFill>
              </a:rPr>
              <a:t>().delete();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20215" y="2356473"/>
            <a:ext cx="2730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/>
                </a:solidFill>
              </a:rPr>
              <a:t>Public Boolean delete() { } [</a:t>
            </a:r>
            <a:r>
              <a:rPr lang="ko-KR" altLang="en-US" sz="1000" b="1" dirty="0" err="1" smtClean="0">
                <a:solidFill>
                  <a:schemeClr val="accent2"/>
                </a:solidFill>
              </a:rPr>
              <a:t>메소드</a:t>
            </a:r>
            <a:r>
              <a:rPr lang="ko-KR" altLang="en-US" sz="1000" b="1" dirty="0" smtClean="0">
                <a:solidFill>
                  <a:schemeClr val="accent2"/>
                </a:solidFill>
              </a:rPr>
              <a:t> 정보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]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0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32" grpId="0" animBg="1"/>
      <p:bldP spid="34" grpId="0" animBg="1"/>
      <p:bldP spid="43" grpId="0"/>
      <p:bldP spid="52" grpId="0"/>
      <p:bldP spid="53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84D36E-448A-CA4A-BE9E-ECB90C51E56C}"/>
              </a:ext>
            </a:extLst>
          </p:cNvPr>
          <p:cNvSpPr txBox="1"/>
          <p:nvPr/>
        </p:nvSpPr>
        <p:spPr>
          <a:xfrm>
            <a:off x="979692" y="1178273"/>
            <a:ext cx="4822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solidFill>
                  <a:srgbClr val="3971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B46A8143-BBC3-3F4F-9961-05B64CE9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2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16" name="직선 연결선[R] 4">
            <a:extLst>
              <a:ext uri="{FF2B5EF4-FFF2-40B4-BE49-F238E27FC236}">
                <a16:creationId xmlns:a16="http://schemas.microsoft.com/office/drawing/2014/main" id="{A4114211-0112-4E95-8DD1-4E1DCEBAFFE1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현대 자동차 이동권 보장 사회공헌 활동…"/>
          <p:cNvSpPr txBox="1">
            <a:spLocks/>
          </p:cNvSpPr>
          <p:nvPr/>
        </p:nvSpPr>
        <p:spPr>
          <a:xfrm>
            <a:off x="979692" y="2089150"/>
            <a:ext cx="3581400" cy="3970318"/>
          </a:xfrm>
          <a:prstGeom prst="rect">
            <a:avLst/>
          </a:prstGeom>
          <a:ln w="12700" cap="flat" cmpd="sng">
            <a:prstDash/>
            <a:miter lim="800000"/>
          </a:ln>
        </p:spPr>
        <p:txBody>
          <a:bodyPr vert="horz" wrap="square" lIns="45720" tIns="45720" rIns="45720" bIns="45720" numCol="1" anchor="t">
            <a:spAutoFit/>
          </a:bodyPr>
          <a:lstStyle/>
          <a:p>
            <a:pPr marL="342900" indent="-342900" latinLnBrk="0">
              <a:lnSpc>
                <a:spcPct val="150000"/>
              </a:lnSpc>
              <a:buFont typeface="+mj-lt"/>
              <a:buAutoNum type="arabicPeriod"/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주제</a:t>
            </a:r>
          </a:p>
          <a:p>
            <a:pPr marL="342900" indent="-342900" latinLnBrk="0">
              <a:lnSpc>
                <a:spcPct val="150000"/>
              </a:lnSpc>
              <a:buFont typeface="+mj-lt"/>
              <a:buAutoNum type="arabicPeriod"/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구조도</a:t>
            </a:r>
          </a:p>
          <a:p>
            <a:pPr marL="342900" indent="-342900" latinLnBrk="0">
              <a:lnSpc>
                <a:spcPct val="150000"/>
              </a:lnSpc>
              <a:buFont typeface="+mj-lt"/>
              <a:buAutoNum type="arabicPeriod"/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팀 일정 </a:t>
            </a:r>
          </a:p>
          <a:p>
            <a:pPr marL="342900" indent="-342900" latinLnBrk="0">
              <a:lnSpc>
                <a:spcPct val="150000"/>
              </a:lnSpc>
              <a:buFont typeface="+mj-lt"/>
              <a:buAutoNum type="arabicPeriod"/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r>
              <a:rPr lang="ko-KR" altLang="en-US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주요기능소개</a:t>
            </a:r>
            <a:endParaRPr lang="en-US" altLang="ko-KR" sz="2400" b="1" dirty="0" smtClean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marL="342900" indent="-342900" latinLnBrk="0">
              <a:lnSpc>
                <a:spcPct val="150000"/>
              </a:lnSpc>
              <a:buFont typeface="+mj-lt"/>
              <a:buAutoNum type="arabicPeriod"/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JVM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marL="342900" indent="-342900" latinLnBrk="0">
              <a:lnSpc>
                <a:spcPct val="150000"/>
              </a:lnSpc>
              <a:buFont typeface="+mj-lt"/>
              <a:buAutoNum type="arabicPeriod"/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r>
              <a:rPr lang="ko-KR" altLang="en-US" sz="2400" b="1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느낀점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marL="342900" indent="-342900" latinLnBrk="0">
              <a:lnSpc>
                <a:spcPct val="150000"/>
              </a:lnSpc>
              <a:buFont typeface="+mj-lt"/>
              <a:buAutoNum type="arabicPeriod"/>
              <a:defRPr>
                <a:latin typeface="Noto Sans CJK KR Medium" charset="0"/>
                <a:ea typeface="Noto Sans CJK KR Medium" charset="0"/>
                <a:cs typeface="Noto Sans CJK KR Medium" charset="0"/>
              </a:defRPr>
            </a:pPr>
            <a:r>
              <a:rPr lang="ko-KR" altLang="en-US" sz="24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추후 보완점  </a:t>
            </a:r>
          </a:p>
        </p:txBody>
      </p:sp>
    </p:spTree>
    <p:extLst>
      <p:ext uri="{BB962C8B-B14F-4D97-AF65-F5344CB8AC3E}">
        <p14:creationId xmlns:p14="http://schemas.microsoft.com/office/powerpoint/2010/main" val="313897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20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750522" y="2483427"/>
            <a:ext cx="4690956" cy="1891146"/>
            <a:chOff x="4177145" y="2680855"/>
            <a:chExt cx="4352712" cy="1465118"/>
          </a:xfrm>
        </p:grpSpPr>
        <p:sp>
          <p:nvSpPr>
            <p:cNvPr id="7" name="텍스트 상자 4"/>
            <p:cNvSpPr txBox="1">
              <a:spLocks/>
            </p:cNvSpPr>
            <p:nvPr/>
          </p:nvSpPr>
          <p:spPr>
            <a:xfrm>
              <a:off x="4679898" y="3186894"/>
              <a:ext cx="3347208" cy="453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algn="ctr" latinLnBrk="0">
                <a:defRPr>
                  <a:latin typeface="Noto Sans CJK KR Medium" charset="0"/>
                  <a:ea typeface="Noto Sans CJK KR Medium" charset="0"/>
                  <a:cs typeface="Noto Sans CJK KR Medium" charset="0"/>
                </a:defRPr>
              </a:pPr>
              <a:r>
                <a:rPr lang="ko-KR" altLang="en-US" sz="3200" b="1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주요 기능</a:t>
              </a:r>
              <a:r>
                <a:rPr lang="en-US" altLang="ko-KR" sz="3200" b="1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_</a:t>
              </a:r>
              <a:r>
                <a:rPr lang="ko-KR" altLang="en-US" sz="2400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매출현황</a:t>
              </a:r>
              <a:endParaRPr lang="ko-KR" altLang="en-US" sz="2400" dirty="0">
                <a:solidFill>
                  <a:srgbClr val="39714C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77145" y="2680855"/>
              <a:ext cx="4352712" cy="1465118"/>
            </a:xfrm>
            <a:prstGeom prst="rect">
              <a:avLst/>
            </a:prstGeom>
            <a:noFill/>
            <a:ln w="38100">
              <a:solidFill>
                <a:srgbClr val="1A7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770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695960" y="201930"/>
            <a:ext cx="43033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altLang="en-US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 주요기능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21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5960" y="930868"/>
            <a:ext cx="205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달력 통계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월별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" y="1314457"/>
            <a:ext cx="10605105" cy="17347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35" y="3109911"/>
            <a:ext cx="7457729" cy="359834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803650" y="5476876"/>
            <a:ext cx="1811338" cy="9525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03650" y="5676901"/>
            <a:ext cx="1635125" cy="9525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03650" y="5876926"/>
            <a:ext cx="1635125" cy="9525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91756" y="5981701"/>
            <a:ext cx="1635125" cy="9525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765" y="3511475"/>
            <a:ext cx="5518244" cy="1965402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 flipH="1" flipV="1">
            <a:off x="4052456" y="3262746"/>
            <a:ext cx="20780" cy="208765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052455" y="3262745"/>
            <a:ext cx="291984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972300" y="3262745"/>
            <a:ext cx="0" cy="32211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16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695960" y="201930"/>
            <a:ext cx="43033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altLang="en-US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 주요기능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22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5960" y="930868"/>
            <a:ext cx="205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매출 통계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월별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316" y="4623647"/>
            <a:ext cx="5696939" cy="18199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60" y="1272894"/>
            <a:ext cx="7782713" cy="12730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60" y="2635335"/>
            <a:ext cx="3466465" cy="39766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652" y="2701826"/>
            <a:ext cx="6422238" cy="164332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582150" y="3190876"/>
            <a:ext cx="733425" cy="9525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10" idx="2"/>
            <a:endCxn id="4" idx="0"/>
          </p:cNvCxnSpPr>
          <p:nvPr/>
        </p:nvCxnSpPr>
        <p:spPr>
          <a:xfrm rot="5400000">
            <a:off x="8023565" y="2698348"/>
            <a:ext cx="1337521" cy="2513077"/>
          </a:xfrm>
          <a:prstGeom prst="bentConnector3">
            <a:avLst>
              <a:gd name="adj1" fmla="val 76705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54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695960" y="201930"/>
            <a:ext cx="43033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altLang="en-US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 주요기능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23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5960" y="930868"/>
            <a:ext cx="205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매출 통계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일별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" y="2211665"/>
            <a:ext cx="7548403" cy="25438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113" y="3254054"/>
            <a:ext cx="6435816" cy="26108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t="48287" b="38854"/>
          <a:stretch/>
        </p:blipFill>
        <p:spPr>
          <a:xfrm>
            <a:off x="776676" y="1300200"/>
            <a:ext cx="6521741" cy="59436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185411" y="3952876"/>
            <a:ext cx="651510" cy="9525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93031" y="4185286"/>
            <a:ext cx="651510" cy="9525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7" idx="2"/>
            <a:endCxn id="22" idx="0"/>
          </p:cNvCxnSpPr>
          <p:nvPr/>
        </p:nvCxnSpPr>
        <p:spPr>
          <a:xfrm rot="16200000" flipH="1">
            <a:off x="7259331" y="2539991"/>
            <a:ext cx="462260" cy="3943350"/>
          </a:xfrm>
          <a:prstGeom prst="bentConnector3">
            <a:avLst>
              <a:gd name="adj1" fmla="val 26647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136381" y="4742796"/>
            <a:ext cx="651510" cy="9525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16" idx="2"/>
            <a:endCxn id="22" idx="0"/>
          </p:cNvCxnSpPr>
          <p:nvPr/>
        </p:nvCxnSpPr>
        <p:spPr>
          <a:xfrm rot="16200000" flipH="1">
            <a:off x="7139316" y="2419976"/>
            <a:ext cx="694670" cy="3950970"/>
          </a:xfrm>
          <a:prstGeom prst="bentConnector3">
            <a:avLst>
              <a:gd name="adj1" fmla="val 1435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93674" y="4272349"/>
            <a:ext cx="888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6"/>
                </a:solidFill>
              </a:rPr>
              <a:t>둘 중 하나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0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695960" y="201930"/>
            <a:ext cx="43033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altLang="en-US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 주요기능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24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5960" y="930868"/>
            <a:ext cx="205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매출 통계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[DAO]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15" y="1378897"/>
            <a:ext cx="10369678" cy="46046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87475" y="3589812"/>
            <a:ext cx="1914525" cy="153988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35375" y="1494312"/>
            <a:ext cx="296545" cy="153988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99255" y="2195352"/>
            <a:ext cx="128905" cy="153988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9" idx="2"/>
          </p:cNvCxnSpPr>
          <p:nvPr/>
        </p:nvCxnSpPr>
        <p:spPr>
          <a:xfrm rot="5400000">
            <a:off x="2297107" y="2103271"/>
            <a:ext cx="1941512" cy="1031570"/>
          </a:xfrm>
          <a:prstGeom prst="bentConnector3">
            <a:avLst/>
          </a:prstGeom>
          <a:ln w="12700">
            <a:solidFill>
              <a:srgbClr val="FFC00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3"/>
            <a:endCxn id="10" idx="2"/>
          </p:cNvCxnSpPr>
          <p:nvPr/>
        </p:nvCxnSpPr>
        <p:spPr>
          <a:xfrm flipV="1">
            <a:off x="3302000" y="2349340"/>
            <a:ext cx="961708" cy="1317466"/>
          </a:xfrm>
          <a:prstGeom prst="bentConnector2">
            <a:avLst/>
          </a:prstGeom>
          <a:ln w="12700">
            <a:solidFill>
              <a:srgbClr val="FFC00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519" y="4000177"/>
            <a:ext cx="5420481" cy="857370"/>
          </a:xfrm>
          <a:prstGeom prst="rect">
            <a:avLst/>
          </a:prstGeom>
        </p:spPr>
      </p:pic>
      <p:cxnSp>
        <p:nvCxnSpPr>
          <p:cNvPr id="18" name="꺾인 연결선 17"/>
          <p:cNvCxnSpPr/>
          <p:nvPr/>
        </p:nvCxnSpPr>
        <p:spPr>
          <a:xfrm rot="10800000">
            <a:off x="4130043" y="1569720"/>
            <a:ext cx="3772533" cy="2926080"/>
          </a:xfrm>
          <a:prstGeom prst="bentConnector3">
            <a:avLst>
              <a:gd name="adj1" fmla="val 54646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25467" y="4185021"/>
            <a:ext cx="807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/>
                </a:solidFill>
              </a:rPr>
              <a:t>controller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9465" y="1448722"/>
            <a:ext cx="807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/>
                </a:solidFill>
              </a:rPr>
              <a:t>Dao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57169" y="5106192"/>
            <a:ext cx="966931" cy="153988"/>
          </a:xfrm>
          <a:prstGeom prst="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172722" y="4404985"/>
            <a:ext cx="4547695" cy="255381"/>
          </a:xfrm>
          <a:prstGeom prst="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902575" y="4428862"/>
            <a:ext cx="3816985" cy="153988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5" idx="0"/>
            <a:endCxn id="26" idx="2"/>
          </p:cNvCxnSpPr>
          <p:nvPr/>
        </p:nvCxnSpPr>
        <p:spPr>
          <a:xfrm rot="5400000" flipH="1" flipV="1">
            <a:off x="5420689" y="1080312"/>
            <a:ext cx="445826" cy="7605935"/>
          </a:xfrm>
          <a:prstGeom prst="bentConnector3">
            <a:avLst>
              <a:gd name="adj1" fmla="val 24362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96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695960" y="201930"/>
            <a:ext cx="43033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altLang="en-US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 주요기능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25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3709557" y="1256182"/>
            <a:ext cx="4329986" cy="5372303"/>
            <a:chOff x="695960" y="856616"/>
            <a:chExt cx="4572094" cy="561651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960" y="856616"/>
              <a:ext cx="4572094" cy="287764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960" y="3734259"/>
              <a:ext cx="4572094" cy="2738875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3905251" y="1265706"/>
            <a:ext cx="819150" cy="1559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95839" y="1265706"/>
            <a:ext cx="595312" cy="1559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64970" y="1265706"/>
            <a:ext cx="752474" cy="1559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91262" y="1265706"/>
            <a:ext cx="809625" cy="1559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74705" y="1266968"/>
            <a:ext cx="835820" cy="1559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470538" y="1042940"/>
            <a:ext cx="1142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카테고리 번호</a:t>
            </a:r>
            <a:r>
              <a:rPr lang="en-US" altLang="ko-KR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[FK]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11547" y="1034873"/>
            <a:ext cx="909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재료 번호</a:t>
            </a:r>
            <a:r>
              <a:rPr lang="en-US" altLang="ko-KR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[PK]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57558" y="1055840"/>
            <a:ext cx="726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재료 이름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43531" y="1044351"/>
            <a:ext cx="714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재료 재고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60249" y="1034874"/>
            <a:ext cx="714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재료 가격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왼쪽 중괄호 29"/>
          <p:cNvSpPr/>
          <p:nvPr/>
        </p:nvSpPr>
        <p:spPr>
          <a:xfrm>
            <a:off x="3470538" y="1422868"/>
            <a:ext cx="239019" cy="967907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/>
          <p:cNvSpPr/>
          <p:nvPr/>
        </p:nvSpPr>
        <p:spPr>
          <a:xfrm>
            <a:off x="3472691" y="2414588"/>
            <a:ext cx="239019" cy="619126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중괄호 31"/>
          <p:cNvSpPr/>
          <p:nvPr/>
        </p:nvSpPr>
        <p:spPr>
          <a:xfrm>
            <a:off x="3467932" y="3033714"/>
            <a:ext cx="239019" cy="974988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 중괄호 32"/>
          <p:cNvSpPr/>
          <p:nvPr/>
        </p:nvSpPr>
        <p:spPr>
          <a:xfrm>
            <a:off x="3467931" y="4008702"/>
            <a:ext cx="239019" cy="868098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/>
          <p:cNvSpPr/>
          <p:nvPr/>
        </p:nvSpPr>
        <p:spPr>
          <a:xfrm>
            <a:off x="3465324" y="4886326"/>
            <a:ext cx="239019" cy="868098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중괄호 34"/>
          <p:cNvSpPr/>
          <p:nvPr/>
        </p:nvSpPr>
        <p:spPr>
          <a:xfrm>
            <a:off x="3460110" y="5756196"/>
            <a:ext cx="239019" cy="868098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186791" y="1794846"/>
            <a:ext cx="285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빵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95964" y="2608735"/>
            <a:ext cx="467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치즈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95964" y="3407220"/>
            <a:ext cx="467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메인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77947" y="4327335"/>
            <a:ext cx="467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채소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94717" y="5206731"/>
            <a:ext cx="467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소스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95964" y="6082583"/>
            <a:ext cx="467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음료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9135" y="1132608"/>
            <a:ext cx="28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재료 정보 테이블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695960" y="201930"/>
            <a:ext cx="43033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altLang="en-US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 주요기능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26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64" y="3227313"/>
            <a:ext cx="9107171" cy="21910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49425" y="3227313"/>
            <a:ext cx="936625" cy="2206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74949" y="3227313"/>
            <a:ext cx="952501" cy="2206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16349" y="3227313"/>
            <a:ext cx="846139" cy="2206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751387" y="3222867"/>
            <a:ext cx="846139" cy="2206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686426" y="3221521"/>
            <a:ext cx="642938" cy="2206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42868" y="3221521"/>
            <a:ext cx="642938" cy="2206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190107" y="3227313"/>
            <a:ext cx="891855" cy="2206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86264" y="3222867"/>
            <a:ext cx="756442" cy="2206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040645" y="3234146"/>
            <a:ext cx="812967" cy="2206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80276" y="3234146"/>
            <a:ext cx="548649" cy="2206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6" idx="0"/>
          </p:cNvCxnSpPr>
          <p:nvPr/>
        </p:nvCxnSpPr>
        <p:spPr>
          <a:xfrm rot="16200000" flipV="1">
            <a:off x="1552613" y="2562188"/>
            <a:ext cx="484113" cy="846138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7479" y="2627784"/>
            <a:ext cx="894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주문번호</a:t>
            </a:r>
            <a:r>
              <a:rPr lang="en-US" altLang="ko-KR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[PK]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90504" y="2287348"/>
            <a:ext cx="8941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멤버 번호</a:t>
            </a:r>
            <a:r>
              <a:rPr lang="en-US" altLang="ko-KR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[FK]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29" name="꺾인 연결선 28"/>
          <p:cNvCxnSpPr>
            <a:stCxn id="16" idx="0"/>
            <a:endCxn id="28" idx="2"/>
          </p:cNvCxnSpPr>
          <p:nvPr/>
        </p:nvCxnSpPr>
        <p:spPr>
          <a:xfrm rot="5400000" flipH="1" flipV="1">
            <a:off x="3039816" y="2729565"/>
            <a:ext cx="709133" cy="28636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7" idx="0"/>
            <a:endCxn id="37" idx="2"/>
          </p:cNvCxnSpPr>
          <p:nvPr/>
        </p:nvCxnSpPr>
        <p:spPr>
          <a:xfrm rot="5400000" flipH="1" flipV="1">
            <a:off x="3736975" y="2534845"/>
            <a:ext cx="1194913" cy="190024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73818" y="1801568"/>
            <a:ext cx="1111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재료 번호</a:t>
            </a:r>
            <a:r>
              <a:rPr lang="en-US" altLang="ko-KR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(</a:t>
            </a:r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빵</a:t>
            </a:r>
            <a:r>
              <a:rPr lang="en-US" altLang="ko-KR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)[FK]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29198" y="1925669"/>
            <a:ext cx="1400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재료 </a:t>
            </a:r>
            <a:r>
              <a:rPr lang="ko-KR" altLang="en-US" sz="9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번호</a:t>
            </a:r>
            <a:r>
              <a:rPr lang="en-US" altLang="ko-KR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(</a:t>
            </a:r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음료</a:t>
            </a:r>
            <a:r>
              <a:rPr lang="en-US" altLang="ko-KR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)[FK]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44" name="꺾인 연결선 43"/>
          <p:cNvCxnSpPr>
            <a:stCxn id="20" idx="0"/>
            <a:endCxn id="43" idx="2"/>
          </p:cNvCxnSpPr>
          <p:nvPr/>
        </p:nvCxnSpPr>
        <p:spPr>
          <a:xfrm rot="5400000" flipH="1" flipV="1">
            <a:off x="4868686" y="2462272"/>
            <a:ext cx="1066366" cy="454824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73148" y="1437982"/>
            <a:ext cx="1400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재료 번호</a:t>
            </a:r>
            <a:r>
              <a:rPr lang="en-US" altLang="ko-KR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(</a:t>
            </a:r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채소</a:t>
            </a:r>
            <a:r>
              <a:rPr lang="en-US" altLang="ko-KR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)[FK]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49" name="꺾인 연결선 48"/>
          <p:cNvCxnSpPr>
            <a:stCxn id="21" idx="0"/>
            <a:endCxn id="48" idx="2"/>
          </p:cNvCxnSpPr>
          <p:nvPr/>
        </p:nvCxnSpPr>
        <p:spPr>
          <a:xfrm rot="5400000" flipH="1" flipV="1">
            <a:off x="5314210" y="2362500"/>
            <a:ext cx="1552707" cy="16533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23271" y="1633793"/>
            <a:ext cx="1400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재료 번호</a:t>
            </a:r>
            <a:r>
              <a:rPr lang="en-US" altLang="ko-KR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(</a:t>
            </a:r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치즈</a:t>
            </a:r>
            <a:r>
              <a:rPr lang="en-US" altLang="ko-KR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)[FK]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55" name="꺾인 연결선 54"/>
          <p:cNvCxnSpPr>
            <a:stCxn id="22" idx="0"/>
            <a:endCxn id="53" idx="2"/>
          </p:cNvCxnSpPr>
          <p:nvPr/>
        </p:nvCxnSpPr>
        <p:spPr>
          <a:xfrm rot="5400000" flipH="1" flipV="1">
            <a:off x="6315397" y="2313565"/>
            <a:ext cx="1356896" cy="45901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542541" y="1844147"/>
            <a:ext cx="1400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재료 번호</a:t>
            </a:r>
            <a:r>
              <a:rPr lang="en-US" altLang="ko-KR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(</a:t>
            </a:r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소스</a:t>
            </a:r>
            <a:r>
              <a:rPr lang="en-US" altLang="ko-KR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)[FK]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60" name="꺾인 연결선 59"/>
          <p:cNvCxnSpPr>
            <a:stCxn id="23" idx="0"/>
            <a:endCxn id="59" idx="2"/>
          </p:cNvCxnSpPr>
          <p:nvPr/>
        </p:nvCxnSpPr>
        <p:spPr>
          <a:xfrm rot="5400000" flipH="1" flipV="1">
            <a:off x="7363162" y="2347852"/>
            <a:ext cx="1152334" cy="60658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340562" y="1428266"/>
            <a:ext cx="1400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재료 번호</a:t>
            </a:r>
            <a:r>
              <a:rPr lang="en-US" altLang="ko-KR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(</a:t>
            </a:r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메인</a:t>
            </a:r>
            <a:r>
              <a:rPr lang="en-US" altLang="ko-KR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)[FK]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64" name="꺾인 연결선 63"/>
          <p:cNvCxnSpPr>
            <a:stCxn id="24" idx="0"/>
            <a:endCxn id="63" idx="2"/>
          </p:cNvCxnSpPr>
          <p:nvPr/>
        </p:nvCxnSpPr>
        <p:spPr>
          <a:xfrm rot="5400000" flipH="1" flipV="1">
            <a:off x="8020681" y="2202903"/>
            <a:ext cx="1563769" cy="47616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25" idx="0"/>
            <a:endCxn id="71" idx="2"/>
          </p:cNvCxnSpPr>
          <p:nvPr/>
        </p:nvCxnSpPr>
        <p:spPr>
          <a:xfrm rot="5400000" flipH="1" flipV="1">
            <a:off x="9087957" y="2549084"/>
            <a:ext cx="1044235" cy="32589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239988" y="1959079"/>
            <a:ext cx="1066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결제 완료 여부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528925" y="2226895"/>
            <a:ext cx="1066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한 </a:t>
            </a:r>
            <a:r>
              <a:rPr lang="ko-KR" altLang="en-US" sz="9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주문당</a:t>
            </a:r>
            <a:r>
              <a:rPr lang="ko-KR" altLang="en-US" sz="9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가격</a:t>
            </a:r>
            <a:endParaRPr lang="ko-KR" alt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74" name="꺾인 연결선 73"/>
          <p:cNvCxnSpPr>
            <a:stCxn id="26" idx="0"/>
            <a:endCxn id="73" idx="2"/>
          </p:cNvCxnSpPr>
          <p:nvPr/>
        </p:nvCxnSpPr>
        <p:spPr>
          <a:xfrm rot="5400000" flipH="1" flipV="1">
            <a:off x="10270069" y="2442260"/>
            <a:ext cx="776419" cy="80735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9135" y="1132608"/>
            <a:ext cx="28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주문 </a:t>
            </a:r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정보 테이블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6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695960" y="201930"/>
            <a:ext cx="43033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altLang="en-US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 주요기능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27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2452022" y="1874710"/>
            <a:ext cx="7637550" cy="3903033"/>
            <a:chOff x="695959" y="1831601"/>
            <a:chExt cx="7637550" cy="390303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959" y="2179924"/>
              <a:ext cx="7637550" cy="355471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143814" y="2220102"/>
              <a:ext cx="1445092" cy="36384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13599" y="2220102"/>
              <a:ext cx="1269623" cy="36384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107915" y="2219523"/>
              <a:ext cx="1652299" cy="36500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84906" y="2216714"/>
              <a:ext cx="2323912" cy="37062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07796" y="1831601"/>
              <a:ext cx="148111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결제 번호</a:t>
              </a:r>
              <a:r>
                <a:rPr lang="en-US" altLang="ko-KR" sz="16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[PK]</a:t>
              </a:r>
              <a:endPara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28065" y="1831601"/>
              <a:ext cx="148727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주문 번호</a:t>
              </a:r>
              <a:r>
                <a:rPr lang="en-US" altLang="ko-KR" sz="16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[FK]</a:t>
              </a:r>
              <a:endPara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73098" y="1831601"/>
              <a:ext cx="112193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결제 가격</a:t>
              </a:r>
              <a:endPara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96424" y="1831601"/>
              <a:ext cx="110087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결제 날짜</a:t>
              </a:r>
              <a:endParaRPr lang="ko-KR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99135" y="1132608"/>
            <a:ext cx="28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결제 정보 테이블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8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695960" y="201930"/>
            <a:ext cx="43033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altLang="en-US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 주요기능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28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9135" y="1132608"/>
            <a:ext cx="727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결제 정보와 주문 정보 테이블를 모은 </a:t>
            </a:r>
            <a:r>
              <a:rPr lang="ko-KR" alt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로직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(</a:t>
            </a:r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테이블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)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08924" y="1782377"/>
            <a:ext cx="10845511" cy="4333010"/>
            <a:chOff x="144994" y="1781311"/>
            <a:chExt cx="11902012" cy="457059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4912" y="3038733"/>
              <a:ext cx="9288047" cy="3313171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994" y="1781311"/>
              <a:ext cx="11902012" cy="891920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1714501" y="3038733"/>
              <a:ext cx="2015836" cy="37987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93127" y="3034287"/>
              <a:ext cx="6599831" cy="37987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H="1">
              <a:off x="2722419" y="2493818"/>
              <a:ext cx="290946" cy="51374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1924052" y="2523413"/>
              <a:ext cx="2178626" cy="415637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514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695960" y="201930"/>
            <a:ext cx="43033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altLang="en-US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 주요기능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29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" y="1943485"/>
            <a:ext cx="10997565" cy="7139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35" y="3109159"/>
            <a:ext cx="7130207" cy="30776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23030" y="6171684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866775" y="3117023"/>
            <a:ext cx="936625" cy="13417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181707" y="3117023"/>
            <a:ext cx="701193" cy="13417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956407" y="3109846"/>
            <a:ext cx="548793" cy="13417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563045" y="3117023"/>
            <a:ext cx="761305" cy="12700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382195" y="3109159"/>
            <a:ext cx="570805" cy="1348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5010845" y="3120205"/>
            <a:ext cx="431105" cy="1348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500038" y="3120205"/>
            <a:ext cx="590307" cy="1348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157141" y="3120206"/>
            <a:ext cx="408819" cy="13099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633451" y="3120206"/>
            <a:ext cx="618249" cy="1348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322111" y="3114683"/>
            <a:ext cx="472695" cy="1293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95960" y="3262248"/>
            <a:ext cx="1484901" cy="2909436"/>
          </a:xfrm>
          <a:prstGeom prst="roundRect">
            <a:avLst>
              <a:gd name="adj" fmla="val 0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4390964" y="3262248"/>
            <a:ext cx="3434322" cy="2909435"/>
          </a:xfrm>
          <a:prstGeom prst="roundRect">
            <a:avLst>
              <a:gd name="adj" fmla="val 0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45" idx="2"/>
            <a:endCxn id="50" idx="0"/>
          </p:cNvCxnSpPr>
          <p:nvPr/>
        </p:nvCxnSpPr>
        <p:spPr>
          <a:xfrm flipH="1">
            <a:off x="1335088" y="2311116"/>
            <a:ext cx="3327713" cy="8059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199219" y="2189957"/>
            <a:ext cx="927163" cy="12115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301267" y="2194841"/>
            <a:ext cx="813534" cy="1162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3680460" y="2311116"/>
            <a:ext cx="2476681" cy="7980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5226397" y="2195986"/>
            <a:ext cx="927163" cy="12115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3301268" y="2317145"/>
            <a:ext cx="2388710" cy="7388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9135" y="1132608"/>
            <a:ext cx="28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주문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결제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재료 테이블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5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3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750522" y="2483427"/>
            <a:ext cx="4690956" cy="1891146"/>
            <a:chOff x="4177145" y="2680855"/>
            <a:chExt cx="4352712" cy="1465118"/>
          </a:xfrm>
        </p:grpSpPr>
        <p:sp>
          <p:nvSpPr>
            <p:cNvPr id="7" name="텍스트 상자 4"/>
            <p:cNvSpPr txBox="1">
              <a:spLocks/>
            </p:cNvSpPr>
            <p:nvPr/>
          </p:nvSpPr>
          <p:spPr>
            <a:xfrm>
              <a:off x="4679897" y="3020999"/>
              <a:ext cx="3347208" cy="57007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latinLnBrk="0">
                <a:lnSpc>
                  <a:spcPct val="150000"/>
                </a:lnSpc>
                <a:defRPr>
                  <a:latin typeface="Noto Sans CJK KR Medium" charset="0"/>
                  <a:ea typeface="Noto Sans CJK KR Medium" charset="0"/>
                  <a:cs typeface="Noto Sans CJK KR Medium" charset="0"/>
                </a:defRPr>
              </a:pPr>
              <a:r>
                <a:rPr lang="ko-KR" altLang="en-US" sz="3200" b="1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사용 스킬 </a:t>
              </a:r>
              <a:r>
                <a:rPr lang="ko-KR" altLang="en-US" sz="3200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및 주제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77145" y="2680855"/>
              <a:ext cx="4352712" cy="1465118"/>
            </a:xfrm>
            <a:prstGeom prst="rect">
              <a:avLst/>
            </a:prstGeom>
            <a:noFill/>
            <a:ln w="38100">
              <a:solidFill>
                <a:srgbClr val="1A7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87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39" y="1509934"/>
            <a:ext cx="9458519" cy="1728461"/>
          </a:xfrm>
          <a:prstGeom prst="rect">
            <a:avLst/>
          </a:prstGeo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695960" y="201930"/>
            <a:ext cx="43033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altLang="en-US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 주요기능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30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39" y="3461581"/>
            <a:ext cx="7130207" cy="307764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91539" y="3461581"/>
            <a:ext cx="2232649" cy="3077649"/>
          </a:xfrm>
          <a:prstGeom prst="roundRect">
            <a:avLst>
              <a:gd name="adj" fmla="val 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633788" y="3461581"/>
            <a:ext cx="4287958" cy="3077649"/>
          </a:xfrm>
          <a:prstGeom prst="roundRect">
            <a:avLst>
              <a:gd name="adj" fmla="val 0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24188" y="3621087"/>
            <a:ext cx="609600" cy="1206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335338" y="3614737"/>
            <a:ext cx="1731962" cy="127000"/>
            <a:chOff x="3335338" y="3614737"/>
            <a:chExt cx="1731962" cy="127000"/>
          </a:xfrm>
        </p:grpSpPr>
        <p:sp>
          <p:nvSpPr>
            <p:cNvPr id="9" name="직사각형 8"/>
            <p:cNvSpPr/>
            <p:nvPr/>
          </p:nvSpPr>
          <p:spPr>
            <a:xfrm>
              <a:off x="4445000" y="3621087"/>
              <a:ext cx="62230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구부러진 연결선 16"/>
            <p:cNvCxnSpPr>
              <a:stCxn id="15" idx="0"/>
              <a:endCxn id="9" idx="0"/>
            </p:cNvCxnSpPr>
            <p:nvPr/>
          </p:nvCxnSpPr>
          <p:spPr>
            <a:xfrm rot="5400000" flipH="1" flipV="1">
              <a:off x="4042569" y="2907506"/>
              <a:ext cx="12700" cy="1427162"/>
            </a:xfrm>
            <a:prstGeom prst="curvedConnector3">
              <a:avLst>
                <a:gd name="adj1" fmla="val 2812496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3335338" y="3614737"/>
            <a:ext cx="2241551" cy="127000"/>
            <a:chOff x="3335338" y="3614737"/>
            <a:chExt cx="2241551" cy="127000"/>
          </a:xfrm>
        </p:grpSpPr>
        <p:sp>
          <p:nvSpPr>
            <p:cNvPr id="53" name="직사각형 52"/>
            <p:cNvSpPr/>
            <p:nvPr/>
          </p:nvSpPr>
          <p:spPr>
            <a:xfrm>
              <a:off x="5093495" y="3621087"/>
              <a:ext cx="483394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구부러진 연결선 73"/>
            <p:cNvCxnSpPr>
              <a:stCxn id="15" idx="0"/>
              <a:endCxn id="53" idx="0"/>
            </p:cNvCxnSpPr>
            <p:nvPr/>
          </p:nvCxnSpPr>
          <p:spPr>
            <a:xfrm rot="5400000" flipH="1" flipV="1">
              <a:off x="4332090" y="2617985"/>
              <a:ext cx="12700" cy="2006204"/>
            </a:xfrm>
            <a:prstGeom prst="curvedConnector3">
              <a:avLst>
                <a:gd name="adj1" fmla="val 3700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3335337" y="3614738"/>
            <a:ext cx="2865437" cy="126999"/>
            <a:chOff x="3335337" y="3614738"/>
            <a:chExt cx="2865437" cy="126999"/>
          </a:xfrm>
        </p:grpSpPr>
        <p:sp>
          <p:nvSpPr>
            <p:cNvPr id="64" name="직사각형 63"/>
            <p:cNvSpPr/>
            <p:nvPr/>
          </p:nvSpPr>
          <p:spPr>
            <a:xfrm>
              <a:off x="5603084" y="3621087"/>
              <a:ext cx="59769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구부러진 연결선 74"/>
            <p:cNvCxnSpPr>
              <a:stCxn id="15" idx="0"/>
              <a:endCxn id="64" idx="0"/>
            </p:cNvCxnSpPr>
            <p:nvPr/>
          </p:nvCxnSpPr>
          <p:spPr>
            <a:xfrm rot="5400000" flipH="1" flipV="1">
              <a:off x="4615458" y="2334617"/>
              <a:ext cx="12700" cy="2572941"/>
            </a:xfrm>
            <a:prstGeom prst="curvedConnector3">
              <a:avLst>
                <a:gd name="adj1" fmla="val 3075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>
            <a:off x="3335337" y="3614738"/>
            <a:ext cx="3363119" cy="126999"/>
            <a:chOff x="3335337" y="3614738"/>
            <a:chExt cx="3363119" cy="126999"/>
          </a:xfrm>
        </p:grpSpPr>
        <p:sp>
          <p:nvSpPr>
            <p:cNvPr id="67" name="직사각형 66"/>
            <p:cNvSpPr/>
            <p:nvPr/>
          </p:nvSpPr>
          <p:spPr>
            <a:xfrm>
              <a:off x="6226969" y="3621087"/>
              <a:ext cx="471487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구부러진 연결선 80"/>
            <p:cNvCxnSpPr>
              <a:stCxn id="15" idx="0"/>
              <a:endCxn id="67" idx="0"/>
            </p:cNvCxnSpPr>
            <p:nvPr/>
          </p:nvCxnSpPr>
          <p:spPr>
            <a:xfrm rot="5400000" flipH="1" flipV="1">
              <a:off x="4895850" y="2054225"/>
              <a:ext cx="12700" cy="3133725"/>
            </a:xfrm>
            <a:prstGeom prst="curvedConnector3">
              <a:avLst>
                <a:gd name="adj1" fmla="val 3337496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3335337" y="3614738"/>
            <a:ext cx="4039394" cy="126999"/>
            <a:chOff x="3335337" y="3614738"/>
            <a:chExt cx="4039394" cy="126999"/>
          </a:xfrm>
        </p:grpSpPr>
        <p:sp>
          <p:nvSpPr>
            <p:cNvPr id="70" name="직사각형 69"/>
            <p:cNvSpPr/>
            <p:nvPr/>
          </p:nvSpPr>
          <p:spPr>
            <a:xfrm>
              <a:off x="6724651" y="3621087"/>
              <a:ext cx="65008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구부러진 연결선 84"/>
            <p:cNvCxnSpPr>
              <a:stCxn id="15" idx="0"/>
              <a:endCxn id="70" idx="0"/>
            </p:cNvCxnSpPr>
            <p:nvPr/>
          </p:nvCxnSpPr>
          <p:spPr>
            <a:xfrm rot="5400000" flipH="1" flipV="1">
              <a:off x="5189339" y="1760736"/>
              <a:ext cx="12700" cy="3720703"/>
            </a:xfrm>
            <a:prstGeom prst="curvedConnector3">
              <a:avLst>
                <a:gd name="adj1" fmla="val 3750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3335337" y="3614738"/>
            <a:ext cx="4586207" cy="126999"/>
            <a:chOff x="3335337" y="3614738"/>
            <a:chExt cx="4586207" cy="126999"/>
          </a:xfrm>
        </p:grpSpPr>
        <p:sp>
          <p:nvSpPr>
            <p:cNvPr id="71" name="직사각형 70"/>
            <p:cNvSpPr/>
            <p:nvPr/>
          </p:nvSpPr>
          <p:spPr>
            <a:xfrm>
              <a:off x="7400926" y="3621087"/>
              <a:ext cx="520618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구부러진 연결선 89"/>
            <p:cNvCxnSpPr>
              <a:stCxn id="15" idx="0"/>
              <a:endCxn id="71" idx="0"/>
            </p:cNvCxnSpPr>
            <p:nvPr/>
          </p:nvCxnSpPr>
          <p:spPr>
            <a:xfrm rot="5400000" flipH="1" flipV="1">
              <a:off x="5495111" y="1454964"/>
              <a:ext cx="12700" cy="4332247"/>
            </a:xfrm>
            <a:prstGeom prst="curvedConnector3">
              <a:avLst>
                <a:gd name="adj1" fmla="val 3937504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아래쪽 화살표 100"/>
          <p:cNvSpPr/>
          <p:nvPr/>
        </p:nvSpPr>
        <p:spPr>
          <a:xfrm rot="5400000">
            <a:off x="7993022" y="3586163"/>
            <a:ext cx="147638" cy="201612"/>
          </a:xfrm>
          <a:prstGeom prst="downArrow">
            <a:avLst>
              <a:gd name="adj1" fmla="val 50000"/>
              <a:gd name="adj2" fmla="val 56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아래쪽 화살표 101"/>
          <p:cNvSpPr/>
          <p:nvPr/>
        </p:nvSpPr>
        <p:spPr>
          <a:xfrm rot="5400000">
            <a:off x="7982865" y="3753606"/>
            <a:ext cx="147638" cy="201612"/>
          </a:xfrm>
          <a:prstGeom prst="downArrow">
            <a:avLst>
              <a:gd name="adj1" fmla="val 50000"/>
              <a:gd name="adj2" fmla="val 56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3024188" y="3780593"/>
            <a:ext cx="609600" cy="1206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3348038" y="3767137"/>
            <a:ext cx="1731962" cy="127000"/>
            <a:chOff x="3335338" y="3614737"/>
            <a:chExt cx="1731962" cy="127000"/>
          </a:xfrm>
        </p:grpSpPr>
        <p:sp>
          <p:nvSpPr>
            <p:cNvPr id="105" name="직사각형 104"/>
            <p:cNvSpPr/>
            <p:nvPr/>
          </p:nvSpPr>
          <p:spPr>
            <a:xfrm>
              <a:off x="4445000" y="3621087"/>
              <a:ext cx="62230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구부러진 연결선 105"/>
            <p:cNvCxnSpPr>
              <a:endCxn id="105" idx="0"/>
            </p:cNvCxnSpPr>
            <p:nvPr/>
          </p:nvCxnSpPr>
          <p:spPr>
            <a:xfrm rot="5400000" flipH="1" flipV="1">
              <a:off x="4042569" y="2907506"/>
              <a:ext cx="12700" cy="1427162"/>
            </a:xfrm>
            <a:prstGeom prst="curvedConnector3">
              <a:avLst>
                <a:gd name="adj1" fmla="val 2812496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3348038" y="3767137"/>
            <a:ext cx="2241551" cy="127000"/>
            <a:chOff x="3335338" y="3614737"/>
            <a:chExt cx="2241551" cy="127000"/>
          </a:xfrm>
        </p:grpSpPr>
        <p:sp>
          <p:nvSpPr>
            <p:cNvPr id="108" name="직사각형 107"/>
            <p:cNvSpPr/>
            <p:nvPr/>
          </p:nvSpPr>
          <p:spPr>
            <a:xfrm>
              <a:off x="5093495" y="3621087"/>
              <a:ext cx="483394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구부러진 연결선 108"/>
            <p:cNvCxnSpPr>
              <a:endCxn id="108" idx="0"/>
            </p:cNvCxnSpPr>
            <p:nvPr/>
          </p:nvCxnSpPr>
          <p:spPr>
            <a:xfrm rot="5400000" flipH="1" flipV="1">
              <a:off x="4332090" y="2617985"/>
              <a:ext cx="12700" cy="2006204"/>
            </a:xfrm>
            <a:prstGeom prst="curvedConnector3">
              <a:avLst>
                <a:gd name="adj1" fmla="val 3700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/>
          <p:cNvGrpSpPr/>
          <p:nvPr/>
        </p:nvGrpSpPr>
        <p:grpSpPr>
          <a:xfrm>
            <a:off x="3348037" y="3767138"/>
            <a:ext cx="2865437" cy="126999"/>
            <a:chOff x="3335337" y="3614738"/>
            <a:chExt cx="2865437" cy="126999"/>
          </a:xfrm>
        </p:grpSpPr>
        <p:sp>
          <p:nvSpPr>
            <p:cNvPr id="111" name="직사각형 110"/>
            <p:cNvSpPr/>
            <p:nvPr/>
          </p:nvSpPr>
          <p:spPr>
            <a:xfrm>
              <a:off x="5603084" y="3621087"/>
              <a:ext cx="59769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구부러진 연결선 111"/>
            <p:cNvCxnSpPr>
              <a:endCxn id="111" idx="0"/>
            </p:cNvCxnSpPr>
            <p:nvPr/>
          </p:nvCxnSpPr>
          <p:spPr>
            <a:xfrm rot="5400000" flipH="1" flipV="1">
              <a:off x="4615458" y="2334617"/>
              <a:ext cx="12700" cy="2572941"/>
            </a:xfrm>
            <a:prstGeom prst="curvedConnector3">
              <a:avLst>
                <a:gd name="adj1" fmla="val 3075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/>
          <p:cNvGrpSpPr/>
          <p:nvPr/>
        </p:nvGrpSpPr>
        <p:grpSpPr>
          <a:xfrm>
            <a:off x="3348037" y="3767138"/>
            <a:ext cx="3363119" cy="126999"/>
            <a:chOff x="3335337" y="3614738"/>
            <a:chExt cx="3363119" cy="126999"/>
          </a:xfrm>
        </p:grpSpPr>
        <p:sp>
          <p:nvSpPr>
            <p:cNvPr id="114" name="직사각형 113"/>
            <p:cNvSpPr/>
            <p:nvPr/>
          </p:nvSpPr>
          <p:spPr>
            <a:xfrm>
              <a:off x="6226969" y="3621087"/>
              <a:ext cx="471487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구부러진 연결선 114"/>
            <p:cNvCxnSpPr>
              <a:endCxn id="114" idx="0"/>
            </p:cNvCxnSpPr>
            <p:nvPr/>
          </p:nvCxnSpPr>
          <p:spPr>
            <a:xfrm rot="5400000" flipH="1" flipV="1">
              <a:off x="4895850" y="2054225"/>
              <a:ext cx="12700" cy="3133725"/>
            </a:xfrm>
            <a:prstGeom prst="curvedConnector3">
              <a:avLst>
                <a:gd name="adj1" fmla="val 3337496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/>
          <p:cNvGrpSpPr/>
          <p:nvPr/>
        </p:nvGrpSpPr>
        <p:grpSpPr>
          <a:xfrm>
            <a:off x="3348037" y="3767138"/>
            <a:ext cx="4039394" cy="126999"/>
            <a:chOff x="3335337" y="3614738"/>
            <a:chExt cx="4039394" cy="126999"/>
          </a:xfrm>
        </p:grpSpPr>
        <p:sp>
          <p:nvSpPr>
            <p:cNvPr id="117" name="직사각형 116"/>
            <p:cNvSpPr/>
            <p:nvPr/>
          </p:nvSpPr>
          <p:spPr>
            <a:xfrm>
              <a:off x="6724651" y="3621087"/>
              <a:ext cx="65008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8" name="구부러진 연결선 117"/>
            <p:cNvCxnSpPr>
              <a:endCxn id="117" idx="0"/>
            </p:cNvCxnSpPr>
            <p:nvPr/>
          </p:nvCxnSpPr>
          <p:spPr>
            <a:xfrm rot="5400000" flipH="1" flipV="1">
              <a:off x="5189339" y="1760736"/>
              <a:ext cx="12700" cy="3720703"/>
            </a:xfrm>
            <a:prstGeom prst="curvedConnector3">
              <a:avLst>
                <a:gd name="adj1" fmla="val 3750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/>
          <p:cNvGrpSpPr/>
          <p:nvPr/>
        </p:nvGrpSpPr>
        <p:grpSpPr>
          <a:xfrm>
            <a:off x="3348037" y="3767138"/>
            <a:ext cx="4586207" cy="126999"/>
            <a:chOff x="3335337" y="3614738"/>
            <a:chExt cx="4586207" cy="126999"/>
          </a:xfrm>
        </p:grpSpPr>
        <p:sp>
          <p:nvSpPr>
            <p:cNvPr id="120" name="직사각형 119"/>
            <p:cNvSpPr/>
            <p:nvPr/>
          </p:nvSpPr>
          <p:spPr>
            <a:xfrm>
              <a:off x="7400926" y="3621087"/>
              <a:ext cx="520618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구부러진 연결선 120"/>
            <p:cNvCxnSpPr>
              <a:endCxn id="120" idx="0"/>
            </p:cNvCxnSpPr>
            <p:nvPr/>
          </p:nvCxnSpPr>
          <p:spPr>
            <a:xfrm rot="5400000" flipH="1" flipV="1">
              <a:off x="5495111" y="1454964"/>
              <a:ext cx="12700" cy="4332247"/>
            </a:xfrm>
            <a:prstGeom prst="curvedConnector3">
              <a:avLst>
                <a:gd name="adj1" fmla="val 3937504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그룹 162"/>
          <p:cNvGrpSpPr/>
          <p:nvPr/>
        </p:nvGrpSpPr>
        <p:grpSpPr>
          <a:xfrm>
            <a:off x="3334193" y="3913942"/>
            <a:ext cx="1731962" cy="127000"/>
            <a:chOff x="3335338" y="3614737"/>
            <a:chExt cx="1731962" cy="127000"/>
          </a:xfrm>
        </p:grpSpPr>
        <p:sp>
          <p:nvSpPr>
            <p:cNvPr id="164" name="직사각형 163"/>
            <p:cNvSpPr/>
            <p:nvPr/>
          </p:nvSpPr>
          <p:spPr>
            <a:xfrm>
              <a:off x="4445000" y="3621087"/>
              <a:ext cx="62230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5" name="구부러진 연결선 164"/>
            <p:cNvCxnSpPr>
              <a:endCxn id="164" idx="0"/>
            </p:cNvCxnSpPr>
            <p:nvPr/>
          </p:nvCxnSpPr>
          <p:spPr>
            <a:xfrm rot="5400000" flipH="1" flipV="1">
              <a:off x="4042569" y="2907506"/>
              <a:ext cx="12700" cy="1427162"/>
            </a:xfrm>
            <a:prstGeom prst="curvedConnector3">
              <a:avLst>
                <a:gd name="adj1" fmla="val 2812496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그룹 165"/>
          <p:cNvGrpSpPr/>
          <p:nvPr/>
        </p:nvGrpSpPr>
        <p:grpSpPr>
          <a:xfrm>
            <a:off x="3334193" y="3913942"/>
            <a:ext cx="2241551" cy="127000"/>
            <a:chOff x="3335338" y="3614737"/>
            <a:chExt cx="2241551" cy="127000"/>
          </a:xfrm>
        </p:grpSpPr>
        <p:sp>
          <p:nvSpPr>
            <p:cNvPr id="167" name="직사각형 166"/>
            <p:cNvSpPr/>
            <p:nvPr/>
          </p:nvSpPr>
          <p:spPr>
            <a:xfrm>
              <a:off x="5093495" y="3621087"/>
              <a:ext cx="483394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8" name="구부러진 연결선 167"/>
            <p:cNvCxnSpPr>
              <a:endCxn id="167" idx="0"/>
            </p:cNvCxnSpPr>
            <p:nvPr/>
          </p:nvCxnSpPr>
          <p:spPr>
            <a:xfrm rot="5400000" flipH="1" flipV="1">
              <a:off x="4332090" y="2617985"/>
              <a:ext cx="12700" cy="2006204"/>
            </a:xfrm>
            <a:prstGeom prst="curvedConnector3">
              <a:avLst>
                <a:gd name="adj1" fmla="val 3700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3334192" y="3913943"/>
            <a:ext cx="2865437" cy="126999"/>
            <a:chOff x="3335337" y="3614738"/>
            <a:chExt cx="2865437" cy="126999"/>
          </a:xfrm>
        </p:grpSpPr>
        <p:sp>
          <p:nvSpPr>
            <p:cNvPr id="170" name="직사각형 169"/>
            <p:cNvSpPr/>
            <p:nvPr/>
          </p:nvSpPr>
          <p:spPr>
            <a:xfrm>
              <a:off x="5603084" y="3621087"/>
              <a:ext cx="59769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구부러진 연결선 170"/>
            <p:cNvCxnSpPr>
              <a:endCxn id="170" idx="0"/>
            </p:cNvCxnSpPr>
            <p:nvPr/>
          </p:nvCxnSpPr>
          <p:spPr>
            <a:xfrm rot="5400000" flipH="1" flipV="1">
              <a:off x="4615458" y="2334617"/>
              <a:ext cx="12700" cy="2572941"/>
            </a:xfrm>
            <a:prstGeom prst="curvedConnector3">
              <a:avLst>
                <a:gd name="adj1" fmla="val 3075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그룹 171"/>
          <p:cNvGrpSpPr/>
          <p:nvPr/>
        </p:nvGrpSpPr>
        <p:grpSpPr>
          <a:xfrm>
            <a:off x="3334192" y="3913943"/>
            <a:ext cx="3363119" cy="126999"/>
            <a:chOff x="3335337" y="3614738"/>
            <a:chExt cx="3363119" cy="126999"/>
          </a:xfrm>
        </p:grpSpPr>
        <p:sp>
          <p:nvSpPr>
            <p:cNvPr id="173" name="직사각형 172"/>
            <p:cNvSpPr/>
            <p:nvPr/>
          </p:nvSpPr>
          <p:spPr>
            <a:xfrm>
              <a:off x="6226969" y="3621087"/>
              <a:ext cx="471487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4" name="구부러진 연결선 173"/>
            <p:cNvCxnSpPr>
              <a:endCxn id="173" idx="0"/>
            </p:cNvCxnSpPr>
            <p:nvPr/>
          </p:nvCxnSpPr>
          <p:spPr>
            <a:xfrm rot="5400000" flipH="1" flipV="1">
              <a:off x="4895850" y="2054225"/>
              <a:ext cx="12700" cy="3133725"/>
            </a:xfrm>
            <a:prstGeom prst="curvedConnector3">
              <a:avLst>
                <a:gd name="adj1" fmla="val 3337496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/>
          <p:cNvGrpSpPr/>
          <p:nvPr/>
        </p:nvGrpSpPr>
        <p:grpSpPr>
          <a:xfrm>
            <a:off x="3334192" y="3913943"/>
            <a:ext cx="4039394" cy="126999"/>
            <a:chOff x="3335337" y="3614738"/>
            <a:chExt cx="4039394" cy="126999"/>
          </a:xfrm>
        </p:grpSpPr>
        <p:sp>
          <p:nvSpPr>
            <p:cNvPr id="176" name="직사각형 175"/>
            <p:cNvSpPr/>
            <p:nvPr/>
          </p:nvSpPr>
          <p:spPr>
            <a:xfrm>
              <a:off x="6724651" y="3621087"/>
              <a:ext cx="65008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구부러진 연결선 176"/>
            <p:cNvCxnSpPr>
              <a:endCxn id="176" idx="0"/>
            </p:cNvCxnSpPr>
            <p:nvPr/>
          </p:nvCxnSpPr>
          <p:spPr>
            <a:xfrm rot="5400000" flipH="1" flipV="1">
              <a:off x="5189339" y="1760736"/>
              <a:ext cx="12700" cy="3720703"/>
            </a:xfrm>
            <a:prstGeom prst="curvedConnector3">
              <a:avLst>
                <a:gd name="adj1" fmla="val 3750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그룹 177"/>
          <p:cNvGrpSpPr/>
          <p:nvPr/>
        </p:nvGrpSpPr>
        <p:grpSpPr>
          <a:xfrm>
            <a:off x="3334192" y="3913943"/>
            <a:ext cx="4586207" cy="126999"/>
            <a:chOff x="3335337" y="3614738"/>
            <a:chExt cx="4586207" cy="126999"/>
          </a:xfrm>
        </p:grpSpPr>
        <p:sp>
          <p:nvSpPr>
            <p:cNvPr id="179" name="직사각형 178"/>
            <p:cNvSpPr/>
            <p:nvPr/>
          </p:nvSpPr>
          <p:spPr>
            <a:xfrm>
              <a:off x="7400926" y="3621087"/>
              <a:ext cx="520618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0" name="구부러진 연결선 179"/>
            <p:cNvCxnSpPr>
              <a:endCxn id="179" idx="0"/>
            </p:cNvCxnSpPr>
            <p:nvPr/>
          </p:nvCxnSpPr>
          <p:spPr>
            <a:xfrm rot="5400000" flipH="1" flipV="1">
              <a:off x="5495111" y="1454964"/>
              <a:ext cx="12700" cy="4332247"/>
            </a:xfrm>
            <a:prstGeom prst="curvedConnector3">
              <a:avLst>
                <a:gd name="adj1" fmla="val 3937504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3352606" y="4079043"/>
            <a:ext cx="1731962" cy="127000"/>
            <a:chOff x="3335338" y="3614737"/>
            <a:chExt cx="1731962" cy="127000"/>
          </a:xfrm>
        </p:grpSpPr>
        <p:sp>
          <p:nvSpPr>
            <p:cNvPr id="182" name="직사각형 181"/>
            <p:cNvSpPr/>
            <p:nvPr/>
          </p:nvSpPr>
          <p:spPr>
            <a:xfrm>
              <a:off x="4445000" y="3621087"/>
              <a:ext cx="62230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구부러진 연결선 182"/>
            <p:cNvCxnSpPr>
              <a:endCxn id="182" idx="0"/>
            </p:cNvCxnSpPr>
            <p:nvPr/>
          </p:nvCxnSpPr>
          <p:spPr>
            <a:xfrm rot="5400000" flipH="1" flipV="1">
              <a:off x="4042569" y="2907506"/>
              <a:ext cx="12700" cy="1427162"/>
            </a:xfrm>
            <a:prstGeom prst="curvedConnector3">
              <a:avLst>
                <a:gd name="adj1" fmla="val 2812496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그룹 183"/>
          <p:cNvGrpSpPr/>
          <p:nvPr/>
        </p:nvGrpSpPr>
        <p:grpSpPr>
          <a:xfrm>
            <a:off x="3352606" y="4079043"/>
            <a:ext cx="2241551" cy="127000"/>
            <a:chOff x="3335338" y="3614737"/>
            <a:chExt cx="2241551" cy="127000"/>
          </a:xfrm>
        </p:grpSpPr>
        <p:sp>
          <p:nvSpPr>
            <p:cNvPr id="185" name="직사각형 184"/>
            <p:cNvSpPr/>
            <p:nvPr/>
          </p:nvSpPr>
          <p:spPr>
            <a:xfrm>
              <a:off x="5093495" y="3621087"/>
              <a:ext cx="483394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6" name="구부러진 연결선 185"/>
            <p:cNvCxnSpPr>
              <a:endCxn id="185" idx="0"/>
            </p:cNvCxnSpPr>
            <p:nvPr/>
          </p:nvCxnSpPr>
          <p:spPr>
            <a:xfrm rot="5400000" flipH="1" flipV="1">
              <a:off x="4332090" y="2617985"/>
              <a:ext cx="12700" cy="2006204"/>
            </a:xfrm>
            <a:prstGeom prst="curvedConnector3">
              <a:avLst>
                <a:gd name="adj1" fmla="val 3700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3352605" y="4079044"/>
            <a:ext cx="2865437" cy="126999"/>
            <a:chOff x="3335337" y="3614738"/>
            <a:chExt cx="2865437" cy="126999"/>
          </a:xfrm>
        </p:grpSpPr>
        <p:sp>
          <p:nvSpPr>
            <p:cNvPr id="188" name="직사각형 187"/>
            <p:cNvSpPr/>
            <p:nvPr/>
          </p:nvSpPr>
          <p:spPr>
            <a:xfrm>
              <a:off x="5603084" y="3621087"/>
              <a:ext cx="59769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9" name="구부러진 연결선 188"/>
            <p:cNvCxnSpPr>
              <a:endCxn id="188" idx="0"/>
            </p:cNvCxnSpPr>
            <p:nvPr/>
          </p:nvCxnSpPr>
          <p:spPr>
            <a:xfrm rot="5400000" flipH="1" flipV="1">
              <a:off x="4615458" y="2334617"/>
              <a:ext cx="12700" cy="2572941"/>
            </a:xfrm>
            <a:prstGeom prst="curvedConnector3">
              <a:avLst>
                <a:gd name="adj1" fmla="val 3075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그룹 189"/>
          <p:cNvGrpSpPr/>
          <p:nvPr/>
        </p:nvGrpSpPr>
        <p:grpSpPr>
          <a:xfrm>
            <a:off x="3352605" y="4079044"/>
            <a:ext cx="3363119" cy="126999"/>
            <a:chOff x="3335337" y="3614738"/>
            <a:chExt cx="3363119" cy="126999"/>
          </a:xfrm>
        </p:grpSpPr>
        <p:sp>
          <p:nvSpPr>
            <p:cNvPr id="191" name="직사각형 190"/>
            <p:cNvSpPr/>
            <p:nvPr/>
          </p:nvSpPr>
          <p:spPr>
            <a:xfrm>
              <a:off x="6226969" y="3621087"/>
              <a:ext cx="471487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2" name="구부러진 연결선 191"/>
            <p:cNvCxnSpPr>
              <a:endCxn id="191" idx="0"/>
            </p:cNvCxnSpPr>
            <p:nvPr/>
          </p:nvCxnSpPr>
          <p:spPr>
            <a:xfrm rot="5400000" flipH="1" flipV="1">
              <a:off x="4895850" y="2054225"/>
              <a:ext cx="12700" cy="3133725"/>
            </a:xfrm>
            <a:prstGeom prst="curvedConnector3">
              <a:avLst>
                <a:gd name="adj1" fmla="val 3337496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그룹 192"/>
          <p:cNvGrpSpPr/>
          <p:nvPr/>
        </p:nvGrpSpPr>
        <p:grpSpPr>
          <a:xfrm>
            <a:off x="3352605" y="4079044"/>
            <a:ext cx="4039394" cy="126999"/>
            <a:chOff x="3335337" y="3614738"/>
            <a:chExt cx="4039394" cy="126999"/>
          </a:xfrm>
        </p:grpSpPr>
        <p:sp>
          <p:nvSpPr>
            <p:cNvPr id="194" name="직사각형 193"/>
            <p:cNvSpPr/>
            <p:nvPr/>
          </p:nvSpPr>
          <p:spPr>
            <a:xfrm>
              <a:off x="6724651" y="3621087"/>
              <a:ext cx="65008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5" name="구부러진 연결선 194"/>
            <p:cNvCxnSpPr>
              <a:endCxn id="194" idx="0"/>
            </p:cNvCxnSpPr>
            <p:nvPr/>
          </p:nvCxnSpPr>
          <p:spPr>
            <a:xfrm rot="5400000" flipH="1" flipV="1">
              <a:off x="5189339" y="1760736"/>
              <a:ext cx="12700" cy="3720703"/>
            </a:xfrm>
            <a:prstGeom prst="curvedConnector3">
              <a:avLst>
                <a:gd name="adj1" fmla="val 3750000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그룹 195"/>
          <p:cNvGrpSpPr/>
          <p:nvPr/>
        </p:nvGrpSpPr>
        <p:grpSpPr>
          <a:xfrm>
            <a:off x="3352605" y="4079044"/>
            <a:ext cx="4586207" cy="126999"/>
            <a:chOff x="3335337" y="3614738"/>
            <a:chExt cx="4586207" cy="126999"/>
          </a:xfrm>
        </p:grpSpPr>
        <p:sp>
          <p:nvSpPr>
            <p:cNvPr id="197" name="직사각형 196"/>
            <p:cNvSpPr/>
            <p:nvPr/>
          </p:nvSpPr>
          <p:spPr>
            <a:xfrm>
              <a:off x="7400926" y="3621087"/>
              <a:ext cx="520618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8" name="구부러진 연결선 197"/>
            <p:cNvCxnSpPr>
              <a:endCxn id="197" idx="0"/>
            </p:cNvCxnSpPr>
            <p:nvPr/>
          </p:nvCxnSpPr>
          <p:spPr>
            <a:xfrm rot="5400000" flipH="1" flipV="1">
              <a:off x="5495111" y="1454964"/>
              <a:ext cx="12700" cy="4332247"/>
            </a:xfrm>
            <a:prstGeom prst="curvedConnector3">
              <a:avLst>
                <a:gd name="adj1" fmla="val 3937504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/>
          <p:cNvGrpSpPr/>
          <p:nvPr/>
        </p:nvGrpSpPr>
        <p:grpSpPr>
          <a:xfrm>
            <a:off x="3352607" y="4223058"/>
            <a:ext cx="1731962" cy="127000"/>
            <a:chOff x="3335338" y="3614737"/>
            <a:chExt cx="1731962" cy="127000"/>
          </a:xfrm>
        </p:grpSpPr>
        <p:sp>
          <p:nvSpPr>
            <p:cNvPr id="200" name="직사각형 199"/>
            <p:cNvSpPr/>
            <p:nvPr/>
          </p:nvSpPr>
          <p:spPr>
            <a:xfrm>
              <a:off x="4445000" y="3621087"/>
              <a:ext cx="622300" cy="1206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구부러진 연결선 200"/>
            <p:cNvCxnSpPr>
              <a:endCxn id="200" idx="0"/>
            </p:cNvCxnSpPr>
            <p:nvPr/>
          </p:nvCxnSpPr>
          <p:spPr>
            <a:xfrm rot="5400000" flipH="1" flipV="1">
              <a:off x="4042569" y="2907506"/>
              <a:ext cx="12700" cy="1427162"/>
            </a:xfrm>
            <a:prstGeom prst="curvedConnector3">
              <a:avLst>
                <a:gd name="adj1" fmla="val 2812496"/>
              </a:avLst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직사각형 216"/>
          <p:cNvSpPr/>
          <p:nvPr/>
        </p:nvSpPr>
        <p:spPr>
          <a:xfrm>
            <a:off x="3016894" y="3928231"/>
            <a:ext cx="609600" cy="1206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3029392" y="4085393"/>
            <a:ext cx="609600" cy="1206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3035191" y="4223813"/>
            <a:ext cx="609600" cy="1206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아래쪽 화살표 219"/>
          <p:cNvSpPr/>
          <p:nvPr/>
        </p:nvSpPr>
        <p:spPr>
          <a:xfrm rot="5400000">
            <a:off x="7990701" y="3906006"/>
            <a:ext cx="147638" cy="201612"/>
          </a:xfrm>
          <a:prstGeom prst="downArrow">
            <a:avLst>
              <a:gd name="adj1" fmla="val 50000"/>
              <a:gd name="adj2" fmla="val 56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아래쪽 화살표 220"/>
          <p:cNvSpPr/>
          <p:nvPr/>
        </p:nvSpPr>
        <p:spPr>
          <a:xfrm rot="5400000">
            <a:off x="7990701" y="4078211"/>
            <a:ext cx="147638" cy="201612"/>
          </a:xfrm>
          <a:prstGeom prst="downArrow">
            <a:avLst>
              <a:gd name="adj1" fmla="val 50000"/>
              <a:gd name="adj2" fmla="val 56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아래쪽 화살표 221"/>
          <p:cNvSpPr/>
          <p:nvPr/>
        </p:nvSpPr>
        <p:spPr>
          <a:xfrm rot="5400000">
            <a:off x="7973635" y="4189682"/>
            <a:ext cx="147638" cy="201612"/>
          </a:xfrm>
          <a:prstGeom prst="downArrow">
            <a:avLst>
              <a:gd name="adj1" fmla="val 50000"/>
              <a:gd name="adj2" fmla="val 56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4290387" y="3998594"/>
            <a:ext cx="24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!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419600" y="2150298"/>
            <a:ext cx="2405256" cy="98218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699135" y="1132608"/>
            <a:ext cx="28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주문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결재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</a:t>
            </a:r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재료 테이블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695960" y="201930"/>
            <a:ext cx="43033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altLang="en-US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 주요기능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/>
              <a:t>31</a:t>
            </a:fld>
            <a:endParaRPr kumimoji="1" lang="ko-KR" altLang="en-US" dirty="0"/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5854965F-90DF-4F18-A502-BCFB0D923666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2" y="3532893"/>
            <a:ext cx="7027597" cy="18478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2" y="1837177"/>
            <a:ext cx="10904645" cy="12715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04866" y="2062330"/>
            <a:ext cx="8192351" cy="401951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117863" y="1697770"/>
            <a:ext cx="538679" cy="2945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93730" y="1454730"/>
            <a:ext cx="2081438" cy="332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첫번째 테이블 </a:t>
            </a:r>
            <a:r>
              <a:rPr lang="ko-KR" altLang="en-US" sz="1600" dirty="0" err="1" smtClean="0"/>
              <a:t>로직</a:t>
            </a:r>
            <a:endParaRPr lang="ko-KR" altLang="en-US" sz="16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517730" y="2651235"/>
            <a:ext cx="271882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70077" y="2043635"/>
            <a:ext cx="579685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31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32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750522" y="2483427"/>
            <a:ext cx="4690956" cy="1891146"/>
            <a:chOff x="4177145" y="2680855"/>
            <a:chExt cx="4352712" cy="1465118"/>
          </a:xfrm>
        </p:grpSpPr>
        <p:sp>
          <p:nvSpPr>
            <p:cNvPr id="7" name="텍스트 상자 4"/>
            <p:cNvSpPr txBox="1">
              <a:spLocks/>
            </p:cNvSpPr>
            <p:nvPr/>
          </p:nvSpPr>
          <p:spPr>
            <a:xfrm>
              <a:off x="4679897" y="3020999"/>
              <a:ext cx="3347208" cy="57007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algn="ctr" latinLnBrk="0">
                <a:lnSpc>
                  <a:spcPct val="150000"/>
                </a:lnSpc>
                <a:defRPr>
                  <a:latin typeface="Noto Sans CJK KR Medium" charset="0"/>
                  <a:ea typeface="Noto Sans CJK KR Medium" charset="0"/>
                  <a:cs typeface="Noto Sans CJK KR Medium" charset="0"/>
                </a:defRPr>
              </a:pPr>
              <a:r>
                <a:rPr lang="ko-KR" altLang="en-US" sz="3200" b="1" dirty="0" err="1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느낌점</a:t>
              </a:r>
              <a:r>
                <a:rPr lang="ko-KR" altLang="en-US" sz="3200" b="1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3200" b="1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&amp; </a:t>
              </a:r>
              <a:r>
                <a:rPr lang="ko-KR" altLang="en-US" sz="3200" b="1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보완점</a:t>
              </a:r>
              <a:endParaRPr lang="ko-KR" altLang="en-US" sz="3200" b="1" dirty="0">
                <a:solidFill>
                  <a:srgbClr val="39714C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77145" y="2680855"/>
              <a:ext cx="4352712" cy="1465118"/>
            </a:xfrm>
            <a:prstGeom prst="rect">
              <a:avLst/>
            </a:prstGeom>
            <a:noFill/>
            <a:ln w="38100">
              <a:solidFill>
                <a:srgbClr val="1A7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175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CE9B9-3178-AF49-A8D5-7B6EFAF215E3}"/>
              </a:ext>
            </a:extLst>
          </p:cNvPr>
          <p:cNvSpPr txBox="1"/>
          <p:nvPr/>
        </p:nvSpPr>
        <p:spPr>
          <a:xfrm>
            <a:off x="609600" y="234950"/>
            <a:ext cx="43033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altLang="en-US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 느낀점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33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8" name="직선 연결선[R] 4">
            <a:extLst>
              <a:ext uri="{FF2B5EF4-FFF2-40B4-BE49-F238E27FC236}">
                <a16:creationId xmlns:a16="http://schemas.microsoft.com/office/drawing/2014/main" id="{D437E161-EF93-400D-893E-F7E4221145BC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56" y="1324201"/>
            <a:ext cx="3795395" cy="765810"/>
          </a:xfrm>
          <a:prstGeom prst="rect">
            <a:avLst/>
          </a:prstGeom>
          <a:noFill/>
        </p:spPr>
      </p:pic>
      <p:pic>
        <p:nvPicPr>
          <p:cNvPr id="11" name="그림 52" descr="C:/Users/백한결/AppData/Roaming/PolarisOffice/ETemp/18908_10660360/fImage11450452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9656" y="2429595"/>
            <a:ext cx="3795395" cy="3587171"/>
          </a:xfrm>
          <a:prstGeom prst="rect">
            <a:avLst/>
          </a:prstGeom>
          <a:noFill/>
        </p:spPr>
      </p:pic>
      <p:grpSp>
        <p:nvGrpSpPr>
          <p:cNvPr id="4" name="그룹 3"/>
          <p:cNvGrpSpPr/>
          <p:nvPr/>
        </p:nvGrpSpPr>
        <p:grpSpPr>
          <a:xfrm>
            <a:off x="699135" y="1243264"/>
            <a:ext cx="6710045" cy="4029075"/>
            <a:chOff x="672465" y="2011045"/>
            <a:chExt cx="6710045" cy="4029075"/>
          </a:xfrm>
        </p:grpSpPr>
        <p:sp>
          <p:nvSpPr>
            <p:cNvPr id="6" name="TextBox 5"/>
            <p:cNvSpPr txBox="1">
              <a:spLocks/>
            </p:cNvSpPr>
            <p:nvPr/>
          </p:nvSpPr>
          <p:spPr>
            <a:xfrm>
              <a:off x="672465" y="2011045"/>
              <a:ext cx="6069330" cy="50783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en-US" altLang="ko-KR" sz="1800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1)</a:t>
              </a:r>
              <a:r>
                <a:rPr lang="ko-KR" altLang="ko-KR" sz="1800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800" b="1" dirty="0" err="1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업무전</a:t>
              </a:r>
              <a:r>
                <a:rPr lang="en-US" altLang="ko-KR" sz="1800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800" b="1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800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version </a:t>
              </a:r>
              <a:r>
                <a:rPr lang="en-US" altLang="ko-KR" sz="1800" b="1" dirty="0" err="1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통일의</a:t>
              </a:r>
              <a:r>
                <a:rPr lang="en-US" altLang="ko-KR" sz="1800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800" b="1" dirty="0" err="1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중요성</a:t>
              </a:r>
              <a:r>
                <a:rPr lang="en-US" altLang="ko-KR" sz="1800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800" b="1" dirty="0" err="1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인지</a:t>
              </a:r>
              <a:endParaRPr lang="ko-KR" altLang="en-US" b="1" dirty="0">
                <a:solidFill>
                  <a:srgbClr val="39714C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TextBox 6"/>
            <p:cNvSpPr txBox="1">
              <a:spLocks/>
            </p:cNvSpPr>
            <p:nvPr/>
          </p:nvSpPr>
          <p:spPr>
            <a:xfrm>
              <a:off x="672465" y="3257802"/>
              <a:ext cx="6710045" cy="50783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en-US" altLang="ko-KR" sz="1800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2)</a:t>
              </a:r>
              <a:r>
                <a:rPr lang="ko-KR" altLang="en-US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800" b="1" dirty="0" err="1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협업시</a:t>
              </a:r>
              <a:r>
                <a:rPr lang="en-US" altLang="ko-KR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b="1" dirty="0" err="1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팀원간</a:t>
              </a:r>
              <a:r>
                <a:rPr lang="ko-KR" altLang="en-US" b="1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 코드 공유 필요함 인지</a:t>
              </a:r>
              <a:endParaRPr lang="ko-KR" altLang="en-US" sz="1800" b="1" dirty="0">
                <a:solidFill>
                  <a:srgbClr val="39714C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텍스트 상자 4"/>
            <p:cNvSpPr txBox="1">
              <a:spLocks/>
            </p:cNvSpPr>
            <p:nvPr/>
          </p:nvSpPr>
          <p:spPr>
            <a:xfrm>
              <a:off x="672465" y="4455795"/>
              <a:ext cx="6710045" cy="50783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ko-KR" sz="1800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3</a:t>
              </a:r>
              <a:r>
                <a:rPr lang="en-US" altLang="ko-KR" sz="1800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)</a:t>
              </a:r>
              <a:r>
                <a:rPr lang="ko-KR" altLang="en-US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b="1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초기</a:t>
              </a:r>
              <a:r>
                <a:rPr lang="en-US" altLang="ko-KR" sz="1800" b="1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800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DB </a:t>
              </a:r>
              <a:r>
                <a:rPr lang="en-US" altLang="ko-KR" sz="1800" b="1" dirty="0" err="1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설계의</a:t>
              </a:r>
              <a:r>
                <a:rPr lang="en-US" altLang="ko-KR" sz="1800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800" b="1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미흡</a:t>
              </a:r>
              <a:endParaRPr lang="ko-KR" altLang="en-US" sz="1800" b="1" dirty="0">
                <a:solidFill>
                  <a:srgbClr val="39714C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텍스트 상자 10"/>
            <p:cNvSpPr txBox="1">
              <a:spLocks/>
            </p:cNvSpPr>
            <p:nvPr/>
          </p:nvSpPr>
          <p:spPr>
            <a:xfrm>
              <a:off x="672465" y="5532755"/>
              <a:ext cx="6710045" cy="5073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ko-KR" sz="1800" b="1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4</a:t>
              </a:r>
              <a:r>
                <a:rPr lang="en-US" altLang="ko-KR" sz="1800" b="1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)</a:t>
              </a:r>
              <a:r>
                <a:rPr lang="ko-KR" altLang="en-US" b="1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800" b="1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DB연동실수, 코드오류 등 기본적인 부분의 중요성 인지 </a:t>
              </a:r>
              <a:endParaRPr lang="ko-KR" altLang="en-US" sz="1800" b="1">
                <a:solidFill>
                  <a:srgbClr val="39714C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72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CE9B9-3178-AF49-A8D5-7B6EFAF215E3}"/>
              </a:ext>
            </a:extLst>
          </p:cNvPr>
          <p:cNvSpPr txBox="1"/>
          <p:nvPr/>
        </p:nvSpPr>
        <p:spPr>
          <a:xfrm>
            <a:off x="609600" y="234950"/>
            <a:ext cx="43033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6</a:t>
            </a:r>
            <a:r>
              <a:rPr lang="en-US" altLang="ko-KR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추후 보완점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34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7" name="직선 연결선[R] 4">
            <a:extLst>
              <a:ext uri="{FF2B5EF4-FFF2-40B4-BE49-F238E27FC236}">
                <a16:creationId xmlns:a16="http://schemas.microsoft.com/office/drawing/2014/main" id="{11E2C12E-1730-44CE-A6B2-4F0FB61BF84A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99135" y="1456055"/>
            <a:ext cx="6710045" cy="3248523"/>
            <a:chOff x="1245869" y="1456055"/>
            <a:chExt cx="6710045" cy="3248523"/>
          </a:xfrm>
        </p:grpSpPr>
        <p:sp>
          <p:nvSpPr>
            <p:cNvPr id="10" name="텍스트 상자 5"/>
            <p:cNvSpPr txBox="1">
              <a:spLocks/>
            </p:cNvSpPr>
            <p:nvPr/>
          </p:nvSpPr>
          <p:spPr>
            <a:xfrm>
              <a:off x="1245869" y="1456055"/>
              <a:ext cx="6710045" cy="50783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ko-KR" sz="1800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1</a:t>
              </a:r>
              <a:r>
                <a:rPr lang="en-US" altLang="ko-KR" sz="1800" b="1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) </a:t>
              </a:r>
              <a:r>
                <a:rPr lang="ko-KR" altLang="en-US" b="1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콘솔</a:t>
              </a:r>
              <a:r>
                <a:rPr lang="en-US" altLang="ko-KR" sz="1800" b="1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이 </a:t>
              </a:r>
              <a:r>
                <a:rPr lang="en-US" altLang="ko-KR" sz="1800" b="1" dirty="0" err="1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아닌</a:t>
              </a:r>
              <a:r>
                <a:rPr lang="en-US" altLang="ko-KR" sz="1800" b="1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800" b="1" dirty="0" err="1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UI로</a:t>
              </a:r>
              <a:r>
                <a:rPr lang="en-US" altLang="ko-KR" sz="1800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800" b="1" dirty="0" err="1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구현</a:t>
              </a:r>
              <a:endParaRPr lang="ko-KR" altLang="en-US" sz="1800" b="1" dirty="0">
                <a:solidFill>
                  <a:srgbClr val="39714C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텍스트 상자 6"/>
            <p:cNvSpPr txBox="1">
              <a:spLocks/>
            </p:cNvSpPr>
            <p:nvPr/>
          </p:nvSpPr>
          <p:spPr>
            <a:xfrm>
              <a:off x="1245869" y="2828334"/>
              <a:ext cx="6710045" cy="50783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ko-KR" sz="1800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2</a:t>
              </a:r>
              <a:r>
                <a:rPr lang="en-US" altLang="ko-KR" sz="1800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)</a:t>
              </a:r>
              <a:r>
                <a:rPr lang="ko-KR" altLang="en-US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b="1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기존 </a:t>
              </a:r>
              <a:r>
                <a:rPr lang="en-US" altLang="ko-KR" b="1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DB</a:t>
              </a:r>
              <a:r>
                <a:rPr lang="ko-KR" altLang="en-US" b="1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의 미흡한 설정 추후 보완</a:t>
              </a:r>
              <a:endParaRPr lang="ko-KR" altLang="en-US" sz="1800" b="1" dirty="0">
                <a:solidFill>
                  <a:srgbClr val="39714C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텍스트 상자 6"/>
            <p:cNvSpPr txBox="1">
              <a:spLocks/>
            </p:cNvSpPr>
            <p:nvPr/>
          </p:nvSpPr>
          <p:spPr>
            <a:xfrm>
              <a:off x="1245869" y="4196747"/>
              <a:ext cx="6710045" cy="50783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en-US" altLang="ko-KR" b="1" dirty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3</a:t>
              </a:r>
              <a:r>
                <a:rPr lang="en-US" altLang="ko-KR" sz="1800" b="1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)</a:t>
              </a:r>
              <a:r>
                <a:rPr lang="ko-KR" altLang="en-US" b="1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 회원 별 포인트 기능 추가 구현</a:t>
              </a:r>
              <a:endParaRPr lang="ko-KR" altLang="en-US" sz="1800" b="1" dirty="0">
                <a:solidFill>
                  <a:srgbClr val="39714C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27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35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7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12"/>
          <p:cNvSpPr txBox="1">
            <a:spLocks/>
          </p:cNvSpPr>
          <p:nvPr/>
        </p:nvSpPr>
        <p:spPr>
          <a:xfrm>
            <a:off x="726440" y="2505710"/>
            <a:ext cx="10741025" cy="86106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50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감사합니다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4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725805" y="1137919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4"/>
          <p:cNvSpPr txBox="1">
            <a:spLocks/>
          </p:cNvSpPr>
          <p:nvPr/>
        </p:nvSpPr>
        <p:spPr>
          <a:xfrm>
            <a:off x="725805" y="495220"/>
            <a:ext cx="43033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2400" b="1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사용스킬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28252" y="2905400"/>
            <a:ext cx="8535497" cy="1787251"/>
            <a:chOff x="1441623" y="2905400"/>
            <a:chExt cx="8535497" cy="1787251"/>
          </a:xfrm>
        </p:grpSpPr>
        <p:pic>
          <p:nvPicPr>
            <p:cNvPr id="20" name="Picture " descr="C:/Users/백한결/AppData/Roaming/PolarisOffice/ETemp/18352_21799072/fImage55013794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096" y="2905401"/>
              <a:ext cx="4282024" cy="1787250"/>
            </a:xfrm>
            <a:prstGeom prst="rect">
              <a:avLst/>
            </a:prstGeom>
            <a:noFill/>
            <a:ln w="28575">
              <a:solidFill>
                <a:srgbClr val="1A7446"/>
              </a:solidFill>
            </a:ln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623" y="2905400"/>
              <a:ext cx="3307022" cy="1787250"/>
            </a:xfrm>
            <a:prstGeom prst="rect">
              <a:avLst/>
            </a:prstGeom>
            <a:ln w="28575">
              <a:solidFill>
                <a:srgbClr val="39714C"/>
              </a:solidFill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5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2687782" y="3681730"/>
            <a:ext cx="6816437" cy="240065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0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Subway </a:t>
            </a:r>
            <a:r>
              <a:rPr lang="en-US" altLang="ko-KR" sz="2000" b="1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주문시스템</a:t>
            </a:r>
            <a:r>
              <a:rPr lang="en-US" altLang="ko-KR" sz="2000" b="1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b="1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구현</a:t>
            </a:r>
            <a:endParaRPr lang="ko-KR" altLang="en-US" sz="20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marL="0" indent="0" algn="ctr" latinLnBrk="0">
              <a:buFontTx/>
              <a:buNone/>
            </a:pPr>
            <a:endParaRPr lang="en-US" altLang="ko-KR" sz="2000" dirty="0" smtClean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marL="0" indent="0" algn="ctr" latinLnBrk="0">
              <a:buFontTx/>
              <a:buNone/>
            </a:pPr>
            <a:endParaRPr lang="ko-KR" altLang="en-US" sz="2000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-&gt;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회원가입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서비스를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통해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회원별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작성과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추천상품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확인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-&gt;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선택한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제품의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단가총액과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장바구니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기능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구현</a:t>
            </a:r>
            <a:endParaRPr lang="ko-KR" altLang="en-US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-&gt;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DB를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이용한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관리자와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고객의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댓글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소통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가능</a:t>
            </a:r>
            <a:endParaRPr lang="ko-KR" altLang="en-US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-&gt;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사용자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입장에서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편리한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결제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시스템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구현</a:t>
            </a:r>
            <a:endParaRPr lang="ko-KR" altLang="en-US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-&gt;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관리자가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매출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관리하기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편한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통계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rgbClr val="39714C"/>
                </a:solidFill>
                <a:latin typeface="맑은 고딕" charset="0"/>
                <a:ea typeface="맑은 고딕" charset="0"/>
              </a:rPr>
              <a:t>시스템</a:t>
            </a:r>
            <a:r>
              <a:rPr lang="en-US" altLang="ko-KR" dirty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3" descr="C:/Users/백한결/AppData/Roaming/PolarisOffice/ETemp/18352_21799072/fImage38659374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1848542"/>
            <a:ext cx="5628005" cy="1124585"/>
          </a:xfrm>
          <a:prstGeom prst="rect">
            <a:avLst/>
          </a:prstGeom>
          <a:noFill/>
        </p:spPr>
      </p:pic>
      <p:cxnSp>
        <p:nvCxnSpPr>
          <p:cNvPr id="12" name="Rect 0"/>
          <p:cNvCxnSpPr/>
          <p:nvPr/>
        </p:nvCxnSpPr>
        <p:spPr>
          <a:xfrm>
            <a:off x="725805" y="1137919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4"/>
          <p:cNvSpPr txBox="1">
            <a:spLocks/>
          </p:cNvSpPr>
          <p:nvPr/>
        </p:nvSpPr>
        <p:spPr>
          <a:xfrm>
            <a:off x="725805" y="49522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주제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9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6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750522" y="2483427"/>
            <a:ext cx="4690956" cy="1891146"/>
            <a:chOff x="4177145" y="2680855"/>
            <a:chExt cx="4352712" cy="1465118"/>
          </a:xfrm>
        </p:grpSpPr>
        <p:sp>
          <p:nvSpPr>
            <p:cNvPr id="7" name="텍스트 상자 4"/>
            <p:cNvSpPr txBox="1">
              <a:spLocks/>
            </p:cNvSpPr>
            <p:nvPr/>
          </p:nvSpPr>
          <p:spPr>
            <a:xfrm>
              <a:off x="4679897" y="3020999"/>
              <a:ext cx="3347208" cy="57007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algn="ctr" latinLnBrk="0">
                <a:lnSpc>
                  <a:spcPct val="150000"/>
                </a:lnSpc>
                <a:defRPr>
                  <a:latin typeface="Noto Sans CJK KR Medium" charset="0"/>
                  <a:ea typeface="Noto Sans CJK KR Medium" charset="0"/>
                  <a:cs typeface="Noto Sans CJK KR Medium" charset="0"/>
                </a:defRPr>
              </a:pPr>
              <a:r>
                <a:rPr lang="ko-KR" altLang="en-US" sz="3200" b="1" dirty="0" smtClean="0">
                  <a:solidFill>
                    <a:srgbClr val="39714C"/>
                  </a:solidFill>
                  <a:latin typeface="맑은 고딕" charset="0"/>
                  <a:ea typeface="맑은 고딕" charset="0"/>
                </a:rPr>
                <a:t>구조도</a:t>
              </a:r>
              <a:endParaRPr lang="ko-KR" altLang="en-US" sz="3200" b="1" dirty="0">
                <a:solidFill>
                  <a:srgbClr val="39714C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77145" y="2680855"/>
              <a:ext cx="4352712" cy="1465118"/>
            </a:xfrm>
            <a:prstGeom prst="rect">
              <a:avLst/>
            </a:prstGeom>
            <a:noFill/>
            <a:ln w="38100">
              <a:solidFill>
                <a:srgbClr val="1A7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358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7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sp>
        <p:nvSpPr>
          <p:cNvPr id="10" name="텍스트 상자 7"/>
          <p:cNvSpPr txBox="1">
            <a:spLocks/>
          </p:cNvSpPr>
          <p:nvPr/>
        </p:nvSpPr>
        <p:spPr>
          <a:xfrm>
            <a:off x="6699192" y="1685343"/>
            <a:ext cx="3982662" cy="175560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1. </a:t>
            </a:r>
            <a:r>
              <a:rPr lang="en-US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사용자</a:t>
            </a:r>
            <a:r>
              <a:rPr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dirty="0">
              <a:solidFill>
                <a:srgbClr val="1A7446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solidFill>
                <a:srgbClr val="1A7446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- </a:t>
            </a:r>
            <a:r>
              <a:rPr sz="1800" dirty="0" err="1">
                <a:solidFill>
                  <a:srgbClr val="1A7446"/>
                </a:solidFill>
                <a:latin typeface="맑은 고딕" charset="0"/>
                <a:ea typeface="맑은 고딕" charset="0"/>
              </a:rPr>
              <a:t>회원정보관리</a:t>
            </a:r>
            <a:endParaRPr lang="ko-KR" altLang="en-US" sz="1800" dirty="0">
              <a:solidFill>
                <a:srgbClr val="1A7446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</a:pPr>
            <a:r>
              <a:rPr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- </a:t>
            </a:r>
            <a:r>
              <a:rPr lang="ko-KR" altLang="en-US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구매 </a:t>
            </a:r>
            <a:r>
              <a:rPr lang="en-US" altLang="ko-KR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: </a:t>
            </a:r>
            <a:r>
              <a:rPr sz="1800" dirty="0" err="1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장바구니</a:t>
            </a:r>
            <a:r>
              <a:rPr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-&gt;</a:t>
            </a:r>
            <a:r>
              <a:rPr lang="en-US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쿠폰적용</a:t>
            </a:r>
            <a:r>
              <a:rPr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-&gt;</a:t>
            </a:r>
            <a:r>
              <a:rPr lang="en-US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결제</a:t>
            </a:r>
            <a:endParaRPr lang="ko-KR" altLang="en-US" sz="1800" dirty="0">
              <a:solidFill>
                <a:srgbClr val="1A7446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</a:pPr>
            <a:r>
              <a:rPr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- </a:t>
            </a:r>
            <a:r>
              <a:rPr sz="1800" dirty="0" err="1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커뮤니티</a:t>
            </a:r>
            <a:r>
              <a:rPr lang="en-US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추천</a:t>
            </a:r>
            <a:r>
              <a:rPr sz="1800" dirty="0" err="1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en-US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) </a:t>
            </a:r>
            <a:r>
              <a:rPr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-&gt;</a:t>
            </a:r>
            <a:r>
              <a:rPr lang="en-US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댓글작</a:t>
            </a:r>
            <a:r>
              <a:rPr lang="ko-KR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성</a:t>
            </a:r>
            <a:endParaRPr lang="ko-KR" altLang="en-US" sz="1800" dirty="0">
              <a:solidFill>
                <a:srgbClr val="1A744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8"/>
          <p:cNvSpPr txBox="1">
            <a:spLocks/>
          </p:cNvSpPr>
          <p:nvPr/>
        </p:nvSpPr>
        <p:spPr>
          <a:xfrm>
            <a:off x="6699192" y="4033598"/>
            <a:ext cx="4146405" cy="175560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2</a:t>
            </a:r>
            <a:r>
              <a:rPr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 </a:t>
            </a:r>
            <a:r>
              <a:rPr sz="1800" dirty="0" err="1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관리</a:t>
            </a:r>
            <a:r>
              <a:rPr lang="ko-KR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자 </a:t>
            </a:r>
            <a:endParaRPr lang="ko-KR" altLang="en-US" sz="1800" dirty="0">
              <a:solidFill>
                <a:srgbClr val="1A7446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solidFill>
                <a:srgbClr val="1A7446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-</a:t>
            </a:r>
            <a:r>
              <a:rPr lang="en-US" altLang="ko-KR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재료 관리</a:t>
            </a:r>
            <a:r>
              <a:rPr lang="en-US" altLang="ko-KR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및 현황</a:t>
            </a:r>
            <a:endParaRPr lang="ko-KR" altLang="en-US" sz="1800" dirty="0">
              <a:solidFill>
                <a:srgbClr val="1A7446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</a:pPr>
            <a:r>
              <a:rPr lang="ko-KR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-</a:t>
            </a:r>
            <a:r>
              <a:rPr lang="en-US" altLang="ko-KR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커뮤니티</a:t>
            </a:r>
            <a:r>
              <a:rPr lang="en-US" altLang="ko-KR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800" dirty="0" err="1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추천게시판</a:t>
            </a:r>
            <a:r>
              <a:rPr lang="en-US" altLang="ko-KR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) </a:t>
            </a:r>
            <a:r>
              <a:rPr lang="ko-KR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관리</a:t>
            </a:r>
            <a:endParaRPr lang="ko-KR" altLang="en-US" sz="1800" dirty="0">
              <a:solidFill>
                <a:srgbClr val="1A7446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</a:pPr>
            <a:r>
              <a:rPr lang="ko-KR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-</a:t>
            </a:r>
            <a:r>
              <a:rPr lang="en-US" altLang="ko-KR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일별</a:t>
            </a:r>
            <a:r>
              <a:rPr lang="ko-KR" sz="1800" dirty="0">
                <a:solidFill>
                  <a:srgbClr val="1A7446"/>
                </a:solidFill>
                <a:latin typeface="맑은 고딕" charset="0"/>
                <a:ea typeface="맑은 고딕" charset="0"/>
              </a:rPr>
              <a:t>, 월별 </a:t>
            </a:r>
            <a:r>
              <a:rPr lang="ko-KR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매출</a:t>
            </a:r>
            <a:r>
              <a:rPr lang="en-US" altLang="ko-KR" sz="1800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 smtClean="0">
                <a:solidFill>
                  <a:srgbClr val="1A7446"/>
                </a:solidFill>
                <a:latin typeface="맑은 고딕" charset="0"/>
                <a:ea typeface="맑은 고딕" charset="0"/>
              </a:rPr>
              <a:t>현황</a:t>
            </a:r>
            <a:endParaRPr lang="ko-KR" altLang="en-US" sz="1800" dirty="0">
              <a:solidFill>
                <a:srgbClr val="1A7446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" y="1208001"/>
            <a:ext cx="5254856" cy="5514109"/>
          </a:xfrm>
          <a:prstGeom prst="rect">
            <a:avLst/>
          </a:prstGeom>
        </p:spPr>
      </p:pic>
      <p:cxnSp>
        <p:nvCxnSpPr>
          <p:cNvPr id="9" name="Rect 0"/>
          <p:cNvCxnSpPr/>
          <p:nvPr/>
        </p:nvCxnSpPr>
        <p:spPr>
          <a:xfrm>
            <a:off x="725805" y="1137919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4"/>
          <p:cNvSpPr txBox="1">
            <a:spLocks/>
          </p:cNvSpPr>
          <p:nvPr/>
        </p:nvSpPr>
        <p:spPr>
          <a:xfrm>
            <a:off x="725805" y="495220"/>
            <a:ext cx="4303395" cy="57496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컨트롤</a:t>
            </a:r>
            <a:r>
              <a:rPr lang="en-US" altLang="ko-KR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400" b="1" dirty="0" smtClean="0">
                <a:solidFill>
                  <a:srgbClr val="39714C"/>
                </a:solidFill>
                <a:latin typeface="맑은 고딕" charset="0"/>
                <a:ea typeface="맑은 고딕" charset="0"/>
              </a:rPr>
              <a:t>구조도</a:t>
            </a:r>
            <a:endParaRPr lang="ko-KR" altLang="en-US" sz="2400" b="1" dirty="0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7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CE9B9-3178-AF49-A8D5-7B6EFAF215E3}"/>
              </a:ext>
            </a:extLst>
          </p:cNvPr>
          <p:cNvSpPr txBox="1"/>
          <p:nvPr/>
        </p:nvSpPr>
        <p:spPr>
          <a:xfrm>
            <a:off x="609600" y="235585"/>
            <a:ext cx="43033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altLang="en-US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 구조도(MVC)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8AF566-6CF3-774F-BB93-6FC452CA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25A9188-B78C-8440-B422-1B9ADED664C3}" type="slidenum">
              <a:rPr kumimoji="1" lang="ko-KR" altLang="en-US" smtClean="0">
                <a:solidFill>
                  <a:srgbClr val="39714C"/>
                </a:solidFill>
              </a:rPr>
              <a:t>8</a:t>
            </a:fld>
            <a:endParaRPr kumimoji="1" lang="ko-KR" altLang="en-US" dirty="0">
              <a:solidFill>
                <a:srgbClr val="39714C"/>
              </a:solidFill>
            </a:endParaRPr>
          </a:p>
        </p:txBody>
      </p:sp>
      <p:cxnSp>
        <p:nvCxnSpPr>
          <p:cNvPr id="8" name="직선 연결선[R] 4">
            <a:extLst>
              <a:ext uri="{FF2B5EF4-FFF2-40B4-BE49-F238E27FC236}">
                <a16:creationId xmlns:a16="http://schemas.microsoft.com/office/drawing/2014/main" id="{40F1D78A-9D8F-43DB-BB48-41F9AA412DF9}"/>
              </a:ext>
            </a:extLst>
          </p:cNvPr>
          <p:cNvCxnSpPr/>
          <p:nvPr/>
        </p:nvCxnSpPr>
        <p:spPr>
          <a:xfrm>
            <a:off x="699135" y="852170"/>
            <a:ext cx="10739755" cy="0"/>
          </a:xfrm>
          <a:prstGeom prst="line">
            <a:avLst/>
          </a:prstGeom>
          <a:ln w="38100">
            <a:solidFill>
              <a:srgbClr val="397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6" descr="C:/Users/백한결/AppData/Roaming/PolarisOffice/ETemp/18352_21799072/fImage27270383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28" y="935239"/>
            <a:ext cx="2091055" cy="5850255"/>
          </a:xfrm>
          <a:prstGeom prst="rect">
            <a:avLst/>
          </a:prstGeom>
          <a:noFill/>
        </p:spPr>
      </p:pic>
      <p:sp>
        <p:nvSpPr>
          <p:cNvPr id="19" name="텍스트 상자 25"/>
          <p:cNvSpPr txBox="1">
            <a:spLocks/>
          </p:cNvSpPr>
          <p:nvPr/>
        </p:nvSpPr>
        <p:spPr>
          <a:xfrm>
            <a:off x="3427456" y="935239"/>
            <a:ext cx="4545877" cy="651075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>
              <a:lnSpc>
                <a:spcPct val="150000"/>
              </a:lnSpc>
            </a:pPr>
            <a:r>
              <a:rPr sz="1600" dirty="0">
                <a:latin typeface="맑은 고딕" charset="0"/>
                <a:ea typeface="맑은 고딕" charset="0"/>
              </a:rPr>
              <a:t>Member (</a:t>
            </a:r>
            <a:r>
              <a:rPr sz="1600" dirty="0" err="1">
                <a:latin typeface="맑은 고딕" charset="0"/>
                <a:ea typeface="맑은 고딕" charset="0"/>
              </a:rPr>
              <a:t>회원관리</a:t>
            </a:r>
            <a:r>
              <a:rPr sz="1600" dirty="0">
                <a:latin typeface="맑은 고딕" charset="0"/>
                <a:ea typeface="맑은 고딕" charset="0"/>
              </a:rPr>
              <a:t>)</a:t>
            </a:r>
            <a:r>
              <a:rPr sz="1800" dirty="0">
                <a:latin typeface="맑은 고딕" charset="0"/>
                <a:ea typeface="맑은 고딕" charset="0"/>
              </a:rPr>
              <a:t/>
            </a:r>
            <a:br>
              <a:rPr sz="1800" dirty="0">
                <a:latin typeface="맑은 고딕" charset="0"/>
                <a:ea typeface="맑은 고딕" charset="0"/>
              </a:rPr>
            </a:br>
            <a:r>
              <a:rPr lang="en-US" sz="1400" dirty="0" smtClean="0">
                <a:latin typeface="맑은 고딕" charset="0"/>
                <a:ea typeface="맑은 고딕" charset="0"/>
              </a:rPr>
              <a:t>: 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회원가입</a:t>
            </a:r>
            <a:r>
              <a:rPr lang="ko-KR" altLang="ko-KR" sz="1400" dirty="0" smtClean="0">
                <a:latin typeface="맑은 고딕" charset="0"/>
                <a:ea typeface="맑은 고딕" charset="0"/>
              </a:rPr>
              <a:t>,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ko-KR" sz="1400" dirty="0" smtClean="0">
                <a:latin typeface="맑은 고딕" charset="0"/>
                <a:ea typeface="맑은 고딕" charset="0"/>
              </a:rPr>
              <a:t>로그인,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ko-KR" sz="1400" dirty="0" err="1" smtClean="0">
                <a:latin typeface="맑은 고딕" charset="0"/>
                <a:ea typeface="맑은 고딕" charset="0"/>
              </a:rPr>
              <a:t>아이디찾기</a:t>
            </a:r>
            <a:r>
              <a:rPr lang="ko-KR" altLang="ko-KR" sz="1400" dirty="0" smtClean="0">
                <a:latin typeface="맑은 고딕" charset="0"/>
                <a:ea typeface="맑은 고딕" charset="0"/>
              </a:rPr>
              <a:t>,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ko-KR" sz="1400" dirty="0" err="1" smtClean="0">
                <a:latin typeface="맑은 고딕" charset="0"/>
                <a:ea typeface="맑은 고딕" charset="0"/>
              </a:rPr>
              <a:t>비번수정</a:t>
            </a:r>
            <a:r>
              <a:rPr lang="ko-KR" altLang="ko-KR" sz="1400" dirty="0" smtClean="0">
                <a:latin typeface="맑은 고딕" charset="0"/>
                <a:ea typeface="맑은 고딕" charset="0"/>
              </a:rPr>
              <a:t>,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ko-KR" sz="1400" dirty="0" smtClean="0">
                <a:latin typeface="맑은 고딕" charset="0"/>
                <a:ea typeface="맑은 고딕" charset="0"/>
              </a:rPr>
              <a:t>회원탈퇴,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ko-KR" sz="1400" dirty="0" smtClean="0">
                <a:latin typeface="맑은 고딕" charset="0"/>
                <a:ea typeface="맑은 고딕" charset="0"/>
              </a:rPr>
              <a:t>전체회원조회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</a:pPr>
            <a:r>
              <a:rPr sz="1600" dirty="0">
                <a:latin typeface="맑은 고딕" charset="0"/>
                <a:ea typeface="맑은 고딕" charset="0"/>
              </a:rPr>
              <a:t>Board </a:t>
            </a:r>
            <a:r>
              <a:rPr sz="1600" dirty="0" smtClean="0">
                <a:latin typeface="맑은 고딕" charset="0"/>
                <a:ea typeface="맑은 고딕" charset="0"/>
              </a:rPr>
              <a:t>(</a:t>
            </a:r>
            <a:r>
              <a:rPr lang="ko-KR" altLang="en-US" sz="1600" dirty="0" smtClean="0">
                <a:latin typeface="맑은 고딕" charset="0"/>
                <a:ea typeface="맑은 고딕" charset="0"/>
              </a:rPr>
              <a:t>사용자용 </a:t>
            </a:r>
            <a:r>
              <a:rPr lang="en-US" altLang="ko-KR" sz="1600" dirty="0" smtClean="0">
                <a:latin typeface="맑은 고딕" charset="0"/>
                <a:ea typeface="맑은 고딕" charset="0"/>
              </a:rPr>
              <a:t>: </a:t>
            </a:r>
            <a:r>
              <a:rPr sz="1600" dirty="0" err="1" smtClean="0">
                <a:latin typeface="맑은 고딕" charset="0"/>
                <a:ea typeface="맑은 고딕" charset="0"/>
              </a:rPr>
              <a:t>게시판</a:t>
            </a:r>
            <a:r>
              <a:rPr lang="en-US" sz="1600" dirty="0" smtClean="0">
                <a:latin typeface="맑은 고딕" charset="0"/>
                <a:ea typeface="맑은 고딕" charset="0"/>
              </a:rPr>
              <a:t>, </a:t>
            </a:r>
            <a:r>
              <a:rPr lang="ko-KR" altLang="en-US" sz="1600" dirty="0" smtClean="0">
                <a:latin typeface="맑은 고딕" charset="0"/>
                <a:ea typeface="맑은 고딕" charset="0"/>
              </a:rPr>
              <a:t>댓글</a:t>
            </a:r>
            <a:r>
              <a:rPr sz="1600" dirty="0" smtClean="0">
                <a:latin typeface="맑은 고딕" charset="0"/>
                <a:ea typeface="맑은 고딕" charset="0"/>
              </a:rPr>
              <a:t>)</a:t>
            </a:r>
            <a:endParaRPr lang="en-US" sz="1600" dirty="0" smtClean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맑은 고딕" charset="0"/>
                <a:ea typeface="맑은 고딕" charset="0"/>
              </a:rPr>
              <a:t>: 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추천게시물출력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, 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상세 게시물 보기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, 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댓글 작성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 </a:t>
            </a:r>
            <a:r>
              <a:rPr sz="1800" dirty="0">
                <a:latin typeface="맑은 고딕" charset="0"/>
                <a:ea typeface="맑은 고딕" charset="0"/>
              </a:rPr>
              <a:t/>
            </a:r>
            <a:br>
              <a:rPr sz="1800" dirty="0">
                <a:latin typeface="맑은 고딕" charset="0"/>
                <a:ea typeface="맑은 고딕" charset="0"/>
              </a:rPr>
            </a:b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</a:pPr>
            <a:r>
              <a:rPr sz="1600" dirty="0" err="1">
                <a:latin typeface="맑은 고딕" charset="0"/>
                <a:ea typeface="맑은 고딕" charset="0"/>
              </a:rPr>
              <a:t>Recomemd</a:t>
            </a:r>
            <a:r>
              <a:rPr sz="1600" dirty="0">
                <a:latin typeface="맑은 고딕" charset="0"/>
                <a:ea typeface="맑은 고딕" charset="0"/>
              </a:rPr>
              <a:t> </a:t>
            </a:r>
            <a:r>
              <a:rPr sz="1600" dirty="0" smtClean="0">
                <a:latin typeface="맑은 고딕" charset="0"/>
                <a:ea typeface="맑은 고딕" charset="0"/>
              </a:rPr>
              <a:t>(</a:t>
            </a:r>
            <a:r>
              <a:rPr lang="ko-KR" altLang="en-US" sz="1600" dirty="0" smtClean="0">
                <a:latin typeface="맑은 고딕" charset="0"/>
                <a:ea typeface="맑은 고딕" charset="0"/>
              </a:rPr>
              <a:t>관리자용</a:t>
            </a:r>
            <a:r>
              <a:rPr lang="en-US" altLang="ko-KR" sz="1600" dirty="0" smtClean="0">
                <a:latin typeface="맑은 고딕" charset="0"/>
                <a:ea typeface="맑은 고딕" charset="0"/>
              </a:rPr>
              <a:t>: </a:t>
            </a:r>
            <a:r>
              <a:rPr sz="1600" dirty="0" err="1" smtClean="0">
                <a:latin typeface="맑은 고딕" charset="0"/>
                <a:ea typeface="맑은 고딕" charset="0"/>
              </a:rPr>
              <a:t>추천게시판</a:t>
            </a:r>
            <a:r>
              <a:rPr sz="1600" dirty="0" smtClean="0">
                <a:latin typeface="맑은 고딕" charset="0"/>
                <a:ea typeface="맑은 고딕" charset="0"/>
              </a:rPr>
              <a:t>)</a:t>
            </a:r>
            <a:endParaRPr lang="en-US" sz="1600" dirty="0" smtClean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맑은 고딕" charset="0"/>
                <a:ea typeface="맑은 고딕" charset="0"/>
              </a:rPr>
              <a:t>: </a:t>
            </a:r>
            <a:r>
              <a:rPr lang="ko-KR" altLang="en-US" sz="1400" dirty="0" err="1" smtClean="0">
                <a:latin typeface="맑은 고딕" charset="0"/>
                <a:ea typeface="맑은 고딕" charset="0"/>
              </a:rPr>
              <a:t>추천메뉴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 등록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1400" dirty="0" err="1" smtClean="0">
                <a:latin typeface="맑은 고딕" charset="0"/>
                <a:ea typeface="맑은 고딕" charset="0"/>
              </a:rPr>
              <a:t>추천메뉴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 수정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, </a:t>
            </a:r>
            <a:r>
              <a:rPr lang="ko-KR" altLang="en-US" sz="1400" dirty="0" err="1">
                <a:latin typeface="맑은 고딕" charset="0"/>
                <a:ea typeface="맑은 고딕" charset="0"/>
              </a:rPr>
              <a:t>추천메뉴</a:t>
            </a:r>
            <a:r>
              <a:rPr lang="ko-KR" altLang="en-US" sz="14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삭제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</a:pPr>
            <a:r>
              <a:rPr sz="1600" dirty="0">
                <a:latin typeface="맑은 고딕" charset="0"/>
                <a:ea typeface="맑은 고딕" charset="0"/>
              </a:rPr>
              <a:t>Order (</a:t>
            </a:r>
            <a:r>
              <a:rPr sz="1600" dirty="0" err="1">
                <a:latin typeface="맑은 고딕" charset="0"/>
                <a:ea typeface="맑은 고딕" charset="0"/>
              </a:rPr>
              <a:t>메뉴선택</a:t>
            </a:r>
            <a:r>
              <a:rPr sz="1600" dirty="0">
                <a:latin typeface="맑은 고딕" charset="0"/>
                <a:ea typeface="맑은 고딕" charset="0"/>
              </a:rPr>
              <a:t> 및 </a:t>
            </a:r>
            <a:r>
              <a:rPr sz="1600" dirty="0" err="1">
                <a:latin typeface="맑은 고딕" charset="0"/>
                <a:ea typeface="맑은 고딕" charset="0"/>
              </a:rPr>
              <a:t>주문</a:t>
            </a:r>
            <a:r>
              <a:rPr sz="1600" dirty="0" smtClean="0">
                <a:latin typeface="맑은 고딕" charset="0"/>
                <a:ea typeface="맑은 고딕" charset="0"/>
              </a:rPr>
              <a:t>)</a:t>
            </a:r>
            <a:endParaRPr lang="en-US" sz="1600" dirty="0" smtClean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맑은 고딕" charset="0"/>
                <a:ea typeface="맑은 고딕" charset="0"/>
              </a:rPr>
              <a:t>: 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재료리스트출력, 주문하기</a:t>
            </a:r>
            <a:r>
              <a:rPr lang="ko-KR" altLang="ko-KR" sz="1400" dirty="0" smtClean="0">
                <a:latin typeface="맑은 고딕" charset="0"/>
                <a:ea typeface="맑은 고딕" charset="0"/>
              </a:rPr>
              <a:t>,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ko-KR" sz="1400" dirty="0" smtClean="0">
                <a:latin typeface="맑은 고딕" charset="0"/>
                <a:ea typeface="맑은 고딕" charset="0"/>
              </a:rPr>
              <a:t>결제하기,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주문 목록 출력</a:t>
            </a:r>
            <a:r>
              <a:rPr lang="en-US" altLang="ko-KR" sz="1400" dirty="0">
                <a:latin typeface="맑은 고딕" charset="0"/>
                <a:ea typeface="맑은 고딕" charset="0"/>
              </a:rPr>
              <a:t>, </a:t>
            </a:r>
            <a:r>
              <a:rPr lang="ko-KR" altLang="ko-KR" sz="1400" dirty="0" smtClean="0">
                <a:latin typeface="맑은 고딕" charset="0"/>
                <a:ea typeface="맑은 고딕" charset="0"/>
              </a:rPr>
              <a:t>영수증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ko-KR" sz="1400" dirty="0" smtClean="0">
                <a:latin typeface="맑은 고딕" charset="0"/>
                <a:ea typeface="맑은 고딕" charset="0"/>
              </a:rPr>
              <a:t>출력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</a:pPr>
            <a:r>
              <a:rPr sz="1600" dirty="0">
                <a:latin typeface="맑은 고딕" charset="0"/>
                <a:ea typeface="맑은 고딕" charset="0"/>
              </a:rPr>
              <a:t>Stock (</a:t>
            </a:r>
            <a:r>
              <a:rPr sz="1600" dirty="0" err="1" smtClean="0">
                <a:latin typeface="맑은 고딕" charset="0"/>
                <a:ea typeface="맑은 고딕" charset="0"/>
              </a:rPr>
              <a:t>재고</a:t>
            </a:r>
            <a:r>
              <a:rPr lang="en-US" sz="1600" dirty="0" smtClean="0">
                <a:latin typeface="맑은 고딕" charset="0"/>
                <a:ea typeface="맑은 고딕" charset="0"/>
              </a:rPr>
              <a:t> </a:t>
            </a:r>
            <a:r>
              <a:rPr sz="1600" dirty="0" err="1" smtClean="0">
                <a:latin typeface="맑은 고딕" charset="0"/>
                <a:ea typeface="맑은 고딕" charset="0"/>
              </a:rPr>
              <a:t>관리</a:t>
            </a:r>
            <a:r>
              <a:rPr sz="1600" dirty="0" smtClean="0">
                <a:latin typeface="맑은 고딕" charset="0"/>
                <a:ea typeface="맑은 고딕" charset="0"/>
              </a:rPr>
              <a:t>)</a:t>
            </a:r>
            <a:endParaRPr lang="en-US" sz="1600" dirty="0" smtClean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charset="0"/>
                <a:ea typeface="맑은 고딕" charset="0"/>
              </a:rPr>
              <a:t>: </a:t>
            </a:r>
            <a:r>
              <a:rPr lang="ko-KR" altLang="ko-KR" sz="1400" dirty="0" smtClean="0">
                <a:latin typeface="맑은 고딕" charset="0"/>
                <a:ea typeface="맑은 고딕" charset="0"/>
              </a:rPr>
              <a:t>관리자메인페이지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, </a:t>
            </a:r>
            <a:r>
              <a:rPr lang="ko-KR" altLang="ko-KR" sz="1400" dirty="0" smtClean="0">
                <a:latin typeface="맑은 고딕" charset="0"/>
                <a:ea typeface="맑은 고딕" charset="0"/>
              </a:rPr>
              <a:t>재고관리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ko-KR" sz="1400" dirty="0" smtClean="0">
                <a:latin typeface="맑은 고딕" charset="0"/>
                <a:ea typeface="맑은 고딕" charset="0"/>
              </a:rPr>
              <a:t>페이지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, </a:t>
            </a:r>
            <a:r>
              <a:rPr lang="ko-KR" altLang="ko-KR" sz="1400" dirty="0" smtClean="0">
                <a:latin typeface="맑은 고딕" charset="0"/>
                <a:ea typeface="맑은 고딕" charset="0"/>
              </a:rPr>
              <a:t>재료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ko-KR" sz="1400" dirty="0" smtClean="0">
                <a:latin typeface="맑은 고딕" charset="0"/>
                <a:ea typeface="맑은 고딕" charset="0"/>
              </a:rPr>
              <a:t>등록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, </a:t>
            </a:r>
            <a:endParaRPr lang="en-US" altLang="ko-KR" sz="1400" dirty="0" smtClean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ko-KR" sz="1400" dirty="0" smtClean="0">
                <a:latin typeface="맑은 고딕" charset="0"/>
                <a:ea typeface="맑은 고딕" charset="0"/>
              </a:rPr>
              <a:t>재료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ko-KR" sz="1400" dirty="0" smtClean="0">
                <a:latin typeface="맑은 고딕" charset="0"/>
                <a:ea typeface="맑은 고딕" charset="0"/>
              </a:rPr>
              <a:t>수정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-</a:t>
            </a:r>
            <a:r>
              <a:rPr lang="ko-KR" altLang="ko-KR" sz="1400" dirty="0" smtClean="0">
                <a:latin typeface="맑은 고딕" charset="0"/>
                <a:ea typeface="맑은 고딕" charset="0"/>
              </a:rPr>
              <a:t>삭제</a:t>
            </a:r>
            <a:endParaRPr lang="en-US" altLang="ko-KR" sz="1400" dirty="0" smtClean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9620" y="935239"/>
            <a:ext cx="3645793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charset="0"/>
                <a:ea typeface="맑은 고딕" charset="0"/>
              </a:rPr>
              <a:t>Coupon (</a:t>
            </a:r>
            <a:r>
              <a:rPr lang="ko-KR" altLang="en-US" sz="1600" dirty="0">
                <a:latin typeface="맑은 고딕" charset="0"/>
                <a:ea typeface="맑은 고딕" charset="0"/>
              </a:rPr>
              <a:t>결제 </a:t>
            </a:r>
            <a:r>
              <a:rPr lang="ko-KR" altLang="en-US" sz="1600" dirty="0" err="1">
                <a:latin typeface="맑은 고딕" charset="0"/>
                <a:ea typeface="맑은 고딕" charset="0"/>
              </a:rPr>
              <a:t>쿠폰서비스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)</a:t>
            </a:r>
            <a:endParaRPr lang="ko-KR" altLang="en-US" sz="1600" dirty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charset="0"/>
                <a:ea typeface="맑은 고딕" charset="0"/>
              </a:rPr>
              <a:t>: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전체쿠폰조회</a:t>
            </a:r>
            <a:endParaRPr lang="en-US" altLang="ko-KR" sz="1400" dirty="0">
              <a:latin typeface="맑은 고딕" charset="0"/>
              <a:ea typeface="맑은 고딕" charset="0"/>
            </a:endParaRPr>
          </a:p>
          <a:p>
            <a:endParaRPr lang="en-US" altLang="ko-KR" sz="1600" dirty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charset="0"/>
                <a:ea typeface="맑은 고딕" charset="0"/>
              </a:rPr>
              <a:t>Sales (</a:t>
            </a:r>
            <a:r>
              <a:rPr lang="ko-KR" altLang="en-US" sz="1600" dirty="0" err="1">
                <a:latin typeface="맑은 고딕" charset="0"/>
                <a:ea typeface="맑은 고딕" charset="0"/>
              </a:rPr>
              <a:t>매출관리</a:t>
            </a:r>
            <a:r>
              <a:rPr lang="en-US" altLang="ko-KR" sz="1600" dirty="0">
                <a:latin typeface="맑은 고딕" charset="0"/>
                <a:ea typeface="맑은 고딕" charset="0"/>
              </a:rPr>
              <a:t>)</a:t>
            </a:r>
            <a:endParaRPr lang="ko-KR" altLang="en-US" sz="1600" dirty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charset="0"/>
                <a:ea typeface="맑은 고딕" charset="0"/>
              </a:rPr>
              <a:t>: </a:t>
            </a:r>
            <a:r>
              <a:rPr lang="ko-KR" altLang="ko-KR" sz="1400" dirty="0">
                <a:latin typeface="맑은 고딕" charset="0"/>
                <a:ea typeface="맑은 고딕" charset="0"/>
              </a:rPr>
              <a:t>매출현황보기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99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609600" y="235585"/>
            <a:ext cx="430339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400" b="1">
                <a:solidFill>
                  <a:srgbClr val="39714C"/>
                </a:solidFill>
                <a:latin typeface="맑은 고딕" charset="0"/>
                <a:ea typeface="맑은 고딕" charset="0"/>
              </a:rPr>
              <a:t>2. 구조도(ERD)</a:t>
            </a:r>
            <a:endParaRPr lang="ko-KR" altLang="en-US" sz="2400" b="1">
              <a:solidFill>
                <a:srgbClr val="3971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39714C"/>
                </a:solidFill>
                <a:latin typeface="맑은 고딕" charset="0"/>
                <a:ea typeface="맑은 고딕" charset="0"/>
                <a:cs typeface="+mn-cs"/>
              </a:rPr>
              <a:t>9</a:t>
            </a:fld>
            <a:endParaRPr lang="ko-KR" altLang="en-US" sz="1200">
              <a:solidFill>
                <a:srgbClr val="39714C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8" name="Rect 0"/>
          <p:cNvCxnSpPr/>
          <p:nvPr/>
        </p:nvCxnSpPr>
        <p:spPr>
          <a:xfrm>
            <a:off x="699135" y="852170"/>
            <a:ext cx="10740390" cy="635"/>
          </a:xfrm>
          <a:prstGeom prst="line">
            <a:avLst/>
          </a:prstGeom>
          <a:ln w="38100" cap="flat" cmpd="sng">
            <a:solidFill>
              <a:srgbClr val="39714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37"/>
          <p:cNvSpPr txBox="1">
            <a:spLocks/>
          </p:cNvSpPr>
          <p:nvPr/>
        </p:nvSpPr>
        <p:spPr>
          <a:xfrm>
            <a:off x="8398510" y="1657812"/>
            <a:ext cx="2955925" cy="401776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500" dirty="0" err="1">
                <a:latin typeface="맑은 고딕" charset="0"/>
                <a:ea typeface="맑은 고딕" charset="0"/>
              </a:rPr>
              <a:t>MMaterial</a:t>
            </a:r>
            <a:r>
              <a:rPr lang="ko-KR" sz="1500" dirty="0">
                <a:latin typeface="맑은 고딕" charset="0"/>
                <a:ea typeface="맑은 고딕" charset="0"/>
              </a:rPr>
              <a:t> (재료카테고리)</a:t>
            </a: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dirty="0" err="1">
                <a:latin typeface="맑은 고딕" charset="0"/>
                <a:ea typeface="맑은 고딕" charset="0"/>
              </a:rPr>
              <a:t>dMetrial</a:t>
            </a:r>
            <a:r>
              <a:rPr lang="ko-KR" sz="1500" dirty="0">
                <a:latin typeface="맑은 고딕" charset="0"/>
                <a:ea typeface="맑은 고딕" charset="0"/>
              </a:rPr>
              <a:t>(</a:t>
            </a:r>
            <a:r>
              <a:rPr lang="ko-KR" sz="1500" dirty="0" err="1">
                <a:latin typeface="맑은 고딕" charset="0"/>
                <a:ea typeface="맑은 고딕" charset="0"/>
              </a:rPr>
              <a:t>상세재료</a:t>
            </a:r>
            <a:r>
              <a:rPr lang="ko-KR" sz="1500" dirty="0">
                <a:latin typeface="맑은 고딕" charset="0"/>
                <a:ea typeface="맑은 고딕" charset="0"/>
              </a:rPr>
              <a:t>)</a:t>
            </a: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dirty="0" err="1">
                <a:latin typeface="맑은 고딕" charset="0"/>
                <a:ea typeface="맑은 고딕" charset="0"/>
              </a:rPr>
              <a:t>Member</a:t>
            </a:r>
            <a:r>
              <a:rPr lang="ko-KR" sz="1500" dirty="0">
                <a:latin typeface="맑은 고딕" charset="0"/>
                <a:ea typeface="맑은 고딕" charset="0"/>
              </a:rPr>
              <a:t>(회원)</a:t>
            </a: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dirty="0" err="1">
                <a:latin typeface="맑은 고딕" charset="0"/>
                <a:ea typeface="맑은 고딕" charset="0"/>
              </a:rPr>
              <a:t>Recomend</a:t>
            </a:r>
            <a:r>
              <a:rPr lang="ko-KR" sz="1500" dirty="0">
                <a:latin typeface="맑은 고딕" charset="0"/>
                <a:ea typeface="맑은 고딕" charset="0"/>
              </a:rPr>
              <a:t>(추천)</a:t>
            </a: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dirty="0" err="1">
                <a:latin typeface="맑은 고딕" charset="0"/>
                <a:ea typeface="맑은 고딕" charset="0"/>
              </a:rPr>
              <a:t>Bcomend</a:t>
            </a:r>
            <a:r>
              <a:rPr lang="ko-KR" sz="1500" dirty="0">
                <a:latin typeface="맑은 고딕" charset="0"/>
                <a:ea typeface="맑은 고딕" charset="0"/>
              </a:rPr>
              <a:t>(댓글)</a:t>
            </a: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dirty="0" err="1">
                <a:latin typeface="맑은 고딕" charset="0"/>
                <a:ea typeface="맑은 고딕" charset="0"/>
              </a:rPr>
              <a:t>Porder</a:t>
            </a:r>
            <a:r>
              <a:rPr lang="ko-KR" sz="1500" dirty="0">
                <a:latin typeface="맑은 고딕" charset="0"/>
                <a:ea typeface="맑은 고딕" charset="0"/>
              </a:rPr>
              <a:t>(주문)</a:t>
            </a: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dirty="0" err="1">
                <a:latin typeface="맑은 고딕" charset="0"/>
                <a:ea typeface="맑은 고딕" charset="0"/>
              </a:rPr>
              <a:t>Purchase</a:t>
            </a:r>
            <a:r>
              <a:rPr lang="ko-KR" sz="1500" dirty="0">
                <a:latin typeface="맑은 고딕" charset="0"/>
                <a:ea typeface="맑은 고딕" charset="0"/>
              </a:rPr>
              <a:t>(결제)</a:t>
            </a: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500" dirty="0" err="1">
                <a:latin typeface="맑은 고딕" charset="0"/>
                <a:ea typeface="맑은 고딕" charset="0"/>
              </a:rPr>
              <a:t>Coupon</a:t>
            </a:r>
            <a:r>
              <a:rPr lang="ko-KR" sz="1500" dirty="0">
                <a:latin typeface="맑은 고딕" charset="0"/>
                <a:ea typeface="맑은 고딕" charset="0"/>
              </a:rPr>
              <a:t>(쿠폰</a:t>
            </a:r>
            <a:r>
              <a:rPr lang="ko-KR" sz="1500" dirty="0" smtClean="0">
                <a:latin typeface="맑은 고딕" charset="0"/>
                <a:ea typeface="맑은 고딕" charset="0"/>
              </a:rPr>
              <a:t>)</a:t>
            </a:r>
            <a:endParaRPr lang="en-US" altLang="ko-KR" sz="1500" dirty="0" smtClean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500" dirty="0">
              <a:latin typeface="맑은 고딕" charset="0"/>
              <a:ea typeface="맑은 고딕" charset="0"/>
            </a:endParaRPr>
          </a:p>
        </p:txBody>
      </p:sp>
      <p:pic>
        <p:nvPicPr>
          <p:cNvPr id="12" name="그림 11" descr="C:/Users/백한결/AppData/Roaming/PolarisOffice/ETemp/18908_10660360/fImage8101412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" y="929640"/>
            <a:ext cx="7049135" cy="57937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Pages>13</Pages>
  <Words>1372</Words>
  <Characters>0</Characters>
  <Application>Microsoft Office PowerPoint</Application>
  <DocSecurity>0</DocSecurity>
  <PresentationFormat>와이드스크린</PresentationFormat>
  <Lines>0</Lines>
  <Paragraphs>431</Paragraphs>
  <Slides>35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Noto Sans CJK KR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yunsikd@gmail.com</dc:creator>
  <cp:lastModifiedBy>504</cp:lastModifiedBy>
  <cp:revision>23</cp:revision>
  <dcterms:modified xsi:type="dcterms:W3CDTF">2023-03-07T06:19:01Z</dcterms:modified>
  <cp:version>9.104.151.49087</cp:version>
</cp:coreProperties>
</file>