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87" r:id="rId8"/>
    <p:sldId id="294" r:id="rId9"/>
    <p:sldId id="286" r:id="rId10"/>
    <p:sldId id="293" r:id="rId11"/>
    <p:sldId id="292" r:id="rId12"/>
    <p:sldId id="288" r:id="rId13"/>
    <p:sldId id="289" r:id="rId14"/>
    <p:sldId id="290" r:id="rId15"/>
    <p:sldId id="291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076" autoAdjust="0"/>
  </p:normalViewPr>
  <p:slideViewPr>
    <p:cSldViewPr snapToGrid="0">
      <p:cViewPr varScale="1">
        <p:scale>
          <a:sx n="93" d="100"/>
          <a:sy n="93" d="100"/>
        </p:scale>
        <p:origin x="1278" y="51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17/10/2024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17/10/2024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40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336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885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Risk factor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: Description - Data type (Values)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age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: Patient's age - Quantitative ( 20 - 90)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menarche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: Age of menarche - Quantitative ( 8 - 17)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menopause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: Age of menopause - Quantitative ( 0, 30 - 60)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agefirst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: Age at first successful delivery - Quantitative ( 0, 9 - 46)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children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: Number of children born alive - ( 0 - 6)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breastfeeding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: Time breastfed in months - Quantitative ( 0 - 72(months))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nrelbc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: Number of first-degree relatives with breast cancer - Quantitative ( 0 - 2)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biopsies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: Number of breast biopsies - Quantitative ( 0 - 5)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hyperplasia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: Atypical hyperplasia - Qualitative ( no, yes)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race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: Race - Quantitative ( white, mixed, black)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year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imc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weight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: Patients weight at screening - Quantitative - Kgs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exercise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: Weekly physical activity - Quantitative ( 0 - 7)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alcohol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: Alcohol consumption - Qualitative ( no, yes)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tobacco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: Tobacco consumption - Qualitative ( no, yes)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allergies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: Number of allergies suffered - Qualitative ( no, dermatitis, laryngitis, medications, other)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emotional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depressive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: Whether a patient is depressed or not - </a:t>
            </a:r>
            <a:r>
              <a:rPr lang="en-US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Qaulitative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(yes, no)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histologicalclass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birads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: Breast Imaging-Reporting and Data System (BI-RADS) (0,1,2,3,4,5,6 broken into A,B and C)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cancer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: Breast cancer diagnosis - Qualitative ( no, yes)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76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u="sng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Missing values.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biopsies 1 </a:t>
            </a:r>
          </a:p>
          <a:p>
            <a:r>
              <a:rPr lang="en-US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imc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7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weight 10 </a:t>
            </a:r>
          </a:p>
          <a:p>
            <a:endParaRPr lang="en-US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Only one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biopsie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is missing, we can fill it with the 50% percentile value.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Only 7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imc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are missing, we can fill it with the mean.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Only 10 weights are missing, we can fill it with the mean.</a:t>
            </a:r>
          </a:p>
          <a:p>
            <a:endParaRPr lang="en-US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r>
              <a:rPr lang="en-US" b="1" i="0" u="sng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Label encoding.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Variables with a binary </a:t>
            </a:r>
            <a:r>
              <a:rPr lang="en-US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ch</a:t>
            </a:r>
            <a:endParaRPr lang="en-US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Cleaning exercise per week, this will be replaced by number of days in a week exercised. From 0 to 7.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Cleaning children, where it says 5+ replace with 6.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Cleaning breastfeeding, where it says No replace with 0, the rest is number of months breast fed.</a:t>
            </a:r>
          </a:p>
          <a:p>
            <a:endParaRPr lang="en-US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Cleaning </a:t>
            </a:r>
            <a:r>
              <a:rPr lang="en-US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nrelbc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(Number of first-degree relatives with breast cancer).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We can see that the data in this column is split by a forward slash, therefore each time we encounter this we count another family member.</a:t>
            </a:r>
          </a:p>
          <a:p>
            <a:endParaRPr lang="en-US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Fixing outliers</a:t>
            </a:r>
          </a:p>
          <a:p>
            <a:endParaRPr lang="en-US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To clearly view the plots, we can group </a:t>
            </a:r>
            <a:r>
              <a:rPr lang="en-US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elemts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that have similar minimum and maximum values.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Therefore, those we are going to have the following ranges.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0 - 5: </a:t>
            </a:r>
            <a:r>
              <a:rPr lang="en-US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nrelbc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, biopsies, hyperplasia, race, alcohol, </a:t>
            </a:r>
            <a:r>
              <a:rPr lang="en-US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tobaco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.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5 - 20: menarche.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80 - 100: age, </a:t>
            </a:r>
            <a:r>
              <a:rPr lang="en-US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imc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.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above 100: weight.</a:t>
            </a:r>
          </a:p>
          <a:p>
            <a:pPr algn="l"/>
            <a:endParaRPr lang="en-US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Outliers weren’t removed since I wanted to see their effects on the model.</a:t>
            </a:r>
          </a:p>
          <a:p>
            <a:endParaRPr lang="en-US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349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u="sng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Missing values.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biopsies 1 </a:t>
            </a:r>
          </a:p>
          <a:p>
            <a:r>
              <a:rPr lang="en-US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imc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7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weight 10 </a:t>
            </a:r>
          </a:p>
          <a:p>
            <a:endParaRPr lang="en-US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Only one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biopsie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is missing, we can fill it with the 50% percentile value.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Only 7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imc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are missing, we can fill it with the mean.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Only 10 weights are missing, we can fill it with the mean.</a:t>
            </a:r>
          </a:p>
          <a:p>
            <a:endParaRPr lang="en-US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r>
              <a:rPr lang="en-US" b="1" i="0" u="sng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Label encoding.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Variables with a binary </a:t>
            </a:r>
            <a:r>
              <a:rPr lang="en-US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ch</a:t>
            </a:r>
            <a:endParaRPr lang="en-US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Cleaning exercise per week, this will be replaced by number of days in a week exercised. From 0 to 7.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Cleaning children, where it says 5+ replace with 6.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Cleaning breastfeeding, where it says No replace with 0, the rest is number of months breast fed.</a:t>
            </a:r>
          </a:p>
          <a:p>
            <a:endParaRPr lang="en-US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Cleaning </a:t>
            </a:r>
            <a:r>
              <a:rPr lang="en-US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nrelbc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(Number of first-degree relatives with breast cancer).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We can see that the data in this column is split by a forward slash, therefore each time we encounter this we count another family member.</a:t>
            </a:r>
          </a:p>
          <a:p>
            <a:endParaRPr lang="en-US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Fixing outliers</a:t>
            </a:r>
          </a:p>
          <a:p>
            <a:endParaRPr lang="en-US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To clearly view the plots, we can group </a:t>
            </a:r>
            <a:r>
              <a:rPr lang="en-US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elemts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that have similar minimum and maximum values.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Therefore, those we are going to have the following ranges.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0 - 5: </a:t>
            </a:r>
            <a:r>
              <a:rPr lang="en-US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nrelbc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, biopsies, hyperplasia, race, alcohol, </a:t>
            </a:r>
            <a:r>
              <a:rPr lang="en-US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tobaco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.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5 - 20: menarche.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80 - 100: age, </a:t>
            </a:r>
            <a:r>
              <a:rPr lang="en-US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imc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.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above 100: weight.</a:t>
            </a:r>
          </a:p>
          <a:p>
            <a:pPr algn="l"/>
            <a:endParaRPr lang="en-US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Outliers weren’t removed since I wanted to see their effects on the model.</a:t>
            </a:r>
          </a:p>
          <a:p>
            <a:endParaRPr lang="en-US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98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u="sng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Missing values.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biopsies 1 </a:t>
            </a:r>
          </a:p>
          <a:p>
            <a:r>
              <a:rPr lang="en-US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imc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7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weight 10 </a:t>
            </a:r>
          </a:p>
          <a:p>
            <a:endParaRPr lang="en-US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Only one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biopsie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is missing, we can fill it with the 50% percentile value.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Only 7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imc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are missing, we can fill it with the mean.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Only 10 weights are missing, we can fill it with the mean.</a:t>
            </a:r>
          </a:p>
          <a:p>
            <a:endParaRPr lang="en-US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r>
              <a:rPr lang="en-US" b="1" i="0" u="sng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Label encoding.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Variables with a binary </a:t>
            </a:r>
            <a:r>
              <a:rPr lang="en-US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ch</a:t>
            </a:r>
            <a:endParaRPr lang="en-US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Cleaning exercise per week, this will be replaced by number of days in a week exercised. From 0 to 7.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Cleaning children, where it says 5+ replace with 6.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Cleaning breastfeeding, where it says No replace with 0, the rest is number of months breast fed.</a:t>
            </a:r>
          </a:p>
          <a:p>
            <a:endParaRPr lang="en-US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Cleaning </a:t>
            </a:r>
            <a:r>
              <a:rPr lang="en-US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nrelbc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(Number of first-degree relatives with breast cancer).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We can see that the data in this column is split by a forward slash, therefore each time we encounter this we count another family member.</a:t>
            </a:r>
          </a:p>
          <a:p>
            <a:endParaRPr lang="en-US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Fixing outliers</a:t>
            </a:r>
          </a:p>
          <a:p>
            <a:endParaRPr lang="en-US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To clearly view the plots, we can group </a:t>
            </a:r>
            <a:r>
              <a:rPr lang="en-US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elemts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that have similar minimum and maximum values.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Therefore, those we are going to have the following ranges.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0 - 5: </a:t>
            </a:r>
            <a:r>
              <a:rPr lang="en-US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nrelbc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, biopsies, hyperplasia, race, alcohol, </a:t>
            </a:r>
            <a:r>
              <a:rPr lang="en-US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tobaco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.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5 - 20: menarche.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80 - 100: age, </a:t>
            </a:r>
            <a:r>
              <a:rPr lang="en-US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imc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.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above 100: weight.</a:t>
            </a:r>
          </a:p>
          <a:p>
            <a:pPr algn="l"/>
            <a:endParaRPr lang="en-US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Outliers weren’t removed since I wanted to see their effects on the model.</a:t>
            </a:r>
          </a:p>
          <a:p>
            <a:endParaRPr lang="en-US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103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u="sng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Missing values.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biopsies 1 </a:t>
            </a:r>
          </a:p>
          <a:p>
            <a:r>
              <a:rPr lang="en-US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imc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7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weight 10 </a:t>
            </a:r>
          </a:p>
          <a:p>
            <a:endParaRPr lang="en-US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Only one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biopsie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is missing, we can fill it with the 50% percentile value.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Only 7 </a:t>
            </a:r>
            <a:r>
              <a:rPr lang="en-US" b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imc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Courier New" panose="02070309020205020404" pitchFamily="49" charset="0"/>
              </a:rPr>
              <a:t> are missing, we can fill it with the mean.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Only 10 weights are missing, we can fill it with the mean.</a:t>
            </a:r>
          </a:p>
          <a:p>
            <a:endParaRPr lang="en-US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r>
              <a:rPr lang="en-US" b="1" i="0" u="sng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Label encoding.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Variables with a binary </a:t>
            </a:r>
            <a:r>
              <a:rPr lang="en-US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ch</a:t>
            </a:r>
            <a:endParaRPr lang="en-US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Cleaning exercise per week, this will be replaced by number of days in a week exercised. From 0 to 7.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Cleaning children, where it says 5+ replace with 6.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Cleaning breastfeeding, where it says No replace with 0, the rest is number of months breast fed.</a:t>
            </a:r>
          </a:p>
          <a:p>
            <a:endParaRPr lang="en-US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Cleaning </a:t>
            </a:r>
            <a:r>
              <a:rPr lang="en-US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nrelbc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(Number of first-degree relatives with breast cancer).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We can see that the data in this column is split by a forward slash, therefore each time we encounter this we count another family member.</a:t>
            </a:r>
          </a:p>
          <a:p>
            <a:endParaRPr lang="en-US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b="1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Fixing outliers</a:t>
            </a:r>
          </a:p>
          <a:p>
            <a:endParaRPr lang="en-US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To clearly view the plots, we can group </a:t>
            </a:r>
            <a:r>
              <a:rPr lang="en-US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elemts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that have similar minimum and maximum values.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Therefore, those we are going to have the following ranges.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0 - 5: </a:t>
            </a:r>
            <a:r>
              <a:rPr lang="en-US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nrelbc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, biopsies, hyperplasia, race, alcohol, </a:t>
            </a:r>
            <a:r>
              <a:rPr lang="en-US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tobaco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.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5 - 20: menarche.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80 - 100: age, </a:t>
            </a:r>
            <a:r>
              <a:rPr lang="en-US" b="0" i="0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imc</a:t>
            </a:r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.</a:t>
            </a: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above 100: weight.</a:t>
            </a:r>
          </a:p>
          <a:p>
            <a:pPr algn="l"/>
            <a:endParaRPr lang="en-US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Outliers weren’t removed since I wanted to see their effects on the model.</a:t>
            </a:r>
          </a:p>
          <a:p>
            <a:endParaRPr lang="en-US" b="0" i="0" dirty="0">
              <a:solidFill>
                <a:srgbClr val="212121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751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919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Machine learning</a:t>
            </a:r>
            <a:br>
              <a:rPr lang="en-US" dirty="0"/>
            </a:br>
            <a:r>
              <a:rPr lang="en-US" dirty="0"/>
              <a:t>Eugene </a:t>
            </a:r>
            <a:r>
              <a:rPr lang="en-US" dirty="0" err="1"/>
              <a:t>munyaneza</a:t>
            </a:r>
            <a:br>
              <a:rPr lang="en-US" dirty="0"/>
            </a:br>
            <a:r>
              <a:rPr lang="en-US" dirty="0"/>
              <a:t>2024/HD05/21936U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Decision tree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Model training.</a:t>
            </a:r>
          </a:p>
          <a:p>
            <a:pPr lvl="1"/>
            <a:r>
              <a:rPr lang="en-US" dirty="0"/>
              <a:t>Model visualization.</a:t>
            </a:r>
          </a:p>
          <a:p>
            <a:pPr lvl="1"/>
            <a:r>
              <a:rPr lang="en-US" dirty="0"/>
              <a:t>Feature importance.</a:t>
            </a:r>
          </a:p>
          <a:p>
            <a:pPr lvl="1"/>
            <a:r>
              <a:rPr lang="en-US" dirty="0"/>
              <a:t>ROC curve</a:t>
            </a:r>
          </a:p>
          <a:p>
            <a:pPr lvl="1"/>
            <a:r>
              <a:rPr lang="en-US" dirty="0"/>
              <a:t>Confusion matrix?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461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Random forest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Model training.</a:t>
            </a:r>
          </a:p>
          <a:p>
            <a:pPr lvl="1"/>
            <a:r>
              <a:rPr lang="en-US" dirty="0"/>
              <a:t>Feature importance.</a:t>
            </a:r>
          </a:p>
          <a:p>
            <a:pPr lvl="1"/>
            <a:r>
              <a:rPr lang="en-US" dirty="0"/>
              <a:t>ROC curve</a:t>
            </a:r>
          </a:p>
          <a:p>
            <a:pPr lvl="1"/>
            <a:r>
              <a:rPr lang="en-US" dirty="0"/>
              <a:t>Confusion matrix?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83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Pending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pPr lvl="1"/>
            <a:r>
              <a:rPr lang="en-US" dirty="0" err="1"/>
              <a:t>MLflow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Fine tuning the model, like finding the effect of outliers, tree pruning etc.</a:t>
            </a:r>
          </a:p>
          <a:p>
            <a:pPr lvl="1"/>
            <a:r>
              <a:rPr lang="en-US" dirty="0"/>
              <a:t>Working on feedback.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829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r>
              <a:rPr lang="en-US" dirty="0"/>
              <a:t>Eugene Munyaneza</a:t>
            </a:r>
          </a:p>
          <a:p>
            <a:r>
              <a:rPr lang="en-US" dirty="0"/>
              <a:t>2024/HD05/21936U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Data wrangling</a:t>
            </a:r>
          </a:p>
          <a:p>
            <a:r>
              <a:rPr lang="en-US" dirty="0"/>
              <a:t>Model Training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dirty="0"/>
              <a:t> Breast cancer risk estimation for Cuban women</a:t>
            </a:r>
          </a:p>
          <a:p>
            <a:pPr lvl="1"/>
            <a:r>
              <a:rPr lang="en-US" dirty="0"/>
              <a:t>My data is from BCSC Hispanic dataset.</a:t>
            </a:r>
          </a:p>
          <a:p>
            <a:pPr lvl="1"/>
            <a:r>
              <a:rPr lang="en-US" dirty="0"/>
              <a:t>We shall be examining medical data of 1,697 cases of breast cancer diagnosis in Cuban women.</a:t>
            </a:r>
          </a:p>
          <a:p>
            <a:pPr lvl="1"/>
            <a:r>
              <a:rPr lang="en-US" dirty="0"/>
              <a:t>Aim? Find if given the data we can predict the occurrence of breast cancer.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dirty="0"/>
              <a:t>Data composition</a:t>
            </a:r>
          </a:p>
          <a:p>
            <a:pPr lvl="1"/>
            <a:r>
              <a:rPr lang="en-US" dirty="0"/>
              <a:t>Shape; 1697 records and 23 features.</a:t>
            </a:r>
          </a:p>
          <a:p>
            <a:pPr lvl="1"/>
            <a:r>
              <a:rPr lang="en-US" dirty="0"/>
              <a:t>Features were of many data types; strings, numeric etc.</a:t>
            </a:r>
          </a:p>
          <a:p>
            <a:pPr lvl="1"/>
            <a:r>
              <a:rPr lang="en-US" dirty="0"/>
              <a:t>Zero duplicate values.</a:t>
            </a:r>
          </a:p>
          <a:p>
            <a:pPr lvl="1"/>
            <a:r>
              <a:rPr lang="en-US" dirty="0"/>
              <a:t>1,160 cases had cancer compared to 537 who didn’t</a:t>
            </a:r>
          </a:p>
          <a:p>
            <a:pPr lvl="1"/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67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3295846" cy="3407051"/>
          </a:xfrm>
        </p:spPr>
        <p:txBody>
          <a:bodyPr>
            <a:normAutofit/>
          </a:bodyPr>
          <a:lstStyle/>
          <a:p>
            <a:r>
              <a:rPr lang="en-US" dirty="0"/>
              <a:t>Univariate analysis</a:t>
            </a:r>
          </a:p>
          <a:p>
            <a:r>
              <a:rPr lang="en-US" b="0" dirty="0"/>
              <a:t>After we have cleaned all our data the next step is to find what variables have a strong correlation to cause cancer.</a:t>
            </a:r>
          </a:p>
          <a:p>
            <a:pPr lvl="1"/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F86CD1-F804-5CD3-7050-C378ACAD1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484" y="657546"/>
            <a:ext cx="7503863" cy="56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0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dirty="0"/>
              <a:t>Steps involved</a:t>
            </a:r>
          </a:p>
          <a:p>
            <a:pPr lvl="1"/>
            <a:r>
              <a:rPr lang="en-US" dirty="0"/>
              <a:t>Label encoding.</a:t>
            </a:r>
          </a:p>
          <a:p>
            <a:pPr lvl="1"/>
            <a:r>
              <a:rPr lang="en-US" dirty="0"/>
              <a:t>Filtering outliers</a:t>
            </a:r>
          </a:p>
          <a:p>
            <a:pPr lvl="1"/>
            <a:r>
              <a:rPr lang="en-US" dirty="0"/>
              <a:t>Missing values.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85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dirty="0"/>
              <a:t>Label Encoding</a:t>
            </a:r>
          </a:p>
          <a:p>
            <a:pPr lvl="1"/>
            <a:endParaRPr lang="en-US" b="1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7C928D-CF40-5935-C342-948CC3291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33" y="3316718"/>
            <a:ext cx="6383691" cy="15734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F3A2A3-687A-C941-3FE8-BF1426582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1285" y="372579"/>
            <a:ext cx="4218449" cy="2745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33A055-1A63-9A2A-A5ED-D4845E9B3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0785" y="3482759"/>
            <a:ext cx="4218449" cy="232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00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Data wrangling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dirty="0"/>
              <a:t>Missing Values</a:t>
            </a:r>
          </a:p>
          <a:p>
            <a:pPr lvl="1"/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D73863-2082-A6B4-18BC-36BF0F022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473" y="268360"/>
            <a:ext cx="6931189" cy="642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74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Model training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dirty="0"/>
              <a:t>Classification problem</a:t>
            </a:r>
          </a:p>
          <a:p>
            <a:pPr lvl="1"/>
            <a:r>
              <a:rPr lang="en-US" dirty="0"/>
              <a:t>Decision tree.</a:t>
            </a:r>
          </a:p>
          <a:p>
            <a:pPr lvl="1"/>
            <a:r>
              <a:rPr lang="en-US" dirty="0"/>
              <a:t>Random forest.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08774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{33F41DEE-B6AF-42DC-AB16-A32599B04472}tf67328976_win32</Template>
  <TotalTime>127</TotalTime>
  <Words>1453</Words>
  <Application>Microsoft Office PowerPoint</Application>
  <PresentationFormat>Widescreen</PresentationFormat>
  <Paragraphs>211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Roboto</vt:lpstr>
      <vt:lpstr>Tenorite</vt:lpstr>
      <vt:lpstr>Custom</vt:lpstr>
      <vt:lpstr>Machine learning Eugene munyaneza 2024/HD05/21936U</vt:lpstr>
      <vt:lpstr>AGENDA</vt:lpstr>
      <vt:lpstr>Introduction</vt:lpstr>
      <vt:lpstr>introduction</vt:lpstr>
      <vt:lpstr>Data analysis</vt:lpstr>
      <vt:lpstr>Data wrangling</vt:lpstr>
      <vt:lpstr>Data wrangling</vt:lpstr>
      <vt:lpstr>Data wrangling</vt:lpstr>
      <vt:lpstr>Model training</vt:lpstr>
      <vt:lpstr>Decision tree</vt:lpstr>
      <vt:lpstr>Random forest</vt:lpstr>
      <vt:lpstr>Pending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Eugene Munyaneza</dc:creator>
  <cp:lastModifiedBy>Eugene Munyaneza</cp:lastModifiedBy>
  <cp:revision>4</cp:revision>
  <dcterms:created xsi:type="dcterms:W3CDTF">2024-10-17T12:02:04Z</dcterms:created>
  <dcterms:modified xsi:type="dcterms:W3CDTF">2024-10-17T15:41:16Z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