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0" r:id="rId14"/>
    <p:sldId id="268" r:id="rId15"/>
    <p:sldId id="278" r:id="rId16"/>
    <p:sldId id="270" r:id="rId17"/>
    <p:sldId id="275" r:id="rId18"/>
    <p:sldId id="279" r:id="rId19"/>
    <p:sldId id="277" r:id="rId20"/>
    <p:sldId id="281" r:id="rId21"/>
    <p:sldId id="282" r:id="rId22"/>
    <p:sldId id="269" r:id="rId23"/>
    <p:sldId id="273" r:id="rId24"/>
    <p:sldId id="274" r:id="rId25"/>
  </p:sldIdLst>
  <p:sldSz cx="9144000" cy="6858000" type="screen4x3"/>
  <p:notesSz cx="6858000" cy="9144000"/>
  <p:embeddedFontLst>
    <p:embeddedFont>
      <p:font typeface="Lato" panose="020F0502020204030203" pitchFamily="34"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2" autoAdjust="0"/>
    <p:restoredTop sz="69705" autoAdjust="0"/>
  </p:normalViewPr>
  <p:slideViewPr>
    <p:cSldViewPr snapToGrid="0">
      <p:cViewPr varScale="1">
        <p:scale>
          <a:sx n="90" d="100"/>
          <a:sy n="90" d="100"/>
        </p:scale>
        <p:origin x="1179"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19dbd783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c19dbd783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a:r>
              <a:rPr lang="en-US" b="1" i="0" dirty="0">
                <a:solidFill>
                  <a:srgbClr val="212121"/>
                </a:solidFill>
                <a:effectLst/>
                <a:highlight>
                  <a:srgbClr val="FFFFFF"/>
                </a:highlight>
                <a:latin typeface="Roboto" panose="02000000000000000000" pitchFamily="2" charset="0"/>
              </a:rPr>
              <a:t>Risk factor</a:t>
            </a:r>
            <a:r>
              <a:rPr lang="en-US" b="0" i="0" dirty="0">
                <a:solidFill>
                  <a:srgbClr val="212121"/>
                </a:solidFill>
                <a:effectLst/>
                <a:highlight>
                  <a:srgbClr val="FFFFFF"/>
                </a:highlight>
                <a:latin typeface="Roboto" panose="02000000000000000000" pitchFamily="2" charset="0"/>
              </a:rPr>
              <a:t>: Description - Data type (Values)</a:t>
            </a:r>
          </a:p>
          <a:p>
            <a:pPr algn="l">
              <a:buFont typeface="+mj-lt"/>
              <a:buAutoNum type="arabicPeriod"/>
            </a:pPr>
            <a:r>
              <a:rPr lang="en-US" b="1" i="0" dirty="0">
                <a:solidFill>
                  <a:srgbClr val="212121"/>
                </a:solidFill>
                <a:effectLst/>
                <a:highlight>
                  <a:srgbClr val="FFFFFF"/>
                </a:highlight>
                <a:latin typeface="Roboto" panose="02000000000000000000" pitchFamily="2" charset="0"/>
              </a:rPr>
              <a:t>age</a:t>
            </a:r>
            <a:r>
              <a:rPr lang="en-US" b="0" i="0" dirty="0">
                <a:solidFill>
                  <a:srgbClr val="212121"/>
                </a:solidFill>
                <a:effectLst/>
                <a:highlight>
                  <a:srgbClr val="FFFFFF"/>
                </a:highlight>
                <a:latin typeface="Roboto" panose="02000000000000000000" pitchFamily="2" charset="0"/>
              </a:rPr>
              <a:t>: Patient's age - Quantitative ( 20 - 90)</a:t>
            </a:r>
          </a:p>
          <a:p>
            <a:pPr algn="l">
              <a:buFont typeface="+mj-lt"/>
              <a:buAutoNum type="arabicPeriod"/>
            </a:pPr>
            <a:r>
              <a:rPr lang="en-US" b="1" i="0" dirty="0">
                <a:solidFill>
                  <a:srgbClr val="212121"/>
                </a:solidFill>
                <a:effectLst/>
                <a:highlight>
                  <a:srgbClr val="FFFFFF"/>
                </a:highlight>
                <a:latin typeface="Roboto" panose="02000000000000000000" pitchFamily="2" charset="0"/>
              </a:rPr>
              <a:t>menarche</a:t>
            </a:r>
            <a:r>
              <a:rPr lang="en-US" b="0" i="0" dirty="0">
                <a:solidFill>
                  <a:srgbClr val="212121"/>
                </a:solidFill>
                <a:effectLst/>
                <a:highlight>
                  <a:srgbClr val="FFFFFF"/>
                </a:highlight>
                <a:latin typeface="Roboto" panose="02000000000000000000" pitchFamily="2" charset="0"/>
              </a:rPr>
              <a:t>: Age of menarche - Quantitative ( 8 - 17)</a:t>
            </a:r>
          </a:p>
          <a:p>
            <a:pPr algn="l">
              <a:buFont typeface="+mj-lt"/>
              <a:buAutoNum type="arabicPeriod"/>
            </a:pPr>
            <a:r>
              <a:rPr lang="en-US" b="1" i="0" dirty="0">
                <a:solidFill>
                  <a:srgbClr val="212121"/>
                </a:solidFill>
                <a:effectLst/>
                <a:highlight>
                  <a:srgbClr val="FFFFFF"/>
                </a:highlight>
                <a:latin typeface="Roboto" panose="02000000000000000000" pitchFamily="2" charset="0"/>
              </a:rPr>
              <a:t>menopause</a:t>
            </a:r>
            <a:r>
              <a:rPr lang="en-US" b="0" i="0" dirty="0">
                <a:solidFill>
                  <a:srgbClr val="212121"/>
                </a:solidFill>
                <a:effectLst/>
                <a:highlight>
                  <a:srgbClr val="FFFFFF"/>
                </a:highlight>
                <a:latin typeface="Roboto" panose="02000000000000000000" pitchFamily="2" charset="0"/>
              </a:rPr>
              <a:t>: Age of menopause - Quantitative ( 0, 30 - 60)</a:t>
            </a:r>
          </a:p>
          <a:p>
            <a:pPr algn="l">
              <a:buFont typeface="+mj-lt"/>
              <a:buAutoNum type="arabicPeriod"/>
            </a:pPr>
            <a:r>
              <a:rPr lang="en-US" b="1" i="0" dirty="0" err="1">
                <a:solidFill>
                  <a:srgbClr val="212121"/>
                </a:solidFill>
                <a:effectLst/>
                <a:highlight>
                  <a:srgbClr val="FFFFFF"/>
                </a:highlight>
                <a:latin typeface="Roboto" panose="02000000000000000000" pitchFamily="2" charset="0"/>
              </a:rPr>
              <a:t>agefirst</a:t>
            </a:r>
            <a:r>
              <a:rPr lang="en-US" b="0" i="0" dirty="0">
                <a:solidFill>
                  <a:srgbClr val="212121"/>
                </a:solidFill>
                <a:effectLst/>
                <a:highlight>
                  <a:srgbClr val="FFFFFF"/>
                </a:highlight>
                <a:latin typeface="Roboto" panose="02000000000000000000" pitchFamily="2" charset="0"/>
              </a:rPr>
              <a:t>: Age at first successful delivery - Quantitative ( 0, 9 - 46)</a:t>
            </a:r>
          </a:p>
          <a:p>
            <a:pPr algn="l">
              <a:buFont typeface="+mj-lt"/>
              <a:buAutoNum type="arabicPeriod"/>
            </a:pPr>
            <a:r>
              <a:rPr lang="en-US" b="1" i="0" dirty="0">
                <a:solidFill>
                  <a:srgbClr val="212121"/>
                </a:solidFill>
                <a:effectLst/>
                <a:highlight>
                  <a:srgbClr val="FFFFFF"/>
                </a:highlight>
                <a:latin typeface="Roboto" panose="02000000000000000000" pitchFamily="2" charset="0"/>
              </a:rPr>
              <a:t>children</a:t>
            </a:r>
            <a:r>
              <a:rPr lang="en-US" b="0" i="0" dirty="0">
                <a:solidFill>
                  <a:srgbClr val="212121"/>
                </a:solidFill>
                <a:effectLst/>
                <a:highlight>
                  <a:srgbClr val="FFFFFF"/>
                </a:highlight>
                <a:latin typeface="Roboto" panose="02000000000000000000" pitchFamily="2" charset="0"/>
              </a:rPr>
              <a:t>: Number of children born alive - ( 0 - 6)</a:t>
            </a:r>
          </a:p>
          <a:p>
            <a:pPr algn="l">
              <a:buFont typeface="+mj-lt"/>
              <a:buAutoNum type="arabicPeriod"/>
            </a:pPr>
            <a:r>
              <a:rPr lang="en-US" b="1" i="0" dirty="0">
                <a:solidFill>
                  <a:srgbClr val="212121"/>
                </a:solidFill>
                <a:effectLst/>
                <a:highlight>
                  <a:srgbClr val="FFFFFF"/>
                </a:highlight>
                <a:latin typeface="Roboto" panose="02000000000000000000" pitchFamily="2" charset="0"/>
              </a:rPr>
              <a:t>breastfeeding</a:t>
            </a:r>
            <a:r>
              <a:rPr lang="en-US" b="0" i="0" dirty="0">
                <a:solidFill>
                  <a:srgbClr val="212121"/>
                </a:solidFill>
                <a:effectLst/>
                <a:highlight>
                  <a:srgbClr val="FFFFFF"/>
                </a:highlight>
                <a:latin typeface="Roboto" panose="02000000000000000000" pitchFamily="2" charset="0"/>
              </a:rPr>
              <a:t>: Time breastfed in months - Quantitative ( 0 - 72(months))</a:t>
            </a:r>
          </a:p>
          <a:p>
            <a:pPr algn="l">
              <a:buFont typeface="+mj-lt"/>
              <a:buAutoNum type="arabicPeriod"/>
            </a:pPr>
            <a:r>
              <a:rPr lang="en-US" b="1" i="0" dirty="0" err="1">
                <a:solidFill>
                  <a:srgbClr val="212121"/>
                </a:solidFill>
                <a:effectLst/>
                <a:highlight>
                  <a:srgbClr val="FFFFFF"/>
                </a:highlight>
                <a:latin typeface="Roboto" panose="02000000000000000000" pitchFamily="2" charset="0"/>
              </a:rPr>
              <a:t>nrelbc</a:t>
            </a:r>
            <a:r>
              <a:rPr lang="en-US" b="0" i="0" dirty="0">
                <a:solidFill>
                  <a:srgbClr val="212121"/>
                </a:solidFill>
                <a:effectLst/>
                <a:highlight>
                  <a:srgbClr val="FFFFFF"/>
                </a:highlight>
                <a:latin typeface="Roboto" panose="02000000000000000000" pitchFamily="2" charset="0"/>
              </a:rPr>
              <a:t>: Number of first-degree relatives with breast cancer - Quantitative ( 0 - 2)</a:t>
            </a:r>
          </a:p>
          <a:p>
            <a:pPr algn="l">
              <a:buFont typeface="+mj-lt"/>
              <a:buAutoNum type="arabicPeriod"/>
            </a:pPr>
            <a:r>
              <a:rPr lang="en-US" b="1" i="0" dirty="0">
                <a:solidFill>
                  <a:srgbClr val="212121"/>
                </a:solidFill>
                <a:effectLst/>
                <a:highlight>
                  <a:srgbClr val="FFFFFF"/>
                </a:highlight>
                <a:latin typeface="Roboto" panose="02000000000000000000" pitchFamily="2" charset="0"/>
              </a:rPr>
              <a:t>biopsies</a:t>
            </a:r>
            <a:r>
              <a:rPr lang="en-US" b="0" i="0" dirty="0">
                <a:solidFill>
                  <a:srgbClr val="212121"/>
                </a:solidFill>
                <a:effectLst/>
                <a:highlight>
                  <a:srgbClr val="FFFFFF"/>
                </a:highlight>
                <a:latin typeface="Roboto" panose="02000000000000000000" pitchFamily="2" charset="0"/>
              </a:rPr>
              <a:t>: Number of breast biopsies - Quantitative ( 0 - 5)</a:t>
            </a:r>
          </a:p>
          <a:p>
            <a:pPr algn="l">
              <a:buFont typeface="+mj-lt"/>
              <a:buAutoNum type="arabicPeriod"/>
            </a:pPr>
            <a:r>
              <a:rPr lang="en-US" b="1" i="0" dirty="0">
                <a:solidFill>
                  <a:srgbClr val="212121"/>
                </a:solidFill>
                <a:effectLst/>
                <a:highlight>
                  <a:srgbClr val="FFFFFF"/>
                </a:highlight>
                <a:latin typeface="Roboto" panose="02000000000000000000" pitchFamily="2" charset="0"/>
              </a:rPr>
              <a:t>hyperplasia</a:t>
            </a:r>
            <a:r>
              <a:rPr lang="en-US" b="0" i="0" dirty="0">
                <a:solidFill>
                  <a:srgbClr val="212121"/>
                </a:solidFill>
                <a:effectLst/>
                <a:highlight>
                  <a:srgbClr val="FFFFFF"/>
                </a:highlight>
                <a:latin typeface="Roboto" panose="02000000000000000000" pitchFamily="2" charset="0"/>
              </a:rPr>
              <a:t>: Atypical hyperplasia - Qualitative ( no, yes)</a:t>
            </a:r>
          </a:p>
          <a:p>
            <a:pPr algn="l">
              <a:buFont typeface="+mj-lt"/>
              <a:buAutoNum type="arabicPeriod"/>
            </a:pPr>
            <a:r>
              <a:rPr lang="en-US" b="1" i="0" dirty="0">
                <a:solidFill>
                  <a:srgbClr val="212121"/>
                </a:solidFill>
                <a:effectLst/>
                <a:highlight>
                  <a:srgbClr val="FFFFFF"/>
                </a:highlight>
                <a:latin typeface="Roboto" panose="02000000000000000000" pitchFamily="2" charset="0"/>
              </a:rPr>
              <a:t>race</a:t>
            </a:r>
            <a:r>
              <a:rPr lang="en-US" b="0" i="0" dirty="0">
                <a:solidFill>
                  <a:srgbClr val="212121"/>
                </a:solidFill>
                <a:effectLst/>
                <a:highlight>
                  <a:srgbClr val="FFFFFF"/>
                </a:highlight>
                <a:latin typeface="Roboto" panose="02000000000000000000" pitchFamily="2" charset="0"/>
              </a:rPr>
              <a:t>: Race - Quantitative ( white, mixed, black)</a:t>
            </a:r>
          </a:p>
          <a:p>
            <a:pPr algn="l">
              <a:buFont typeface="+mj-lt"/>
              <a:buAutoNum type="arabicPeriod"/>
            </a:pPr>
            <a:r>
              <a:rPr lang="en-US" b="1" i="0" dirty="0">
                <a:solidFill>
                  <a:srgbClr val="212121"/>
                </a:solidFill>
                <a:effectLst/>
                <a:highlight>
                  <a:srgbClr val="FFFFFF"/>
                </a:highlight>
                <a:latin typeface="Roboto" panose="02000000000000000000" pitchFamily="2" charset="0"/>
              </a:rPr>
              <a:t>year</a:t>
            </a:r>
            <a:r>
              <a:rPr lang="en-US" b="0" i="0" dirty="0">
                <a:solidFill>
                  <a:srgbClr val="212121"/>
                </a:solidFill>
                <a:effectLst/>
                <a:highlight>
                  <a:srgbClr val="FFFFFF"/>
                </a:highlight>
                <a:latin typeface="Roboto" panose="02000000000000000000" pitchFamily="2" charset="0"/>
              </a:rPr>
              <a:t>:</a:t>
            </a:r>
          </a:p>
          <a:p>
            <a:pPr algn="l">
              <a:buFont typeface="+mj-lt"/>
              <a:buAutoNum type="arabicPeriod"/>
            </a:pPr>
            <a:r>
              <a:rPr lang="en-US" b="1" i="0" dirty="0" err="1">
                <a:solidFill>
                  <a:srgbClr val="212121"/>
                </a:solidFill>
                <a:effectLst/>
                <a:highlight>
                  <a:srgbClr val="FFFFFF"/>
                </a:highlight>
                <a:latin typeface="Roboto" panose="02000000000000000000" pitchFamily="2" charset="0"/>
              </a:rPr>
              <a:t>imc</a:t>
            </a:r>
            <a:r>
              <a:rPr lang="en-US" b="0" i="0" dirty="0">
                <a:solidFill>
                  <a:srgbClr val="212121"/>
                </a:solidFill>
                <a:effectLst/>
                <a:highlight>
                  <a:srgbClr val="FFFFFF"/>
                </a:highlight>
                <a:latin typeface="Roboto" panose="02000000000000000000" pitchFamily="2" charset="0"/>
              </a:rPr>
              <a:t>:</a:t>
            </a:r>
          </a:p>
          <a:p>
            <a:pPr algn="l">
              <a:buFont typeface="+mj-lt"/>
              <a:buAutoNum type="arabicPeriod"/>
            </a:pPr>
            <a:r>
              <a:rPr lang="en-US" b="1" i="0" dirty="0">
                <a:solidFill>
                  <a:srgbClr val="212121"/>
                </a:solidFill>
                <a:effectLst/>
                <a:highlight>
                  <a:srgbClr val="FFFFFF"/>
                </a:highlight>
                <a:latin typeface="Roboto" panose="02000000000000000000" pitchFamily="2" charset="0"/>
              </a:rPr>
              <a:t>weight</a:t>
            </a:r>
            <a:r>
              <a:rPr lang="en-US" b="0" i="0" dirty="0">
                <a:solidFill>
                  <a:srgbClr val="212121"/>
                </a:solidFill>
                <a:effectLst/>
                <a:highlight>
                  <a:srgbClr val="FFFFFF"/>
                </a:highlight>
                <a:latin typeface="Roboto" panose="02000000000000000000" pitchFamily="2" charset="0"/>
              </a:rPr>
              <a:t>: Patients weight at screening - Quantitative - Kgs</a:t>
            </a:r>
          </a:p>
          <a:p>
            <a:pPr algn="l">
              <a:buFont typeface="+mj-lt"/>
              <a:buAutoNum type="arabicPeriod"/>
            </a:pPr>
            <a:r>
              <a:rPr lang="en-US" b="1" i="0" dirty="0">
                <a:solidFill>
                  <a:srgbClr val="212121"/>
                </a:solidFill>
                <a:effectLst/>
                <a:highlight>
                  <a:srgbClr val="FFFFFF"/>
                </a:highlight>
                <a:latin typeface="Roboto" panose="02000000000000000000" pitchFamily="2" charset="0"/>
              </a:rPr>
              <a:t>exercise</a:t>
            </a:r>
            <a:r>
              <a:rPr lang="en-US" b="0" i="0" dirty="0">
                <a:solidFill>
                  <a:srgbClr val="212121"/>
                </a:solidFill>
                <a:effectLst/>
                <a:highlight>
                  <a:srgbClr val="FFFFFF"/>
                </a:highlight>
                <a:latin typeface="Roboto" panose="02000000000000000000" pitchFamily="2" charset="0"/>
              </a:rPr>
              <a:t>: Weekly physical activity - Quantitative ( 0 - 7)</a:t>
            </a:r>
          </a:p>
          <a:p>
            <a:pPr algn="l">
              <a:buFont typeface="+mj-lt"/>
              <a:buAutoNum type="arabicPeriod"/>
            </a:pPr>
            <a:r>
              <a:rPr lang="en-US" b="1" i="0" dirty="0">
                <a:solidFill>
                  <a:srgbClr val="212121"/>
                </a:solidFill>
                <a:effectLst/>
                <a:highlight>
                  <a:srgbClr val="FFFFFF"/>
                </a:highlight>
                <a:latin typeface="Roboto" panose="02000000000000000000" pitchFamily="2" charset="0"/>
              </a:rPr>
              <a:t>alcohol</a:t>
            </a:r>
            <a:r>
              <a:rPr lang="en-US" b="0" i="0" dirty="0">
                <a:solidFill>
                  <a:srgbClr val="212121"/>
                </a:solidFill>
                <a:effectLst/>
                <a:highlight>
                  <a:srgbClr val="FFFFFF"/>
                </a:highlight>
                <a:latin typeface="Roboto" panose="02000000000000000000" pitchFamily="2" charset="0"/>
              </a:rPr>
              <a:t>: Alcohol consumption - Qualitative ( no, yes)</a:t>
            </a:r>
          </a:p>
          <a:p>
            <a:pPr algn="l">
              <a:buFont typeface="+mj-lt"/>
              <a:buAutoNum type="arabicPeriod"/>
            </a:pPr>
            <a:r>
              <a:rPr lang="en-US" b="1" i="0" dirty="0">
                <a:solidFill>
                  <a:srgbClr val="212121"/>
                </a:solidFill>
                <a:effectLst/>
                <a:highlight>
                  <a:srgbClr val="FFFFFF"/>
                </a:highlight>
                <a:latin typeface="Roboto" panose="02000000000000000000" pitchFamily="2" charset="0"/>
              </a:rPr>
              <a:t>tobacco</a:t>
            </a:r>
            <a:r>
              <a:rPr lang="en-US" b="0" i="0" dirty="0">
                <a:solidFill>
                  <a:srgbClr val="212121"/>
                </a:solidFill>
                <a:effectLst/>
                <a:highlight>
                  <a:srgbClr val="FFFFFF"/>
                </a:highlight>
                <a:latin typeface="Roboto" panose="02000000000000000000" pitchFamily="2" charset="0"/>
              </a:rPr>
              <a:t>: Tobacco consumption - Qualitative ( no, yes)</a:t>
            </a:r>
          </a:p>
          <a:p>
            <a:pPr algn="l">
              <a:buFont typeface="+mj-lt"/>
              <a:buAutoNum type="arabicPeriod"/>
            </a:pPr>
            <a:r>
              <a:rPr lang="en-US" b="1" i="0" dirty="0">
                <a:solidFill>
                  <a:srgbClr val="212121"/>
                </a:solidFill>
                <a:effectLst/>
                <a:highlight>
                  <a:srgbClr val="FFFFFF"/>
                </a:highlight>
                <a:latin typeface="Roboto" panose="02000000000000000000" pitchFamily="2" charset="0"/>
              </a:rPr>
              <a:t>allergies</a:t>
            </a:r>
            <a:r>
              <a:rPr lang="en-US" b="0" i="0" dirty="0">
                <a:solidFill>
                  <a:srgbClr val="212121"/>
                </a:solidFill>
                <a:effectLst/>
                <a:highlight>
                  <a:srgbClr val="FFFFFF"/>
                </a:highlight>
                <a:latin typeface="Roboto" panose="02000000000000000000" pitchFamily="2" charset="0"/>
              </a:rPr>
              <a:t>: Number of allergies suffered - Qualitative ( no, dermatitis, laryngitis, medications, other)</a:t>
            </a:r>
          </a:p>
          <a:p>
            <a:pPr algn="l">
              <a:buFont typeface="+mj-lt"/>
              <a:buAutoNum type="arabicPeriod"/>
            </a:pPr>
            <a:r>
              <a:rPr lang="en-US" b="1" i="0" dirty="0">
                <a:solidFill>
                  <a:srgbClr val="212121"/>
                </a:solidFill>
                <a:effectLst/>
                <a:highlight>
                  <a:srgbClr val="FFFFFF"/>
                </a:highlight>
                <a:latin typeface="Roboto" panose="02000000000000000000" pitchFamily="2" charset="0"/>
              </a:rPr>
              <a:t>emotional</a:t>
            </a:r>
            <a:r>
              <a:rPr lang="en-US" b="0" i="0" dirty="0">
                <a:solidFill>
                  <a:srgbClr val="212121"/>
                </a:solidFill>
                <a:effectLst/>
                <a:highlight>
                  <a:srgbClr val="FFFFFF"/>
                </a:highlight>
                <a:latin typeface="Roboto" panose="02000000000000000000" pitchFamily="2" charset="0"/>
              </a:rPr>
              <a:t>:</a:t>
            </a:r>
          </a:p>
          <a:p>
            <a:pPr algn="l">
              <a:buFont typeface="+mj-lt"/>
              <a:buAutoNum type="arabicPeriod"/>
            </a:pPr>
            <a:r>
              <a:rPr lang="en-US" b="1" i="0" dirty="0">
                <a:solidFill>
                  <a:srgbClr val="212121"/>
                </a:solidFill>
                <a:effectLst/>
                <a:highlight>
                  <a:srgbClr val="FFFFFF"/>
                </a:highlight>
                <a:latin typeface="Roboto" panose="02000000000000000000" pitchFamily="2" charset="0"/>
              </a:rPr>
              <a:t>depressive</a:t>
            </a:r>
            <a:r>
              <a:rPr lang="en-US" b="0" i="0" dirty="0">
                <a:solidFill>
                  <a:srgbClr val="212121"/>
                </a:solidFill>
                <a:effectLst/>
                <a:highlight>
                  <a:srgbClr val="FFFFFF"/>
                </a:highlight>
                <a:latin typeface="Roboto" panose="02000000000000000000" pitchFamily="2" charset="0"/>
              </a:rPr>
              <a:t>: Whether a patient is depressed or not - </a:t>
            </a:r>
            <a:r>
              <a:rPr lang="en-US" b="0" i="0" dirty="0" err="1">
                <a:solidFill>
                  <a:srgbClr val="212121"/>
                </a:solidFill>
                <a:effectLst/>
                <a:highlight>
                  <a:srgbClr val="FFFFFF"/>
                </a:highlight>
                <a:latin typeface="Roboto" panose="02000000000000000000" pitchFamily="2" charset="0"/>
              </a:rPr>
              <a:t>Qaulitative</a:t>
            </a:r>
            <a:r>
              <a:rPr lang="en-US" b="0" i="0" dirty="0">
                <a:solidFill>
                  <a:srgbClr val="212121"/>
                </a:solidFill>
                <a:effectLst/>
                <a:highlight>
                  <a:srgbClr val="FFFFFF"/>
                </a:highlight>
                <a:latin typeface="Roboto" panose="02000000000000000000" pitchFamily="2" charset="0"/>
              </a:rPr>
              <a:t> (yes, no)</a:t>
            </a:r>
          </a:p>
          <a:p>
            <a:pPr algn="l">
              <a:buFont typeface="+mj-lt"/>
              <a:buAutoNum type="arabicPeriod"/>
            </a:pPr>
            <a:r>
              <a:rPr lang="en-US" b="1" i="0" dirty="0" err="1">
                <a:solidFill>
                  <a:srgbClr val="212121"/>
                </a:solidFill>
                <a:effectLst/>
                <a:highlight>
                  <a:srgbClr val="FFFFFF"/>
                </a:highlight>
                <a:latin typeface="Roboto" panose="02000000000000000000" pitchFamily="2" charset="0"/>
              </a:rPr>
              <a:t>histologicalclass</a:t>
            </a:r>
            <a:r>
              <a:rPr lang="en-US" b="0" i="0" dirty="0">
                <a:solidFill>
                  <a:srgbClr val="212121"/>
                </a:solidFill>
                <a:effectLst/>
                <a:highlight>
                  <a:srgbClr val="FFFFFF"/>
                </a:highlight>
                <a:latin typeface="Roboto" panose="02000000000000000000" pitchFamily="2" charset="0"/>
              </a:rPr>
              <a:t>:</a:t>
            </a:r>
          </a:p>
          <a:p>
            <a:pPr algn="l">
              <a:buFont typeface="+mj-lt"/>
              <a:buAutoNum type="arabicPeriod"/>
            </a:pPr>
            <a:r>
              <a:rPr lang="en-US" b="1" i="0" dirty="0" err="1">
                <a:solidFill>
                  <a:srgbClr val="212121"/>
                </a:solidFill>
                <a:effectLst/>
                <a:highlight>
                  <a:srgbClr val="FFFFFF"/>
                </a:highlight>
                <a:latin typeface="Roboto" panose="02000000000000000000" pitchFamily="2" charset="0"/>
              </a:rPr>
              <a:t>birads</a:t>
            </a:r>
            <a:r>
              <a:rPr lang="en-US" b="0" i="0" dirty="0">
                <a:solidFill>
                  <a:srgbClr val="212121"/>
                </a:solidFill>
                <a:effectLst/>
                <a:highlight>
                  <a:srgbClr val="FFFFFF"/>
                </a:highlight>
                <a:latin typeface="Roboto" panose="02000000000000000000" pitchFamily="2" charset="0"/>
              </a:rPr>
              <a:t>: Breast Imaging-Reporting and Data System (BI-RADS) (0,1,2,3,4,5,6 broken into A,B and C)</a:t>
            </a:r>
          </a:p>
          <a:p>
            <a:pPr algn="l">
              <a:buFont typeface="+mj-lt"/>
              <a:buAutoNum type="arabicPeriod"/>
            </a:pPr>
            <a:r>
              <a:rPr lang="en-US" b="1" i="0" dirty="0">
                <a:solidFill>
                  <a:srgbClr val="212121"/>
                </a:solidFill>
                <a:effectLst/>
                <a:highlight>
                  <a:srgbClr val="FFFFFF"/>
                </a:highlight>
                <a:latin typeface="Roboto" panose="02000000000000000000" pitchFamily="2" charset="0"/>
              </a:rPr>
              <a:t>cancer</a:t>
            </a:r>
            <a:r>
              <a:rPr lang="en-US" b="0" i="0" dirty="0">
                <a:solidFill>
                  <a:srgbClr val="212121"/>
                </a:solidFill>
                <a:effectLst/>
                <a:highlight>
                  <a:srgbClr val="FFFFFF"/>
                </a:highlight>
                <a:latin typeface="Roboto" panose="02000000000000000000" pitchFamily="2" charset="0"/>
              </a:rPr>
              <a:t>: Breast cancer diagnosis - Qualitative ( no, yes)</a:t>
            </a:r>
          </a:p>
          <a:p>
            <a:endParaRPr lang="en-US" dirty="0"/>
          </a:p>
          <a:p>
            <a:pPr marL="0" lvl="0" indent="0" algn="l" rtl="0">
              <a:spcBef>
                <a:spcPts val="0"/>
              </a:spcBef>
              <a:spcAft>
                <a:spcPts val="0"/>
              </a:spcAft>
              <a:buNone/>
            </a:pPr>
            <a:endParaRPr dirty="0"/>
          </a:p>
        </p:txBody>
      </p:sp>
      <p:sp>
        <p:nvSpPr>
          <p:cNvPr id="157" name="Google Shape;157;g30c19dbd783_0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0c19dbd783_0_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0c19dbd783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30c19dbd783_0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0c19dbd783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0c19dbd783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g30c19dbd783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939014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47994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f585fefb4_1_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f585fefb4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Link: https://www.kaggle.com/datasets/santoshd3/bank-customers</a:t>
            </a:r>
            <a:endParaRPr dirty="0"/>
          </a:p>
        </p:txBody>
      </p:sp>
      <p:sp>
        <p:nvSpPr>
          <p:cNvPr id="192" name="Google Shape;192;g18f585fefb4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949851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706288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38800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ce602f12df2b9a9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ce602f12df2b9a9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report presents an analysis of breast cancer risk factors in Cuban women, employing machine learning algorithms to improve early detection and treatment planning. </a:t>
            </a:r>
          </a:p>
          <a:p>
            <a:pPr marL="0" lvl="0" indent="0" algn="l" rtl="0">
              <a:spcBef>
                <a:spcPts val="0"/>
              </a:spcBef>
              <a:spcAft>
                <a:spcPts val="0"/>
              </a:spcAft>
              <a:buNone/>
            </a:pPr>
            <a:endParaRPr lang="en-US" dirty="0"/>
          </a:p>
        </p:txBody>
      </p:sp>
      <p:sp>
        <p:nvSpPr>
          <p:cNvPr id="101" name="Google Shape;101;g3ce602f12df2b9a9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757344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c19dbd783_0_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c19dbd783_0_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30c19dbd783_0_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2959792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ce602f12df2b9a9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ce602f12df2b9a9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Link: https://sorry.vse.cz/~berka/challenge/PAST/</a:t>
            </a:r>
            <a:endParaRPr/>
          </a:p>
        </p:txBody>
      </p:sp>
      <p:sp>
        <p:nvSpPr>
          <p:cNvPr id="185" name="Google Shape;185;g3ce602f12df2b9a9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0c19dbd783_0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0c19dbd783_0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0c19dbd783_0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ce602f12df2b9a9_6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ce602f12df2b9a9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3ce602f12df2b9a9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ce602f12df2b9a9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ce602f12df2b9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g3ce602f12df2b9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c19dbd783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c19dbd783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algn="l" fontAlgn="base"/>
            <a:r>
              <a:rPr lang="en-US" b="1" i="0" u="none" strike="noStrike" dirty="0" err="1">
                <a:solidFill>
                  <a:srgbClr val="3B3946"/>
                </a:solidFill>
                <a:effectLst/>
                <a:latin typeface="+mj-lt"/>
              </a:rPr>
              <a:t>Tyrer-Cuzick</a:t>
            </a:r>
            <a:r>
              <a:rPr lang="en-US" b="1" i="0" u="none" strike="noStrike" dirty="0">
                <a:solidFill>
                  <a:srgbClr val="3B3946"/>
                </a:solidFill>
                <a:effectLst/>
                <a:latin typeface="+mj-lt"/>
              </a:rPr>
              <a:t> Risk Assessment: </a:t>
            </a:r>
            <a:r>
              <a:rPr lang="en-US" b="0" i="0" u="none" strike="noStrike" dirty="0">
                <a:solidFill>
                  <a:srgbClr val="3B3946"/>
                </a:solidFill>
                <a:effectLst/>
                <a:latin typeface="+mj-lt"/>
              </a:rPr>
              <a:t>This risk calculator asks questions about your personal and family history to determine your lifetime risk probability of developing breast cancer compared with the age adjusted U.S. population average probability of developing breast cancer.</a:t>
            </a:r>
          </a:p>
          <a:p>
            <a:pPr algn="l" fontAlgn="base"/>
            <a:endParaRPr lang="en-US" b="0" i="0" u="none" strike="noStrike" dirty="0">
              <a:solidFill>
                <a:srgbClr val="3B3946"/>
              </a:solidFill>
              <a:effectLst/>
              <a:latin typeface="+mj-lt"/>
            </a:endParaRPr>
          </a:p>
          <a:p>
            <a:pPr algn="l" fontAlgn="base"/>
            <a:r>
              <a:rPr lang="en-US" b="1" i="0" u="none" strike="noStrike" dirty="0">
                <a:solidFill>
                  <a:srgbClr val="3B3946"/>
                </a:solidFill>
                <a:effectLst/>
                <a:latin typeface="+mj-lt"/>
              </a:rPr>
              <a:t>The Gail Model</a:t>
            </a:r>
          </a:p>
          <a:p>
            <a:pPr algn="l" fontAlgn="base"/>
            <a:r>
              <a:rPr lang="en-US" b="0" i="0" u="none" strike="noStrike" dirty="0">
                <a:solidFill>
                  <a:srgbClr val="3B3946"/>
                </a:solidFill>
                <a:effectLst/>
                <a:latin typeface="+mj-lt"/>
              </a:rPr>
              <a:t>The Breast Cancer Risk Assessment Tool (BCRAT), also known as The Gail Model, allows health professionals to estimate a woman's risk of developing invasive breast cancer over the next five years and up to age 90 (lifetime risk).</a:t>
            </a:r>
          </a:p>
          <a:p>
            <a:pPr algn="l" fontAlgn="base"/>
            <a:endParaRPr lang="en-US" b="0" i="0" u="none" strike="noStrike" dirty="0">
              <a:solidFill>
                <a:srgbClr val="3B3946"/>
              </a:solidFill>
              <a:effectLst/>
              <a:latin typeface="+mj-lt"/>
            </a:endParaRPr>
          </a:p>
          <a:p>
            <a:pPr algn="l" fontAlgn="base"/>
            <a:r>
              <a:rPr lang="en-US" b="0" i="0" u="none" strike="noStrike" dirty="0">
                <a:solidFill>
                  <a:srgbClr val="3B3946"/>
                </a:solidFill>
                <a:effectLst/>
                <a:latin typeface="+mj-lt"/>
              </a:rPr>
              <a:t>The tool uses a woman's personal medical and reproductive history and the history of breast cancer among her first-degree relatives (mother, sisters, daughters) to estimate absolute breast cancer risk-her chance or probability of developing invasive breast cancer in a defined age interval.</a:t>
            </a:r>
          </a:p>
          <a:p>
            <a:pPr algn="l" fontAlgn="base"/>
            <a:endParaRPr lang="en-US" b="0" i="0" u="none" strike="noStrike" dirty="0">
              <a:solidFill>
                <a:srgbClr val="3B3946"/>
              </a:solidFill>
              <a:effectLst/>
              <a:latin typeface="+mj-lt"/>
            </a:endParaRPr>
          </a:p>
          <a:p>
            <a:pPr algn="l" fontAlgn="base"/>
            <a:r>
              <a:rPr lang="en-US" sz="1600" b="1" i="0" u="none" strike="noStrike" dirty="0">
                <a:solidFill>
                  <a:srgbClr val="3B3946"/>
                </a:solidFill>
                <a:effectLst/>
                <a:latin typeface="+mj-lt"/>
              </a:rPr>
              <a:t>Limitations are because we don’t take into considerations population specific characteristics like BMI, diet </a:t>
            </a:r>
            <a:r>
              <a:rPr lang="en-US" sz="1600" b="1" i="0" u="none" strike="noStrike" dirty="0" err="1">
                <a:solidFill>
                  <a:srgbClr val="3B3946"/>
                </a:solidFill>
                <a:effectLst/>
                <a:latin typeface="+mj-lt"/>
              </a:rPr>
              <a:t>etc</a:t>
            </a:r>
            <a:endParaRPr lang="en-US" sz="1600" b="1" i="0" u="none" strike="noStrike" dirty="0">
              <a:solidFill>
                <a:srgbClr val="3B3946"/>
              </a:solidFill>
              <a:effectLst/>
              <a:latin typeface="+mj-lt"/>
            </a:endParaRPr>
          </a:p>
        </p:txBody>
      </p:sp>
      <p:sp>
        <p:nvSpPr>
          <p:cNvPr id="115" name="Google Shape;115;g30c19dbd783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0c19dbd783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0c19dbd78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30c19dbd783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0c19dbd783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0c19dbd783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c19dbd783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c19dbd783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0c19dbd78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0c19dbd78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ce602f12df2b9a9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ce602f12df2b9a9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3ce602f12df2b9a9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ce602f12df2b9a9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ce602f12df2b9a9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3ce602f12df2b9a9_3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sldNum" idx="12"/>
          </p:nvPr>
        </p:nvSpPr>
        <p:spPr>
          <a:xfrm>
            <a:off x="6019800" y="6188075"/>
            <a:ext cx="2133600" cy="4413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1</a:t>
            </a:r>
            <a:fld id="{00000000-1234-1234-1234-123412341234}" type="slidenum">
              <a:rPr lang="en-US"/>
              <a:t>‹#›</a:t>
            </a:fld>
            <a:endParaRPr/>
          </a:p>
        </p:txBody>
      </p:sp>
      <p:sp>
        <p:nvSpPr>
          <p:cNvPr id="19" name="Google Shape;19;p2"/>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body" idx="1"/>
          </p:nvPr>
        </p:nvSpPr>
        <p:spPr>
          <a:xfrm rot="5400000">
            <a:off x="2308951"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1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rot="5400000">
            <a:off x="4732351" y="2171689"/>
            <a:ext cx="58515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541350" y="190487"/>
            <a:ext cx="58515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1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381000"/>
            <a:ext cx="8077200" cy="3699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rgbClr val="002060"/>
              </a:buClr>
              <a:buSzPts val="3600"/>
              <a:buFont typeface="Arial"/>
              <a:buNone/>
              <a:defRPr sz="3600" b="1">
                <a:solidFill>
                  <a:srgbClr val="00206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121900"/>
            <a:ext cx="8229600" cy="49812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rgbClr val="000000"/>
              </a:buClr>
              <a:buSzPts val="2400"/>
              <a:buFont typeface="Lato"/>
              <a:buChar char="❑"/>
              <a:defRPr sz="2400">
                <a:solidFill>
                  <a:srgbClr val="000000"/>
                </a:solidFill>
                <a:latin typeface="Lato"/>
                <a:ea typeface="Lato"/>
                <a:cs typeface="Lato"/>
                <a:sym typeface="Lato"/>
              </a:defRPr>
            </a:lvl1pPr>
            <a:lvl2pPr marL="914400" lvl="1" indent="-368300" algn="l">
              <a:lnSpc>
                <a:spcPct val="100000"/>
              </a:lnSpc>
              <a:spcBef>
                <a:spcPts val="440"/>
              </a:spcBef>
              <a:spcAft>
                <a:spcPts val="0"/>
              </a:spcAft>
              <a:buClr>
                <a:srgbClr val="0070C0"/>
              </a:buClr>
              <a:buSzPts val="2200"/>
              <a:buFont typeface="Lato"/>
              <a:buChar char="⮚"/>
              <a:defRPr sz="2200">
                <a:solidFill>
                  <a:srgbClr val="0070C0"/>
                </a:solidFill>
                <a:latin typeface="Lato"/>
                <a:ea typeface="Lato"/>
                <a:cs typeface="Lato"/>
                <a:sym typeface="Lato"/>
              </a:defRPr>
            </a:lvl2pPr>
            <a:lvl3pPr marL="1371600" lvl="2" indent="-355600" algn="l">
              <a:lnSpc>
                <a:spcPct val="100000"/>
              </a:lnSpc>
              <a:spcBef>
                <a:spcPts val="400"/>
              </a:spcBef>
              <a:spcAft>
                <a:spcPts val="0"/>
              </a:spcAft>
              <a:buClr>
                <a:srgbClr val="000000"/>
              </a:buClr>
              <a:buSzPts val="2000"/>
              <a:buFont typeface="Lato"/>
              <a:buChar char="❖"/>
              <a:defRPr sz="2000">
                <a:solidFill>
                  <a:srgbClr val="000000"/>
                </a:solidFill>
                <a:latin typeface="Lato"/>
                <a:ea typeface="Lato"/>
                <a:cs typeface="Lato"/>
                <a:sym typeface="Lato"/>
              </a:defRPr>
            </a:lvl3pPr>
            <a:lvl4pPr marL="1828800" lvl="3" indent="-330200" algn="l">
              <a:lnSpc>
                <a:spcPct val="100000"/>
              </a:lnSpc>
              <a:spcBef>
                <a:spcPts val="320"/>
              </a:spcBef>
              <a:spcAft>
                <a:spcPts val="0"/>
              </a:spcAft>
              <a:buClr>
                <a:srgbClr val="434343"/>
              </a:buClr>
              <a:buSzPts val="1600"/>
              <a:buFont typeface="Lato"/>
              <a:buChar char="o"/>
              <a:defRPr sz="1600" b="1">
                <a:solidFill>
                  <a:srgbClr val="434343"/>
                </a:solidFill>
                <a:latin typeface="Lato"/>
                <a:ea typeface="Lato"/>
                <a:cs typeface="Lato"/>
                <a:sym typeface="Lato"/>
              </a:defRPr>
            </a:lvl4pPr>
            <a:lvl5pPr marL="2286000" lvl="4" indent="-317500" algn="l">
              <a:lnSpc>
                <a:spcPct val="100000"/>
              </a:lnSpc>
              <a:spcBef>
                <a:spcPts val="280"/>
              </a:spcBef>
              <a:spcAft>
                <a:spcPts val="0"/>
              </a:spcAft>
              <a:buClr>
                <a:srgbClr val="434343"/>
              </a:buClr>
              <a:buSzPts val="1400"/>
              <a:buFont typeface="Lato"/>
              <a:buChar char="»"/>
              <a:defRPr sz="1400" b="1">
                <a:solidFill>
                  <a:srgbClr val="434343"/>
                </a:solidFill>
                <a:latin typeface="Lato"/>
                <a:ea typeface="Lato"/>
                <a:cs typeface="Lato"/>
                <a:sym typeface="Lato"/>
              </a:defRPr>
            </a:lvl5pPr>
            <a:lvl6pPr marL="2743200" lvl="5"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6pPr>
            <a:lvl7pPr marL="3200400" lvl="6"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7pPr>
            <a:lvl8pPr marL="3657600" lvl="7"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8pPr>
            <a:lvl9pPr marL="4114800" lvl="8" indent="-342900" algn="l">
              <a:lnSpc>
                <a:spcPct val="100000"/>
              </a:lnSpc>
              <a:spcBef>
                <a:spcPts val="360"/>
              </a:spcBef>
              <a:spcAft>
                <a:spcPts val="0"/>
              </a:spcAft>
              <a:buClr>
                <a:srgbClr val="434343"/>
              </a:buClr>
              <a:buSzPts val="1800"/>
              <a:buFont typeface="Lato"/>
              <a:buChar char="•"/>
              <a:defRPr>
                <a:solidFill>
                  <a:srgbClr val="434343"/>
                </a:solidFill>
                <a:latin typeface="Lato"/>
                <a:ea typeface="Lato"/>
                <a:cs typeface="Lato"/>
                <a:sym typeface="Lato"/>
              </a:defRPr>
            </a:lvl9pPr>
          </a:lstStyle>
          <a:p>
            <a:endParaRPr/>
          </a:p>
        </p:txBody>
      </p:sp>
      <p:sp>
        <p:nvSpPr>
          <p:cNvPr id="24" name="Google Shape;24;p3"/>
          <p:cNvSpPr/>
          <p:nvPr/>
        </p:nvSpPr>
        <p:spPr>
          <a:xfrm>
            <a:off x="245076" y="6183072"/>
            <a:ext cx="2133600" cy="598800"/>
          </a:xfrm>
          <a:prstGeom prst="rect">
            <a:avLst/>
          </a:prstGeom>
          <a:solidFill>
            <a:srgbClr val="6AA84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3"/>
          <p:cNvSpPr txBox="1"/>
          <p:nvPr/>
        </p:nvSpPr>
        <p:spPr>
          <a:xfrm>
            <a:off x="7458750" y="6188100"/>
            <a:ext cx="1085700" cy="441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fld id="{00000000-1234-1234-1234-123412341234}" type="slidenum">
              <a:rPr lang="en-US" sz="2400" b="0" i="0" u="none" strike="noStrike" cap="none">
                <a:solidFill>
                  <a:srgbClr val="888888"/>
                </a:solidFill>
                <a:latin typeface="Calibri"/>
                <a:ea typeface="Calibri"/>
                <a:cs typeface="Calibri"/>
                <a:sym typeface="Calibri"/>
              </a:rPr>
              <a:t>‹#›</a:t>
            </a:fld>
            <a:endParaRPr sz="2000" b="0" i="0" u="none" strike="noStrike" cap="none">
              <a:solidFill>
                <a:srgbClr val="888888"/>
              </a:solidFill>
              <a:latin typeface="Calibri"/>
              <a:ea typeface="Calibri"/>
              <a:cs typeface="Calibri"/>
              <a:sym typeface="Calibri"/>
            </a:endParaRPr>
          </a:p>
        </p:txBody>
      </p:sp>
      <p:sp>
        <p:nvSpPr>
          <p:cNvPr id="26" name="Google Shape;26;p3"/>
          <p:cNvSpPr/>
          <p:nvPr/>
        </p:nvSpPr>
        <p:spPr>
          <a:xfrm>
            <a:off x="457200" y="274639"/>
            <a:ext cx="8229600" cy="5988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7642795" y="6099588"/>
            <a:ext cx="717600" cy="618300"/>
          </a:xfrm>
          <a:prstGeom prst="ellipse">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8" name="Google Shape;28;p3"/>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722313" y="2906713"/>
            <a:ext cx="7772400" cy="1500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2" name="Google Shape;32;p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477000" y="6187002"/>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
          <p:cNvSpPr/>
          <p:nvPr/>
        </p:nvSpPr>
        <p:spPr>
          <a:xfrm>
            <a:off x="228600" y="6226635"/>
            <a:ext cx="2133600" cy="5988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6" name="Google Shape;36;p4"/>
          <p:cNvPicPr preferRelativeResize="0"/>
          <p:nvPr/>
        </p:nvPicPr>
        <p:blipFill rotWithShape="1">
          <a:blip r:embed="rId2">
            <a:alphaModFix/>
          </a:blip>
          <a:srcRect/>
          <a:stretch/>
        </p:blipFill>
        <p:spPr>
          <a:xfrm>
            <a:off x="609600" y="6205611"/>
            <a:ext cx="1085850" cy="41152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5"/>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5"/>
          <p:cNvSpPr txBox="1">
            <a:spLocks noGrp="1"/>
          </p:cNvSpPr>
          <p:nvPr>
            <p:ph type="dt" idx="10"/>
          </p:nvPr>
        </p:nvSpPr>
        <p:spPr>
          <a:xfrm>
            <a:off x="15240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6576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4" name="Google Shape;44;p5"/>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457200" y="1535113"/>
            <a:ext cx="40401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8" name="Google Shape;48;p6"/>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9" name="Google Shape;49;p6"/>
          <p:cNvSpPr txBox="1">
            <a:spLocks noGrp="1"/>
          </p:cNvSpPr>
          <p:nvPr>
            <p:ph type="body" idx="3"/>
          </p:nvPr>
        </p:nvSpPr>
        <p:spPr>
          <a:xfrm>
            <a:off x="4645025" y="1535113"/>
            <a:ext cx="4041900" cy="6396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0" name="Google Shape;50;p6"/>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1" name="Google Shape;51;p6"/>
          <p:cNvSpPr txBox="1">
            <a:spLocks noGrp="1"/>
          </p:cNvSpPr>
          <p:nvPr>
            <p:ph type="dt" idx="10"/>
          </p:nvPr>
        </p:nvSpPr>
        <p:spPr>
          <a:xfrm>
            <a:off x="1620946"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ftr" idx="11"/>
          </p:nvPr>
        </p:nvSpPr>
        <p:spPr>
          <a:xfrm>
            <a:off x="3767684"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6"/>
          <p:cNvPicPr preferRelativeResize="0"/>
          <p:nvPr/>
        </p:nvPicPr>
        <p:blipFill rotWithShape="1">
          <a:blip r:embed="rId2">
            <a:alphaModFix/>
          </a:blip>
          <a:srcRect/>
          <a:stretch/>
        </p:blipFill>
        <p:spPr>
          <a:xfrm>
            <a:off x="76200" y="6205611"/>
            <a:ext cx="1085850" cy="4115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dt" idx="10"/>
          </p:nvPr>
        </p:nvSpPr>
        <p:spPr>
          <a:xfrm>
            <a:off x="1584434" y="6356349"/>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ftr" idx="11"/>
          </p:nvPr>
        </p:nvSpPr>
        <p:spPr>
          <a:xfrm>
            <a:off x="37338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0" name="Google Shape;60;p7"/>
          <p:cNvPicPr preferRelativeResize="0"/>
          <p:nvPr/>
        </p:nvPicPr>
        <p:blipFill rotWithShape="1">
          <a:blip r:embed="rId2">
            <a:alphaModFix/>
          </a:blip>
          <a:srcRect/>
          <a:stretch/>
        </p:blipFill>
        <p:spPr>
          <a:xfrm>
            <a:off x="0" y="6205611"/>
            <a:ext cx="1085850" cy="41152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457200" y="273050"/>
            <a:ext cx="3008400" cy="11619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0"/>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a:spLocks noGrp="1"/>
          </p:cNvSpPr>
          <p:nvPr>
            <p:ph type="pic" idx="2"/>
          </p:nvPr>
        </p:nvSpPr>
        <p:spPr>
          <a:xfrm>
            <a:off x="1792288" y="612775"/>
            <a:ext cx="5486400" cy="4114800"/>
          </a:xfrm>
          <a:prstGeom prst="rect">
            <a:avLst/>
          </a:prstGeom>
          <a:noFill/>
          <a:ln>
            <a:noFill/>
          </a:ln>
        </p:spPr>
      </p:sp>
      <p:sp>
        <p:nvSpPr>
          <p:cNvPr id="75" name="Google Shape;75;p10"/>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p:nvPr/>
        </p:nvSpPr>
        <p:spPr>
          <a:xfrm>
            <a:off x="533400" y="1062600"/>
            <a:ext cx="8229600" cy="137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a:solidFill>
                  <a:schemeClr val="dk1"/>
                </a:solidFill>
                <a:latin typeface="Lato"/>
                <a:ea typeface="Lato"/>
                <a:cs typeface="Lato"/>
                <a:sym typeface="Lato"/>
              </a:rPr>
              <a:t>Title</a:t>
            </a:r>
            <a:endParaRPr sz="3200" i="0" u="none" strike="noStrike" cap="none">
              <a:solidFill>
                <a:schemeClr val="dk1"/>
              </a:solidFill>
              <a:latin typeface="Lato"/>
              <a:ea typeface="Lato"/>
              <a:cs typeface="Lato"/>
              <a:sym typeface="Lato"/>
            </a:endParaRPr>
          </a:p>
        </p:txBody>
      </p:sp>
      <p:sp>
        <p:nvSpPr>
          <p:cNvPr id="96" name="Google Shape;96;p13"/>
          <p:cNvSpPr/>
          <p:nvPr/>
        </p:nvSpPr>
        <p:spPr>
          <a:xfrm>
            <a:off x="533400" y="3162850"/>
            <a:ext cx="4038600" cy="1846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800" b="1" i="0" u="none" strike="noStrike" cap="none" dirty="0">
                <a:solidFill>
                  <a:schemeClr val="dk1"/>
                </a:solidFill>
                <a:latin typeface="Lato"/>
                <a:ea typeface="Lato"/>
                <a:cs typeface="Lato"/>
                <a:sym typeface="Lato"/>
              </a:rPr>
              <a:t>Authors:</a:t>
            </a:r>
            <a:endParaRPr sz="1800" b="1" i="0" u="none" strike="noStrike" cap="none" dirty="0">
              <a:solidFill>
                <a:srgbClr val="000000"/>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1. Eugene Munyaneza</a:t>
            </a:r>
            <a:endParaRPr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endParaRPr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2. Khadija Athman</a:t>
            </a:r>
            <a:endParaRPr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endParaRPr sz="1800" b="1" dirty="0">
              <a:solidFill>
                <a:schemeClr val="dk1"/>
              </a:solidFill>
              <a:latin typeface="Lato"/>
              <a:ea typeface="Lato"/>
              <a:cs typeface="Lato"/>
              <a:sym typeface="Lato"/>
            </a:endParaRPr>
          </a:p>
          <a:p>
            <a:pPr marL="457200" marR="0" lvl="0" indent="0" algn="l" rtl="0">
              <a:lnSpc>
                <a:spcPct val="100000"/>
              </a:lnSpc>
              <a:spcBef>
                <a:spcPts val="0"/>
              </a:spcBef>
              <a:spcAft>
                <a:spcPts val="0"/>
              </a:spcAft>
              <a:buClr>
                <a:srgbClr val="000000"/>
              </a:buClr>
              <a:buSzPts val="2200"/>
              <a:buFont typeface="Arial"/>
              <a:buNone/>
            </a:pPr>
            <a:endParaRPr sz="1800" b="1" dirty="0">
              <a:solidFill>
                <a:schemeClr val="dk1"/>
              </a:solidFill>
              <a:latin typeface="Lato"/>
              <a:ea typeface="Lato"/>
              <a:cs typeface="Lato"/>
              <a:sym typeface="Lato"/>
            </a:endParaRPr>
          </a:p>
        </p:txBody>
      </p:sp>
      <p:sp>
        <p:nvSpPr>
          <p:cNvPr id="97" name="Google Shape;97;p13"/>
          <p:cNvSpPr/>
          <p:nvPr/>
        </p:nvSpPr>
        <p:spPr>
          <a:xfrm>
            <a:off x="4667300" y="3332200"/>
            <a:ext cx="4343400" cy="150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600"/>
              <a:buFont typeface="Arial"/>
              <a:buNone/>
            </a:pPr>
            <a:r>
              <a:rPr lang="en-US" sz="1800" b="1" i="0" u="none" strike="noStrike" cap="none" dirty="0">
                <a:solidFill>
                  <a:schemeClr val="dk1"/>
                </a:solidFill>
                <a:latin typeface="Lato"/>
                <a:ea typeface="Lato"/>
                <a:cs typeface="Lato"/>
                <a:sym typeface="Lato"/>
              </a:rPr>
              <a:t>Presented by –</a:t>
            </a:r>
            <a:r>
              <a:rPr lang="en-US" sz="1800" b="1" dirty="0">
                <a:latin typeface="Lato"/>
                <a:ea typeface="Lato"/>
                <a:cs typeface="Lato"/>
                <a:sym typeface="Lato"/>
              </a:rPr>
              <a:t> </a:t>
            </a:r>
            <a:r>
              <a:rPr lang="en-US" sz="1800" b="1">
                <a:latin typeface="Lato"/>
                <a:ea typeface="Lato"/>
                <a:cs typeface="Lato"/>
                <a:sym typeface="Lato"/>
              </a:rPr>
              <a:t>Eugene &amp; Khadija</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b="1" i="0" u="none" strike="noStrike" cap="none" dirty="0">
                <a:solidFill>
                  <a:schemeClr val="dk1"/>
                </a:solidFill>
                <a:latin typeface="Lato"/>
                <a:ea typeface="Lato"/>
                <a:cs typeface="Lato"/>
                <a:sym typeface="Lato"/>
              </a:rPr>
              <a:t>Affiliation: </a:t>
            </a:r>
            <a:r>
              <a:rPr lang="en-US" sz="1800" b="1" dirty="0">
                <a:solidFill>
                  <a:schemeClr val="dk1"/>
                </a:solidFill>
                <a:latin typeface="Lato"/>
                <a:ea typeface="Lato"/>
                <a:cs typeface="Lato"/>
                <a:sym typeface="Lato"/>
              </a:rPr>
              <a:t>Makerere University</a:t>
            </a: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200"/>
              <a:buFont typeface="Arial"/>
              <a:buNone/>
            </a:pPr>
            <a:r>
              <a:rPr lang="en-US" sz="1800" b="1" dirty="0">
                <a:solidFill>
                  <a:schemeClr val="dk1"/>
                </a:solidFill>
                <a:latin typeface="Lato"/>
                <a:ea typeface="Lato"/>
                <a:cs typeface="Lato"/>
                <a:sym typeface="Lato"/>
              </a:rPr>
              <a:t>Uganda</a:t>
            </a:r>
            <a:endParaRPr sz="1800" b="1" i="0" u="none" strike="noStrike" cap="none" dirty="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a:t>Dataset Description</a:t>
            </a:r>
            <a:endParaRPr/>
          </a:p>
        </p:txBody>
      </p:sp>
      <p:sp>
        <p:nvSpPr>
          <p:cNvPr id="160" name="Google Shape;160;p22"/>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342900" lvl="0" indent="-342900" algn="l" rtl="0">
              <a:spcBef>
                <a:spcPts val="480"/>
              </a:spcBef>
              <a:spcAft>
                <a:spcPts val="1800"/>
              </a:spcAft>
              <a:buFont typeface="Wingdings" panose="05000000000000000000" pitchFamily="2" charset="2"/>
              <a:buChar char="q"/>
            </a:pPr>
            <a:r>
              <a:rPr lang="en-US" dirty="0"/>
              <a:t>Cuban Dataset: 1,697 cases from Cuban hospitals.</a:t>
            </a:r>
          </a:p>
          <a:p>
            <a:pPr marL="342900" lvl="0" indent="-342900" algn="l" rtl="0">
              <a:spcBef>
                <a:spcPts val="480"/>
              </a:spcBef>
              <a:spcAft>
                <a:spcPts val="1800"/>
              </a:spcAft>
              <a:buFont typeface="Wingdings" panose="05000000000000000000" pitchFamily="2" charset="2"/>
              <a:buChar char="q"/>
            </a:pPr>
            <a:r>
              <a:rPr lang="en-US" dirty="0"/>
              <a:t>US Hispanic Dataset: Breast Cancer Surveillance Consortium data for comparative validation.</a:t>
            </a:r>
          </a:p>
          <a:p>
            <a:pPr marL="342900" lvl="0" indent="-342900" algn="l" rtl="0">
              <a:spcBef>
                <a:spcPts val="480"/>
              </a:spcBef>
              <a:spcAft>
                <a:spcPts val="1800"/>
              </a:spcAft>
              <a:buFont typeface="Wingdings" panose="05000000000000000000" pitchFamily="2" charset="2"/>
              <a:buChar char="q"/>
            </a:pPr>
            <a:r>
              <a:rPr lang="en-US" dirty="0"/>
              <a:t>Shape; 1697 records and 23 features.</a:t>
            </a:r>
          </a:p>
          <a:p>
            <a:pPr marL="342900" lvl="0" indent="-342900" algn="l" rtl="0">
              <a:spcBef>
                <a:spcPts val="480"/>
              </a:spcBef>
              <a:spcAft>
                <a:spcPts val="1800"/>
              </a:spcAft>
              <a:buFont typeface="Wingdings" panose="05000000000000000000" pitchFamily="2" charset="2"/>
              <a:buChar char="q"/>
            </a:pPr>
            <a:r>
              <a:rPr lang="en-US" dirty="0"/>
              <a:t>Features were of many data types; strings, numeric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Methodology</a:t>
            </a:r>
            <a:endParaRPr/>
          </a:p>
        </p:txBody>
      </p:sp>
      <p:sp>
        <p:nvSpPr>
          <p:cNvPr id="167" name="Google Shape;167;p23"/>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dirty="0"/>
          </a:p>
          <a:p>
            <a:pPr marL="457200" lvl="0" indent="0" algn="l" rtl="0">
              <a:spcBef>
                <a:spcPts val="480"/>
              </a:spcBef>
              <a:spcAft>
                <a:spcPts val="0"/>
              </a:spcAft>
              <a:buNone/>
            </a:pPr>
            <a:endParaRPr dirty="0"/>
          </a:p>
        </p:txBody>
      </p:sp>
      <p:pic>
        <p:nvPicPr>
          <p:cNvPr id="3" name="Picture 2" descr="A screenshot of a computer&#10;&#10;Description automatically generated">
            <a:extLst>
              <a:ext uri="{FF2B5EF4-FFF2-40B4-BE49-F238E27FC236}">
                <a16:creationId xmlns:a16="http://schemas.microsoft.com/office/drawing/2014/main" id="{B6D33080-3734-DB54-A655-8808BA557A47}"/>
              </a:ext>
            </a:extLst>
          </p:cNvPr>
          <p:cNvPicPr>
            <a:picLocks noChangeAspect="1"/>
          </p:cNvPicPr>
          <p:nvPr/>
        </p:nvPicPr>
        <p:blipFill>
          <a:blip r:embed="rId3"/>
          <a:stretch>
            <a:fillRect/>
          </a:stretch>
        </p:blipFill>
        <p:spPr>
          <a:xfrm>
            <a:off x="2549639" y="1051286"/>
            <a:ext cx="4858644" cy="52610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026" name="Picture 2">
            <a:extLst>
              <a:ext uri="{FF2B5EF4-FFF2-40B4-BE49-F238E27FC236}">
                <a16:creationId xmlns:a16="http://schemas.microsoft.com/office/drawing/2014/main" id="{1CBB175C-D21C-EB0E-9341-C19E1F5F5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599" y="945972"/>
            <a:ext cx="6947788" cy="5333056"/>
          </a:xfrm>
          <a:prstGeom prst="rect">
            <a:avLst/>
          </a:prstGeom>
          <a:noFill/>
          <a:extLst>
            <a:ext uri="{909E8E84-426E-40DD-AFC4-6F175D3DCCD1}">
              <a14:hiddenFill xmlns:a14="http://schemas.microsoft.com/office/drawing/2010/main">
                <a:solidFill>
                  <a:srgbClr val="FFFFFF"/>
                </a:solidFill>
              </a14:hiddenFill>
            </a:ext>
          </a:extLst>
        </p:spPr>
      </p:pic>
      <p:sp>
        <p:nvSpPr>
          <p:cNvPr id="173" name="Google Shape;173;p2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Cont’</a:t>
            </a:r>
            <a:endParaRPr/>
          </a:p>
        </p:txBody>
      </p:sp>
      <p:sp>
        <p:nvSpPr>
          <p:cNvPr id="174" name="Google Shape;174;p24"/>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457200" lvl="0" indent="0" algn="l" rtl="0">
              <a:spcBef>
                <a:spcPts val="48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Cont’</a:t>
            </a:r>
            <a:endParaRPr/>
          </a:p>
        </p:txBody>
      </p:sp>
      <p:sp>
        <p:nvSpPr>
          <p:cNvPr id="174" name="Google Shape;174;p24"/>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457200" lvl="0" indent="0" algn="l" rtl="0">
              <a:spcBef>
                <a:spcPts val="480"/>
              </a:spcBef>
              <a:spcAft>
                <a:spcPts val="0"/>
              </a:spcAft>
              <a:buNone/>
            </a:pPr>
            <a:endParaRPr/>
          </a:p>
        </p:txBody>
      </p:sp>
      <p:pic>
        <p:nvPicPr>
          <p:cNvPr id="6146" name="Picture 2">
            <a:extLst>
              <a:ext uri="{FF2B5EF4-FFF2-40B4-BE49-F238E27FC236}">
                <a16:creationId xmlns:a16="http://schemas.microsoft.com/office/drawing/2014/main" id="{2AAB5FD7-34D3-FCC0-81E5-C740EBC5F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0366" y="1073900"/>
            <a:ext cx="684847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21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Decision Tree</a:t>
            </a:r>
            <a:endParaRPr dirty="0"/>
          </a:p>
        </p:txBody>
      </p:sp>
      <p:sp>
        <p:nvSpPr>
          <p:cNvPr id="181" name="Google Shape;181;p2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457200" lvl="0" indent="0" algn="l" rtl="0">
              <a:spcBef>
                <a:spcPts val="480"/>
              </a:spcBef>
              <a:spcAft>
                <a:spcPts val="0"/>
              </a:spcAft>
              <a:buNone/>
            </a:pPr>
            <a:endParaRPr/>
          </a:p>
        </p:txBody>
      </p:sp>
      <p:pic>
        <p:nvPicPr>
          <p:cNvPr id="3" name="Picture 2">
            <a:extLst>
              <a:ext uri="{FF2B5EF4-FFF2-40B4-BE49-F238E27FC236}">
                <a16:creationId xmlns:a16="http://schemas.microsoft.com/office/drawing/2014/main" id="{96AAD007-513F-5F83-B63A-121685659699}"/>
              </a:ext>
            </a:extLst>
          </p:cNvPr>
          <p:cNvPicPr>
            <a:picLocks noChangeAspect="1"/>
          </p:cNvPicPr>
          <p:nvPr/>
        </p:nvPicPr>
        <p:blipFill>
          <a:blip r:embed="rId3"/>
          <a:stretch>
            <a:fillRect/>
          </a:stretch>
        </p:blipFill>
        <p:spPr>
          <a:xfrm>
            <a:off x="0" y="1444924"/>
            <a:ext cx="9144000" cy="39681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Decision Tree</a:t>
            </a:r>
            <a:endParaRPr dirty="0"/>
          </a:p>
        </p:txBody>
      </p:sp>
      <p:sp>
        <p:nvSpPr>
          <p:cNvPr id="181" name="Google Shape;181;p25"/>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endParaRPr/>
          </a:p>
          <a:p>
            <a:pPr marL="0" lvl="0" indent="0" algn="l" rtl="0">
              <a:spcBef>
                <a:spcPts val="480"/>
              </a:spcBef>
              <a:spcAft>
                <a:spcPts val="0"/>
              </a:spcAft>
              <a:buNone/>
            </a:pPr>
            <a:endParaRPr/>
          </a:p>
          <a:p>
            <a:pPr marL="457200" lvl="0" indent="0" algn="l" rtl="0">
              <a:spcBef>
                <a:spcPts val="480"/>
              </a:spcBef>
              <a:spcAft>
                <a:spcPts val="0"/>
              </a:spcAft>
              <a:buNone/>
            </a:pPr>
            <a:endParaRPr/>
          </a:p>
        </p:txBody>
      </p:sp>
      <p:pic>
        <p:nvPicPr>
          <p:cNvPr id="4098" name="Picture 2">
            <a:extLst>
              <a:ext uri="{FF2B5EF4-FFF2-40B4-BE49-F238E27FC236}">
                <a16:creationId xmlns:a16="http://schemas.microsoft.com/office/drawing/2014/main" id="{99688707-2932-EEB8-6EDC-B442837A6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890588"/>
            <a:ext cx="78676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068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itle 2">
            <a:extLst>
              <a:ext uri="{FF2B5EF4-FFF2-40B4-BE49-F238E27FC236}">
                <a16:creationId xmlns:a16="http://schemas.microsoft.com/office/drawing/2014/main" id="{5152D2FC-2211-E435-DAC2-84FCA54F6687}"/>
              </a:ext>
            </a:extLst>
          </p:cNvPr>
          <p:cNvSpPr>
            <a:spLocks noGrp="1"/>
          </p:cNvSpPr>
          <p:nvPr>
            <p:ph type="title"/>
          </p:nvPr>
        </p:nvSpPr>
        <p:spPr/>
        <p:txBody>
          <a:bodyPr>
            <a:normAutofit fontScale="90000"/>
          </a:bodyPr>
          <a:lstStyle/>
          <a:p>
            <a:r>
              <a:rPr lang="en-US" dirty="0"/>
              <a:t>Decision Tree Confusion Matrix</a:t>
            </a:r>
          </a:p>
        </p:txBody>
      </p:sp>
      <p:pic>
        <p:nvPicPr>
          <p:cNvPr id="2052" name="Picture 4">
            <a:extLst>
              <a:ext uri="{FF2B5EF4-FFF2-40B4-BE49-F238E27FC236}">
                <a16:creationId xmlns:a16="http://schemas.microsoft.com/office/drawing/2014/main" id="{D3E49467-AA4E-7949-F117-C9F550918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711" y="1121969"/>
            <a:ext cx="5851238" cy="46140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Random Forest</a:t>
            </a:r>
          </a:p>
        </p:txBody>
      </p:sp>
      <p:pic>
        <p:nvPicPr>
          <p:cNvPr id="7" name="Picture 6">
            <a:extLst>
              <a:ext uri="{FF2B5EF4-FFF2-40B4-BE49-F238E27FC236}">
                <a16:creationId xmlns:a16="http://schemas.microsoft.com/office/drawing/2014/main" id="{D6F6E89B-696B-8686-B01F-A03F9A279EE3}"/>
              </a:ext>
            </a:extLst>
          </p:cNvPr>
          <p:cNvPicPr>
            <a:picLocks noChangeAspect="1"/>
          </p:cNvPicPr>
          <p:nvPr/>
        </p:nvPicPr>
        <p:blipFill>
          <a:blip r:embed="rId3"/>
          <a:stretch>
            <a:fillRect/>
          </a:stretch>
        </p:blipFill>
        <p:spPr>
          <a:xfrm>
            <a:off x="85281" y="895521"/>
            <a:ext cx="8859731" cy="5267498"/>
          </a:xfrm>
          <a:prstGeom prst="rect">
            <a:avLst/>
          </a:prstGeom>
        </p:spPr>
      </p:pic>
    </p:spTree>
    <p:extLst>
      <p:ext uri="{BB962C8B-B14F-4D97-AF65-F5344CB8AC3E}">
        <p14:creationId xmlns:p14="http://schemas.microsoft.com/office/powerpoint/2010/main" val="2450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Random Forest</a:t>
            </a:r>
          </a:p>
        </p:txBody>
      </p:sp>
      <p:pic>
        <p:nvPicPr>
          <p:cNvPr id="5122" name="Picture 2">
            <a:extLst>
              <a:ext uri="{FF2B5EF4-FFF2-40B4-BE49-F238E27FC236}">
                <a16:creationId xmlns:a16="http://schemas.microsoft.com/office/drawing/2014/main" id="{B974F535-BA65-153F-B5A2-63F3D9129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890588"/>
            <a:ext cx="78676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80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Random Forest Confusion Matrix</a:t>
            </a:r>
            <a:endParaRPr dirty="0"/>
          </a:p>
        </p:txBody>
      </p:sp>
      <p:pic>
        <p:nvPicPr>
          <p:cNvPr id="3074" name="Picture 2">
            <a:extLst>
              <a:ext uri="{FF2B5EF4-FFF2-40B4-BE49-F238E27FC236}">
                <a16:creationId xmlns:a16="http://schemas.microsoft.com/office/drawing/2014/main" id="{8994A6B3-30F0-0743-2D05-609A9E073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230" y="1115191"/>
            <a:ext cx="6310806" cy="497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92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Introduction</a:t>
            </a:r>
            <a:endParaRPr/>
          </a:p>
        </p:txBody>
      </p:sp>
      <p:sp>
        <p:nvSpPr>
          <p:cNvPr id="104" name="Google Shape;104;p14"/>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dirty="0"/>
          </a:p>
          <a:p>
            <a:pPr marL="457200" lvl="0" indent="0" algn="l" rtl="0">
              <a:spcBef>
                <a:spcPts val="1000"/>
              </a:spcBef>
              <a:spcAft>
                <a:spcPts val="0"/>
              </a:spcAft>
              <a:buNone/>
            </a:pPr>
            <a:endParaRPr dirty="0"/>
          </a:p>
        </p:txBody>
      </p:sp>
      <p:sp>
        <p:nvSpPr>
          <p:cNvPr id="3" name="TextBox 2">
            <a:extLst>
              <a:ext uri="{FF2B5EF4-FFF2-40B4-BE49-F238E27FC236}">
                <a16:creationId xmlns:a16="http://schemas.microsoft.com/office/drawing/2014/main" id="{520517AE-2C4D-0F09-2002-B045CA125BB1}"/>
              </a:ext>
            </a:extLst>
          </p:cNvPr>
          <p:cNvSpPr txBox="1"/>
          <p:nvPr/>
        </p:nvSpPr>
        <p:spPr>
          <a:xfrm>
            <a:off x="988646" y="2053697"/>
            <a:ext cx="7006491" cy="830997"/>
          </a:xfrm>
          <a:prstGeom prst="rect">
            <a:avLst/>
          </a:prstGeom>
          <a:noFill/>
        </p:spPr>
        <p:txBody>
          <a:bodyPr wrap="square">
            <a:spAutoFit/>
          </a:bodyPr>
          <a:lstStyle/>
          <a:p>
            <a:r>
              <a:rPr lang="en-US" sz="2400" b="1" dirty="0">
                <a:latin typeface="Lato" panose="020F0502020204030203" pitchFamily="34" charset="0"/>
                <a:ea typeface="Lato" panose="020F0502020204030203" pitchFamily="34" charset="0"/>
                <a:cs typeface="Lato" panose="020F0502020204030203" pitchFamily="34" charset="0"/>
              </a:rPr>
              <a:t>Topic</a:t>
            </a:r>
            <a:r>
              <a:rPr lang="en-US" sz="2400" dirty="0">
                <a:latin typeface="Lato" panose="020F0502020204030203" pitchFamily="34" charset="0"/>
                <a:ea typeface="Lato" panose="020F0502020204030203" pitchFamily="34" charset="0"/>
                <a:cs typeface="Lato" panose="020F0502020204030203" pitchFamily="34" charset="0"/>
              </a:rPr>
              <a:t>: Using machine learning to improve breast cancer risk estimation for Cuban women.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Random Forest LIME Analysis</a:t>
            </a:r>
            <a:endParaRPr dirty="0"/>
          </a:p>
        </p:txBody>
      </p:sp>
    </p:spTree>
    <p:extLst>
      <p:ext uri="{BB962C8B-B14F-4D97-AF65-F5344CB8AC3E}">
        <p14:creationId xmlns:p14="http://schemas.microsoft.com/office/powerpoint/2010/main" val="1816171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dirty="0"/>
              <a:t>Random Forest SHAP Analysis</a:t>
            </a:r>
            <a:endParaRPr dirty="0"/>
          </a:p>
        </p:txBody>
      </p:sp>
    </p:spTree>
    <p:extLst>
      <p:ext uri="{BB962C8B-B14F-4D97-AF65-F5344CB8AC3E}">
        <p14:creationId xmlns:p14="http://schemas.microsoft.com/office/powerpoint/2010/main" val="368282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Project Results</a:t>
            </a:r>
            <a:endParaRPr/>
          </a:p>
        </p:txBody>
      </p:sp>
      <p:sp>
        <p:nvSpPr>
          <p:cNvPr id="188" name="Google Shape;188;p26"/>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0" algn="just" rtl="0">
              <a:spcBef>
                <a:spcPts val="480"/>
              </a:spcBef>
              <a:spcAft>
                <a:spcPts val="0"/>
              </a:spcAft>
              <a:buClr>
                <a:schemeClr val="dk1"/>
              </a:buClr>
              <a:buSzPts val="1100"/>
              <a:buFont typeface="Arial"/>
              <a:buNone/>
            </a:pPr>
            <a:endParaRPr sz="1400"/>
          </a:p>
          <a:p>
            <a:pPr marL="457200" lvl="0" indent="0" algn="l" rtl="0">
              <a:spcBef>
                <a:spcPts val="1000"/>
              </a:spcBef>
              <a:spcAft>
                <a:spcPts val="1000"/>
              </a:spcAft>
              <a:buNone/>
            </a:pPr>
            <a:endParaRPr/>
          </a:p>
        </p:txBody>
      </p:sp>
      <p:sp>
        <p:nvSpPr>
          <p:cNvPr id="2" name="Google Shape;132;p18">
            <a:extLst>
              <a:ext uri="{FF2B5EF4-FFF2-40B4-BE49-F238E27FC236}">
                <a16:creationId xmlns:a16="http://schemas.microsoft.com/office/drawing/2014/main" id="{B96993A1-E439-2A01-7B08-4228C9D198E8}"/>
              </a:ext>
            </a:extLst>
          </p:cNvPr>
          <p:cNvSpPr txBox="1">
            <a:spLocks/>
          </p:cNvSpPr>
          <p:nvPr/>
        </p:nvSpPr>
        <p:spPr>
          <a:xfrm>
            <a:off x="609600" y="1274300"/>
            <a:ext cx="8077200" cy="4981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1pPr>
            <a:lvl2pPr marL="914400" marR="0" lvl="1" indent="-368300" algn="l" rtl="0">
              <a:lnSpc>
                <a:spcPct val="100000"/>
              </a:lnSpc>
              <a:spcBef>
                <a:spcPts val="440"/>
              </a:spcBef>
              <a:spcAft>
                <a:spcPts val="0"/>
              </a:spcAft>
              <a:buClr>
                <a:srgbClr val="0070C0"/>
              </a:buClr>
              <a:buSzPts val="2200"/>
              <a:buFont typeface="Lato"/>
              <a:buChar char="⮚"/>
              <a:defRPr sz="2200" b="0" i="0" u="none" strike="noStrike" cap="none">
                <a:solidFill>
                  <a:srgbClr val="0070C0"/>
                </a:solidFill>
                <a:latin typeface="Lato"/>
                <a:ea typeface="Lato"/>
                <a:cs typeface="Lato"/>
                <a:sym typeface="Lato"/>
              </a:defRPr>
            </a:lvl2pPr>
            <a:lvl3pPr marL="1371600" marR="0" lvl="2" indent="-355600" algn="l" rtl="0">
              <a:lnSpc>
                <a:spcPct val="100000"/>
              </a:lnSpc>
              <a:spcBef>
                <a:spcPts val="400"/>
              </a:spcBef>
              <a:spcAft>
                <a:spcPts val="0"/>
              </a:spcAft>
              <a:buClr>
                <a:srgbClr val="000000"/>
              </a:buClr>
              <a:buSzPts val="2000"/>
              <a:buFont typeface="Lato"/>
              <a:buChar char="❖"/>
              <a:defRPr sz="2000" b="0" i="0" u="none" strike="noStrike" cap="none">
                <a:solidFill>
                  <a:srgbClr val="000000"/>
                </a:solidFill>
                <a:latin typeface="Lato"/>
                <a:ea typeface="Lato"/>
                <a:cs typeface="Lato"/>
                <a:sym typeface="Lato"/>
              </a:defRPr>
            </a:lvl3pPr>
            <a:lvl4pPr marL="1828800" marR="0" lvl="3" indent="-330200" algn="l" rtl="0">
              <a:lnSpc>
                <a:spcPct val="100000"/>
              </a:lnSpc>
              <a:spcBef>
                <a:spcPts val="320"/>
              </a:spcBef>
              <a:spcAft>
                <a:spcPts val="0"/>
              </a:spcAft>
              <a:buClr>
                <a:srgbClr val="434343"/>
              </a:buClr>
              <a:buSzPts val="1600"/>
              <a:buFont typeface="Lato"/>
              <a:buChar char="o"/>
              <a:defRPr sz="1600" b="1" i="0" u="none" strike="noStrike" cap="none">
                <a:solidFill>
                  <a:srgbClr val="434343"/>
                </a:solidFill>
                <a:latin typeface="Lato"/>
                <a:ea typeface="Lato"/>
                <a:cs typeface="Lato"/>
                <a:sym typeface="Lato"/>
              </a:defRPr>
            </a:lvl4pPr>
            <a:lvl5pPr marL="2286000" marR="0" lvl="4" indent="-317500" algn="l" rtl="0">
              <a:lnSpc>
                <a:spcPct val="100000"/>
              </a:lnSpc>
              <a:spcBef>
                <a:spcPts val="280"/>
              </a:spcBef>
              <a:spcAft>
                <a:spcPts val="0"/>
              </a:spcAft>
              <a:buClr>
                <a:srgbClr val="434343"/>
              </a:buClr>
              <a:buSzPts val="1400"/>
              <a:buFont typeface="Lato"/>
              <a:buChar char="»"/>
              <a:defRPr sz="1400" b="1" i="0" u="none" strike="noStrike" cap="none">
                <a:solidFill>
                  <a:srgbClr val="434343"/>
                </a:solidFill>
                <a:latin typeface="Lato"/>
                <a:ea typeface="Lato"/>
                <a:cs typeface="Lato"/>
                <a:sym typeface="Lato"/>
              </a:defRPr>
            </a:lvl5pPr>
            <a:lvl6pPr marL="2743200" marR="0" lvl="5"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6pPr>
            <a:lvl7pPr marL="3200400" marR="0" lvl="6"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7pPr>
            <a:lvl8pPr marL="3657600" marR="0" lvl="7"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8pPr>
            <a:lvl9pPr marL="4114800" marR="0" lvl="8"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9pPr>
          </a:lstStyle>
          <a:p>
            <a:pPr marL="342900" indent="-342900">
              <a:spcAft>
                <a:spcPts val="1200"/>
              </a:spcAft>
              <a:buFont typeface="Wingdings" panose="05000000000000000000" pitchFamily="2" charset="2"/>
              <a:buChar char="q"/>
            </a:pPr>
            <a:r>
              <a:rPr lang="en-US" dirty="0"/>
              <a:t>Best Algorithm: Random Forest (Accuracy: 0.996).</a:t>
            </a:r>
          </a:p>
          <a:p>
            <a:pPr marL="342900" indent="-342900">
              <a:spcAft>
                <a:spcPts val="1200"/>
              </a:spcAft>
              <a:buFont typeface="Wingdings" panose="05000000000000000000" pitchFamily="2" charset="2"/>
              <a:buChar char="q"/>
            </a:pPr>
            <a:r>
              <a:rPr lang="en-US" dirty="0"/>
              <a:t>Key Finding: Cuban dataset-based models outperformed models trained on US Hispanic data.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Conclusion and Future Work</a:t>
            </a:r>
            <a:endParaRPr/>
          </a:p>
        </p:txBody>
      </p:sp>
      <p:sp>
        <p:nvSpPr>
          <p:cNvPr id="216" name="Google Shape;216;p30"/>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342900" lvl="0" indent="-342900" algn="l" rtl="0">
              <a:lnSpc>
                <a:spcPct val="150000"/>
              </a:lnSpc>
              <a:spcBef>
                <a:spcPts val="480"/>
              </a:spcBef>
              <a:spcAft>
                <a:spcPts val="0"/>
              </a:spcAft>
              <a:buFont typeface="Wingdings" panose="05000000000000000000" pitchFamily="2" charset="2"/>
              <a:buChar char="q"/>
            </a:pPr>
            <a:r>
              <a:rPr lang="en-US" dirty="0"/>
              <a:t>Conclusion: The model provides better estimates of breast cancer risk for Cuban women, with the potential for use in other developing countries.</a:t>
            </a:r>
          </a:p>
          <a:p>
            <a:pPr marL="342900" lvl="0" indent="-342900" algn="l" rtl="0">
              <a:lnSpc>
                <a:spcPct val="150000"/>
              </a:lnSpc>
              <a:spcBef>
                <a:spcPts val="480"/>
              </a:spcBef>
              <a:spcAft>
                <a:spcPts val="0"/>
              </a:spcAft>
              <a:buFont typeface="Wingdings" panose="05000000000000000000" pitchFamily="2" charset="2"/>
              <a:buChar char="q"/>
            </a:pPr>
            <a:r>
              <a:rPr lang="en-US" dirty="0"/>
              <a:t>Future Work: Expanding the dataset, refining feature selection, and developing clinical tools for implementation.</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References</a:t>
            </a:r>
            <a:endParaRPr/>
          </a:p>
        </p:txBody>
      </p:sp>
      <p:sp>
        <p:nvSpPr>
          <p:cNvPr id="223" name="Google Shape;223;p31"/>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0" algn="l" rtl="0">
              <a:spcBef>
                <a:spcPts val="48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Background</a:t>
            </a:r>
            <a:endParaRPr/>
          </a:p>
        </p:txBody>
      </p:sp>
      <p:sp>
        <p:nvSpPr>
          <p:cNvPr id="111" name="Google Shape;111;p15"/>
          <p:cNvSpPr txBox="1">
            <a:spLocks noGrp="1"/>
          </p:cNvSpPr>
          <p:nvPr>
            <p:ph type="body" idx="1"/>
          </p:nvPr>
        </p:nvSpPr>
        <p:spPr>
          <a:xfrm>
            <a:off x="457200" y="1121900"/>
            <a:ext cx="8178800" cy="4981200"/>
          </a:xfrm>
          <a:prstGeom prst="rect">
            <a:avLst/>
          </a:prstGeom>
        </p:spPr>
        <p:txBody>
          <a:bodyPr spcFirstLastPara="1" wrap="square" lIns="91425" tIns="45700" rIns="91425" bIns="45700" anchor="t" anchorCtr="0">
            <a:normAutofit/>
          </a:bodyPr>
          <a:lstStyle/>
          <a:p>
            <a:pPr>
              <a:spcAft>
                <a:spcPts val="1200"/>
              </a:spcAft>
            </a:pPr>
            <a:r>
              <a:rPr lang="en-US" dirty="0"/>
              <a:t>Breast cancer: leading cause of mortality among women globally.</a:t>
            </a:r>
          </a:p>
          <a:p>
            <a:pPr>
              <a:spcAft>
                <a:spcPts val="1200"/>
              </a:spcAft>
            </a:pPr>
            <a:r>
              <a:rPr lang="en-US" dirty="0"/>
              <a:t>In Cuba, high mortality is linked to late detection and limited access to quality treatment.</a:t>
            </a:r>
          </a:p>
          <a:p>
            <a:pPr marL="457200" lvl="0" indent="-381000" algn="l" rtl="0">
              <a:lnSpc>
                <a:spcPct val="115000"/>
              </a:lnSpc>
              <a:spcBef>
                <a:spcPts val="0"/>
              </a:spcBef>
              <a:spcAft>
                <a:spcPts val="1000"/>
              </a:spcAft>
              <a:buSzPts val="2400"/>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Literature Review</a:t>
            </a:r>
            <a:endParaRPr/>
          </a:p>
        </p:txBody>
      </p:sp>
      <p:sp>
        <p:nvSpPr>
          <p:cNvPr id="2" name="Text Placeholder 1">
            <a:extLst>
              <a:ext uri="{FF2B5EF4-FFF2-40B4-BE49-F238E27FC236}">
                <a16:creationId xmlns:a16="http://schemas.microsoft.com/office/drawing/2014/main" id="{B61C6F0F-ACB5-E3A7-2F6B-5CE54EDC7C38}"/>
              </a:ext>
            </a:extLst>
          </p:cNvPr>
          <p:cNvSpPr>
            <a:spLocks noGrp="1" noChangeArrowheads="1"/>
          </p:cNvSpPr>
          <p:nvPr>
            <p:ph type="body" idx="1"/>
          </p:nvPr>
        </p:nvSpPr>
        <p:spPr bwMode="auto">
          <a:xfrm>
            <a:off x="515815" y="1567687"/>
            <a:ext cx="81123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Traditional Models</a:t>
            </a:r>
            <a:r>
              <a:rPr kumimoji="0" lang="en-US" altLang="en-US"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Gail model, Barlow, </a:t>
            </a:r>
            <a:r>
              <a:rPr kumimoji="0" lang="en-US" altLang="en-US" b="0" i="0" u="none" strike="noStrike" cap="none" normalizeH="0" baseline="0" dirty="0" err="1">
                <a:ln>
                  <a:noFill/>
                </a:ln>
                <a:solidFill>
                  <a:schemeClr val="tx1"/>
                </a:solidFill>
                <a:effectLst/>
                <a:latin typeface="Lato" panose="020F0502020204030203" pitchFamily="34" charset="0"/>
                <a:ea typeface="Lato" panose="020F0502020204030203" pitchFamily="34" charset="0"/>
                <a:cs typeface="Lato" panose="020F0502020204030203" pitchFamily="34" charset="0"/>
              </a:rPr>
              <a:t>Tyrer-Cuzick</a:t>
            </a:r>
            <a:r>
              <a:rPr kumimoji="0" lang="en-US" altLang="en-US"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(IBIS).</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Limitations</a:t>
            </a:r>
            <a:r>
              <a:rPr kumimoji="0" lang="en-US" altLang="en-US" b="0"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rPr>
              <a:t>: Ineffective in predicting risks for non-Western populations like Cuban women.</a:t>
            </a:r>
          </a:p>
          <a:p>
            <a:pPr marL="285750" indent="-285750" eaLnBrk="0" fontAlgn="base" hangingPunct="0">
              <a:lnSpc>
                <a:spcPct val="150000"/>
              </a:lnSpc>
              <a:spcBef>
                <a:spcPct val="0"/>
              </a:spcBef>
              <a:spcAft>
                <a:spcPct val="0"/>
              </a:spcAft>
              <a:buClrTx/>
              <a:buSzTx/>
            </a:pPr>
            <a:r>
              <a:rPr lang="en-US" altLang="en-US" b="1" dirty="0">
                <a:solidFill>
                  <a:schemeClr val="tx1"/>
                </a:solidFill>
                <a:latin typeface="Lato" panose="020F0502020204030203" pitchFamily="34" charset="0"/>
                <a:ea typeface="Lato" panose="020F0502020204030203" pitchFamily="34" charset="0"/>
                <a:cs typeface="Lato" panose="020F0502020204030203" pitchFamily="34" charset="0"/>
              </a:rPr>
              <a:t>The need for population specific models:</a:t>
            </a:r>
            <a:endParaRPr kumimoji="0" lang="en-US" altLang="en-US" b="1" i="0" u="none" strike="noStrike" cap="none" normalizeH="0" baseline="0" dirty="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Gaps in Related work </a:t>
            </a:r>
            <a:endParaRPr/>
          </a:p>
        </p:txBody>
      </p:sp>
      <p:sp>
        <p:nvSpPr>
          <p:cNvPr id="125" name="Google Shape;125;p17"/>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SzPts val="2400"/>
              <a:buChar char="❏"/>
            </a:pPr>
            <a:endParaRPr dirty="0"/>
          </a:p>
          <a:p>
            <a:pPr marL="457200" lvl="0" indent="0" algn="l" rtl="0">
              <a:spcBef>
                <a:spcPts val="1000"/>
              </a:spcBef>
              <a:spcAft>
                <a:spcPts val="0"/>
              </a:spcAft>
              <a:buNone/>
            </a:pPr>
            <a:endParaRPr dirty="0"/>
          </a:p>
        </p:txBody>
      </p:sp>
      <p:sp>
        <p:nvSpPr>
          <p:cNvPr id="4" name="TextBox 3">
            <a:extLst>
              <a:ext uri="{FF2B5EF4-FFF2-40B4-BE49-F238E27FC236}">
                <a16:creationId xmlns:a16="http://schemas.microsoft.com/office/drawing/2014/main" id="{B3B80C6B-2444-72A3-EFA2-90594948E397}"/>
              </a:ext>
            </a:extLst>
          </p:cNvPr>
          <p:cNvSpPr txBox="1"/>
          <p:nvPr/>
        </p:nvSpPr>
        <p:spPr>
          <a:xfrm>
            <a:off x="363414" y="1259916"/>
            <a:ext cx="8170986" cy="2235356"/>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2400" dirty="0">
                <a:latin typeface="Lato" panose="020F0502020204030203" pitchFamily="34" charset="0"/>
                <a:ea typeface="Lato" panose="020F0502020204030203" pitchFamily="34" charset="0"/>
                <a:cs typeface="Lato" panose="020F0502020204030203" pitchFamily="34" charset="0"/>
              </a:rPr>
              <a:t>Existing models lack population-specific calibrations for Cuban women.</a:t>
            </a:r>
          </a:p>
          <a:p>
            <a:pPr marL="285750" indent="-285750">
              <a:lnSpc>
                <a:spcPct val="150000"/>
              </a:lnSpc>
              <a:buFont typeface="Wingdings" panose="05000000000000000000" pitchFamily="2" charset="2"/>
              <a:buChar char="q"/>
            </a:pPr>
            <a:r>
              <a:rPr lang="en-US" sz="2400" dirty="0">
                <a:latin typeface="Lato" panose="020F0502020204030203" pitchFamily="34" charset="0"/>
                <a:ea typeface="Lato" panose="020F0502020204030203" pitchFamily="34" charset="0"/>
                <a:cs typeface="Lato" panose="020F0502020204030203" pitchFamily="34" charset="0"/>
              </a:rPr>
              <a:t>Most models do not account for risk factors unique to this demographic, such as diet and healthcare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Problem Statement</a:t>
            </a:r>
            <a:endParaRPr/>
          </a:p>
        </p:txBody>
      </p:sp>
      <p:sp>
        <p:nvSpPr>
          <p:cNvPr id="132" name="Google Shape;132;p18"/>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0" lvl="0" indent="0" algn="l" rtl="0">
              <a:spcBef>
                <a:spcPts val="480"/>
              </a:spcBef>
              <a:spcAft>
                <a:spcPts val="0"/>
              </a:spcAft>
              <a:buNone/>
            </a:pPr>
            <a:r>
              <a:rPr lang="en-US" dirty="0"/>
              <a:t>Current breast cancer risk models fail to accurately estimate risks for Cuban women, contributing to higher mortality rates.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30555"/>
              <a:buFont typeface="Arial"/>
              <a:buNone/>
            </a:pPr>
            <a:r>
              <a:rPr lang="en-US"/>
              <a:t>Significance of the Project</a:t>
            </a:r>
            <a:endParaRPr/>
          </a:p>
        </p:txBody>
      </p:sp>
      <p:sp>
        <p:nvSpPr>
          <p:cNvPr id="139" name="Google Shape;139;p19"/>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342900" lvl="0" indent="-342900" algn="l" rtl="0">
              <a:spcBef>
                <a:spcPts val="480"/>
              </a:spcBef>
              <a:spcAft>
                <a:spcPts val="1200"/>
              </a:spcAft>
              <a:buFont typeface="Wingdings" panose="05000000000000000000" pitchFamily="2" charset="2"/>
              <a:buChar char="q"/>
            </a:pPr>
            <a:r>
              <a:rPr lang="en-US" dirty="0"/>
              <a:t>Provides a tailored machine learning-based model that improves the prediction accuracy for breast cancer risk in Cuba.</a:t>
            </a:r>
          </a:p>
          <a:p>
            <a:pPr marL="342900" lvl="0" indent="-342900" algn="l" rtl="0">
              <a:spcBef>
                <a:spcPts val="480"/>
              </a:spcBef>
              <a:spcAft>
                <a:spcPts val="1200"/>
              </a:spcAft>
              <a:buFont typeface="Wingdings" panose="05000000000000000000" pitchFamily="2" charset="2"/>
              <a:buChar char="q"/>
            </a:pPr>
            <a:r>
              <a:rPr lang="en-US" dirty="0"/>
              <a:t>Potential to be a cost-effective solution for other Latin American countries.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ML Research Objectives</a:t>
            </a:r>
            <a:endParaRPr/>
          </a:p>
        </p:txBody>
      </p:sp>
      <p:sp>
        <p:nvSpPr>
          <p:cNvPr id="146" name="Google Shape;146;p20"/>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Clr>
                <a:schemeClr val="dk1"/>
              </a:buClr>
              <a:buSzPts val="2400"/>
              <a:buChar char="❏"/>
            </a:pPr>
            <a:endParaRPr>
              <a:solidFill>
                <a:schemeClr val="dk1"/>
              </a:solidFill>
            </a:endParaRPr>
          </a:p>
          <a:p>
            <a:pPr marL="457200" lvl="0" indent="0" algn="l" rtl="0">
              <a:spcBef>
                <a:spcPts val="1000"/>
              </a:spcBef>
              <a:spcAft>
                <a:spcPts val="0"/>
              </a:spcAft>
              <a:buNone/>
            </a:pPr>
            <a:endParaRPr>
              <a:solidFill>
                <a:schemeClr val="dk1"/>
              </a:solidFill>
            </a:endParaRPr>
          </a:p>
          <a:p>
            <a:pPr marL="0" lvl="0" indent="0" algn="l" rtl="0">
              <a:spcBef>
                <a:spcPts val="480"/>
              </a:spcBef>
              <a:spcAft>
                <a:spcPts val="0"/>
              </a:spcAft>
              <a:buNone/>
            </a:pPr>
            <a:endParaRPr/>
          </a:p>
        </p:txBody>
      </p:sp>
      <p:sp>
        <p:nvSpPr>
          <p:cNvPr id="2" name="Google Shape;132;p18">
            <a:extLst>
              <a:ext uri="{FF2B5EF4-FFF2-40B4-BE49-F238E27FC236}">
                <a16:creationId xmlns:a16="http://schemas.microsoft.com/office/drawing/2014/main" id="{59C6361F-749B-29EB-F0ED-7E45B30598C9}"/>
              </a:ext>
            </a:extLst>
          </p:cNvPr>
          <p:cNvSpPr txBox="1">
            <a:spLocks/>
          </p:cNvSpPr>
          <p:nvPr/>
        </p:nvSpPr>
        <p:spPr>
          <a:xfrm>
            <a:off x="609600" y="1274300"/>
            <a:ext cx="8077200" cy="4981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1pPr>
            <a:lvl2pPr marL="914400" marR="0" lvl="1" indent="-368300" algn="l" rtl="0">
              <a:lnSpc>
                <a:spcPct val="100000"/>
              </a:lnSpc>
              <a:spcBef>
                <a:spcPts val="440"/>
              </a:spcBef>
              <a:spcAft>
                <a:spcPts val="0"/>
              </a:spcAft>
              <a:buClr>
                <a:srgbClr val="0070C0"/>
              </a:buClr>
              <a:buSzPts val="2200"/>
              <a:buFont typeface="Lato"/>
              <a:buChar char="⮚"/>
              <a:defRPr sz="2200" b="0" i="0" u="none" strike="noStrike" cap="none">
                <a:solidFill>
                  <a:srgbClr val="0070C0"/>
                </a:solidFill>
                <a:latin typeface="Lato"/>
                <a:ea typeface="Lato"/>
                <a:cs typeface="Lato"/>
                <a:sym typeface="Lato"/>
              </a:defRPr>
            </a:lvl2pPr>
            <a:lvl3pPr marL="1371600" marR="0" lvl="2" indent="-355600" algn="l" rtl="0">
              <a:lnSpc>
                <a:spcPct val="100000"/>
              </a:lnSpc>
              <a:spcBef>
                <a:spcPts val="400"/>
              </a:spcBef>
              <a:spcAft>
                <a:spcPts val="0"/>
              </a:spcAft>
              <a:buClr>
                <a:srgbClr val="000000"/>
              </a:buClr>
              <a:buSzPts val="2000"/>
              <a:buFont typeface="Lato"/>
              <a:buChar char="❖"/>
              <a:defRPr sz="2000" b="0" i="0" u="none" strike="noStrike" cap="none">
                <a:solidFill>
                  <a:srgbClr val="000000"/>
                </a:solidFill>
                <a:latin typeface="Lato"/>
                <a:ea typeface="Lato"/>
                <a:cs typeface="Lato"/>
                <a:sym typeface="Lato"/>
              </a:defRPr>
            </a:lvl3pPr>
            <a:lvl4pPr marL="1828800" marR="0" lvl="3" indent="-330200" algn="l" rtl="0">
              <a:lnSpc>
                <a:spcPct val="100000"/>
              </a:lnSpc>
              <a:spcBef>
                <a:spcPts val="320"/>
              </a:spcBef>
              <a:spcAft>
                <a:spcPts val="0"/>
              </a:spcAft>
              <a:buClr>
                <a:srgbClr val="434343"/>
              </a:buClr>
              <a:buSzPts val="1600"/>
              <a:buFont typeface="Lato"/>
              <a:buChar char="o"/>
              <a:defRPr sz="1600" b="1" i="0" u="none" strike="noStrike" cap="none">
                <a:solidFill>
                  <a:srgbClr val="434343"/>
                </a:solidFill>
                <a:latin typeface="Lato"/>
                <a:ea typeface="Lato"/>
                <a:cs typeface="Lato"/>
                <a:sym typeface="Lato"/>
              </a:defRPr>
            </a:lvl4pPr>
            <a:lvl5pPr marL="2286000" marR="0" lvl="4" indent="-317500" algn="l" rtl="0">
              <a:lnSpc>
                <a:spcPct val="100000"/>
              </a:lnSpc>
              <a:spcBef>
                <a:spcPts val="280"/>
              </a:spcBef>
              <a:spcAft>
                <a:spcPts val="0"/>
              </a:spcAft>
              <a:buClr>
                <a:srgbClr val="434343"/>
              </a:buClr>
              <a:buSzPts val="1400"/>
              <a:buFont typeface="Lato"/>
              <a:buChar char="»"/>
              <a:defRPr sz="1400" b="1" i="0" u="none" strike="noStrike" cap="none">
                <a:solidFill>
                  <a:srgbClr val="434343"/>
                </a:solidFill>
                <a:latin typeface="Lato"/>
                <a:ea typeface="Lato"/>
                <a:cs typeface="Lato"/>
                <a:sym typeface="Lato"/>
              </a:defRPr>
            </a:lvl5pPr>
            <a:lvl6pPr marL="2743200" marR="0" lvl="5"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6pPr>
            <a:lvl7pPr marL="3200400" marR="0" lvl="6"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7pPr>
            <a:lvl8pPr marL="3657600" marR="0" lvl="7"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8pPr>
            <a:lvl9pPr marL="4114800" marR="0" lvl="8"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9pPr>
          </a:lstStyle>
          <a:p>
            <a:pPr marL="342900" indent="-342900">
              <a:spcAft>
                <a:spcPts val="1200"/>
              </a:spcAft>
              <a:buFont typeface="Wingdings" panose="05000000000000000000" pitchFamily="2" charset="2"/>
              <a:buChar char="q"/>
            </a:pPr>
            <a:r>
              <a:rPr lang="en-US" dirty="0"/>
              <a:t>Develop a model to estimate breast cancer risk based on Cuban women’s data.</a:t>
            </a:r>
          </a:p>
          <a:p>
            <a:pPr marL="342900" indent="-342900">
              <a:spcAft>
                <a:spcPts val="1200"/>
              </a:spcAft>
              <a:buFont typeface="Wingdings" panose="05000000000000000000" pitchFamily="2" charset="2"/>
              <a:buChar char="q"/>
            </a:pPr>
            <a:r>
              <a:rPr lang="en-US" dirty="0"/>
              <a:t>Evaluate and compare machine learning algorithms to determine the best predictor.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57200" y="381000"/>
            <a:ext cx="8077200" cy="3699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a:t>Research Questions</a:t>
            </a:r>
            <a:endParaRPr/>
          </a:p>
        </p:txBody>
      </p:sp>
      <p:sp>
        <p:nvSpPr>
          <p:cNvPr id="153" name="Google Shape;153;p21"/>
          <p:cNvSpPr txBox="1">
            <a:spLocks noGrp="1"/>
          </p:cNvSpPr>
          <p:nvPr>
            <p:ph type="body" idx="1"/>
          </p:nvPr>
        </p:nvSpPr>
        <p:spPr>
          <a:xfrm>
            <a:off x="457200" y="1121900"/>
            <a:ext cx="8229600" cy="4981200"/>
          </a:xfrm>
          <a:prstGeom prst="rect">
            <a:avLst/>
          </a:prstGeom>
        </p:spPr>
        <p:txBody>
          <a:bodyPr spcFirstLastPara="1" wrap="square" lIns="91425" tIns="45700" rIns="91425" bIns="45700" anchor="t" anchorCtr="0">
            <a:normAutofit/>
          </a:bodyPr>
          <a:lstStyle/>
          <a:p>
            <a:pPr marL="457200" lvl="0" indent="-381000" algn="l" rtl="0">
              <a:spcBef>
                <a:spcPts val="480"/>
              </a:spcBef>
              <a:spcAft>
                <a:spcPts val="0"/>
              </a:spcAft>
              <a:buClr>
                <a:schemeClr val="dk1"/>
              </a:buClr>
              <a:buSzPts val="2400"/>
              <a:buChar char="❑"/>
            </a:pPr>
            <a:endParaRPr>
              <a:solidFill>
                <a:schemeClr val="dk1"/>
              </a:solidFill>
            </a:endParaRPr>
          </a:p>
          <a:p>
            <a:pPr marL="457200" lvl="0" indent="0" algn="l" rtl="0">
              <a:spcBef>
                <a:spcPts val="1000"/>
              </a:spcBef>
              <a:spcAft>
                <a:spcPts val="0"/>
              </a:spcAft>
              <a:buNone/>
            </a:pPr>
            <a:endParaRPr>
              <a:solidFill>
                <a:schemeClr val="dk1"/>
              </a:solidFill>
            </a:endParaRPr>
          </a:p>
          <a:p>
            <a:pPr marL="457200" lvl="0" indent="0" algn="l" rtl="0">
              <a:spcBef>
                <a:spcPts val="1000"/>
              </a:spcBef>
              <a:spcAft>
                <a:spcPts val="1000"/>
              </a:spcAft>
              <a:buNone/>
            </a:pPr>
            <a:endParaRPr>
              <a:solidFill>
                <a:schemeClr val="dk1"/>
              </a:solidFill>
            </a:endParaRPr>
          </a:p>
        </p:txBody>
      </p:sp>
      <p:sp>
        <p:nvSpPr>
          <p:cNvPr id="2" name="Google Shape;132;p18">
            <a:extLst>
              <a:ext uri="{FF2B5EF4-FFF2-40B4-BE49-F238E27FC236}">
                <a16:creationId xmlns:a16="http://schemas.microsoft.com/office/drawing/2014/main" id="{32D7679F-8C97-B2D8-98B1-87E4F36864EF}"/>
              </a:ext>
            </a:extLst>
          </p:cNvPr>
          <p:cNvSpPr txBox="1">
            <a:spLocks/>
          </p:cNvSpPr>
          <p:nvPr/>
        </p:nvSpPr>
        <p:spPr>
          <a:xfrm>
            <a:off x="609600" y="1274300"/>
            <a:ext cx="8077200" cy="331095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rgbClr val="000000"/>
              </a:buClr>
              <a:buSzPts val="2400"/>
              <a:buFont typeface="Lato"/>
              <a:buChar char="❑"/>
              <a:defRPr sz="2400" b="0" i="0" u="none" strike="noStrike" cap="none">
                <a:solidFill>
                  <a:srgbClr val="000000"/>
                </a:solidFill>
                <a:latin typeface="Lato"/>
                <a:ea typeface="Lato"/>
                <a:cs typeface="Lato"/>
                <a:sym typeface="Lato"/>
              </a:defRPr>
            </a:lvl1pPr>
            <a:lvl2pPr marL="914400" marR="0" lvl="1" indent="-368300" algn="l" rtl="0">
              <a:lnSpc>
                <a:spcPct val="100000"/>
              </a:lnSpc>
              <a:spcBef>
                <a:spcPts val="440"/>
              </a:spcBef>
              <a:spcAft>
                <a:spcPts val="0"/>
              </a:spcAft>
              <a:buClr>
                <a:srgbClr val="0070C0"/>
              </a:buClr>
              <a:buSzPts val="2200"/>
              <a:buFont typeface="Lato"/>
              <a:buChar char="⮚"/>
              <a:defRPr sz="2200" b="0" i="0" u="none" strike="noStrike" cap="none">
                <a:solidFill>
                  <a:srgbClr val="0070C0"/>
                </a:solidFill>
                <a:latin typeface="Lato"/>
                <a:ea typeface="Lato"/>
                <a:cs typeface="Lato"/>
                <a:sym typeface="Lato"/>
              </a:defRPr>
            </a:lvl2pPr>
            <a:lvl3pPr marL="1371600" marR="0" lvl="2" indent="-355600" algn="l" rtl="0">
              <a:lnSpc>
                <a:spcPct val="100000"/>
              </a:lnSpc>
              <a:spcBef>
                <a:spcPts val="400"/>
              </a:spcBef>
              <a:spcAft>
                <a:spcPts val="0"/>
              </a:spcAft>
              <a:buClr>
                <a:srgbClr val="000000"/>
              </a:buClr>
              <a:buSzPts val="2000"/>
              <a:buFont typeface="Lato"/>
              <a:buChar char="❖"/>
              <a:defRPr sz="2000" b="0" i="0" u="none" strike="noStrike" cap="none">
                <a:solidFill>
                  <a:srgbClr val="000000"/>
                </a:solidFill>
                <a:latin typeface="Lato"/>
                <a:ea typeface="Lato"/>
                <a:cs typeface="Lato"/>
                <a:sym typeface="Lato"/>
              </a:defRPr>
            </a:lvl3pPr>
            <a:lvl4pPr marL="1828800" marR="0" lvl="3" indent="-330200" algn="l" rtl="0">
              <a:lnSpc>
                <a:spcPct val="100000"/>
              </a:lnSpc>
              <a:spcBef>
                <a:spcPts val="320"/>
              </a:spcBef>
              <a:spcAft>
                <a:spcPts val="0"/>
              </a:spcAft>
              <a:buClr>
                <a:srgbClr val="434343"/>
              </a:buClr>
              <a:buSzPts val="1600"/>
              <a:buFont typeface="Lato"/>
              <a:buChar char="o"/>
              <a:defRPr sz="1600" b="1" i="0" u="none" strike="noStrike" cap="none">
                <a:solidFill>
                  <a:srgbClr val="434343"/>
                </a:solidFill>
                <a:latin typeface="Lato"/>
                <a:ea typeface="Lato"/>
                <a:cs typeface="Lato"/>
                <a:sym typeface="Lato"/>
              </a:defRPr>
            </a:lvl4pPr>
            <a:lvl5pPr marL="2286000" marR="0" lvl="4" indent="-317500" algn="l" rtl="0">
              <a:lnSpc>
                <a:spcPct val="100000"/>
              </a:lnSpc>
              <a:spcBef>
                <a:spcPts val="280"/>
              </a:spcBef>
              <a:spcAft>
                <a:spcPts val="0"/>
              </a:spcAft>
              <a:buClr>
                <a:srgbClr val="434343"/>
              </a:buClr>
              <a:buSzPts val="1400"/>
              <a:buFont typeface="Lato"/>
              <a:buChar char="»"/>
              <a:defRPr sz="1400" b="1" i="0" u="none" strike="noStrike" cap="none">
                <a:solidFill>
                  <a:srgbClr val="434343"/>
                </a:solidFill>
                <a:latin typeface="Lato"/>
                <a:ea typeface="Lato"/>
                <a:cs typeface="Lato"/>
                <a:sym typeface="Lato"/>
              </a:defRPr>
            </a:lvl5pPr>
            <a:lvl6pPr marL="2743200" marR="0" lvl="5"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6pPr>
            <a:lvl7pPr marL="3200400" marR="0" lvl="6"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7pPr>
            <a:lvl8pPr marL="3657600" marR="0" lvl="7"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8pPr>
            <a:lvl9pPr marL="4114800" marR="0" lvl="8" indent="-342900" algn="l" rtl="0">
              <a:lnSpc>
                <a:spcPct val="100000"/>
              </a:lnSpc>
              <a:spcBef>
                <a:spcPts val="360"/>
              </a:spcBef>
              <a:spcAft>
                <a:spcPts val="0"/>
              </a:spcAft>
              <a:buClr>
                <a:srgbClr val="434343"/>
              </a:buClr>
              <a:buSzPts val="1800"/>
              <a:buFont typeface="Lato"/>
              <a:buChar char="•"/>
              <a:defRPr sz="2000" b="0" i="0" u="none" strike="noStrike" cap="none">
                <a:solidFill>
                  <a:srgbClr val="434343"/>
                </a:solidFill>
                <a:latin typeface="Lato"/>
                <a:ea typeface="Lato"/>
                <a:cs typeface="Lato"/>
                <a:sym typeface="Lato"/>
              </a:defRPr>
            </a:lvl9pPr>
          </a:lstStyle>
          <a:p>
            <a:pPr marL="342900" indent="-342900">
              <a:spcAft>
                <a:spcPts val="1200"/>
              </a:spcAft>
              <a:buFont typeface="Wingdings" panose="05000000000000000000" pitchFamily="2" charset="2"/>
              <a:buChar char="q"/>
            </a:pPr>
            <a:r>
              <a:rPr lang="en-US" dirty="0"/>
              <a:t>Can machine learning algorithms improve breast cancer risk estimation for Cuban women?</a:t>
            </a:r>
          </a:p>
          <a:p>
            <a:pPr marL="342900" indent="-342900">
              <a:spcAft>
                <a:spcPts val="1200"/>
              </a:spcAft>
              <a:buFont typeface="Wingdings" panose="05000000000000000000" pitchFamily="2" charset="2"/>
              <a:buChar char="q"/>
            </a:pPr>
            <a:r>
              <a:rPr lang="en-US" dirty="0"/>
              <a:t>Which algorithm provides the highest accuracy and interpretability for this demographic?</a:t>
            </a:r>
          </a:p>
          <a:p>
            <a:pPr marL="342900" indent="-342900">
              <a:spcAft>
                <a:spcPts val="1200"/>
              </a:spcAft>
              <a:buFont typeface="Wingdings" panose="05000000000000000000" pitchFamily="2" charset="2"/>
              <a:buChar char="q"/>
            </a:pPr>
            <a:r>
              <a:rPr lang="en-US" dirty="0"/>
              <a:t>Can this model be generalized to other Latin populations?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896</Words>
  <Application>Microsoft Office PowerPoint</Application>
  <PresentationFormat>On-screen Show (4:3)</PresentationFormat>
  <Paragraphs>118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Lato</vt:lpstr>
      <vt:lpstr>Calibri</vt:lpstr>
      <vt:lpstr>Wingdings</vt:lpstr>
      <vt:lpstr>Arial</vt:lpstr>
      <vt:lpstr>Roboto</vt:lpstr>
      <vt:lpstr>Office Theme</vt:lpstr>
      <vt:lpstr>PowerPoint Presentation</vt:lpstr>
      <vt:lpstr>Introduction</vt:lpstr>
      <vt:lpstr>Background</vt:lpstr>
      <vt:lpstr>Literature Review</vt:lpstr>
      <vt:lpstr>Gaps in Related work </vt:lpstr>
      <vt:lpstr>Problem Statement</vt:lpstr>
      <vt:lpstr>Significance of the Project</vt:lpstr>
      <vt:lpstr>ML Research Objectives</vt:lpstr>
      <vt:lpstr>Research Questions</vt:lpstr>
      <vt:lpstr>Dataset Description</vt:lpstr>
      <vt:lpstr>Methodology</vt:lpstr>
      <vt:lpstr>Cont’</vt:lpstr>
      <vt:lpstr>Cont’</vt:lpstr>
      <vt:lpstr>Decision Tree</vt:lpstr>
      <vt:lpstr>Decision Tree</vt:lpstr>
      <vt:lpstr>Decision Tree Confusion Matrix</vt:lpstr>
      <vt:lpstr>Random Forest</vt:lpstr>
      <vt:lpstr>Random Forest</vt:lpstr>
      <vt:lpstr>Random Forest Confusion Matrix</vt:lpstr>
      <vt:lpstr>Random Forest LIME Analysis</vt:lpstr>
      <vt:lpstr>Random Forest SHAP Analysis</vt:lpstr>
      <vt:lpstr>Project Results</vt:lpstr>
      <vt:lpstr>Conclusion and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Eugene Munyaneza</cp:lastModifiedBy>
  <cp:revision>9</cp:revision>
  <dcterms:modified xsi:type="dcterms:W3CDTF">2024-11-14T16:22:47Z</dcterms:modified>
</cp:coreProperties>
</file>