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5A85-F6C1-4400-8B2C-1EA27095B38E}" type="datetimeFigureOut">
              <a:rPr lang="it-IT" smtClean="0"/>
              <a:t>27/01/2021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7602-8ABC-4F55-ADF9-389D66107A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18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5A85-F6C1-4400-8B2C-1EA27095B38E}" type="datetimeFigureOut">
              <a:rPr lang="it-IT" smtClean="0"/>
              <a:t>27/01/2021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7602-8ABC-4F55-ADF9-389D66107A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90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5A85-F6C1-4400-8B2C-1EA27095B38E}" type="datetimeFigureOut">
              <a:rPr lang="it-IT" smtClean="0"/>
              <a:t>27/01/2021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7602-8ABC-4F55-ADF9-389D66107A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76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5A85-F6C1-4400-8B2C-1EA27095B38E}" type="datetimeFigureOut">
              <a:rPr lang="it-IT" smtClean="0"/>
              <a:t>27/01/2021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7602-8ABC-4F55-ADF9-389D66107A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44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5A85-F6C1-4400-8B2C-1EA27095B38E}" type="datetimeFigureOut">
              <a:rPr lang="it-IT" smtClean="0"/>
              <a:t>27/01/2021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7602-8ABC-4F55-ADF9-389D66107A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93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5A85-F6C1-4400-8B2C-1EA27095B38E}" type="datetimeFigureOut">
              <a:rPr lang="it-IT" smtClean="0"/>
              <a:t>27/01/2021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7602-8ABC-4F55-ADF9-389D66107A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26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5A85-F6C1-4400-8B2C-1EA27095B38E}" type="datetimeFigureOut">
              <a:rPr lang="it-IT" smtClean="0"/>
              <a:t>27/01/2021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7602-8ABC-4F55-ADF9-389D66107A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359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5A85-F6C1-4400-8B2C-1EA27095B38E}" type="datetimeFigureOut">
              <a:rPr lang="it-IT" smtClean="0"/>
              <a:t>27/01/2021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7602-8ABC-4F55-ADF9-389D66107A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35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5A85-F6C1-4400-8B2C-1EA27095B38E}" type="datetimeFigureOut">
              <a:rPr lang="it-IT" smtClean="0"/>
              <a:t>27/01/2021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7602-8ABC-4F55-ADF9-389D66107A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53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5A85-F6C1-4400-8B2C-1EA27095B38E}" type="datetimeFigureOut">
              <a:rPr lang="it-IT" smtClean="0"/>
              <a:t>27/01/2021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7602-8ABC-4F55-ADF9-389D66107A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5A85-F6C1-4400-8B2C-1EA27095B38E}" type="datetimeFigureOut">
              <a:rPr lang="it-IT" smtClean="0"/>
              <a:t>27/01/2021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7602-8ABC-4F55-ADF9-389D66107A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16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E5A85-F6C1-4400-8B2C-1EA27095B38E}" type="datetimeFigureOut">
              <a:rPr lang="it-IT" smtClean="0"/>
              <a:t>27/01/2021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7602-8ABC-4F55-ADF9-389D66107A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11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54443" y="329513"/>
            <a:ext cx="10190205" cy="1573427"/>
          </a:xfrm>
        </p:spPr>
        <p:txBody>
          <a:bodyPr>
            <a:normAutofit fontScale="90000"/>
          </a:bodyPr>
          <a:lstStyle/>
          <a:p>
            <a:pPr fontAlgn="t"/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Distributed Cache with SQL Server 2019</a:t>
            </a:r>
            <a:r>
              <a:rPr lang="en-US" dirty="0"/>
              <a:t/>
            </a:r>
            <a:br>
              <a:rPr lang="en-US" dirty="0"/>
            </a:b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629" y="5810104"/>
            <a:ext cx="1581371" cy="104789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87" y="1560418"/>
            <a:ext cx="7901116" cy="436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1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37415" y="47028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Presenter Info</a:t>
            </a: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629" y="5810104"/>
            <a:ext cx="1581371" cy="1047896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3872077" y="1929916"/>
            <a:ext cx="63596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Gabriele è un Database </a:t>
            </a:r>
            <a:r>
              <a:rPr lang="it-IT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Administrator e Business Intelligence </a:t>
            </a:r>
            <a:r>
              <a:rPr lang="it-IT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Specialist</a:t>
            </a:r>
            <a:r>
              <a:rPr lang="it-IT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specializzato nella progettazione, realizzazione, ottimizzazione e migrazione di infrastrutture database SQL Server di grandi dimensioni, business </a:t>
            </a:r>
            <a:r>
              <a:rPr lang="it-IT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critical</a:t>
            </a:r>
            <a:r>
              <a:rPr lang="it-IT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 con altissima concorrenza. Ha iniziato a svolgere questo mestiere dal 2013 ed oggi lavora con le ultimissime tecnologie del mondo Microsoft sia su soluzioni on-</a:t>
            </a:r>
            <a:r>
              <a:rPr lang="it-IT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premises</a:t>
            </a:r>
            <a:r>
              <a:rPr lang="it-IT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che </a:t>
            </a:r>
            <a:r>
              <a:rPr lang="it-IT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cloud</a:t>
            </a:r>
            <a:r>
              <a:rPr lang="it-IT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t-IT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18" y="1795849"/>
            <a:ext cx="2467104" cy="246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3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691"/>
          </a:xfrm>
        </p:spPr>
        <p:txBody>
          <a:bodyPr/>
          <a:lstStyle/>
          <a:p>
            <a:r>
              <a:rPr lang="it-IT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it-IT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09816"/>
            <a:ext cx="10515600" cy="4867147"/>
          </a:xfrm>
        </p:spPr>
        <p:txBody>
          <a:bodyPr>
            <a:normAutofit/>
          </a:bodyPr>
          <a:lstStyle/>
          <a:p>
            <a:endParaRPr lang="it-IT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Intro </a:t>
            </a:r>
            <a:r>
              <a:rPr lang="it-IT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della 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tecnologia In-</a:t>
            </a:r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memory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it-IT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Componenti In-Memory OLTP</a:t>
            </a:r>
          </a:p>
          <a:p>
            <a:r>
              <a:rPr lang="it-IT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MVCC 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Model: Miglioramenti della concorrenza</a:t>
            </a:r>
          </a:p>
          <a:p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Isolation</a:t>
            </a:r>
            <a:r>
              <a:rPr lang="it-IT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Level delle 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transazioni </a:t>
            </a:r>
            <a:r>
              <a:rPr lang="it-IT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</a:t>
            </a:r>
            <a:r>
              <a:rPr lang="it-IT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l'architettura In-Memory</a:t>
            </a:r>
          </a:p>
          <a:p>
            <a:r>
              <a:rPr lang="it-IT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Tips</a:t>
            </a:r>
            <a:r>
              <a:rPr lang="it-IT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it-IT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-Value In-Memory «high performance» </a:t>
            </a:r>
            <a:endParaRPr lang="it-IT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Scripting e test della </a:t>
            </a:r>
            <a:r>
              <a:rPr lang="it-IT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soluzione </a:t>
            </a:r>
            <a:r>
              <a:rPr lang="it-IT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key-value</a:t>
            </a:r>
            <a:r>
              <a:rPr lang="it-IT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it-IT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t-IT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DMV Utili</a:t>
            </a:r>
          </a:p>
          <a:p>
            <a:r>
              <a:rPr lang="it-IT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Casi reali di implementazione</a:t>
            </a:r>
            <a:endParaRPr lang="it-IT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629" y="5810104"/>
            <a:ext cx="1581371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73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448"/>
          </a:xfrm>
        </p:spPr>
        <p:txBody>
          <a:bodyPr>
            <a:normAutofit/>
          </a:bodyPr>
          <a:lstStyle/>
          <a:p>
            <a:r>
              <a:rPr lang="it-IT" sz="4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 </a:t>
            </a:r>
            <a:r>
              <a:rPr lang="it-IT" sz="4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della tecnologia In-</a:t>
            </a:r>
            <a:r>
              <a:rPr lang="it-IT" sz="400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memory</a:t>
            </a:r>
            <a:r>
              <a:rPr lang="it-IT" sz="4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2008 - MS inizia a pensare ad un Engine 100 volte più veloce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2010 - Pianificazione e progettazione «</a:t>
            </a:r>
            <a:r>
              <a:rPr lang="it-IT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Hekaton</a:t>
            </a: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2011 - Inizio sviluppo della Soluzione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2014 - Release in produzione con la versione di SQL 2014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2016 - Migliore e nuove </a:t>
            </a:r>
            <a:r>
              <a:rPr lang="it-IT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it-IT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Hekaton</a:t>
            </a: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SQL Server 2016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Nessun limite di dimensione (prima era 256GB)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Miglioramenti della sicurezza: supporto </a:t>
            </a:r>
            <a:r>
              <a:rPr lang="it-IT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Trasparent</a:t>
            </a: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it-IT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Encryption</a:t>
            </a: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(TDE)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Supporto ALTER 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Supporto tipi dato</a:t>
            </a: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it-IT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varchar</a:t>
            </a: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it-IT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</a:t>
            </a: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it-IT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nvarchar</a:t>
            </a: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it-IT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</a:t>
            </a: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it-IT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varbinary</a:t>
            </a: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it-IT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</a:t>
            </a: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it-IT" sz="200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2019 - </a:t>
            </a:r>
            <a:r>
              <a:rPr lang="it-IT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Snapshot</a:t>
            </a:r>
            <a:r>
              <a:rPr lang="it-IT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database con SQL Server 2019</a:t>
            </a:r>
          </a:p>
          <a:p>
            <a:pPr marL="457200" lvl="1" indent="0">
              <a:buNone/>
            </a:pPr>
            <a:endParaRPr lang="it-IT" sz="2000" dirty="0"/>
          </a:p>
        </p:txBody>
      </p:sp>
      <p:pic>
        <p:nvPicPr>
          <p:cNvPr id="4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629" y="5810104"/>
            <a:ext cx="1581371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5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16303" y="365126"/>
            <a:ext cx="10937497" cy="1109448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Componenti In-Memory OLTP</a:t>
            </a:r>
            <a:endParaRPr lang="it-IT" sz="40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629" y="5810104"/>
            <a:ext cx="1581371" cy="1047896"/>
          </a:xfrm>
          <a:prstGeom prst="rect">
            <a:avLst/>
          </a:prstGeom>
        </p:spPr>
      </p:pic>
      <p:pic>
        <p:nvPicPr>
          <p:cNvPr id="9" name="Immagin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921" y="1474574"/>
            <a:ext cx="8496009" cy="4802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330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420131"/>
            <a:ext cx="10515600" cy="1202723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MVCC Model: Miglioramenti della concorrenza</a:t>
            </a:r>
            <a:br>
              <a:rPr lang="it-IT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622854"/>
            <a:ext cx="10515600" cy="455410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I tradizionali meccanismi di controllo della concorrenza pessimistica di SQL </a:t>
            </a:r>
            <a:r>
              <a:rPr lang="it-IT" dirty="0" smtClean="0"/>
              <a:t>Server preservano ACID con </a:t>
            </a:r>
            <a:r>
              <a:rPr lang="it-IT" dirty="0" err="1" smtClean="0"/>
              <a:t>locks</a:t>
            </a:r>
            <a:r>
              <a:rPr lang="it-IT" dirty="0" smtClean="0"/>
              <a:t> e </a:t>
            </a:r>
            <a:r>
              <a:rPr lang="it-IT" dirty="0" err="1" smtClean="0"/>
              <a:t>latches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SQL </a:t>
            </a:r>
            <a:r>
              <a:rPr lang="it-IT" dirty="0"/>
              <a:t>Server 2005 ha introdotto una "sorta di" versione ottimistica del controllo della concorrenza, </a:t>
            </a:r>
            <a:r>
              <a:rPr lang="it-IT" dirty="0" smtClean="0"/>
              <a:t>utilizzando Read </a:t>
            </a:r>
            <a:r>
              <a:rPr lang="it-IT" dirty="0" err="1" smtClean="0"/>
              <a:t>Committed</a:t>
            </a:r>
            <a:r>
              <a:rPr lang="it-IT" dirty="0" smtClean="0"/>
              <a:t> </a:t>
            </a:r>
            <a:r>
              <a:rPr lang="it-IT" dirty="0" err="1" smtClean="0"/>
              <a:t>Snapshot</a:t>
            </a:r>
            <a:r>
              <a:rPr lang="it-IT" dirty="0" smtClean="0"/>
              <a:t> e </a:t>
            </a:r>
            <a:r>
              <a:rPr lang="it-IT" dirty="0" err="1"/>
              <a:t>Snapshot</a:t>
            </a:r>
            <a:r>
              <a:rPr lang="it-IT" dirty="0"/>
              <a:t> </a:t>
            </a:r>
            <a:r>
              <a:rPr lang="it-IT" dirty="0" err="1"/>
              <a:t>Isolation</a:t>
            </a:r>
            <a:r>
              <a:rPr lang="it-IT" dirty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L'approccio </a:t>
            </a:r>
            <a:r>
              <a:rPr lang="it-IT" dirty="0"/>
              <a:t>ottimistico rileva i conflitti nel momento in cui si verificano ed esegue i controlli di convalida in fase di </a:t>
            </a:r>
            <a:r>
              <a:rPr lang="it-IT" dirty="0" err="1"/>
              <a:t>commit</a:t>
            </a:r>
            <a:r>
              <a:rPr lang="it-IT" dirty="0"/>
              <a:t>.</a:t>
            </a:r>
          </a:p>
          <a:p>
            <a:pPr marL="457200" lvl="1" indent="0">
              <a:buNone/>
            </a:pPr>
            <a:r>
              <a:rPr lang="it-IT" dirty="0" smtClean="0"/>
              <a:t>Es: L'errore </a:t>
            </a:r>
            <a:r>
              <a:rPr lang="it-IT" dirty="0"/>
              <a:t>1205, un </a:t>
            </a:r>
            <a:r>
              <a:rPr lang="it-IT" dirty="0" err="1"/>
              <a:t>deadlock</a:t>
            </a:r>
            <a:r>
              <a:rPr lang="it-IT" dirty="0"/>
              <a:t>, non può verificarsi per una tabella ottimizzata per la memoria.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629" y="5810104"/>
            <a:ext cx="1581371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Isolation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Level delle transazioni dell'architettura In-Memory</a:t>
            </a:r>
            <a:br>
              <a:rPr lang="it-IT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1" dirty="0"/>
              <a:t>SNAPSHOT</a:t>
            </a:r>
            <a:r>
              <a:rPr lang="it-IT" sz="2000" dirty="0"/>
              <a:t>: una transazione in esecuzione </a:t>
            </a:r>
            <a:r>
              <a:rPr lang="it-IT" sz="2000" dirty="0" smtClean="0"/>
              <a:t>vedrà </a:t>
            </a:r>
            <a:r>
              <a:rPr lang="it-IT" sz="2000" dirty="0"/>
              <a:t>sempre i dati di </a:t>
            </a:r>
            <a:r>
              <a:rPr lang="it-IT" sz="2000" dirty="0" err="1"/>
              <a:t>commit</a:t>
            </a:r>
            <a:r>
              <a:rPr lang="it-IT" sz="2000" dirty="0"/>
              <a:t> più recenti. Non garantisce </a:t>
            </a:r>
            <a:r>
              <a:rPr lang="it-IT" sz="2000" dirty="0" err="1"/>
              <a:t>read</a:t>
            </a:r>
            <a:r>
              <a:rPr lang="it-IT" sz="2000" dirty="0"/>
              <a:t> </a:t>
            </a:r>
            <a:r>
              <a:rPr lang="it-IT" sz="2000" dirty="0" err="1"/>
              <a:t>stability</a:t>
            </a:r>
            <a:r>
              <a:rPr lang="it-IT" sz="2000" dirty="0"/>
              <a:t> o evita i </a:t>
            </a:r>
            <a:r>
              <a:rPr lang="it-IT" sz="2000" dirty="0" err="1"/>
              <a:t>phantom</a:t>
            </a:r>
            <a:r>
              <a:rPr lang="it-IT" sz="2000" dirty="0" smtClean="0"/>
              <a:t>.</a:t>
            </a:r>
          </a:p>
          <a:p>
            <a:endParaRPr lang="it-IT" sz="2000" dirty="0"/>
          </a:p>
          <a:p>
            <a:r>
              <a:rPr lang="it-IT" sz="2000" b="1" dirty="0"/>
              <a:t>REPEATABLE </a:t>
            </a:r>
            <a:r>
              <a:rPr lang="it-IT" sz="2000" b="1" dirty="0" smtClean="0"/>
              <a:t>READ</a:t>
            </a:r>
            <a:r>
              <a:rPr lang="it-IT" sz="2000" dirty="0" smtClean="0"/>
              <a:t>: </a:t>
            </a:r>
            <a:r>
              <a:rPr lang="it-IT" sz="2000" dirty="0"/>
              <a:t>include le garanzie fornite da SNAPSHOT + </a:t>
            </a:r>
            <a:r>
              <a:rPr lang="it-IT" sz="2000" dirty="0" err="1"/>
              <a:t>read</a:t>
            </a:r>
            <a:r>
              <a:rPr lang="it-IT" sz="2000" dirty="0"/>
              <a:t> </a:t>
            </a:r>
            <a:r>
              <a:rPr lang="it-IT" sz="2000" dirty="0" err="1"/>
              <a:t>stability</a:t>
            </a:r>
            <a:r>
              <a:rPr lang="it-IT" sz="2000" dirty="0"/>
              <a:t>. Ogni operazione di lettura nella transazione è ripetibile fino alla fine della transazione</a:t>
            </a:r>
            <a:r>
              <a:rPr lang="it-IT" sz="2000" dirty="0" smtClean="0"/>
              <a:t>.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b="1" dirty="0" smtClean="0"/>
              <a:t>SERIALIZABLE</a:t>
            </a:r>
            <a:r>
              <a:rPr lang="it-IT" sz="2000" dirty="0"/>
              <a:t>:</a:t>
            </a:r>
            <a:r>
              <a:rPr lang="it-IT" sz="2000" dirty="0" smtClean="0"/>
              <a:t> </a:t>
            </a:r>
            <a:r>
              <a:rPr lang="it-IT" sz="2000" dirty="0"/>
              <a:t>include le garanzie del livello di isolamento REPEATABLE READ </a:t>
            </a:r>
            <a:r>
              <a:rPr lang="it-IT" sz="2000" dirty="0" smtClean="0"/>
              <a:t>ma in più </a:t>
            </a:r>
            <a:r>
              <a:rPr lang="it-IT" sz="2000" dirty="0"/>
              <a:t>evita i </a:t>
            </a:r>
            <a:r>
              <a:rPr lang="it-IT" sz="2000" dirty="0" err="1"/>
              <a:t>phantom</a:t>
            </a:r>
            <a:r>
              <a:rPr lang="it-IT" sz="2000" dirty="0" smtClean="0"/>
              <a:t>. </a:t>
            </a:r>
            <a:endParaRPr lang="it-IT" dirty="0"/>
          </a:p>
        </p:txBody>
      </p:sp>
      <p:pic>
        <p:nvPicPr>
          <p:cNvPr id="4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629" y="5810104"/>
            <a:ext cx="1581371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33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0461" y="144164"/>
            <a:ext cx="10876005" cy="416009"/>
          </a:xfrm>
        </p:spPr>
        <p:txBody>
          <a:bodyPr>
            <a:noAutofit/>
          </a:bodyPr>
          <a:lstStyle/>
          <a:p>
            <a:r>
              <a:rPr lang="it-IT" sz="3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Tips</a:t>
            </a:r>
            <a:r>
              <a:rPr lang="it-IT" sz="3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3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it-IT" sz="3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-Value </a:t>
            </a:r>
            <a:r>
              <a:rPr lang="it-IT" sz="3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In-Memory «</a:t>
            </a:r>
            <a:r>
              <a:rPr lang="it-IT" sz="3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performance»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749644"/>
            <a:ext cx="10515600" cy="6108356"/>
          </a:xfrm>
        </p:spPr>
        <p:txBody>
          <a:bodyPr>
            <a:normAutofit fontScale="55000" lnSpcReduction="20000"/>
          </a:bodyPr>
          <a:lstStyle/>
          <a:p>
            <a:r>
              <a:rPr lang="it-IT" sz="33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DURABILITY</a:t>
            </a:r>
          </a:p>
          <a:p>
            <a:pPr marL="0" indent="0">
              <a:buNone/>
            </a:pPr>
            <a:r>
              <a:rPr lang="it-IT" sz="3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Per le migliori prestazioni impostare la </a:t>
            </a:r>
            <a:r>
              <a:rPr lang="it-IT" sz="33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durability</a:t>
            </a:r>
            <a:r>
              <a:rPr lang="it-IT" sz="3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della tabella su «SCHEMA_ONLY»</a:t>
            </a:r>
          </a:p>
          <a:p>
            <a:pPr marL="0" indent="0">
              <a:buNone/>
            </a:pPr>
            <a:endParaRPr lang="it-IT" sz="33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33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USA SE POSSIBILE UNA KEY INT/BIGINT </a:t>
            </a:r>
          </a:p>
          <a:p>
            <a:pPr marL="0" indent="0">
              <a:buNone/>
            </a:pPr>
            <a:r>
              <a:rPr lang="it-IT" sz="33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33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it-IT" sz="3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 serve </a:t>
            </a:r>
            <a:r>
              <a:rPr lang="it-IT" sz="33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autoincrement</a:t>
            </a:r>
            <a:r>
              <a:rPr lang="it-IT" sz="3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usa una </a:t>
            </a:r>
            <a:r>
              <a:rPr lang="it-IT" sz="33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sequence</a:t>
            </a:r>
            <a:r>
              <a:rPr lang="it-IT" sz="3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(N.B. non è possibile aggiungere un DEFAULT </a:t>
            </a:r>
            <a:r>
              <a:rPr lang="it-IT" sz="33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constraint</a:t>
            </a:r>
            <a:r>
              <a:rPr lang="it-IT" sz="3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it-IT" sz="3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con NEXT VALUE FOR </a:t>
            </a:r>
            <a:r>
              <a:rPr lang="it-IT" sz="3300" dirty="0" err="1" smtClean="0"/>
              <a:t>Clause</a:t>
            </a:r>
            <a:endParaRPr lang="it-IT" sz="33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it-IT" sz="33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33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INDEX</a:t>
            </a:r>
          </a:p>
          <a:p>
            <a:pPr marL="0" indent="0">
              <a:buNone/>
            </a:pPr>
            <a:r>
              <a:rPr lang="it-IT" sz="33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it-IT" sz="3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 le migliori prestazioni creare un </a:t>
            </a:r>
            <a:r>
              <a:rPr lang="it-IT" sz="33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constraint</a:t>
            </a:r>
            <a:r>
              <a:rPr lang="it-IT" sz="3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33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primary</a:t>
            </a:r>
            <a:r>
              <a:rPr lang="it-IT" sz="3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33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it-IT" sz="3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non-</a:t>
            </a:r>
            <a:r>
              <a:rPr lang="it-IT" sz="33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clustered</a:t>
            </a:r>
            <a:r>
              <a:rPr lang="it-IT" sz="3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33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it-IT" sz="3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nella «</a:t>
            </a:r>
            <a:r>
              <a:rPr lang="it-IT" sz="33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it-IT" sz="3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</a:p>
          <a:p>
            <a:pPr marL="0" indent="0">
              <a:buNone/>
            </a:pPr>
            <a:r>
              <a:rPr lang="it-IT" sz="3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it-IT" sz="2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 indice </a:t>
            </a:r>
            <a:r>
              <a:rPr lang="it-IT" sz="25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it-IT" sz="2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è costituito da un array di puntatori, in cui ogni elemento dell'array è  chiamato </a:t>
            </a:r>
            <a:r>
              <a:rPr lang="it-IT" sz="25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bucket</a:t>
            </a:r>
            <a:r>
              <a:rPr lang="it-IT" sz="2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5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endParaRPr lang="it-IT" sz="25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it-IT" sz="2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e memorizza un puntatore alla posizione in memoria di una riga di dati.</a:t>
            </a:r>
          </a:p>
          <a:p>
            <a:pPr marL="0" indent="0">
              <a:buNone/>
            </a:pPr>
            <a:r>
              <a:rPr lang="it-IT" sz="2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it-IT" sz="3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Valore ideale BUCKET_COUNT? Compreso tra una e due volte il numero </a:t>
            </a:r>
          </a:p>
          <a:p>
            <a:pPr marL="0" indent="0">
              <a:buNone/>
            </a:pPr>
            <a:r>
              <a:rPr lang="it-IT" sz="3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di valori </a:t>
            </a:r>
            <a:r>
              <a:rPr lang="it-IT" sz="33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distinct</a:t>
            </a:r>
            <a:r>
              <a:rPr lang="it-IT" sz="3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della chiave.</a:t>
            </a:r>
          </a:p>
          <a:p>
            <a:pPr marL="0" indent="0">
              <a:buNone/>
            </a:pPr>
            <a:endParaRPr lang="it-IT" sz="4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3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NATIVELY COMPILED STORED PROCEDURE</a:t>
            </a:r>
          </a:p>
          <a:p>
            <a:pPr marL="0" indent="0">
              <a:buNone/>
            </a:pP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629" y="5810104"/>
            <a:ext cx="1581371" cy="104789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64" y="5900720"/>
            <a:ext cx="4753313" cy="83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4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THANKS!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51" y="2582694"/>
            <a:ext cx="3163037" cy="2095987"/>
          </a:xfrm>
          <a:prstGeom prst="rect">
            <a:avLst/>
          </a:prstGeom>
        </p:spPr>
      </p:pic>
      <p:pic>
        <p:nvPicPr>
          <p:cNvPr id="5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763" y="2582694"/>
            <a:ext cx="3163037" cy="2095987"/>
          </a:xfrm>
          <a:prstGeom prst="rect">
            <a:avLst/>
          </a:prstGeom>
        </p:spPr>
      </p:pic>
      <p:pic>
        <p:nvPicPr>
          <p:cNvPr id="6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2" y="2582694"/>
            <a:ext cx="3163037" cy="20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3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519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Wingdings</vt:lpstr>
      <vt:lpstr>Tema di Office</vt:lpstr>
      <vt:lpstr>Distributed Cache with SQL Server 2019 </vt:lpstr>
      <vt:lpstr>Presenter Info </vt:lpstr>
      <vt:lpstr>Agenda</vt:lpstr>
      <vt:lpstr>Intro della tecnologia In-memory </vt:lpstr>
      <vt:lpstr>Componenti In-Memory OLTP</vt:lpstr>
      <vt:lpstr>MVCC Model: Miglioramenti della concorrenza </vt:lpstr>
      <vt:lpstr>Isolation Level delle transazioni dell'architettura In-Memory </vt:lpstr>
      <vt:lpstr>Tips Key-Value In-Memory «high performance»</vt:lpstr>
      <vt:lpstr>THANKS!</vt:lpstr>
    </vt:vector>
  </TitlesOfParts>
  <Company>Credito Emiliano SPA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FRANCO GABRIELE</dc:creator>
  <cp:lastModifiedBy>FRANCO GABRIELE</cp:lastModifiedBy>
  <cp:revision>36</cp:revision>
  <dcterms:created xsi:type="dcterms:W3CDTF">2021-01-27T06:37:23Z</dcterms:created>
  <dcterms:modified xsi:type="dcterms:W3CDTF">2021-01-28T00:19:42Z</dcterms:modified>
</cp:coreProperties>
</file>