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1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6C6C-3A8B-29C1-EF65-89F861BBB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3112A-5520-7D8D-F71D-7AB3EF01A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4A4A6-A723-026A-5C1E-D9C47996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63A3-C1E8-4D60-8A5B-C47E4FA73D17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1B8CB-B6BB-9E49-ED03-DFCF83851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CAB6A-C43D-3CA3-51A8-4D4AA45F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2D67-ACB9-4A2B-A8AA-398073B18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91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4B807-6161-BBF3-E189-8442EF00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2198C-A1D1-B4AC-9BCA-FC9E6A540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AF23B-EE3F-0368-73FD-B5ED5E24C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63A3-C1E8-4D60-8A5B-C47E4FA73D17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96106-3F28-1698-0C6D-A6CB76CF4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4009D-0B4C-FF8A-B407-A9E82CB4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2D67-ACB9-4A2B-A8AA-398073B18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85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58BF7B-DB7E-E3D7-6F14-AD4D3ED2F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36A87-AC2C-1004-CA06-8D05D4C41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20AA8-B5EE-2516-946C-DFBF473D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63A3-C1E8-4D60-8A5B-C47E4FA73D17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4052F-2F28-A48E-6BDD-41BF9A70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FA2D0-F8A8-D94D-FFAA-F04C2A4A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2D67-ACB9-4A2B-A8AA-398073B18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667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822A7-4FF1-22F5-69D5-1819FD2D0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2BAA4-8AD9-29B8-2D05-E5A5E6193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49674-1747-47C2-C194-2867CBE2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63A3-C1E8-4D60-8A5B-C47E4FA73D17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7D340-1F9A-60CF-D205-314F60D58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6F1E5-CCB0-8582-6432-BFF13FDD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2D67-ACB9-4A2B-A8AA-398073B18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10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6510E-5B4F-29D1-0E23-D015EA062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74AE8-FBCE-AC3C-569E-277439039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1A1A9-9723-3DC2-3DFB-146DD8071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63A3-C1E8-4D60-8A5B-C47E4FA73D17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0FD6A-B8E3-AF09-DA2C-7A4C58196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51D24-716D-8819-AB3F-C5DBE7CB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2D67-ACB9-4A2B-A8AA-398073B18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29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0792-7C41-E101-39A1-9E4A43C1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DBE79-553D-09B7-7FB4-AD412FA37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825B2-4B35-7867-BB3C-31F232E3E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7571A-D79B-02B1-82CF-6796F953D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63A3-C1E8-4D60-8A5B-C47E4FA73D17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396BB-CA17-6B22-65D1-CA3C3FD6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66B7B-DC04-16FF-BA36-22C9AEC2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2D67-ACB9-4A2B-A8AA-398073B18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0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F1570-74C7-671B-DD58-ADE91E54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C32DF-129D-2C36-8CF4-0918C2FB6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9E105-6B40-02B1-4066-8E602881A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B36D66-4688-9CBB-28B5-EFFAED178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E9DF8C-0B4C-2308-30C1-CBAA04A8D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07015-45C4-E96B-99D4-CC5D9978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63A3-C1E8-4D60-8A5B-C47E4FA73D17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7B82FB-2FF2-EF97-6871-A202A00BC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A9E38F-4DED-F8EF-64FB-9691B8C4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2D67-ACB9-4A2B-A8AA-398073B18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36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73FD-17BF-C5B2-1FDE-B76E2E51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1A630-859E-87F1-7721-803054CB2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63A3-C1E8-4D60-8A5B-C47E4FA73D17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8EEF7-C961-0C22-CD30-7B847C5A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9031A-FBD1-3549-EB62-99DF3405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2D67-ACB9-4A2B-A8AA-398073B18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82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387F83-0075-4A44-6975-C5EB468FC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63A3-C1E8-4D60-8A5B-C47E4FA73D17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0D611-0E35-0445-26D1-04E4FFAA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5219B-92D4-A1BF-1CAB-9CB9EA00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2D67-ACB9-4A2B-A8AA-398073B18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215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0D1A-5949-AA5B-1DBA-9DCE2EFB7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49345-DD1C-F818-4886-07A1690C2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BC020-F046-1C70-B8BB-044014721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1A3A7-8A37-D9AA-62F5-BF6233C3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63A3-C1E8-4D60-8A5B-C47E4FA73D17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B2543-33AB-FEAA-504B-C81EE5D7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19C97-8608-B0CB-FC1D-E4AD5833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2D67-ACB9-4A2B-A8AA-398073B18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90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BB0B5-F72F-9DE2-61DB-3E667B83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9B9F6-A41F-3734-BF86-2B30C5A2C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B3A7E-D40A-A128-185A-1625870C9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26602-EEA6-C6CA-41D6-189DC14D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63A3-C1E8-4D60-8A5B-C47E4FA73D17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982EB-FC7F-846F-25F7-7F923F323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A0CE3-21A8-300B-5C62-62433225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D2D67-ACB9-4A2B-A8AA-398073B18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72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32DAB0-1DFB-B1A6-816C-37F69F71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888F8-DC29-5C79-8B82-C963F56B3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DBA34-15BC-A368-D44F-A8A4BCFDA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163A3-C1E8-4D60-8A5B-C47E4FA73D17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F1154-E825-D0F5-538A-017FE0330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004AB-F1F3-FCEC-8F80-8E2835733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D2D67-ACB9-4A2B-A8AA-398073B18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99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F80A77-A1A3-4147-2327-897EF68D8B09}"/>
              </a:ext>
            </a:extLst>
          </p:cNvPr>
          <p:cNvSpPr/>
          <p:nvPr/>
        </p:nvSpPr>
        <p:spPr>
          <a:xfrm>
            <a:off x="88490" y="2772696"/>
            <a:ext cx="12015020" cy="656303"/>
          </a:xfrm>
          <a:prstGeom prst="rect">
            <a:avLst/>
          </a:prstGeom>
          <a:solidFill>
            <a:srgbClr val="7030A0"/>
          </a:solidFill>
          <a:effectLst>
            <a:glow rad="228600">
              <a:schemeClr val="accent3">
                <a:satMod val="175000"/>
                <a:alpha val="4000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𝐄-𝐂𝐨𝐦𝐦𝐞𝐫𝐜𝐞 𝐀𝐧𝐚𝐥𝐲𝐭𝐢𝐜𝐬 : 𝐌𝐲 𝐄𝐧𝐝-𝐭𝐨-𝐄𝐧𝐝 𝐌𝐢𝐜𝐫𝐨𝐬𝐨𝐟𝐭 𝐅𝐚𝐛𝐫𝐢𝐜 𝐃𝐚𝐭𝐚 𝐄𝐧𝐠𝐢𝐧𝐞𝐞𝐫𝐢𝐧𝐠𝐏𝐫𝐨𝐣𝐞𝐜𝐭 </a:t>
            </a:r>
          </a:p>
        </p:txBody>
      </p:sp>
    </p:spTree>
    <p:extLst>
      <p:ext uri="{BB962C8B-B14F-4D97-AF65-F5344CB8AC3E}">
        <p14:creationId xmlns:p14="http://schemas.microsoft.com/office/powerpoint/2010/main" val="3622118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C0DE3-875D-0B89-7329-1EDE573C2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BEC3BD-C1D1-1841-6DC2-71E4B5C2E140}"/>
              </a:ext>
            </a:extLst>
          </p:cNvPr>
          <p:cNvSpPr/>
          <p:nvPr/>
        </p:nvSpPr>
        <p:spPr>
          <a:xfrm>
            <a:off x="88490" y="78658"/>
            <a:ext cx="12015019" cy="629264"/>
          </a:xfrm>
          <a:prstGeom prst="rect">
            <a:avLst/>
          </a:prstGeom>
          <a:solidFill>
            <a:srgbClr val="7030A0"/>
          </a:solidFill>
          <a:effectLst>
            <a:innerShdw blurRad="63500" dist="50800" dir="108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𝐄-𝐂𝐨𝐦𝐦𝐞𝐫𝐜𝐞 𝐀𝐧𝐚𝐥𝐲𝐭𝐢𝐜𝐬 : 𝐌𝐲 𝐄𝐧𝐝-𝐭𝐨-𝐄𝐧𝐝 𝐌𝐢𝐜𝐫𝐨𝐬𝐨𝐟𝐭 𝐅𝐚𝐛𝐫𝐢𝐜 𝐃𝐚𝐭𝐚 𝐄𝐧𝐠𝐢𝐧𝐞𝐞𝐫𝐢𝐧𝐠𝐏𝐫𝐨𝐣𝐞𝐜𝐭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C7E4DD-5EC6-56E7-9A97-795F03776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27" y="980265"/>
            <a:ext cx="11808543" cy="559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84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1F695-0F58-4CD2-81A2-F9634F40C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88C4DC-6A28-9CFC-26AA-7735E6B88A51}"/>
              </a:ext>
            </a:extLst>
          </p:cNvPr>
          <p:cNvSpPr/>
          <p:nvPr/>
        </p:nvSpPr>
        <p:spPr>
          <a:xfrm>
            <a:off x="88490" y="78658"/>
            <a:ext cx="12015019" cy="629264"/>
          </a:xfrm>
          <a:prstGeom prst="rect">
            <a:avLst/>
          </a:prstGeom>
          <a:solidFill>
            <a:srgbClr val="7030A0"/>
          </a:solidFill>
          <a:effectLst>
            <a:innerShdw blurRad="63500" dist="50800" dir="108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𝐄-𝐂𝐨𝐦𝐦𝐞𝐫𝐜𝐞 𝐀𝐧𝐚𝐥𝐲𝐭𝐢𝐜𝐬 : 𝐌𝐲 𝐄𝐧𝐝-𝐭𝐨-𝐄𝐧𝐝 𝐌𝐢𝐜𝐫𝐨𝐬𝐨𝐟𝐭 𝐅𝐚𝐛𝐫𝐢𝐜 𝐃𝐚𝐭𝐚 𝐄𝐧𝐠𝐢𝐧𝐞𝐞𝐫𝐢𝐧𝐠𝐏𝐫𝐨𝐣𝐞𝐜𝐭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1721CE-0E3B-5D01-CD1C-05AB36C06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60" y="941341"/>
            <a:ext cx="11788877" cy="559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26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DBFFB-DAF4-ED58-690B-514C509C2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4AEE25-54E7-2D95-EEB8-1D7332100559}"/>
              </a:ext>
            </a:extLst>
          </p:cNvPr>
          <p:cNvSpPr/>
          <p:nvPr/>
        </p:nvSpPr>
        <p:spPr>
          <a:xfrm>
            <a:off x="88490" y="78658"/>
            <a:ext cx="12015019" cy="629264"/>
          </a:xfrm>
          <a:prstGeom prst="rect">
            <a:avLst/>
          </a:prstGeom>
          <a:solidFill>
            <a:srgbClr val="7030A0"/>
          </a:solidFill>
          <a:effectLst>
            <a:innerShdw blurRad="63500" dist="50800" dir="108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𝐄-𝐂𝐨𝐦𝐦𝐞𝐫𝐜𝐞 𝐀𝐧𝐚𝐥𝐲𝐭𝐢𝐜𝐬 : 𝐌𝐲 𝐄𝐧𝐝-𝐭𝐨-𝐄𝐧𝐝 𝐌𝐢𝐜𝐫𝐨𝐬𝐨𝐟𝐭 𝐅𝐚𝐛𝐫𝐢𝐜 𝐃𝐚𝐭𝐚 𝐄𝐧𝐠𝐢𝐧𝐞𝐞𝐫𝐢𝐧𝐠𝐏𝐫𝐨𝐣𝐞𝐜𝐭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E5E7A3-7EEB-2055-A0D4-A1C5BF91E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" y="998600"/>
            <a:ext cx="11926530" cy="561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93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80D86-F88A-70AB-7E7E-45825CDB7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2BC7A9-442C-2AE8-9F20-65AC676B6DC2}"/>
              </a:ext>
            </a:extLst>
          </p:cNvPr>
          <p:cNvSpPr/>
          <p:nvPr/>
        </p:nvSpPr>
        <p:spPr>
          <a:xfrm>
            <a:off x="88490" y="78658"/>
            <a:ext cx="12015019" cy="629264"/>
          </a:xfrm>
          <a:prstGeom prst="rect">
            <a:avLst/>
          </a:prstGeom>
          <a:solidFill>
            <a:srgbClr val="7030A0"/>
          </a:solidFill>
          <a:effectLst>
            <a:innerShdw blurRad="63500" dist="50800" dir="108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𝐄-𝐂𝐨𝐦𝐦𝐞𝐫𝐜𝐞 𝐀𝐧𝐚𝐥𝐲𝐭𝐢𝐜𝐬 : 𝐌𝐲 𝐄𝐧𝐝-𝐭𝐨-𝐄𝐧𝐝 𝐌𝐢𝐜𝐫𝐨𝐬𝐨𝐟𝐭 𝐅𝐚𝐛𝐫𝐢𝐜 𝐃𝐚𝐭𝐚 𝐄𝐧𝐠𝐢𝐧𝐞𝐞𝐫𝐢𝐧𝐠𝐏𝐫𝐨𝐣𝐞𝐜𝐭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0E1AD2-11CD-82E7-D47A-5572F7787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6" y="1048516"/>
            <a:ext cx="11602065" cy="553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40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DD888-83F8-F969-F942-E20FEF2D3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C6BEE2-BFE6-7ECC-6843-A10E854753DD}"/>
              </a:ext>
            </a:extLst>
          </p:cNvPr>
          <p:cNvSpPr/>
          <p:nvPr/>
        </p:nvSpPr>
        <p:spPr>
          <a:xfrm>
            <a:off x="88490" y="78658"/>
            <a:ext cx="12015019" cy="629264"/>
          </a:xfrm>
          <a:prstGeom prst="rect">
            <a:avLst/>
          </a:prstGeom>
          <a:solidFill>
            <a:srgbClr val="7030A0"/>
          </a:solidFill>
          <a:effectLst>
            <a:innerShdw blurRad="63500" dist="50800" dir="108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𝐄-𝐂𝐨𝐦𝐦𝐞𝐫𝐜𝐞 𝐀𝐧𝐚𝐥𝐲𝐭𝐢𝐜𝐬 : 𝐌𝐲 𝐄𝐧𝐝-𝐭𝐨-𝐄𝐧𝐝 𝐌𝐢𝐜𝐫𝐨𝐬𝐨𝐟𝐭 𝐅𝐚𝐛𝐫𝐢𝐜 𝐃𝐚𝐭𝐚 𝐄𝐧𝐠𝐢𝐧𝐞𝐞𝐫𝐢𝐧𝐠𝐏𝐫𝐨𝐣𝐞𝐜𝐭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4E0777-CE7E-D6C9-0ADE-C2C575759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" y="888689"/>
            <a:ext cx="12015019" cy="567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014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AB2B0-CB5D-49EC-6244-A017C7100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2DD01A-CE9D-174A-C58F-307643573AC6}"/>
              </a:ext>
            </a:extLst>
          </p:cNvPr>
          <p:cNvSpPr/>
          <p:nvPr/>
        </p:nvSpPr>
        <p:spPr>
          <a:xfrm>
            <a:off x="88490" y="78658"/>
            <a:ext cx="12015019" cy="629264"/>
          </a:xfrm>
          <a:prstGeom prst="rect">
            <a:avLst/>
          </a:prstGeom>
          <a:solidFill>
            <a:srgbClr val="7030A0"/>
          </a:solidFill>
          <a:effectLst>
            <a:innerShdw blurRad="63500" dist="50800" dir="108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𝐄-𝐂𝐨𝐦𝐦𝐞𝐫𝐜𝐞 𝐀𝐧𝐚𝐥𝐲𝐭𝐢𝐜𝐬 : 𝐌𝐲 𝐄𝐧𝐝-𝐭𝐨-𝐄𝐧𝐝 𝐌𝐢𝐜𝐫𝐨𝐬𝐨𝐟𝐭 𝐅𝐚𝐛𝐫𝐢𝐜 𝐃𝐚𝐭𝐚 𝐄𝐧𝐠𝐢𝐧𝐞𝐞𝐫𝐢𝐧𝐠𝐏𝐫𝐨𝐣𝐞𝐜𝐭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78DDE6-A40C-E403-96ED-F5C5D562E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" y="907614"/>
            <a:ext cx="12015019" cy="575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9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4CD69-A089-B07E-447B-B8CDDE038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407F7B-5066-FF42-039C-1D0B071448C7}"/>
              </a:ext>
            </a:extLst>
          </p:cNvPr>
          <p:cNvSpPr/>
          <p:nvPr/>
        </p:nvSpPr>
        <p:spPr>
          <a:xfrm>
            <a:off x="88490" y="78658"/>
            <a:ext cx="12015019" cy="629264"/>
          </a:xfrm>
          <a:prstGeom prst="rect">
            <a:avLst/>
          </a:prstGeom>
          <a:solidFill>
            <a:srgbClr val="7030A0"/>
          </a:solidFill>
          <a:effectLst>
            <a:innerShdw blurRad="63500" dist="50800" dir="108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𝐄-𝐂𝐨𝐦𝐦𝐞𝐫𝐜𝐞 𝐀𝐧𝐚𝐥𝐲𝐭𝐢𝐜𝐬 : 𝐌𝐲 𝐄𝐧𝐝-𝐭𝐨-𝐄𝐧𝐝 𝐌𝐢𝐜𝐫𝐨𝐬𝐨𝐟𝐭 𝐅𝐚𝐛𝐫𝐢𝐜 𝐃𝐚𝐭𝐚 𝐄𝐧𝐠𝐢𝐧𝐞𝐞𝐫𝐢𝐧𝐠𝐏𝐫𝐨𝐣𝐞𝐜𝐭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3C0625-0E22-51DB-D7CD-63E02C69E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9" y="898201"/>
            <a:ext cx="12015020" cy="571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6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CB0DD-C5A3-8DE2-838E-E1444B8A8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159ED0-8327-E391-15AA-6400878802F4}"/>
              </a:ext>
            </a:extLst>
          </p:cNvPr>
          <p:cNvSpPr/>
          <p:nvPr/>
        </p:nvSpPr>
        <p:spPr>
          <a:xfrm>
            <a:off x="88490" y="78658"/>
            <a:ext cx="12015019" cy="629264"/>
          </a:xfrm>
          <a:prstGeom prst="rect">
            <a:avLst/>
          </a:prstGeom>
          <a:solidFill>
            <a:srgbClr val="7030A0"/>
          </a:solidFill>
          <a:effectLst>
            <a:innerShdw blurRad="63500" dist="50800" dir="108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𝐄-𝐂𝐨𝐦𝐦𝐞𝐫𝐜𝐞 𝐀𝐧𝐚𝐥𝐲𝐭𝐢𝐜𝐬 : 𝐌𝐲 𝐄𝐧𝐝-𝐭𝐨-𝐄𝐧𝐝 𝐌𝐢𝐜𝐫𝐨𝐬𝐨𝐟𝐭 𝐅𝐚𝐛𝐫𝐢𝐜 𝐃𝐚𝐭𝐚 𝐄𝐧𝐠𝐢𝐧𝐞𝐞𝐫𝐢𝐧𝐠𝐏𝐫𝐨𝐣𝐞𝐜𝐭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AE16A-C682-88F3-D36B-32187F84B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0" y="964450"/>
            <a:ext cx="11926529" cy="5664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73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5638A-93CA-717D-E578-E0434CEB1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94975D-C11D-1056-99B6-4BAF6EC89E4B}"/>
              </a:ext>
            </a:extLst>
          </p:cNvPr>
          <p:cNvSpPr/>
          <p:nvPr/>
        </p:nvSpPr>
        <p:spPr>
          <a:xfrm>
            <a:off x="88490" y="78658"/>
            <a:ext cx="12015019" cy="629264"/>
          </a:xfrm>
          <a:prstGeom prst="rect">
            <a:avLst/>
          </a:prstGeom>
          <a:solidFill>
            <a:srgbClr val="7030A0"/>
          </a:solidFill>
          <a:effectLst>
            <a:innerShdw blurRad="63500" dist="50800" dir="108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𝐄-𝐂𝐨𝐦𝐦𝐞𝐫𝐜𝐞 𝐀𝐧𝐚𝐥𝐲𝐭𝐢𝐜𝐬 : 𝐌𝐲 𝐄𝐧𝐝-𝐭𝐨-𝐄𝐧𝐝 𝐌𝐢𝐜𝐫𝐨𝐬𝐨𝐟𝐭 𝐅𝐚𝐛𝐫𝐢𝐜 𝐃𝐚𝐭𝐚 𝐄𝐧𝐠𝐢𝐧𝐞𝐞𝐫𝐢𝐧𝐠𝐏𝐫𝐨𝐣𝐞𝐜𝐭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23AFE0-99EC-6035-85E2-EC277A9A2DC6}"/>
              </a:ext>
            </a:extLst>
          </p:cNvPr>
          <p:cNvSpPr/>
          <p:nvPr/>
        </p:nvSpPr>
        <p:spPr>
          <a:xfrm>
            <a:off x="3539613" y="2546554"/>
            <a:ext cx="4616244" cy="1504335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accent3">
                <a:satMod val="175000"/>
                <a:alpha val="40000"/>
              </a:schemeClr>
            </a:glow>
            <a:innerShdw blurRad="114300">
              <a:prstClr val="black"/>
            </a:innerShdw>
          </a:effectLst>
          <a:scene3d>
            <a:camera prst="isometricOffAxis1Righ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13840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tx1"/>
          </a:fgClr>
          <a:bgClr>
            <a:schemeClr val="tx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F25EA0-9DE0-8F7F-044E-9C60F56D8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C38E32F-B65D-CCE9-A234-1D4E98E2980A}"/>
              </a:ext>
            </a:extLst>
          </p:cNvPr>
          <p:cNvSpPr/>
          <p:nvPr/>
        </p:nvSpPr>
        <p:spPr>
          <a:xfrm>
            <a:off x="88490" y="229002"/>
            <a:ext cx="12015020" cy="656303"/>
          </a:xfrm>
          <a:prstGeom prst="rect">
            <a:avLst/>
          </a:prstGeom>
          <a:solidFill>
            <a:srgbClr val="7030A0"/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 Medallion Architecture</a:t>
            </a: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05728-8326-666F-B610-42710D703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817" y="1339538"/>
            <a:ext cx="8169348" cy="451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3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AD4A23-7201-32BF-CA48-69E7EA9C1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4FBC6C-B08A-A01F-08D9-393AA5D031A3}"/>
              </a:ext>
            </a:extLst>
          </p:cNvPr>
          <p:cNvSpPr/>
          <p:nvPr/>
        </p:nvSpPr>
        <p:spPr>
          <a:xfrm>
            <a:off x="88490" y="78658"/>
            <a:ext cx="12015019" cy="629264"/>
          </a:xfrm>
          <a:prstGeom prst="rect">
            <a:avLst/>
          </a:prstGeom>
          <a:solidFill>
            <a:srgbClr val="7030A0"/>
          </a:solidFill>
          <a:effectLst>
            <a:innerShdw blurRad="63500" dist="50800" dir="108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𝐄-𝐂𝐨𝐦𝐦𝐞𝐫𝐜𝐞 𝐀𝐧𝐚𝐥𝐲𝐭𝐢𝐜𝐬 : 𝐌𝐲 𝐄𝐧𝐝-𝐭𝐨-𝐄𝐧𝐝 𝐌𝐢𝐜𝐫𝐨𝐬𝐨𝐟𝐭 𝐅𝐚𝐛𝐫𝐢𝐜 𝐃𝐚𝐭𝐚 𝐄𝐧𝐠𝐢𝐧𝐞𝐞𝐫𝐢𝐧𝐠𝐏𝐫𝐨𝐣𝐞𝐜𝐭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6080FB-28A2-4BDF-86A1-159F324F3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965569"/>
              </p:ext>
            </p:extLst>
          </p:nvPr>
        </p:nvGraphicFramePr>
        <p:xfrm>
          <a:off x="206477" y="1317523"/>
          <a:ext cx="4896465" cy="2644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6465">
                  <a:extLst>
                    <a:ext uri="{9D8B030D-6E8A-4147-A177-3AD203B41FA5}">
                      <a16:colId xmlns:a16="http://schemas.microsoft.com/office/drawing/2014/main" val="3300751162"/>
                    </a:ext>
                  </a:extLst>
                </a:gridCol>
              </a:tblGrid>
              <a:tr h="39183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DATASETS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75816"/>
                  </a:ext>
                </a:extLst>
              </a:tr>
              <a:tr h="39183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u="none" dirty="0">
                          <a:solidFill>
                            <a:schemeClr val="tx1"/>
                          </a:solidFill>
                        </a:rPr>
                        <a:t>Reviews .</a:t>
                      </a:r>
                      <a:r>
                        <a:rPr lang="en-IN" u="none" dirty="0" err="1">
                          <a:solidFill>
                            <a:schemeClr val="tx1"/>
                          </a:solidFill>
                        </a:rPr>
                        <a:t>json</a:t>
                      </a:r>
                      <a:endParaRPr lang="en-IN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577527"/>
                  </a:ext>
                </a:extLst>
              </a:tr>
              <a:tr h="39183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 err="1"/>
                        <a:t>Social_media</a:t>
                      </a:r>
                      <a:r>
                        <a:rPr lang="en-IN" dirty="0"/>
                        <a:t> .</a:t>
                      </a:r>
                      <a:r>
                        <a:rPr lang="en-IN" dirty="0" err="1"/>
                        <a:t>json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128183"/>
                  </a:ext>
                </a:extLst>
              </a:tr>
              <a:tr h="39183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 err="1"/>
                        <a:t>Web_logs</a:t>
                      </a:r>
                      <a:r>
                        <a:rPr lang="en-IN" dirty="0"/>
                        <a:t> .</a:t>
                      </a:r>
                      <a:r>
                        <a:rPr lang="en-IN" dirty="0" err="1"/>
                        <a:t>json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157753"/>
                  </a:ext>
                </a:extLst>
              </a:tr>
              <a:tr h="39183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 err="1"/>
                        <a:t>Orders_data</a:t>
                      </a:r>
                      <a:r>
                        <a:rPr lang="en-IN" dirty="0"/>
                        <a:t> 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568306"/>
                  </a:ext>
                </a:extLst>
              </a:tr>
              <a:tr h="68570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Customers .csv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Products .csv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08114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FED7E9E-08F1-82DC-5221-CB131EB89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225777"/>
              </p:ext>
            </p:extLst>
          </p:nvPr>
        </p:nvGraphicFramePr>
        <p:xfrm>
          <a:off x="6204155" y="1317523"/>
          <a:ext cx="5191431" cy="264487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191431">
                  <a:extLst>
                    <a:ext uri="{9D8B030D-6E8A-4147-A177-3AD203B41FA5}">
                      <a16:colId xmlns:a16="http://schemas.microsoft.com/office/drawing/2014/main" val="3300751162"/>
                    </a:ext>
                  </a:extLst>
                </a:gridCol>
              </a:tblGrid>
              <a:tr h="41615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FABRIC SERVICES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75816"/>
                  </a:ext>
                </a:extLst>
              </a:tr>
              <a:tr h="41615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u="none" dirty="0">
                          <a:solidFill>
                            <a:schemeClr val="tx1"/>
                          </a:solidFill>
                        </a:rPr>
                        <a:t>Lake 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577527"/>
                  </a:ext>
                </a:extLst>
              </a:tr>
              <a:tr h="41615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Data pipeline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128183"/>
                  </a:ext>
                </a:extLst>
              </a:tr>
              <a:tr h="41615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Notebook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157753"/>
                  </a:ext>
                </a:extLst>
              </a:tr>
              <a:tr h="41615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Power BI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568306"/>
                  </a:ext>
                </a:extLst>
              </a:tr>
              <a:tr h="56412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081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873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ED9A5-26E0-1237-97F8-72E02314D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34D37F-0432-CDF6-1C16-6FA26BA6E81D}"/>
              </a:ext>
            </a:extLst>
          </p:cNvPr>
          <p:cNvSpPr/>
          <p:nvPr/>
        </p:nvSpPr>
        <p:spPr>
          <a:xfrm>
            <a:off x="88490" y="78658"/>
            <a:ext cx="12015019" cy="629264"/>
          </a:xfrm>
          <a:prstGeom prst="rect">
            <a:avLst/>
          </a:prstGeom>
          <a:solidFill>
            <a:srgbClr val="7030A0"/>
          </a:solidFill>
          <a:effectLst>
            <a:innerShdw blurRad="63500" dist="50800" dir="108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𝐄-𝐂𝐨𝐦𝐦𝐞𝐫𝐜𝐞 𝐀𝐧𝐚𝐥𝐲𝐭𝐢𝐜𝐬 : 𝐌𝐲 𝐄𝐧𝐝-𝐭𝐨-𝐄𝐧𝐝 𝐌𝐢𝐜𝐫𝐨𝐬𝐨𝐟𝐭 𝐅𝐚𝐛𝐫𝐢𝐜 𝐃𝐚𝐭𝐚 𝐄𝐧𝐠𝐢𝐧𝐞𝐞𝐫𝐢𝐧𝐠𝐏𝐫𝐨𝐣𝐞𝐜𝐭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8A71FA-215E-74C8-2B3F-1F1AC6024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1" y="951045"/>
            <a:ext cx="12054348" cy="557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7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E80D7-0D59-27C3-B9C5-01987A891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499D14-0341-7E2A-D386-27B34CA61708}"/>
              </a:ext>
            </a:extLst>
          </p:cNvPr>
          <p:cNvSpPr/>
          <p:nvPr/>
        </p:nvSpPr>
        <p:spPr>
          <a:xfrm>
            <a:off x="88490" y="78658"/>
            <a:ext cx="12015019" cy="629264"/>
          </a:xfrm>
          <a:prstGeom prst="rect">
            <a:avLst/>
          </a:prstGeom>
          <a:solidFill>
            <a:srgbClr val="7030A0"/>
          </a:solidFill>
          <a:effectLst>
            <a:innerShdw blurRad="63500" dist="50800" dir="108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𝐄-𝐂𝐨𝐦𝐦𝐞𝐫𝐜𝐞 𝐀𝐧𝐚𝐥𝐲𝐭𝐢𝐜𝐬 : 𝐌𝐲 𝐄𝐧𝐝-𝐭𝐨-𝐄𝐧𝐝 𝐌𝐢𝐜𝐫𝐨𝐬𝐨𝐟𝐭 𝐅𝐚𝐛𝐫𝐢𝐜 𝐃𝐚𝐭𝐚 𝐄𝐧𝐠𝐢𝐧𝐞𝐞𝐫𝐢𝐧𝐠𝐏𝐫𝐨𝐣𝐞𝐜𝐭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2EECC9-9FA8-940F-72B7-4BC6EF5B6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" y="948009"/>
            <a:ext cx="11926529" cy="561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31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F08DE-BC1C-E39E-5468-A66DFA937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026865-2738-380D-1F72-37C6676F2B0B}"/>
              </a:ext>
            </a:extLst>
          </p:cNvPr>
          <p:cNvSpPr/>
          <p:nvPr/>
        </p:nvSpPr>
        <p:spPr>
          <a:xfrm>
            <a:off x="88490" y="78658"/>
            <a:ext cx="12015019" cy="629264"/>
          </a:xfrm>
          <a:prstGeom prst="rect">
            <a:avLst/>
          </a:prstGeom>
          <a:solidFill>
            <a:srgbClr val="7030A0"/>
          </a:solidFill>
          <a:effectLst>
            <a:innerShdw blurRad="63500" dist="50800" dir="108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𝐄-𝐂𝐨𝐦𝐦𝐞𝐫𝐜𝐞 𝐀𝐧𝐚𝐥𝐲𝐭𝐢𝐜𝐬 : 𝐌𝐲 𝐄𝐧𝐝-𝐭𝐨-𝐄𝐧𝐝 𝐌𝐢𝐜𝐫𝐨𝐬𝐨𝐟𝐭 𝐅𝐚𝐛𝐫𝐢𝐜 𝐃𝐚𝐭𝐚 𝐄𝐧𝐠𝐢𝐧𝐞𝐞𝐫𝐢𝐧𝐠𝐏𝐫𝐨𝐣𝐞𝐜𝐭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D6CFA-EC39-F694-F53A-796106E52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41" y="1025780"/>
            <a:ext cx="11739717" cy="555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5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6899C-A2E4-75EF-BC60-632108C18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FC9F85-D372-5EF4-718C-3E2D7A1C0E40}"/>
              </a:ext>
            </a:extLst>
          </p:cNvPr>
          <p:cNvSpPr/>
          <p:nvPr/>
        </p:nvSpPr>
        <p:spPr>
          <a:xfrm>
            <a:off x="88490" y="78658"/>
            <a:ext cx="12015019" cy="629264"/>
          </a:xfrm>
          <a:prstGeom prst="rect">
            <a:avLst/>
          </a:prstGeom>
          <a:solidFill>
            <a:srgbClr val="7030A0"/>
          </a:solidFill>
          <a:effectLst>
            <a:innerShdw blurRad="63500" dist="50800" dir="108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𝐄-𝐂𝐨𝐦𝐦𝐞𝐫𝐜𝐞 𝐀𝐧𝐚𝐥𝐲𝐭𝐢𝐜𝐬 : 𝐌𝐲 𝐄𝐧𝐝-𝐭𝐨-𝐄𝐧𝐝 𝐌𝐢𝐜𝐫𝐨𝐬𝐨𝐟𝐭 𝐅𝐚𝐛𝐫𝐢𝐜 𝐃𝐚𝐭𝐚 𝐄𝐧𝐠𝐢𝐧𝐞𝐞𝐫𝐢𝐧𝐠𝐏𝐫𝐨𝐣𝐞𝐜𝐭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2EDF1E-7BD8-8FEA-39DC-9DE118F08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9" y="922574"/>
            <a:ext cx="12015020" cy="570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86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908F6-3CA9-8228-9F0B-2ABD0B26D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E11695-518E-E8B6-6B4C-551C27CBF36B}"/>
              </a:ext>
            </a:extLst>
          </p:cNvPr>
          <p:cNvSpPr/>
          <p:nvPr/>
        </p:nvSpPr>
        <p:spPr>
          <a:xfrm>
            <a:off x="88490" y="78658"/>
            <a:ext cx="12015019" cy="629264"/>
          </a:xfrm>
          <a:prstGeom prst="rect">
            <a:avLst/>
          </a:prstGeom>
          <a:solidFill>
            <a:srgbClr val="7030A0"/>
          </a:solidFill>
          <a:effectLst>
            <a:innerShdw blurRad="63500" dist="50800" dir="108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𝐄-𝐂𝐨𝐦𝐦𝐞𝐫𝐜𝐞 𝐀𝐧𝐚𝐥𝐲𝐭𝐢𝐜𝐬 : 𝐌𝐲 𝐄𝐧𝐝-𝐭𝐨-𝐄𝐧𝐝 𝐌𝐢𝐜𝐫𝐨𝐬𝐨𝐟𝐭 𝐅𝐚𝐛𝐫𝐢𝐜 𝐃𝐚𝐭𝐚 𝐄𝐧𝐠𝐢𝐧𝐞𝐞𝐫𝐢𝐧𝐠𝐏𝐫𝐨𝐣𝐞𝐜𝐭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F4FA7-C2B4-CE0A-07A7-B30264F4E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0" y="951210"/>
            <a:ext cx="11838039" cy="559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8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F29BA-1043-71BD-B854-A63671F80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6DB0BD-3F5F-FFA0-A8F8-A428FCA6FADB}"/>
              </a:ext>
            </a:extLst>
          </p:cNvPr>
          <p:cNvSpPr/>
          <p:nvPr/>
        </p:nvSpPr>
        <p:spPr>
          <a:xfrm>
            <a:off x="88490" y="78658"/>
            <a:ext cx="12015019" cy="629264"/>
          </a:xfrm>
          <a:prstGeom prst="rect">
            <a:avLst/>
          </a:prstGeom>
          <a:solidFill>
            <a:srgbClr val="7030A0"/>
          </a:solidFill>
          <a:effectLst>
            <a:innerShdw blurRad="63500" dist="50800" dir="10800000">
              <a:prstClr val="black">
                <a:alpha val="50000"/>
              </a:prstClr>
            </a:innerShdw>
            <a:softEdge rad="1270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𝐄-𝐂𝐨𝐦𝐦𝐞𝐫𝐜𝐞 𝐀𝐧𝐚𝐥𝐲𝐭𝐢𝐜𝐬 : 𝐌𝐲 𝐄𝐧𝐝-𝐭𝐨-𝐄𝐧𝐝 𝐌𝐢𝐜𝐫𝐨𝐬𝐨𝐟𝐭 𝐅𝐚𝐛𝐫𝐢𝐜 𝐃𝐚𝐭𝐚 𝐄𝐧𝐠𝐢𝐧𝐞𝐞𝐫𝐢𝐧𝐠𝐏𝐫𝐨𝐣𝐞𝐜𝐭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14DE04-C94A-2DC1-5CC9-671FFC3E9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7" y="1057129"/>
            <a:ext cx="11808542" cy="555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899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296</Words>
  <Application>Microsoft Office PowerPoint</Application>
  <PresentationFormat>Widescreen</PresentationFormat>
  <Paragraphs>31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gopikrishna upputuri</dc:creator>
  <cp:lastModifiedBy>gopikrishna upputuri</cp:lastModifiedBy>
  <cp:revision>3</cp:revision>
  <dcterms:created xsi:type="dcterms:W3CDTF">2025-08-24T17:19:30Z</dcterms:created>
  <dcterms:modified xsi:type="dcterms:W3CDTF">2025-08-27T13:00:17Z</dcterms:modified>
</cp:coreProperties>
</file>