
<file path=[Content_Types].xml><?xml version="1.0" encoding="utf-8"?>
<Types xmlns="http://schemas.openxmlformats.org/package/2006/content-types">
  <Default Extension="jpeg" ContentType="image/jpeg"/>
  <Default Extension="JPG" ContentType="image/.jpg"/>
  <Default Extension="png" ContentType="image/png"/>
  <Default Extension="mp4" ContentType="video/mp4"/>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Lst>
  <p:sldSz cx="12192000" cy="6858000"/>
  <p:notesSz cx="6858000" cy="9144000"/>
  <p:custDataLst>
    <p:tags r:id="rId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bleStyles" Target="tableStyles.xml"/><Relationship Id="rId7" Type="http://schemas.openxmlformats.org/officeDocument/2006/relationships/viewProps" Target="viewProps.xml"/><Relationship Id="rId6" Type="http://schemas.openxmlformats.org/officeDocument/2006/relationships/presProps" Target="presProps.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png"/><Relationship Id="rId2" Type="http://schemas.microsoft.com/office/2007/relationships/media" Target="../media/media1.mp4"/><Relationship Id="rId1" Type="http://schemas.openxmlformats.org/officeDocument/2006/relationships/video" Target="../media/media1.mp4"/></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png"/><Relationship Id="rId2" Type="http://schemas.microsoft.com/office/2007/relationships/media" Target="../media/media2.mp4"/><Relationship Id="rId1" Type="http://schemas.openxmlformats.org/officeDocument/2006/relationships/video" Target="../media/media2.mp4"/></Relationships>
</file>

<file path=ppt/slides/_rels/slide3.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image" Target="../media/image5.png"/><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image" Target="../media/image4.png"/><Relationship Id="rId3" Type="http://schemas.openxmlformats.org/officeDocument/2006/relationships/tags" Target="../tags/tag2.xml"/><Relationship Id="rId2" Type="http://schemas.openxmlformats.org/officeDocument/2006/relationships/image" Target="../media/image3.png"/><Relationship Id="rId14" Type="http://schemas.openxmlformats.org/officeDocument/2006/relationships/slideLayout" Target="../slideLayouts/slideLayout7.xml"/><Relationship Id="rId13" Type="http://schemas.openxmlformats.org/officeDocument/2006/relationships/image" Target="../media/image7.png"/><Relationship Id="rId12" Type="http://schemas.openxmlformats.org/officeDocument/2006/relationships/tags" Target="../tags/tag8.xml"/><Relationship Id="rId11" Type="http://schemas.openxmlformats.org/officeDocument/2006/relationships/image" Target="../media/image6.png"/><Relationship Id="rId10" Type="http://schemas.openxmlformats.org/officeDocument/2006/relationships/tags" Target="../tags/tag7.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20241001_012323">
            <a:hlinkClick r:id="" action="ppaction://media"/>
          </p:cNvPr>
          <p:cNvPicPr/>
          <p:nvPr>
            <a:videoFile r:link="rId1"/>
            <p:extLst>
              <p:ext uri="{DAA4B4D4-6D71-4841-9C94-3DE7FCFB9230}">
                <p14:media xmlns:p14="http://schemas.microsoft.com/office/powerpoint/2010/main" r:embed="rId2"/>
              </p:ext>
            </p:extLst>
          </p:nvPr>
        </p:nvPicPr>
        <p:blipFill>
          <a:blip r:embed="rId3"/>
          <a:stretch>
            <a:fillRect/>
          </a:stretch>
        </p:blipFill>
        <p:spPr>
          <a:xfrm>
            <a:off x="431165" y="276860"/>
            <a:ext cx="7513320" cy="6096000"/>
          </a:xfrm>
          <a:prstGeom prst="rect">
            <a:avLst/>
          </a:prstGeom>
        </p:spPr>
      </p:pic>
      <p:sp>
        <p:nvSpPr>
          <p:cNvPr id="5" name="文本框 4"/>
          <p:cNvSpPr txBox="1"/>
          <p:nvPr/>
        </p:nvSpPr>
        <p:spPr>
          <a:xfrm>
            <a:off x="7833360" y="513715"/>
            <a:ext cx="4064000" cy="1198880"/>
          </a:xfrm>
          <a:prstGeom prst="rect">
            <a:avLst/>
          </a:prstGeom>
          <a:noFill/>
        </p:spPr>
        <p:txBody>
          <a:bodyPr wrap="square" rtlCol="0">
            <a:spAutoFit/>
          </a:bodyPr>
          <a:p>
            <a:r>
              <a:rPr lang="zh-CN" altLang="en-US"/>
              <a:t>选择一个典型周期信号，计算其傅里叶级数，在自己的信号分析仪中展示通过加权的三角信号求和逼近该周期信号的过程。</a:t>
            </a:r>
            <a:endParaRPr lang="zh-CN" altLang="en-US"/>
          </a:p>
        </p:txBody>
      </p:sp>
      <p:sp>
        <p:nvSpPr>
          <p:cNvPr id="6" name="文本框 5"/>
          <p:cNvSpPr txBox="1"/>
          <p:nvPr/>
        </p:nvSpPr>
        <p:spPr>
          <a:xfrm>
            <a:off x="7944485" y="3497580"/>
            <a:ext cx="4064000" cy="922020"/>
          </a:xfrm>
          <a:prstGeom prst="rect">
            <a:avLst/>
          </a:prstGeom>
          <a:noFill/>
        </p:spPr>
        <p:txBody>
          <a:bodyPr wrap="square" rtlCol="0">
            <a:spAutoFit/>
          </a:bodyPr>
          <a:p>
            <a:r>
              <a:rPr lang="zh-CN" altLang="en-US"/>
              <a:t>第一个任务。</a:t>
            </a:r>
            <a:br>
              <a:rPr lang="zh-CN" altLang="en-US"/>
            </a:br>
            <a:r>
              <a:rPr lang="zh-CN" altLang="en-US"/>
              <a:t>选择了方波周期信号。并展示了逼近</a:t>
            </a:r>
            <a:r>
              <a:rPr lang="zh-CN" altLang="en-US"/>
              <a:t>过程</a:t>
            </a:r>
            <a:endParaRPr lang="zh-CN" altLang="en-US"/>
          </a:p>
        </p:txBody>
      </p:sp>
    </p:spTree>
  </p:cSld>
  <p:clrMapOvr>
    <a:masterClrMapping/>
  </p:clrMapOvr>
  <p:timing>
    <p:tnLst>
      <p:par>
        <p:cTn id="1" dur="indefinite" restart="never" nodeType="tmRoot">
          <p:childTnLst>
            <p:video fullScrn="0">
              <p:cMediaNode>
                <p:cTn id="2" fill="hold" display="1">
                  <p:stCondLst>
                    <p:cond delay="indefinite"/>
                  </p:stCondLst>
                </p:cTn>
                <p:tgtEl>
                  <p:spTgt spid="4"/>
                </p:tgtEl>
              </p:cMediaNode>
            </p:vide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20241001_013158">
            <a:hlinkClick r:id="" action="ppaction://media"/>
          </p:cNvPr>
          <p:cNvPicPr/>
          <p:nvPr>
            <a:videoFile r:link="rId1"/>
            <p:extLst>
              <p:ext uri="{DAA4B4D4-6D71-4841-9C94-3DE7FCFB9230}">
                <p14:media xmlns:p14="http://schemas.microsoft.com/office/powerpoint/2010/main" r:embed="rId2"/>
              </p:ext>
            </p:extLst>
          </p:nvPr>
        </p:nvPicPr>
        <p:blipFill>
          <a:blip r:embed="rId3"/>
          <a:stretch>
            <a:fillRect/>
          </a:stretch>
        </p:blipFill>
        <p:spPr>
          <a:xfrm>
            <a:off x="196215" y="213995"/>
            <a:ext cx="7513320" cy="6096000"/>
          </a:xfrm>
          <a:prstGeom prst="rect">
            <a:avLst/>
          </a:prstGeom>
        </p:spPr>
      </p:pic>
      <p:sp>
        <p:nvSpPr>
          <p:cNvPr id="3" name="文本框 2"/>
          <p:cNvSpPr txBox="1"/>
          <p:nvPr/>
        </p:nvSpPr>
        <p:spPr>
          <a:xfrm>
            <a:off x="7887970" y="873125"/>
            <a:ext cx="4064000" cy="368300"/>
          </a:xfrm>
          <a:prstGeom prst="rect">
            <a:avLst/>
          </a:prstGeom>
          <a:noFill/>
        </p:spPr>
        <p:txBody>
          <a:bodyPr wrap="square" rtlCol="0">
            <a:spAutoFit/>
          </a:bodyPr>
          <a:p>
            <a:r>
              <a:rPr lang="zh-CN" altLang="en-US"/>
              <a:t>录制音频信号并生成相关谱</a:t>
            </a:r>
            <a:r>
              <a:rPr lang="zh-CN" altLang="en-US"/>
              <a:t>图像</a:t>
            </a:r>
            <a:endParaRPr lang="zh-CN" altLang="en-US"/>
          </a:p>
        </p:txBody>
      </p:sp>
    </p:spTree>
  </p:cSld>
  <p:clrMapOvr>
    <a:masterClrMapping/>
  </p:clrMapOvr>
  <p:timing>
    <p:tnLst>
      <p:par>
        <p:cTn id="1" dur="indefinite" restart="never" nodeType="tmRoot">
          <p:childTnLst>
            <p:video fullScrn="0">
              <p:cMediaNode vol="100000">
                <p:cTn id="2" fill="hold" display="1">
                  <p:stCondLst>
                    <p:cond delay="indefinite"/>
                  </p:stCondLst>
                </p:cTn>
                <p:tgtEl>
                  <p:spTgt spid="2"/>
                </p:tgtEl>
              </p:cMediaNode>
            </p:vide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custDataLst>
              <p:tags r:id="rId1"/>
            </p:custDataLst>
          </p:nvPr>
        </p:nvPicPr>
        <p:blipFill>
          <a:blip r:embed="rId2"/>
          <a:stretch>
            <a:fillRect/>
          </a:stretch>
        </p:blipFill>
        <p:spPr>
          <a:xfrm>
            <a:off x="361949" y="5499702"/>
            <a:ext cx="4394127" cy="1261724"/>
          </a:xfrm>
          <a:prstGeom prst="rect">
            <a:avLst/>
          </a:prstGeom>
        </p:spPr>
      </p:pic>
      <p:pic>
        <p:nvPicPr>
          <p:cNvPr id="3" name="图片 2"/>
          <p:cNvPicPr>
            <a:picLocks noChangeAspect="1"/>
          </p:cNvPicPr>
          <p:nvPr>
            <p:custDataLst>
              <p:tags r:id="rId3"/>
            </p:custDataLst>
          </p:nvPr>
        </p:nvPicPr>
        <p:blipFill>
          <a:blip r:embed="rId4"/>
          <a:stretch>
            <a:fillRect/>
          </a:stretch>
        </p:blipFill>
        <p:spPr>
          <a:xfrm>
            <a:off x="513712" y="4280523"/>
            <a:ext cx="4196645" cy="1219180"/>
          </a:xfrm>
          <a:prstGeom prst="rect">
            <a:avLst/>
          </a:prstGeom>
        </p:spPr>
      </p:pic>
      <p:sp>
        <p:nvSpPr>
          <p:cNvPr id="4" name="文本框 3"/>
          <p:cNvSpPr txBox="1"/>
          <p:nvPr>
            <p:custDataLst>
              <p:tags r:id="rId5"/>
            </p:custDataLst>
          </p:nvPr>
        </p:nvSpPr>
        <p:spPr>
          <a:xfrm>
            <a:off x="4815141" y="5946741"/>
            <a:ext cx="975981" cy="368300"/>
          </a:xfrm>
          <a:prstGeom prst="rect">
            <a:avLst/>
          </a:prstGeom>
          <a:noFill/>
        </p:spPr>
        <p:txBody>
          <a:bodyPr wrap="square" rtlCol="0">
            <a:spAutoFit/>
          </a:bodyPr>
          <a:p>
            <a:r>
              <a:rPr lang="zh-CN" altLang="en-US"/>
              <a:t>虚</a:t>
            </a:r>
            <a:r>
              <a:rPr lang="zh-CN" altLang="en-US"/>
              <a:t>频谱</a:t>
            </a:r>
            <a:endParaRPr lang="zh-CN" altLang="en-US"/>
          </a:p>
        </p:txBody>
      </p:sp>
      <p:sp>
        <p:nvSpPr>
          <p:cNvPr id="5" name="文本框 4"/>
          <p:cNvSpPr txBox="1"/>
          <p:nvPr>
            <p:custDataLst>
              <p:tags r:id="rId6"/>
            </p:custDataLst>
          </p:nvPr>
        </p:nvSpPr>
        <p:spPr>
          <a:xfrm>
            <a:off x="4815141" y="4581510"/>
            <a:ext cx="975981" cy="368300"/>
          </a:xfrm>
          <a:prstGeom prst="rect">
            <a:avLst/>
          </a:prstGeom>
          <a:noFill/>
        </p:spPr>
        <p:txBody>
          <a:bodyPr wrap="square" rtlCol="0">
            <a:spAutoFit/>
          </a:bodyPr>
          <a:p>
            <a:r>
              <a:rPr lang="zh-CN" altLang="en-US"/>
              <a:t>实</a:t>
            </a:r>
            <a:r>
              <a:rPr lang="zh-CN" altLang="en-US"/>
              <a:t>频谱</a:t>
            </a:r>
            <a:endParaRPr lang="zh-CN" altLang="en-US"/>
          </a:p>
        </p:txBody>
      </p:sp>
      <p:pic>
        <p:nvPicPr>
          <p:cNvPr id="7" name="图片 6"/>
          <p:cNvPicPr>
            <a:picLocks noChangeAspect="1"/>
          </p:cNvPicPr>
          <p:nvPr>
            <p:custDataLst>
              <p:tags r:id="rId7"/>
            </p:custDataLst>
          </p:nvPr>
        </p:nvPicPr>
        <p:blipFill>
          <a:blip r:embed="rId8"/>
          <a:stretch>
            <a:fillRect/>
          </a:stretch>
        </p:blipFill>
        <p:spPr>
          <a:xfrm>
            <a:off x="467357" y="1673256"/>
            <a:ext cx="4288718" cy="1227434"/>
          </a:xfrm>
          <a:prstGeom prst="rect">
            <a:avLst/>
          </a:prstGeom>
        </p:spPr>
      </p:pic>
      <p:sp>
        <p:nvSpPr>
          <p:cNvPr id="8" name="文本框 7"/>
          <p:cNvSpPr txBox="1"/>
          <p:nvPr>
            <p:custDataLst>
              <p:tags r:id="rId9"/>
            </p:custDataLst>
          </p:nvPr>
        </p:nvSpPr>
        <p:spPr>
          <a:xfrm>
            <a:off x="4786566" y="2087266"/>
            <a:ext cx="1004556" cy="368300"/>
          </a:xfrm>
          <a:prstGeom prst="rect">
            <a:avLst/>
          </a:prstGeom>
          <a:noFill/>
        </p:spPr>
        <p:txBody>
          <a:bodyPr wrap="square" rtlCol="0">
            <a:spAutoFit/>
          </a:bodyPr>
          <a:p>
            <a:r>
              <a:rPr lang="zh-CN" altLang="en-US"/>
              <a:t>幅值谱</a:t>
            </a:r>
            <a:endParaRPr lang="zh-CN" altLang="en-US"/>
          </a:p>
        </p:txBody>
      </p:sp>
      <p:pic>
        <p:nvPicPr>
          <p:cNvPr id="9" name="图片 8"/>
          <p:cNvPicPr>
            <a:picLocks noChangeAspect="1"/>
          </p:cNvPicPr>
          <p:nvPr>
            <p:custDataLst>
              <p:tags r:id="rId10"/>
            </p:custDataLst>
          </p:nvPr>
        </p:nvPicPr>
        <p:blipFill>
          <a:blip r:embed="rId11"/>
          <a:stretch>
            <a:fillRect/>
          </a:stretch>
        </p:blipFill>
        <p:spPr>
          <a:xfrm>
            <a:off x="316230" y="321364"/>
            <a:ext cx="4498900" cy="1279504"/>
          </a:xfrm>
          <a:prstGeom prst="rect">
            <a:avLst/>
          </a:prstGeom>
        </p:spPr>
      </p:pic>
      <p:sp>
        <p:nvSpPr>
          <p:cNvPr id="10" name="文本框 9"/>
          <p:cNvSpPr txBox="1"/>
          <p:nvPr>
            <p:custDataLst>
              <p:tags r:id="rId12"/>
            </p:custDataLst>
          </p:nvPr>
        </p:nvSpPr>
        <p:spPr>
          <a:xfrm>
            <a:off x="4710367" y="718860"/>
            <a:ext cx="814058" cy="645160"/>
          </a:xfrm>
          <a:prstGeom prst="rect">
            <a:avLst/>
          </a:prstGeom>
          <a:noFill/>
        </p:spPr>
        <p:txBody>
          <a:bodyPr wrap="square" rtlCol="0">
            <a:spAutoFit/>
          </a:bodyPr>
          <a:p>
            <a:r>
              <a:rPr lang="zh-CN" altLang="en-US"/>
              <a:t>功率谱</a:t>
            </a:r>
            <a:endParaRPr lang="zh-CN" altLang="en-US"/>
          </a:p>
        </p:txBody>
      </p:sp>
      <p:pic>
        <p:nvPicPr>
          <p:cNvPr id="11" name="图片 10"/>
          <p:cNvPicPr>
            <a:picLocks noChangeAspect="1"/>
          </p:cNvPicPr>
          <p:nvPr/>
        </p:nvPicPr>
        <p:blipFill>
          <a:blip r:embed="rId13"/>
          <a:stretch>
            <a:fillRect/>
          </a:stretch>
        </p:blipFill>
        <p:spPr>
          <a:xfrm>
            <a:off x="454660" y="2972435"/>
            <a:ext cx="4255770" cy="1283970"/>
          </a:xfrm>
          <a:prstGeom prst="rect">
            <a:avLst/>
          </a:prstGeom>
        </p:spPr>
      </p:pic>
      <p:sp>
        <p:nvSpPr>
          <p:cNvPr id="12" name="文本框 11"/>
          <p:cNvSpPr txBox="1"/>
          <p:nvPr/>
        </p:nvSpPr>
        <p:spPr>
          <a:xfrm>
            <a:off x="4814570" y="3540125"/>
            <a:ext cx="1649730" cy="368300"/>
          </a:xfrm>
          <a:prstGeom prst="rect">
            <a:avLst/>
          </a:prstGeom>
          <a:noFill/>
        </p:spPr>
        <p:txBody>
          <a:bodyPr wrap="square" rtlCol="0">
            <a:spAutoFit/>
          </a:bodyPr>
          <a:p>
            <a:r>
              <a:rPr lang="zh-CN" altLang="en-US"/>
              <a:t>相位谱（</a:t>
            </a:r>
            <a:r>
              <a:rPr lang="zh-CN" altLang="en-US"/>
              <a:t>部分）</a:t>
            </a:r>
            <a:endParaRPr lang="zh-CN" altLang="en-US"/>
          </a:p>
        </p:txBody>
      </p:sp>
      <p:sp>
        <p:nvSpPr>
          <p:cNvPr id="13" name="文本框 12"/>
          <p:cNvSpPr txBox="1"/>
          <p:nvPr/>
        </p:nvSpPr>
        <p:spPr>
          <a:xfrm>
            <a:off x="6793865" y="500380"/>
            <a:ext cx="4064000" cy="922020"/>
          </a:xfrm>
          <a:prstGeom prst="rect">
            <a:avLst/>
          </a:prstGeom>
          <a:noFill/>
        </p:spPr>
        <p:txBody>
          <a:bodyPr wrap="square" rtlCol="0">
            <a:spAutoFit/>
          </a:bodyPr>
          <a:p>
            <a:r>
              <a:rPr lang="zh-CN" altLang="en-US"/>
              <a:t>功率谱描述信号在各个频率上的能量分布。通常，峰值代表信号的主要能量集中在特定频率上。</a:t>
            </a:r>
            <a:endParaRPr lang="zh-CN" altLang="en-US"/>
          </a:p>
        </p:txBody>
      </p:sp>
      <p:sp>
        <p:nvSpPr>
          <p:cNvPr id="14" name="文本框 13"/>
          <p:cNvSpPr txBox="1"/>
          <p:nvPr/>
        </p:nvSpPr>
        <p:spPr>
          <a:xfrm>
            <a:off x="6793865" y="1821180"/>
            <a:ext cx="4064000" cy="1198880"/>
          </a:xfrm>
          <a:prstGeom prst="rect">
            <a:avLst/>
          </a:prstGeom>
          <a:noFill/>
        </p:spPr>
        <p:txBody>
          <a:bodyPr wrap="square" rtlCol="0">
            <a:spAutoFit/>
          </a:bodyPr>
          <a:p>
            <a:r>
              <a:rPr lang="zh-CN" altLang="en-US"/>
              <a:t>表示信号中各个频率分量的振幅，反映了信号的强度。幅值大的频率成分对信号的贡献更大，通常是信号中的主频</a:t>
            </a:r>
            <a:endParaRPr lang="zh-CN" altLang="en-US"/>
          </a:p>
        </p:txBody>
      </p:sp>
      <p:sp>
        <p:nvSpPr>
          <p:cNvPr id="15" name="文本框 14"/>
          <p:cNvSpPr txBox="1"/>
          <p:nvPr/>
        </p:nvSpPr>
        <p:spPr>
          <a:xfrm>
            <a:off x="6793865" y="3334385"/>
            <a:ext cx="4064000" cy="922020"/>
          </a:xfrm>
          <a:prstGeom prst="rect">
            <a:avLst/>
          </a:prstGeom>
          <a:noFill/>
        </p:spPr>
        <p:txBody>
          <a:bodyPr wrap="square" rtlCol="0">
            <a:spAutoFit/>
          </a:bodyPr>
          <a:p>
            <a:r>
              <a:rPr lang="zh-CN" altLang="en-US"/>
              <a:t>相位谱显示了不同频率分量的相位信息。它决定了频率分量的组合方式，进而影响信号的时域表现。</a:t>
            </a:r>
            <a:endParaRPr lang="zh-CN" altLang="en-US"/>
          </a:p>
        </p:txBody>
      </p:sp>
      <p:sp>
        <p:nvSpPr>
          <p:cNvPr id="16" name="文本框 15"/>
          <p:cNvSpPr txBox="1"/>
          <p:nvPr/>
        </p:nvSpPr>
        <p:spPr>
          <a:xfrm>
            <a:off x="6793865" y="4655820"/>
            <a:ext cx="4064000" cy="1753235"/>
          </a:xfrm>
          <a:prstGeom prst="rect">
            <a:avLst/>
          </a:prstGeom>
          <a:noFill/>
        </p:spPr>
        <p:txBody>
          <a:bodyPr wrap="square" rtlCol="0">
            <a:spAutoFit/>
          </a:bodyPr>
          <a:p>
            <a:r>
              <a:rPr lang="zh-CN" altLang="en-US"/>
              <a:t>实频谱和虚频谱对应的是信号的傅里叶变换结果的实部和虚部</a:t>
            </a:r>
            <a:endParaRPr lang="zh-CN" altLang="en-US"/>
          </a:p>
          <a:p>
            <a:r>
              <a:rPr lang="zh-CN" altLang="en-US"/>
              <a:t>傅里叶变换的结果是复数，由实部和虚部组成。实频谱和虚频谱共同描述了信号在频域中的行为。它们分别捕捉了信号的余弦和正弦分量</a:t>
            </a:r>
            <a:endParaRPr lang="zh-CN" altLang="en-US"/>
          </a:p>
        </p:txBody>
      </p:sp>
    </p:spTree>
  </p:cSld>
  <p:clrMapOvr>
    <a:masterClrMapping/>
  </p:clrMapOvr>
</p:sld>
</file>

<file path=ppt/tags/tag1.xml><?xml version="1.0" encoding="utf-8"?>
<p:tagLst xmlns:p="http://schemas.openxmlformats.org/presentationml/2006/main">
  <p:tag name="KSO_WM_DIAGRAM_VIRTUALLY_FRAME" val="{&quot;height&quot;:507.1,&quot;left&quot;:24.9,&quot;top&quot;:25.3,&quot;width&quot;:460.1}"/>
</p:tagLst>
</file>

<file path=ppt/tags/tag2.xml><?xml version="1.0" encoding="utf-8"?>
<p:tagLst xmlns:p="http://schemas.openxmlformats.org/presentationml/2006/main">
  <p:tag name="KSO_WM_DIAGRAM_VIRTUALLY_FRAME" val="{&quot;height&quot;:507.1,&quot;left&quot;:24.9,&quot;top&quot;:25.3,&quot;width&quot;:460.1}"/>
</p:tagLst>
</file>

<file path=ppt/tags/tag3.xml><?xml version="1.0" encoding="utf-8"?>
<p:tagLst xmlns:p="http://schemas.openxmlformats.org/presentationml/2006/main">
  <p:tag name="KSO_WM_DIAGRAM_VIRTUALLY_FRAME" val="{&quot;height&quot;:507.1,&quot;left&quot;:24.9,&quot;top&quot;:25.3,&quot;width&quot;:460.1}"/>
</p:tagLst>
</file>

<file path=ppt/tags/tag4.xml><?xml version="1.0" encoding="utf-8"?>
<p:tagLst xmlns:p="http://schemas.openxmlformats.org/presentationml/2006/main">
  <p:tag name="KSO_WM_DIAGRAM_VIRTUALLY_FRAME" val="{&quot;height&quot;:507.1,&quot;left&quot;:24.9,&quot;top&quot;:25.3,&quot;width&quot;:460.1}"/>
</p:tagLst>
</file>

<file path=ppt/tags/tag5.xml><?xml version="1.0" encoding="utf-8"?>
<p:tagLst xmlns:p="http://schemas.openxmlformats.org/presentationml/2006/main">
  <p:tag name="KSO_WM_DIAGRAM_VIRTUALLY_FRAME" val="{&quot;height&quot;:507.1,&quot;left&quot;:24.9,&quot;top&quot;:25.3,&quot;width&quot;:460.1}"/>
</p:tagLst>
</file>

<file path=ppt/tags/tag6.xml><?xml version="1.0" encoding="utf-8"?>
<p:tagLst xmlns:p="http://schemas.openxmlformats.org/presentationml/2006/main">
  <p:tag name="KSO_WM_DIAGRAM_VIRTUALLY_FRAME" val="{&quot;height&quot;:507.1,&quot;left&quot;:24.9,&quot;top&quot;:25.3,&quot;width&quot;:460.1}"/>
</p:tagLst>
</file>

<file path=ppt/tags/tag7.xml><?xml version="1.0" encoding="utf-8"?>
<p:tagLst xmlns:p="http://schemas.openxmlformats.org/presentationml/2006/main">
  <p:tag name="KSO_WM_DIAGRAM_VIRTUALLY_FRAME" val="{&quot;height&quot;:507.1,&quot;left&quot;:24.9,&quot;top&quot;:25.3,&quot;width&quot;:460.1}"/>
</p:tagLst>
</file>

<file path=ppt/tags/tag8.xml><?xml version="1.0" encoding="utf-8"?>
<p:tagLst xmlns:p="http://schemas.openxmlformats.org/presentationml/2006/main">
  <p:tag name="KSO_WM_DIAGRAM_VIRTUALLY_FRAME" val="{&quot;height&quot;:507.1,&quot;left&quot;:24.9,&quot;top&quot;:25.3,&quot;width&quot;:460.1}"/>
</p:tagLst>
</file>

<file path=ppt/tags/tag9.xml><?xml version="1.0" encoding="utf-8"?>
<p:tagLst xmlns:p="http://schemas.openxmlformats.org/presentationml/2006/main">
  <p:tag name="commondata" val="eyJoZGlkIjoiY2Q4OWJiNzllNjdjOTMwOWJkM2M4OGNiMTUzZDM0ZGIifQ=="/>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335</Words>
  <Application>WPS 演示</Application>
  <PresentationFormat>宽屏</PresentationFormat>
  <Paragraphs>25</Paragraphs>
  <Slides>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vt:i4>
      </vt:variant>
    </vt:vector>
  </HeadingPairs>
  <TitlesOfParts>
    <vt:vector size="10" baseType="lpstr">
      <vt:lpstr>Arial</vt:lpstr>
      <vt:lpstr>宋体</vt:lpstr>
      <vt:lpstr>Wingdings</vt:lpstr>
      <vt:lpstr>Arial Unicode MS</vt:lpstr>
      <vt:lpstr>Calibri</vt:lpstr>
      <vt:lpstr>微软雅黑</vt:lpstr>
      <vt:lpstr>WPS</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Zotechen</dc:creator>
  <cp:lastModifiedBy>WPS_1664029974</cp:lastModifiedBy>
  <cp:revision>4</cp:revision>
  <dcterms:created xsi:type="dcterms:W3CDTF">2023-08-09T12:44:00Z</dcterms:created>
  <dcterms:modified xsi:type="dcterms:W3CDTF">2024-09-30T17:47:19Z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2052-12.1.0.18276</vt:lpwstr>
  </property>
</Properties>
</file>