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7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2400" y="836712"/>
            <a:ext cx="7200000" cy="54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9712" y="1772816"/>
            <a:ext cx="5288114" cy="3528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인트로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화</a:t>
            </a:r>
            <a:r>
              <a:rPr lang="ko-KR" altLang="en-US" dirty="0"/>
              <a:t>면</a:t>
            </a:r>
          </a:p>
        </p:txBody>
      </p:sp>
      <p:cxnSp>
        <p:nvCxnSpPr>
          <p:cNvPr id="7" name="직선 화살표 연결선 6"/>
          <p:cNvCxnSpPr>
            <a:stCxn id="4" idx="0"/>
          </p:cNvCxnSpPr>
          <p:nvPr/>
        </p:nvCxnSpPr>
        <p:spPr>
          <a:xfrm>
            <a:off x="4572400" y="836712"/>
            <a:ext cx="10110" cy="9605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4008" y="105273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20%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4572000" y="5301208"/>
            <a:ext cx="4874" cy="9361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976474" y="3284984"/>
            <a:ext cx="100323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7236296" y="3356992"/>
            <a:ext cx="94097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5616" y="285293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20%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4008" y="56612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20%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52320" y="29249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20%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116632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화면 배치</a:t>
            </a:r>
            <a:endParaRPr lang="ko-KR" altLang="en-US" b="1"/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4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2400" y="836712"/>
            <a:ext cx="7200000" cy="54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9712" y="1772816"/>
            <a:ext cx="5288114" cy="3528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인트로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화</a:t>
            </a:r>
            <a:r>
              <a:rPr lang="ko-KR" altLang="en-US" dirty="0"/>
              <a:t>면</a:t>
            </a:r>
          </a:p>
        </p:txBody>
      </p:sp>
      <p:cxnSp>
        <p:nvCxnSpPr>
          <p:cNvPr id="7" name="직선 화살표 연결선 6"/>
          <p:cNvCxnSpPr>
            <a:stCxn id="4" idx="0"/>
          </p:cNvCxnSpPr>
          <p:nvPr/>
        </p:nvCxnSpPr>
        <p:spPr>
          <a:xfrm>
            <a:off x="4572400" y="836712"/>
            <a:ext cx="10110" cy="9605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4008" y="105273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20%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4572000" y="5301208"/>
            <a:ext cx="4874" cy="9361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976474" y="3284984"/>
            <a:ext cx="100323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7236296" y="3356992"/>
            <a:ext cx="94097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5616" y="285293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20%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4008" y="56612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20%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52320" y="29249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20%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2825" y="2171700"/>
            <a:ext cx="20383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왼쪽으로 구부러진 화살표 14"/>
          <p:cNvSpPr/>
          <p:nvPr/>
        </p:nvSpPr>
        <p:spPr>
          <a:xfrm>
            <a:off x="5436096" y="3645024"/>
            <a:ext cx="1331640" cy="1296144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사각형 설명선 17"/>
          <p:cNvSpPr/>
          <p:nvPr/>
        </p:nvSpPr>
        <p:spPr>
          <a:xfrm>
            <a:off x="5364088" y="980728"/>
            <a:ext cx="2664296" cy="1224136"/>
          </a:xfrm>
          <a:prstGeom prst="wedgeRectCallout">
            <a:avLst>
              <a:gd name="adj1" fmla="val -44897"/>
              <a:gd name="adj2" fmla="val 788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4138" indent="-84138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7030A0"/>
                </a:solidFill>
              </a:rPr>
              <a:t>오브젝트가 </a:t>
            </a:r>
            <a:r>
              <a:rPr lang="ko-KR" altLang="en-US" sz="1000" dirty="0" err="1" smtClean="0">
                <a:solidFill>
                  <a:srgbClr val="7030A0"/>
                </a:solidFill>
              </a:rPr>
              <a:t>한바퀴</a:t>
            </a:r>
            <a:r>
              <a:rPr lang="ko-KR" altLang="en-US" sz="1000" dirty="0" smtClean="0">
                <a:solidFill>
                  <a:srgbClr val="7030A0"/>
                </a:solidFill>
              </a:rPr>
              <a:t> 회전하거나 스페이스 키를 입력 받으면 다음 오브젝트 </a:t>
            </a:r>
            <a:r>
              <a:rPr lang="ko-KR" altLang="en-US" sz="1000" dirty="0" err="1" smtClean="0">
                <a:solidFill>
                  <a:srgbClr val="7030A0"/>
                </a:solidFill>
              </a:rPr>
              <a:t>인트로로</a:t>
            </a:r>
            <a:r>
              <a:rPr lang="ko-KR" altLang="en-US" sz="1000" dirty="0" smtClean="0">
                <a:solidFill>
                  <a:srgbClr val="7030A0"/>
                </a:solidFill>
              </a:rPr>
              <a:t> 전환</a:t>
            </a:r>
            <a:endParaRPr lang="en-US" altLang="ko-KR" sz="1000" dirty="0" smtClean="0">
              <a:solidFill>
                <a:srgbClr val="7030A0"/>
              </a:solidFill>
            </a:endParaRPr>
          </a:p>
          <a:p>
            <a:pPr marL="84138" indent="-84138">
              <a:buFont typeface="Arial" pitchFamily="34" charset="0"/>
              <a:buChar char="•"/>
            </a:pPr>
            <a:r>
              <a:rPr lang="ko-KR" altLang="en-US" sz="1000" dirty="0" err="1" smtClean="0">
                <a:solidFill>
                  <a:srgbClr val="7030A0"/>
                </a:solidFill>
              </a:rPr>
              <a:t>인트로</a:t>
            </a:r>
            <a:r>
              <a:rPr lang="ko-KR" altLang="en-US" sz="1000" dirty="0" smtClean="0">
                <a:solidFill>
                  <a:srgbClr val="7030A0"/>
                </a:solidFill>
              </a:rPr>
              <a:t> 중에 다른 입력</a:t>
            </a:r>
            <a:r>
              <a:rPr lang="en-US" altLang="ko-KR" sz="1000" dirty="0" smtClean="0">
                <a:solidFill>
                  <a:srgbClr val="7030A0"/>
                </a:solidFill>
              </a:rPr>
              <a:t>(DDS</a:t>
            </a:r>
            <a:r>
              <a:rPr lang="ko-KR" altLang="en-US" sz="1000" dirty="0" smtClean="0">
                <a:solidFill>
                  <a:srgbClr val="7030A0"/>
                </a:solidFill>
              </a:rPr>
              <a:t>를 통하여 수신하는 표적 좌표 등</a:t>
            </a:r>
            <a:r>
              <a:rPr lang="en-US" altLang="ko-KR" sz="1000" dirty="0" smtClean="0">
                <a:solidFill>
                  <a:srgbClr val="7030A0"/>
                </a:solidFill>
              </a:rPr>
              <a:t>)</a:t>
            </a:r>
            <a:r>
              <a:rPr lang="ko-KR" altLang="en-US" sz="1000" dirty="0" smtClean="0">
                <a:solidFill>
                  <a:srgbClr val="7030A0"/>
                </a:solidFill>
              </a:rPr>
              <a:t>은 모두 무시된다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539552" y="692696"/>
            <a:ext cx="2664296" cy="936104"/>
          </a:xfrm>
          <a:prstGeom prst="wedgeRectCallout">
            <a:avLst>
              <a:gd name="adj1" fmla="val 10726"/>
              <a:gd name="adj2" fmla="val 891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4138" indent="-84138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7030A0"/>
                </a:solidFill>
              </a:rPr>
              <a:t>모든 오브젝트 </a:t>
            </a:r>
            <a:r>
              <a:rPr lang="ko-KR" altLang="en-US" sz="1000" dirty="0" err="1" smtClean="0">
                <a:solidFill>
                  <a:srgbClr val="7030A0"/>
                </a:solidFill>
              </a:rPr>
              <a:t>인트로</a:t>
            </a:r>
            <a:r>
              <a:rPr lang="ko-KR" altLang="en-US" sz="1000" dirty="0" smtClean="0">
                <a:solidFill>
                  <a:srgbClr val="7030A0"/>
                </a:solidFill>
              </a:rPr>
              <a:t> 끝나면 </a:t>
            </a:r>
            <a:r>
              <a:rPr lang="ko-KR" altLang="en-US" sz="1000" dirty="0" err="1" smtClean="0">
                <a:solidFill>
                  <a:srgbClr val="7030A0"/>
                </a:solidFill>
              </a:rPr>
              <a:t>인트로</a:t>
            </a:r>
            <a:r>
              <a:rPr lang="ko-KR" altLang="en-US" sz="1000" dirty="0" smtClean="0">
                <a:solidFill>
                  <a:srgbClr val="7030A0"/>
                </a:solidFill>
              </a:rPr>
              <a:t> 화면 사라짐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</a:p>
          <a:p>
            <a:pPr marL="84138" indent="-84138">
              <a:buFont typeface="Arial" pitchFamily="34" charset="0"/>
              <a:buChar char="•"/>
            </a:pPr>
            <a:r>
              <a:rPr lang="ko-KR" altLang="en-US" sz="1000" dirty="0" err="1" smtClean="0">
                <a:solidFill>
                  <a:srgbClr val="7030A0"/>
                </a:solidFill>
              </a:rPr>
              <a:t>인트로</a:t>
            </a:r>
            <a:r>
              <a:rPr lang="ko-KR" altLang="en-US" sz="1000" dirty="0" smtClean="0">
                <a:solidFill>
                  <a:srgbClr val="7030A0"/>
                </a:solidFill>
              </a:rPr>
              <a:t> 화면이 </a:t>
            </a:r>
            <a:r>
              <a:rPr lang="ko-KR" altLang="en-US" sz="1000" dirty="0" err="1" smtClean="0">
                <a:solidFill>
                  <a:srgbClr val="7030A0"/>
                </a:solidFill>
              </a:rPr>
              <a:t>사자진</a:t>
            </a:r>
            <a:r>
              <a:rPr lang="ko-KR" altLang="en-US" sz="1000" dirty="0" smtClean="0">
                <a:solidFill>
                  <a:srgbClr val="7030A0"/>
                </a:solidFill>
              </a:rPr>
              <a:t> 후 시뮬레이션 시작됨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116632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인트로</a:t>
            </a:r>
            <a:r>
              <a:rPr lang="ko-KR" altLang="en-US" b="1" dirty="0" smtClean="0"/>
              <a:t> 화면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4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2400" y="692696"/>
            <a:ext cx="7200000" cy="54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9512" y="116632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기</a:t>
            </a:r>
            <a:r>
              <a:rPr lang="ko-KR" altLang="en-US" b="1" dirty="0" smtClean="0"/>
              <a:t>본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화면</a:t>
            </a:r>
            <a:endParaRPr lang="ko-KR" altLang="en-US" b="1" dirty="0"/>
          </a:p>
        </p:txBody>
      </p:sp>
      <p:pic>
        <p:nvPicPr>
          <p:cNvPr id="2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207" y="722050"/>
            <a:ext cx="7200000" cy="53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4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-812" y="6299380"/>
            <a:ext cx="9144000" cy="548680"/>
          </a:xfrm>
          <a:prstGeom prst="rect">
            <a:avLst/>
          </a:prstGeom>
          <a:solidFill>
            <a:schemeClr val="accent4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기본 화면은 </a:t>
            </a:r>
            <a:r>
              <a:rPr lang="en-US" altLang="ko-KR" sz="1000" dirty="0" smtClean="0">
                <a:solidFill>
                  <a:srgbClr val="FF0000"/>
                </a:solidFill>
              </a:rPr>
              <a:t>Free Run mode </a:t>
            </a:r>
            <a:r>
              <a:rPr lang="ko-KR" altLang="en-US" sz="1000" dirty="0" smtClean="0">
                <a:solidFill>
                  <a:srgbClr val="FF0000"/>
                </a:solidFill>
              </a:rPr>
              <a:t>이며 </a:t>
            </a:r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r>
              <a:rPr lang="ko-KR" altLang="en-US" sz="1000" dirty="0" smtClean="0">
                <a:solidFill>
                  <a:srgbClr val="FF0000"/>
                </a:solidFill>
              </a:rPr>
              <a:t>방향 키와 마우스를 이용하여 카메라의 </a:t>
            </a:r>
            <a:r>
              <a:rPr lang="en-US" altLang="ko-KR" sz="1000" dirty="0" smtClean="0">
                <a:solidFill>
                  <a:srgbClr val="FF0000"/>
                </a:solidFill>
              </a:rPr>
              <a:t>view point</a:t>
            </a:r>
            <a:r>
              <a:rPr lang="ko-KR" altLang="en-US" sz="1000" dirty="0" smtClean="0">
                <a:solidFill>
                  <a:srgbClr val="FF0000"/>
                </a:solidFill>
              </a:rPr>
              <a:t>를 제어한다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사각형 설명선 24"/>
          <p:cNvSpPr/>
          <p:nvPr/>
        </p:nvSpPr>
        <p:spPr>
          <a:xfrm>
            <a:off x="1835696" y="3212976"/>
            <a:ext cx="3888432" cy="2016224"/>
          </a:xfrm>
          <a:prstGeom prst="wedgeRectCallout">
            <a:avLst>
              <a:gd name="adj1" fmla="val 37477"/>
              <a:gd name="adj2" fmla="val -698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7030A0"/>
                </a:solidFill>
              </a:rPr>
              <a:t>기본 화면에서 카메라의 위치는 </a:t>
            </a:r>
            <a:r>
              <a:rPr lang="ko-KR" altLang="en-US" sz="1000" dirty="0" err="1" smtClean="0">
                <a:solidFill>
                  <a:srgbClr val="7030A0"/>
                </a:solidFill>
              </a:rPr>
              <a:t>자함의</a:t>
            </a:r>
            <a:r>
              <a:rPr lang="ko-KR" altLang="en-US" sz="1000" dirty="0" smtClean="0">
                <a:solidFill>
                  <a:srgbClr val="7030A0"/>
                </a:solidFill>
              </a:rPr>
              <a:t> 뒤</a:t>
            </a:r>
            <a:r>
              <a:rPr lang="en-US" altLang="ko-KR" sz="1000" dirty="0" smtClean="0">
                <a:solidFill>
                  <a:srgbClr val="7030A0"/>
                </a:solidFill>
              </a:rPr>
              <a:t>, </a:t>
            </a:r>
            <a:r>
              <a:rPr lang="ko-KR" altLang="en-US" sz="1000" dirty="0" smtClean="0">
                <a:solidFill>
                  <a:srgbClr val="7030A0"/>
                </a:solidFill>
              </a:rPr>
              <a:t>상방에서 </a:t>
            </a:r>
            <a:r>
              <a:rPr lang="ko-KR" altLang="en-US" sz="1000" dirty="0" err="1" smtClean="0">
                <a:solidFill>
                  <a:srgbClr val="7030A0"/>
                </a:solidFill>
              </a:rPr>
              <a:t>자함의</a:t>
            </a:r>
            <a:r>
              <a:rPr lang="ko-KR" altLang="en-US" sz="1000" dirty="0" smtClean="0">
                <a:solidFill>
                  <a:srgbClr val="7030A0"/>
                </a:solidFill>
              </a:rPr>
              <a:t> 이동을 </a:t>
            </a:r>
            <a:r>
              <a:rPr lang="ko-KR" altLang="en-US" sz="1000" dirty="0" err="1" smtClean="0">
                <a:solidFill>
                  <a:srgbClr val="7030A0"/>
                </a:solidFill>
              </a:rPr>
              <a:t>추적하게된다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</a:p>
          <a:p>
            <a:pPr marL="93663" indent="-93663"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rgbClr val="7030A0"/>
                </a:solidFill>
              </a:rPr>
              <a:t>4 </a:t>
            </a:r>
            <a:r>
              <a:rPr lang="ko-KR" altLang="en-US" sz="1000" dirty="0" smtClean="0">
                <a:solidFill>
                  <a:srgbClr val="7030A0"/>
                </a:solidFill>
              </a:rPr>
              <a:t>방향키 및 마우스를 이용하여 카메라 </a:t>
            </a:r>
            <a:r>
              <a:rPr lang="en-US" altLang="ko-KR" sz="1000" dirty="0" smtClean="0">
                <a:solidFill>
                  <a:srgbClr val="7030A0"/>
                </a:solidFill>
              </a:rPr>
              <a:t>view point</a:t>
            </a:r>
            <a:r>
              <a:rPr lang="ko-KR" altLang="en-US" sz="1000" dirty="0" smtClean="0">
                <a:solidFill>
                  <a:srgbClr val="7030A0"/>
                </a:solidFill>
              </a:rPr>
              <a:t>를 제어한다</a:t>
            </a:r>
            <a:r>
              <a:rPr lang="en-US" altLang="ko-KR" sz="1000" dirty="0" smtClean="0">
                <a:solidFill>
                  <a:srgbClr val="7030A0"/>
                </a:solidFill>
              </a:rPr>
              <a:t>. View point </a:t>
            </a:r>
            <a:r>
              <a:rPr lang="ko-KR" altLang="en-US" sz="1000" dirty="0" smtClean="0">
                <a:solidFill>
                  <a:srgbClr val="7030A0"/>
                </a:solidFill>
              </a:rPr>
              <a:t>제어는 </a:t>
            </a:r>
            <a:r>
              <a:rPr lang="en-US" altLang="ko-KR" sz="1000" dirty="0" smtClean="0">
                <a:solidFill>
                  <a:srgbClr val="7030A0"/>
                </a:solidFill>
              </a:rPr>
              <a:t>OGRE </a:t>
            </a:r>
            <a:r>
              <a:rPr lang="ko-KR" altLang="en-US" sz="1000" dirty="0" smtClean="0">
                <a:solidFill>
                  <a:srgbClr val="7030A0"/>
                </a:solidFill>
              </a:rPr>
              <a:t>기본 기능을 사용한다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2400" y="692696"/>
            <a:ext cx="7200000" cy="54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rlrl</a:t>
            </a:r>
            <a:endParaRPr lang="ko-KR" altLang="en-US" dirty="0"/>
          </a:p>
        </p:txBody>
      </p:sp>
      <p:pic>
        <p:nvPicPr>
          <p:cNvPr id="33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207" y="722050"/>
            <a:ext cx="7200000" cy="53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79512" y="116632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Target Chase Mode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화면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5076056" y="980728"/>
            <a:ext cx="2695826" cy="18722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Target Chase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화</a:t>
            </a:r>
            <a:r>
              <a:rPr lang="ko-KR" altLang="en-US" dirty="0"/>
              <a:t>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8104" y="6206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5%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endCxn id="5" idx="2"/>
          </p:cNvCxnSpPr>
          <p:nvPr/>
        </p:nvCxnSpPr>
        <p:spPr>
          <a:xfrm flipH="1" flipV="1">
            <a:off x="6423969" y="2852936"/>
            <a:ext cx="20239" cy="32403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5" idx="1"/>
          </p:cNvCxnSpPr>
          <p:nvPr/>
        </p:nvCxnSpPr>
        <p:spPr>
          <a:xfrm>
            <a:off x="971600" y="1916832"/>
            <a:ext cx="41044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5" idx="3"/>
          </p:cNvCxnSpPr>
          <p:nvPr/>
        </p:nvCxnSpPr>
        <p:spPr>
          <a:xfrm flipH="1">
            <a:off x="7771882" y="1916832"/>
            <a:ext cx="400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7704" y="19888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65%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16216" y="40770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65%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40352" y="19888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5%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6423969" y="701328"/>
            <a:ext cx="5406" cy="279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 설명선 30"/>
          <p:cNvSpPr/>
          <p:nvPr/>
        </p:nvSpPr>
        <p:spPr>
          <a:xfrm>
            <a:off x="1835696" y="3212976"/>
            <a:ext cx="3888432" cy="2016224"/>
          </a:xfrm>
          <a:prstGeom prst="wedgeRectCallout">
            <a:avLst>
              <a:gd name="adj1" fmla="val 37477"/>
              <a:gd name="adj2" fmla="val -698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7030A0"/>
                </a:solidFill>
              </a:rPr>
              <a:t>기본 화면에서 </a:t>
            </a:r>
            <a:r>
              <a:rPr lang="en-US" altLang="ko-KR" sz="1000" dirty="0" smtClean="0">
                <a:solidFill>
                  <a:srgbClr val="7030A0"/>
                </a:solidFill>
              </a:rPr>
              <a:t>[Tab] </a:t>
            </a:r>
            <a:r>
              <a:rPr lang="ko-KR" altLang="en-US" sz="1000" dirty="0" smtClean="0">
                <a:solidFill>
                  <a:srgbClr val="7030A0"/>
                </a:solidFill>
              </a:rPr>
              <a:t>키로 나타난다</a:t>
            </a:r>
            <a:r>
              <a:rPr lang="en-US" altLang="ko-KR" sz="1000" dirty="0" smtClean="0">
                <a:solidFill>
                  <a:srgbClr val="7030A0"/>
                </a:solidFill>
              </a:rPr>
              <a:t>. </a:t>
            </a:r>
            <a:r>
              <a:rPr lang="en-US" altLang="ko-KR" sz="1000" dirty="0" smtClean="0">
                <a:solidFill>
                  <a:srgbClr val="7030A0"/>
                </a:solidFill>
              </a:rPr>
              <a:t>[Tab] </a:t>
            </a:r>
            <a:r>
              <a:rPr lang="ko-KR" altLang="en-US" sz="1000" dirty="0" smtClean="0">
                <a:solidFill>
                  <a:srgbClr val="7030A0"/>
                </a:solidFill>
              </a:rPr>
              <a:t>키를 누를 때 마다 </a:t>
            </a:r>
            <a:r>
              <a:rPr lang="en-US" altLang="ko-KR" sz="1000" dirty="0" smtClean="0">
                <a:solidFill>
                  <a:srgbClr val="7030A0"/>
                </a:solidFill>
              </a:rPr>
              <a:t>Chase camera</a:t>
            </a:r>
            <a:r>
              <a:rPr lang="ko-KR" altLang="en-US" sz="1000" dirty="0" smtClean="0">
                <a:solidFill>
                  <a:srgbClr val="7030A0"/>
                </a:solidFill>
              </a:rPr>
              <a:t>가 부착될 표적을 선택하게 된다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</a:p>
          <a:p>
            <a:pPr marL="93663" indent="-93663"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rgbClr val="7030A0"/>
                </a:solidFill>
              </a:rPr>
              <a:t>[Space] </a:t>
            </a:r>
            <a:r>
              <a:rPr lang="ko-KR" altLang="en-US" sz="1000" dirty="0" smtClean="0">
                <a:solidFill>
                  <a:srgbClr val="7030A0"/>
                </a:solidFill>
              </a:rPr>
              <a:t>키를 누르면 </a:t>
            </a:r>
            <a:r>
              <a:rPr lang="en-US" altLang="ko-KR" sz="1000" dirty="0" smtClean="0">
                <a:solidFill>
                  <a:srgbClr val="7030A0"/>
                </a:solidFill>
              </a:rPr>
              <a:t>chase target</a:t>
            </a:r>
            <a:r>
              <a:rPr lang="ko-KR" altLang="en-US" sz="1000" dirty="0" smtClean="0">
                <a:solidFill>
                  <a:srgbClr val="7030A0"/>
                </a:solidFill>
              </a:rPr>
              <a:t>이 선택되고</a:t>
            </a:r>
            <a:r>
              <a:rPr lang="en-US" altLang="ko-KR" sz="1000" dirty="0" smtClean="0">
                <a:solidFill>
                  <a:srgbClr val="7030A0"/>
                </a:solidFill>
              </a:rPr>
              <a:t>, target chase</a:t>
            </a:r>
            <a:r>
              <a:rPr lang="ko-KR" altLang="en-US" sz="1000" dirty="0" smtClean="0">
                <a:solidFill>
                  <a:srgbClr val="7030A0"/>
                </a:solidFill>
              </a:rPr>
              <a:t>가 이루어진다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</a:p>
          <a:p>
            <a:pPr marL="93663" indent="-93663"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rgbClr val="7030A0"/>
                </a:solidFill>
              </a:rPr>
              <a:t>[c] </a:t>
            </a:r>
            <a:r>
              <a:rPr lang="ko-KR" altLang="en-US" sz="1000" dirty="0" smtClean="0">
                <a:solidFill>
                  <a:srgbClr val="7030A0"/>
                </a:solidFill>
              </a:rPr>
              <a:t>키를 누르면 </a:t>
            </a:r>
            <a:r>
              <a:rPr lang="en-US" altLang="ko-KR" sz="1000" dirty="0" smtClean="0">
                <a:solidFill>
                  <a:srgbClr val="7030A0"/>
                </a:solidFill>
              </a:rPr>
              <a:t>[Target Chase </a:t>
            </a:r>
            <a:r>
              <a:rPr lang="ko-KR" altLang="en-US" sz="1000" dirty="0" smtClean="0">
                <a:solidFill>
                  <a:srgbClr val="7030A0"/>
                </a:solidFill>
              </a:rPr>
              <a:t>화면</a:t>
            </a:r>
            <a:r>
              <a:rPr lang="en-US" altLang="ko-KR" sz="1000" dirty="0" smtClean="0">
                <a:solidFill>
                  <a:srgbClr val="7030A0"/>
                </a:solidFill>
              </a:rPr>
              <a:t>]</a:t>
            </a:r>
            <a:r>
              <a:rPr lang="ko-KR" altLang="en-US" sz="1000" dirty="0" smtClean="0">
                <a:solidFill>
                  <a:srgbClr val="7030A0"/>
                </a:solidFill>
              </a:rPr>
              <a:t>은 사라진다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4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-812" y="6299380"/>
            <a:ext cx="9144000" cy="548680"/>
          </a:xfrm>
          <a:prstGeom prst="rect">
            <a:avLst/>
          </a:prstGeom>
          <a:solidFill>
            <a:schemeClr val="accent4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rgbClr val="FF0000"/>
                </a:solidFill>
              </a:rPr>
              <a:t>Target Chase </a:t>
            </a:r>
            <a:r>
              <a:rPr lang="ko-KR" altLang="en-US" sz="1000" dirty="0" smtClean="0">
                <a:solidFill>
                  <a:srgbClr val="FF0000"/>
                </a:solidFill>
              </a:rPr>
              <a:t>화면의 가로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</a:rPr>
              <a:t>세로 비율은 변할 수 있음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692696"/>
            <a:ext cx="7200000" cy="54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207" y="722050"/>
            <a:ext cx="7200000" cy="53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79512" y="116632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Target Chase Mode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화면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5076056" y="980728"/>
            <a:ext cx="2695826" cy="18722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Target Chase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화</a:t>
            </a:r>
            <a:r>
              <a:rPr lang="ko-KR" altLang="en-US" dirty="0"/>
              <a:t>면</a:t>
            </a:r>
          </a:p>
        </p:txBody>
      </p:sp>
      <p:cxnSp>
        <p:nvCxnSpPr>
          <p:cNvPr id="6" name="직선 화살표 연결선 5"/>
          <p:cNvCxnSpPr>
            <a:endCxn id="5" idx="0"/>
          </p:cNvCxnSpPr>
          <p:nvPr/>
        </p:nvCxnSpPr>
        <p:spPr>
          <a:xfrm flipH="1">
            <a:off x="6423969" y="701328"/>
            <a:ext cx="5406" cy="279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08104" y="6206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5%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14" idx="0"/>
            <a:endCxn id="5" idx="2"/>
          </p:cNvCxnSpPr>
          <p:nvPr/>
        </p:nvCxnSpPr>
        <p:spPr>
          <a:xfrm flipV="1">
            <a:off x="6423969" y="285293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5" idx="1"/>
          </p:cNvCxnSpPr>
          <p:nvPr/>
        </p:nvCxnSpPr>
        <p:spPr>
          <a:xfrm>
            <a:off x="971600" y="1916832"/>
            <a:ext cx="41044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5" idx="3"/>
          </p:cNvCxnSpPr>
          <p:nvPr/>
        </p:nvCxnSpPr>
        <p:spPr>
          <a:xfrm flipH="1">
            <a:off x="7771882" y="1916832"/>
            <a:ext cx="40051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7704" y="19888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65%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16216" y="285293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5%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40352" y="19888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5%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76056" y="3212976"/>
            <a:ext cx="2695826" cy="18722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Mini Map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화</a:t>
            </a:r>
            <a:r>
              <a:rPr lang="ko-KR" altLang="en-US" dirty="0"/>
              <a:t>면</a:t>
            </a:r>
          </a:p>
        </p:txBody>
      </p:sp>
      <p:cxnSp>
        <p:nvCxnSpPr>
          <p:cNvPr id="19" name="직선 화살표 연결선 18"/>
          <p:cNvCxnSpPr>
            <a:endCxn id="14" idx="2"/>
          </p:cNvCxnSpPr>
          <p:nvPr/>
        </p:nvCxnSpPr>
        <p:spPr>
          <a:xfrm flipH="1" flipV="1">
            <a:off x="6423969" y="5085184"/>
            <a:ext cx="20239" cy="100811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16216" y="54359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30%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4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812" y="6299380"/>
            <a:ext cx="9144000" cy="548680"/>
          </a:xfrm>
          <a:prstGeom prst="rect">
            <a:avLst/>
          </a:prstGeom>
          <a:solidFill>
            <a:schemeClr val="accent4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rgbClr val="FF0000"/>
                </a:solidFill>
              </a:rPr>
              <a:t>Target Chase &amp; Mini Map </a:t>
            </a:r>
            <a:r>
              <a:rPr lang="ko-KR" altLang="en-US" sz="1000" dirty="0" smtClean="0">
                <a:solidFill>
                  <a:srgbClr val="FF0000"/>
                </a:solidFill>
              </a:rPr>
              <a:t>화면의 가로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</a:rPr>
              <a:t>세로 비율은 변할 수 있음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사각형 설명선 25"/>
          <p:cNvSpPr/>
          <p:nvPr/>
        </p:nvSpPr>
        <p:spPr>
          <a:xfrm>
            <a:off x="1835696" y="4005064"/>
            <a:ext cx="3888432" cy="2016224"/>
          </a:xfrm>
          <a:prstGeom prst="wedgeRectCallout">
            <a:avLst>
              <a:gd name="adj1" fmla="val 37477"/>
              <a:gd name="adj2" fmla="val -698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7030A0"/>
                </a:solidFill>
              </a:rPr>
              <a:t>전체</a:t>
            </a:r>
            <a:r>
              <a:rPr lang="en-US" altLang="ko-KR" sz="1000" dirty="0" smtClean="0">
                <a:solidFill>
                  <a:srgbClr val="7030A0"/>
                </a:solidFill>
              </a:rPr>
              <a:t> </a:t>
            </a:r>
            <a:r>
              <a:rPr lang="ko-KR" altLang="en-US" sz="1000" dirty="0" smtClean="0">
                <a:solidFill>
                  <a:srgbClr val="7030A0"/>
                </a:solidFill>
              </a:rPr>
              <a:t>전장 환경이 화면에 꽉 차도록 볼 수 있는 </a:t>
            </a:r>
            <a:r>
              <a:rPr lang="en-US" altLang="ko-KR" sz="1000" dirty="0" smtClean="0">
                <a:solidFill>
                  <a:srgbClr val="7030A0"/>
                </a:solidFill>
              </a:rPr>
              <a:t>Top view</a:t>
            </a:r>
            <a:r>
              <a:rPr lang="ko-KR" altLang="en-US" sz="1000" dirty="0" smtClean="0">
                <a:solidFill>
                  <a:srgbClr val="7030A0"/>
                </a:solidFill>
              </a:rPr>
              <a:t>가 제공된다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</a:p>
          <a:p>
            <a:pPr marL="93663" indent="-93663"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rgbClr val="7030A0"/>
                </a:solidFill>
              </a:rPr>
              <a:t>Target Chase </a:t>
            </a:r>
            <a:r>
              <a:rPr lang="ko-KR" altLang="en-US" sz="1000" dirty="0" smtClean="0">
                <a:solidFill>
                  <a:srgbClr val="7030A0"/>
                </a:solidFill>
              </a:rPr>
              <a:t>화면이 나타날 때 동시에 나타나도록 한다</a:t>
            </a:r>
            <a:r>
              <a:rPr lang="en-US" altLang="ko-KR" sz="1000" dirty="0" smtClean="0">
                <a:solidFill>
                  <a:srgbClr val="7030A0"/>
                </a:solidFill>
              </a:rPr>
              <a:t>. </a:t>
            </a:r>
            <a:r>
              <a:rPr lang="ko-KR" altLang="en-US" sz="1000" dirty="0" smtClean="0">
                <a:solidFill>
                  <a:srgbClr val="7030A0"/>
                </a:solidFill>
              </a:rPr>
              <a:t>이유는 </a:t>
            </a:r>
            <a:r>
              <a:rPr lang="en-US" altLang="ko-KR" sz="1000" dirty="0" smtClean="0">
                <a:solidFill>
                  <a:srgbClr val="7030A0"/>
                </a:solidFill>
              </a:rPr>
              <a:t>Target Chase</a:t>
            </a:r>
            <a:r>
              <a:rPr lang="ko-KR" altLang="en-US" sz="1000" dirty="0" smtClean="0">
                <a:solidFill>
                  <a:srgbClr val="7030A0"/>
                </a:solidFill>
              </a:rPr>
              <a:t>에 나타난 </a:t>
            </a:r>
            <a:r>
              <a:rPr lang="en-US" altLang="ko-KR" sz="1000" dirty="0" smtClean="0">
                <a:solidFill>
                  <a:srgbClr val="7030A0"/>
                </a:solidFill>
              </a:rPr>
              <a:t>target</a:t>
            </a:r>
            <a:r>
              <a:rPr lang="ko-KR" altLang="en-US" sz="1000" dirty="0" smtClean="0">
                <a:solidFill>
                  <a:srgbClr val="7030A0"/>
                </a:solidFill>
              </a:rPr>
              <a:t>의 위치를 제공하여 </a:t>
            </a:r>
            <a:r>
              <a:rPr lang="en-US" altLang="ko-KR" sz="1000" dirty="0" smtClean="0">
                <a:solidFill>
                  <a:srgbClr val="7030A0"/>
                </a:solidFill>
              </a:rPr>
              <a:t>multi targets </a:t>
            </a:r>
            <a:r>
              <a:rPr lang="ko-KR" altLang="en-US" sz="1000" dirty="0" smtClean="0">
                <a:solidFill>
                  <a:srgbClr val="7030A0"/>
                </a:solidFill>
              </a:rPr>
              <a:t>이 존재하는 경우에 원하는 </a:t>
            </a:r>
            <a:r>
              <a:rPr lang="en-US" altLang="ko-KR" sz="1000" dirty="0" smtClean="0">
                <a:solidFill>
                  <a:srgbClr val="7030A0"/>
                </a:solidFill>
              </a:rPr>
              <a:t>target</a:t>
            </a:r>
            <a:r>
              <a:rPr lang="ko-KR" altLang="en-US" sz="1000" dirty="0" smtClean="0">
                <a:solidFill>
                  <a:srgbClr val="7030A0"/>
                </a:solidFill>
              </a:rPr>
              <a:t>의 선택이 쉽도록 한다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270</Words>
  <Application>Microsoft Office PowerPoint</Application>
  <PresentationFormat>화면 슬라이드 쇼(4:3)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Younghwan Kim</dc:creator>
  <cp:lastModifiedBy>Younghwan Kim</cp:lastModifiedBy>
  <cp:revision>10</cp:revision>
  <dcterms:created xsi:type="dcterms:W3CDTF">2015-01-15T07:20:42Z</dcterms:created>
  <dcterms:modified xsi:type="dcterms:W3CDTF">2015-01-18T04:54:11Z</dcterms:modified>
</cp:coreProperties>
</file>