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68" r:id="rId9"/>
    <p:sldId id="271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37741-05AE-45D6-AD15-B7D42A61B6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912916-14D8-4988-90D5-674954A8EF4A}">
      <dgm:prSet phldrT="[文本]"/>
      <dgm:spPr/>
      <dgm:t>
        <a:bodyPr/>
        <a:lstStyle/>
        <a:p>
          <a:r>
            <a:rPr lang="en-US" altLang="zh-CN" dirty="0" smtClean="0"/>
            <a:t>count</a:t>
          </a:r>
          <a:endParaRPr lang="zh-CN" altLang="en-US" dirty="0"/>
        </a:p>
      </dgm:t>
    </dgm:pt>
    <dgm:pt modelId="{E20BD535-950B-4B9F-BBE6-A65B3C4775BE}" type="parTrans" cxnId="{6CCBF586-2C79-47C5-BE14-231F9223630C}">
      <dgm:prSet/>
      <dgm:spPr/>
      <dgm:t>
        <a:bodyPr/>
        <a:lstStyle/>
        <a:p>
          <a:endParaRPr lang="zh-CN" altLang="en-US"/>
        </a:p>
      </dgm:t>
    </dgm:pt>
    <dgm:pt modelId="{DD2C0C27-1A58-48A8-BD59-2B0146EF1E29}" type="sibTrans" cxnId="{6CCBF586-2C79-47C5-BE14-231F9223630C}">
      <dgm:prSet/>
      <dgm:spPr/>
      <dgm:t>
        <a:bodyPr/>
        <a:lstStyle/>
        <a:p>
          <a:endParaRPr lang="zh-CN" altLang="en-US"/>
        </a:p>
      </dgm:t>
    </dgm:pt>
    <dgm:pt modelId="{5E68BC5D-FBEE-4302-AAC3-D313179DC3EF}">
      <dgm:prSet phldrT="[文本]"/>
      <dgm:spPr/>
      <dgm:t>
        <a:bodyPr/>
        <a:lstStyle/>
        <a:p>
          <a:r>
            <a:rPr lang="en-US" altLang="zh-CN" dirty="0" smtClean="0"/>
            <a:t>distinct</a:t>
          </a:r>
          <a:endParaRPr lang="zh-CN" altLang="en-US" dirty="0"/>
        </a:p>
      </dgm:t>
    </dgm:pt>
    <dgm:pt modelId="{7225302F-5ABC-4D03-8250-E332CAF95192}" type="parTrans" cxnId="{545CF69B-0217-40EB-A6F7-20C92495C28E}">
      <dgm:prSet/>
      <dgm:spPr/>
      <dgm:t>
        <a:bodyPr/>
        <a:lstStyle/>
        <a:p>
          <a:endParaRPr lang="zh-CN" altLang="en-US"/>
        </a:p>
      </dgm:t>
    </dgm:pt>
    <dgm:pt modelId="{C4A97FF3-EA9F-479C-A85E-D79664CC7401}" type="sibTrans" cxnId="{545CF69B-0217-40EB-A6F7-20C92495C28E}">
      <dgm:prSet/>
      <dgm:spPr/>
      <dgm:t>
        <a:bodyPr/>
        <a:lstStyle/>
        <a:p>
          <a:endParaRPr lang="zh-CN" altLang="en-US"/>
        </a:p>
      </dgm:t>
    </dgm:pt>
    <dgm:pt modelId="{ADF43E85-FDF6-48CF-A71D-31B29B370305}">
      <dgm:prSet phldrT="[文本]"/>
      <dgm:spPr/>
      <dgm:t>
        <a:bodyPr/>
        <a:lstStyle/>
        <a:p>
          <a:r>
            <a:rPr lang="en-US" altLang="zh-CN" dirty="0" smtClean="0"/>
            <a:t>group</a:t>
          </a:r>
          <a:endParaRPr lang="zh-CN" altLang="en-US" dirty="0"/>
        </a:p>
      </dgm:t>
    </dgm:pt>
    <dgm:pt modelId="{9F48B5CE-86EC-4273-854A-B61AC0A33617}" type="parTrans" cxnId="{79C19E62-C4B2-48C9-9308-489422B2ABAD}">
      <dgm:prSet/>
      <dgm:spPr/>
      <dgm:t>
        <a:bodyPr/>
        <a:lstStyle/>
        <a:p>
          <a:endParaRPr lang="zh-CN" altLang="en-US"/>
        </a:p>
      </dgm:t>
    </dgm:pt>
    <dgm:pt modelId="{5147C609-47E3-4D86-A119-C5F91E99ABCC}" type="sibTrans" cxnId="{79C19E62-C4B2-48C9-9308-489422B2ABAD}">
      <dgm:prSet/>
      <dgm:spPr/>
      <dgm:t>
        <a:bodyPr/>
        <a:lstStyle/>
        <a:p>
          <a:endParaRPr lang="zh-CN" altLang="en-US"/>
        </a:p>
      </dgm:t>
    </dgm:pt>
    <dgm:pt modelId="{118FCF1E-A6BF-469F-9933-341CE20F27F7}">
      <dgm:prSet phldrT="[文本]"/>
      <dgm:spPr/>
      <dgm:t>
        <a:bodyPr/>
        <a:lstStyle/>
        <a:p>
          <a:r>
            <a:rPr lang="en-US" altLang="zh-CN" dirty="0" smtClean="0"/>
            <a:t>MapReduce</a:t>
          </a:r>
          <a:endParaRPr lang="zh-CN" altLang="en-US" dirty="0"/>
        </a:p>
      </dgm:t>
    </dgm:pt>
    <dgm:pt modelId="{F4EF7CF7-B397-4A15-954E-0E787991909E}" type="parTrans" cxnId="{309EE068-C7F8-456C-84FC-F74E949D4966}">
      <dgm:prSet/>
      <dgm:spPr/>
      <dgm:t>
        <a:bodyPr/>
        <a:lstStyle/>
        <a:p>
          <a:endParaRPr lang="zh-CN" altLang="en-US"/>
        </a:p>
      </dgm:t>
    </dgm:pt>
    <dgm:pt modelId="{00BBBE2F-F942-4072-8B3F-2142EEAFA3E6}" type="sibTrans" cxnId="{309EE068-C7F8-456C-84FC-F74E949D4966}">
      <dgm:prSet/>
      <dgm:spPr/>
      <dgm:t>
        <a:bodyPr/>
        <a:lstStyle/>
        <a:p>
          <a:endParaRPr lang="zh-CN" altLang="en-US"/>
        </a:p>
      </dgm:t>
    </dgm:pt>
    <dgm:pt modelId="{DA1281C4-9027-49C3-AEE2-5F0931867304}" type="pres">
      <dgm:prSet presAssocID="{F9437741-05AE-45D6-AD15-B7D42A61B6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491530-5DD0-42F4-B5AF-B1CDBCC085E8}" type="pres">
      <dgm:prSet presAssocID="{78912916-14D8-4988-90D5-674954A8EF4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D9D98-DDD3-4013-80AC-02BCD7208647}" type="pres">
      <dgm:prSet presAssocID="{DD2C0C27-1A58-48A8-BD59-2B0146EF1E29}" presName="spacer" presStyleCnt="0"/>
      <dgm:spPr/>
    </dgm:pt>
    <dgm:pt modelId="{C2BBCF36-9C1F-4A01-AD44-D248492077BC}" type="pres">
      <dgm:prSet presAssocID="{5E68BC5D-FBEE-4302-AAC3-D313179DC3E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92DB98-EA2E-4A8A-9EE4-BB929DC80753}" type="pres">
      <dgm:prSet presAssocID="{C4A97FF3-EA9F-479C-A85E-D79664CC7401}" presName="spacer" presStyleCnt="0"/>
      <dgm:spPr/>
    </dgm:pt>
    <dgm:pt modelId="{698AE5BC-B099-4605-A48A-6CE594DCA8E0}" type="pres">
      <dgm:prSet presAssocID="{ADF43E85-FDF6-48CF-A71D-31B29B37030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3A14D6-E283-4DA9-B521-0E31E83A0444}" type="pres">
      <dgm:prSet presAssocID="{5147C609-47E3-4D86-A119-C5F91E99ABCC}" presName="spacer" presStyleCnt="0"/>
      <dgm:spPr/>
    </dgm:pt>
    <dgm:pt modelId="{F7491232-12FD-41D7-B437-53F8090DF46A}" type="pres">
      <dgm:prSet presAssocID="{118FCF1E-A6BF-469F-9933-341CE20F27F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546255-0FC2-4BDD-B34E-00EAF762CC56}" type="presOf" srcId="{F9437741-05AE-45D6-AD15-B7D42A61B628}" destId="{DA1281C4-9027-49C3-AEE2-5F0931867304}" srcOrd="0" destOrd="0" presId="urn:microsoft.com/office/officeart/2005/8/layout/vList2"/>
    <dgm:cxn modelId="{A885BE7E-89C2-4C17-9F2F-EB051424A01B}" type="presOf" srcId="{118FCF1E-A6BF-469F-9933-341CE20F27F7}" destId="{F7491232-12FD-41D7-B437-53F8090DF46A}" srcOrd="0" destOrd="0" presId="urn:microsoft.com/office/officeart/2005/8/layout/vList2"/>
    <dgm:cxn modelId="{545CF69B-0217-40EB-A6F7-20C92495C28E}" srcId="{F9437741-05AE-45D6-AD15-B7D42A61B628}" destId="{5E68BC5D-FBEE-4302-AAC3-D313179DC3EF}" srcOrd="1" destOrd="0" parTransId="{7225302F-5ABC-4D03-8250-E332CAF95192}" sibTransId="{C4A97FF3-EA9F-479C-A85E-D79664CC7401}"/>
    <dgm:cxn modelId="{309EE068-C7F8-456C-84FC-F74E949D4966}" srcId="{F9437741-05AE-45D6-AD15-B7D42A61B628}" destId="{118FCF1E-A6BF-469F-9933-341CE20F27F7}" srcOrd="3" destOrd="0" parTransId="{F4EF7CF7-B397-4A15-954E-0E787991909E}" sibTransId="{00BBBE2F-F942-4072-8B3F-2142EEAFA3E6}"/>
    <dgm:cxn modelId="{E2D4118D-F2F2-43FB-A5E4-37246CAB3619}" type="presOf" srcId="{ADF43E85-FDF6-48CF-A71D-31B29B370305}" destId="{698AE5BC-B099-4605-A48A-6CE594DCA8E0}" srcOrd="0" destOrd="0" presId="urn:microsoft.com/office/officeart/2005/8/layout/vList2"/>
    <dgm:cxn modelId="{1F40563B-58C2-4443-819F-E70F469EEB04}" type="presOf" srcId="{5E68BC5D-FBEE-4302-AAC3-D313179DC3EF}" destId="{C2BBCF36-9C1F-4A01-AD44-D248492077BC}" srcOrd="0" destOrd="0" presId="urn:microsoft.com/office/officeart/2005/8/layout/vList2"/>
    <dgm:cxn modelId="{6CCBF586-2C79-47C5-BE14-231F9223630C}" srcId="{F9437741-05AE-45D6-AD15-B7D42A61B628}" destId="{78912916-14D8-4988-90D5-674954A8EF4A}" srcOrd="0" destOrd="0" parTransId="{E20BD535-950B-4B9F-BBE6-A65B3C4775BE}" sibTransId="{DD2C0C27-1A58-48A8-BD59-2B0146EF1E29}"/>
    <dgm:cxn modelId="{79C19E62-C4B2-48C9-9308-489422B2ABAD}" srcId="{F9437741-05AE-45D6-AD15-B7D42A61B628}" destId="{ADF43E85-FDF6-48CF-A71D-31B29B370305}" srcOrd="2" destOrd="0" parTransId="{9F48B5CE-86EC-4273-854A-B61AC0A33617}" sibTransId="{5147C609-47E3-4D86-A119-C5F91E99ABCC}"/>
    <dgm:cxn modelId="{E85BE3FB-F10E-4108-8614-4A3EC489F52E}" type="presOf" srcId="{78912916-14D8-4988-90D5-674954A8EF4A}" destId="{10491530-5DD0-42F4-B5AF-B1CDBCC085E8}" srcOrd="0" destOrd="0" presId="urn:microsoft.com/office/officeart/2005/8/layout/vList2"/>
    <dgm:cxn modelId="{982373A3-346F-4938-8E3C-2385528DC080}" type="presParOf" srcId="{DA1281C4-9027-49C3-AEE2-5F0931867304}" destId="{10491530-5DD0-42F4-B5AF-B1CDBCC085E8}" srcOrd="0" destOrd="0" presId="urn:microsoft.com/office/officeart/2005/8/layout/vList2"/>
    <dgm:cxn modelId="{FA06CDA3-4312-4935-8D2A-1A6F82AC5458}" type="presParOf" srcId="{DA1281C4-9027-49C3-AEE2-5F0931867304}" destId="{3C5D9D98-DDD3-4013-80AC-02BCD7208647}" srcOrd="1" destOrd="0" presId="urn:microsoft.com/office/officeart/2005/8/layout/vList2"/>
    <dgm:cxn modelId="{AE916DE1-EF2F-410D-B9CB-9E147BF2A199}" type="presParOf" srcId="{DA1281C4-9027-49C3-AEE2-5F0931867304}" destId="{C2BBCF36-9C1F-4A01-AD44-D248492077BC}" srcOrd="2" destOrd="0" presId="urn:microsoft.com/office/officeart/2005/8/layout/vList2"/>
    <dgm:cxn modelId="{5E655397-31FF-4B85-9DED-73BF5CAF205E}" type="presParOf" srcId="{DA1281C4-9027-49C3-AEE2-5F0931867304}" destId="{F092DB98-EA2E-4A8A-9EE4-BB929DC80753}" srcOrd="3" destOrd="0" presId="urn:microsoft.com/office/officeart/2005/8/layout/vList2"/>
    <dgm:cxn modelId="{587C4B61-F36B-4B0D-A0B9-E233C246B557}" type="presParOf" srcId="{DA1281C4-9027-49C3-AEE2-5F0931867304}" destId="{698AE5BC-B099-4605-A48A-6CE594DCA8E0}" srcOrd="4" destOrd="0" presId="urn:microsoft.com/office/officeart/2005/8/layout/vList2"/>
    <dgm:cxn modelId="{A39A07C2-1A3A-48AB-A1B5-7C323DE32B1C}" type="presParOf" srcId="{DA1281C4-9027-49C3-AEE2-5F0931867304}" destId="{AB3A14D6-E283-4DA9-B521-0E31E83A0444}" srcOrd="5" destOrd="0" presId="urn:microsoft.com/office/officeart/2005/8/layout/vList2"/>
    <dgm:cxn modelId="{7AA14133-CE29-4312-B0F4-D464B18E406A}" type="presParOf" srcId="{DA1281C4-9027-49C3-AEE2-5F0931867304}" destId="{F7491232-12FD-41D7-B437-53F8090DF4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91530-5DD0-42F4-B5AF-B1CDBCC085E8}">
      <dsp:nvSpPr>
        <dsp:cNvPr id="0" name=""/>
        <dsp:cNvSpPr/>
      </dsp:nvSpPr>
      <dsp:spPr>
        <a:xfrm>
          <a:off x="0" y="5649"/>
          <a:ext cx="4038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count</a:t>
          </a:r>
          <a:endParaRPr lang="zh-CN" altLang="en-US" sz="4400" kern="1200" dirty="0"/>
        </a:p>
      </dsp:txBody>
      <dsp:txXfrm>
        <a:off x="49004" y="54653"/>
        <a:ext cx="3940592" cy="905852"/>
      </dsp:txXfrm>
    </dsp:sp>
    <dsp:sp modelId="{C2BBCF36-9C1F-4A01-AD44-D248492077BC}">
      <dsp:nvSpPr>
        <dsp:cNvPr id="0" name=""/>
        <dsp:cNvSpPr/>
      </dsp:nvSpPr>
      <dsp:spPr>
        <a:xfrm>
          <a:off x="0" y="1136229"/>
          <a:ext cx="4038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distinct</a:t>
          </a:r>
          <a:endParaRPr lang="zh-CN" altLang="en-US" sz="4400" kern="1200" dirty="0"/>
        </a:p>
      </dsp:txBody>
      <dsp:txXfrm>
        <a:off x="49004" y="1185233"/>
        <a:ext cx="3940592" cy="905852"/>
      </dsp:txXfrm>
    </dsp:sp>
    <dsp:sp modelId="{698AE5BC-B099-4605-A48A-6CE594DCA8E0}">
      <dsp:nvSpPr>
        <dsp:cNvPr id="0" name=""/>
        <dsp:cNvSpPr/>
      </dsp:nvSpPr>
      <dsp:spPr>
        <a:xfrm>
          <a:off x="0" y="2266810"/>
          <a:ext cx="4038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group</a:t>
          </a:r>
          <a:endParaRPr lang="zh-CN" altLang="en-US" sz="4400" kern="1200" dirty="0"/>
        </a:p>
      </dsp:txBody>
      <dsp:txXfrm>
        <a:off x="49004" y="2315814"/>
        <a:ext cx="3940592" cy="905852"/>
      </dsp:txXfrm>
    </dsp:sp>
    <dsp:sp modelId="{F7491232-12FD-41D7-B437-53F8090DF46A}">
      <dsp:nvSpPr>
        <dsp:cNvPr id="0" name=""/>
        <dsp:cNvSpPr/>
      </dsp:nvSpPr>
      <dsp:spPr>
        <a:xfrm>
          <a:off x="0" y="3397390"/>
          <a:ext cx="4038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MapReduce</a:t>
          </a:r>
          <a:endParaRPr lang="zh-CN" altLang="en-US" sz="4400" kern="1200" dirty="0"/>
        </a:p>
      </dsp:txBody>
      <dsp:txXfrm>
        <a:off x="49004" y="3446394"/>
        <a:ext cx="3940592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3B9A-30F2-45FD-8410-557DBB07436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E239-9413-40F7-ADB8-7AA05CF7B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hyperlink" Target="http://www.mongodb.cc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aike.baidu.com/view/2902.htm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isplay/DOCS/MapReduce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6336704" cy="62292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网鸟老兵系列课程之</a:t>
            </a:r>
            <a:r>
              <a:rPr lang="en-US" altLang="zh-CN" dirty="0" smtClean="0"/>
              <a:t>10</a:t>
            </a:r>
            <a:r>
              <a:rPr lang="zh-CN" altLang="en-US" dirty="0"/>
              <a:t>天掌握</a:t>
            </a:r>
            <a:r>
              <a:rPr lang="en-US" altLang="zh-CN" dirty="0" smtClean="0"/>
              <a:t>MongoDB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>
                <a:effectLst>
                  <a:reflection blurRad="6350" stA="55000" endA="300" endPos="45500" dir="5400000" sy="-100000" algn="bl" rotWithShape="0"/>
                </a:effectLst>
              </a:rPr>
              <a:t>第五天</a:t>
            </a:r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：聚合操作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8" name="Picture 4" descr="mongoD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066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5661248"/>
            <a:ext cx="2673617" cy="954107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网鸟出击，必属精品！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微博：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http://t.qq.com/ymindo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ＱＱ：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120468681(ymind chan)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Ｑ群：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47700865(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刺客巅峰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陈颜铭</a:t>
            </a:r>
            <a:r>
              <a:rPr lang="zh-CN" altLang="en-US" dirty="0" smtClean="0">
                <a:solidFill>
                  <a:schemeClr val="bg1"/>
                </a:solidFill>
              </a:rPr>
              <a:t>出品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聚合操作需要的代码示例都比较庞大，尤其是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。三思之后，老陈决定仅翻译概念，至于代码演示请留意</a:t>
            </a:r>
            <a:r>
              <a:rPr lang="en-US" altLang="zh-CN" dirty="0" smtClean="0">
                <a:hlinkClick r:id="rId2"/>
              </a:rPr>
              <a:t>www.mongodb.cc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自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月之后，我将发布大量的实战代码，以更好的诠释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mtClean="0"/>
              <a:t>正如前面所说，由于代码体积较大，我不得不使用代码截图替代文本格式的代码。这影响了整体一致性，是个忌讳！</a:t>
            </a:r>
            <a:endParaRPr lang="en-US" altLang="zh-CN" dirty="0" smtClean="0"/>
          </a:p>
          <a:p>
            <a:r>
              <a:rPr lang="zh-CN" altLang="en-US" dirty="0" smtClean="0"/>
              <a:t>另外，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过时内容较多，且缺失了很多重要的内容。建议大家看书、看本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时，一定要参考官方网站的联机文档。</a:t>
            </a:r>
            <a:endParaRPr lang="en-US" altLang="zh-CN" dirty="0" smtClean="0"/>
          </a:p>
          <a:p>
            <a:r>
              <a:rPr lang="zh-CN" altLang="en-US" dirty="0" smtClean="0"/>
              <a:t>希望更多的朋友加入到我们的分享队伍当中来。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pic>
        <p:nvPicPr>
          <p:cNvPr id="8194" name="Picture 2" descr="C:\Users\Administrator\AppData\Local\Microsoft\Windows\Temporary Internet Files\Content.IE5\3WAB67YS\MC90005499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32" y="2209344"/>
            <a:ext cx="3290935" cy="342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3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1504969"/>
              </p:ext>
            </p:extLst>
          </p:nvPr>
        </p:nvGraphicFramePr>
        <p:xfrm>
          <a:off x="457200" y="1902420"/>
          <a:ext cx="40386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  <p:pic>
        <p:nvPicPr>
          <p:cNvPr id="1026" name="Picture 2" descr="C:\Users\Administrator\AppData\Local\Microsoft\Windows\Temporary Internet Files\Content.IE5\55KRT0HE\MC900149747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260" y="2701249"/>
            <a:ext cx="2536479" cy="244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7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endParaRPr lang="en-US" altLang="zh-CN" sz="20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altLang="zh-CN" sz="2000" dirty="0">
                <a:solidFill>
                  <a:srgbClr val="008000"/>
                </a:solidFill>
                <a:latin typeface="Courier New"/>
              </a:rPr>
              <a:t>count</a:t>
            </a:r>
            <a:r>
              <a:rPr lang="zh-CN" altLang="en-US" sz="2000" dirty="0" smtClean="0">
                <a:solidFill>
                  <a:srgbClr val="008000"/>
                </a:solidFill>
                <a:latin typeface="Courier New"/>
              </a:rPr>
              <a:t>操作</a:t>
            </a:r>
            <a:endParaRPr lang="en-US" altLang="zh-CN" sz="20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collection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count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20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2000" dirty="0" smtClean="0">
                <a:solidFill>
                  <a:srgbClr val="808080"/>
                </a:solidFill>
                <a:latin typeface="Courier New"/>
              </a:rPr>
              <a:t>  'status</a:t>
            </a:r>
            <a:r>
              <a:rPr lang="en-US" altLang="zh-CN" sz="20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1</a:t>
            </a:r>
            <a:endParaRPr lang="en-US" altLang="zh-CN" sz="20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聚合操作</a:t>
            </a:r>
            <a:r>
              <a:rPr lang="en-US" altLang="zh-CN" dirty="0" smtClean="0"/>
              <a:t>——count</a:t>
            </a:r>
            <a:endParaRPr lang="zh-CN" altLang="en-US" dirty="0"/>
          </a:p>
        </p:txBody>
      </p:sp>
      <p:pic>
        <p:nvPicPr>
          <p:cNvPr id="1026" name="Picture 2" descr="C:\Users\Administrator\AppData\Local\Microsoft\Windows\Temporary Internet Files\Content.IE5\3T4DOMJ3\MC90005533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2385588" cy="238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446847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</a:t>
            </a:r>
            <a:r>
              <a:rPr lang="en-US" altLang="zh-CN" dirty="0" smtClean="0">
                <a:solidFill>
                  <a:schemeClr val="tx2"/>
                </a:solidFill>
              </a:rPr>
              <a:t>ount</a:t>
            </a:r>
            <a:r>
              <a:rPr lang="zh-CN" altLang="en-US" dirty="0" smtClean="0">
                <a:solidFill>
                  <a:schemeClr val="tx2"/>
                </a:solidFill>
              </a:rPr>
              <a:t>是最简单的聚合操作了，有人不懂吗？回家面</a:t>
            </a:r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</a:rPr>
              <a:t>死过</a:t>
            </a:r>
            <a:r>
              <a:rPr lang="en-US" altLang="zh-CN" dirty="0" smtClean="0">
                <a:solidFill>
                  <a:schemeClr val="tx2"/>
                </a:solidFill>
              </a:rPr>
              <a:t>5</a:t>
            </a:r>
            <a:r>
              <a:rPr lang="zh-CN" altLang="en-US" dirty="0" smtClean="0">
                <a:solidFill>
                  <a:schemeClr val="tx2"/>
                </a:solidFill>
              </a:rPr>
              <a:t>分钟</a:t>
            </a:r>
            <a:r>
              <a:rPr lang="en-US" altLang="zh-CN" dirty="0" smtClean="0">
                <a:solidFill>
                  <a:schemeClr val="tx2"/>
                </a:solidFill>
              </a:rPr>
              <a:t>……</a:t>
            </a: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创建索引会大大提升</a:t>
            </a:r>
            <a:r>
              <a:rPr lang="en-US" altLang="zh-CN" dirty="0" smtClean="0">
                <a:solidFill>
                  <a:schemeClr val="tx2"/>
                </a:solidFill>
              </a:rPr>
              <a:t>count</a:t>
            </a:r>
            <a:r>
              <a:rPr lang="zh-CN" altLang="en-US" dirty="0" smtClean="0">
                <a:solidFill>
                  <a:schemeClr val="tx2"/>
                </a:solidFill>
              </a:rPr>
              <a:t>的性能。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6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distinct 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address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distinct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marL="45720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zip-code</a:t>
            </a: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  {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    age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/>
              </a:rPr>
              <a:t>30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聚合操作</a:t>
            </a:r>
            <a:r>
              <a:rPr lang="en-US" altLang="zh-CN" dirty="0" smtClean="0"/>
              <a:t>——distinct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28P6JX4C\MC90033433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16832"/>
            <a:ext cx="2804628" cy="20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446847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distinct</a:t>
            </a:r>
            <a:r>
              <a:rPr lang="zh-CN" altLang="en-US" dirty="0" smtClean="0">
                <a:solidFill>
                  <a:schemeClr val="tx2"/>
                </a:solidFill>
              </a:rPr>
              <a:t>是用来找出给定条件的所有不同的值的。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4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-- sql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/>
              </a:rPr>
              <a:t>伪代码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altLang="zh-CN" sz="14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altLang="zh-CN" sz="14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altLang="zh-CN" sz="14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c</a:t>
            </a:r>
            <a:r>
              <a:rPr lang="en-US" altLang="zh-CN" sz="1400" b="1" dirty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CSUM</a:t>
            </a: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COLL</a:t>
            </a: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active </a:t>
            </a:r>
            <a:r>
              <a:rPr lang="en-US" altLang="zh-CN" sz="14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FF8000"/>
                </a:solidFill>
                <a:latin typeface="Courier New"/>
              </a:rPr>
              <a:t>1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altLang="zh-CN" sz="14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b</a:t>
            </a:r>
            <a:endParaRPr lang="en-US" altLang="zh-CN" sz="1400" dirty="0"/>
          </a:p>
          <a:p>
            <a:pPr marL="45720" indent="0">
              <a:buNone/>
            </a:pPr>
            <a:endParaRPr lang="en-US" altLang="zh-CN" sz="1400" dirty="0" smtClean="0"/>
          </a:p>
          <a:p>
            <a:pPr marL="45720" indent="0">
              <a:buNone/>
            </a:pPr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MongoDB</a:t>
            </a: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coll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group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'key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  'a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i="1" dirty="0">
                <a:solidFill>
                  <a:srgbClr val="000080"/>
                </a:solidFill>
                <a:latin typeface="Courier New"/>
              </a:rPr>
              <a:t>true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  'b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i="1" dirty="0" smtClean="0">
                <a:solidFill>
                  <a:srgbClr val="000080"/>
                </a:solidFill>
                <a:latin typeface="Courier New"/>
              </a:rPr>
              <a:t>true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  },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'cond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'active'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},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'reduce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i="1" dirty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prev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marL="4572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 {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   prev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csum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+=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obj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c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 },</a:t>
            </a: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'initial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'csum'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altLang="zh-CN" sz="1400" dirty="0"/>
          </a:p>
          <a:p>
            <a:pPr marL="45720" indent="0">
              <a:buNone/>
            </a:pPr>
            <a:endParaRPr lang="zh-CN" altLang="en-US"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聚合操作</a:t>
            </a:r>
            <a:r>
              <a:rPr lang="en-US" altLang="zh-CN" dirty="0" smtClean="0"/>
              <a:t>——group</a:t>
            </a:r>
            <a:endParaRPr lang="zh-CN" altLang="en-US" dirty="0"/>
          </a:p>
        </p:txBody>
      </p:sp>
      <p:pic>
        <p:nvPicPr>
          <p:cNvPr id="3078" name="Picture 6" descr="C:\Users\Administrator\AppData\Local\Microsoft\Windows\Temporary Internet Files\Content.IE5\55PH6SEL\MC900197859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354895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79615" y="3356992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group</a:t>
            </a:r>
            <a:r>
              <a:rPr lang="zh-CN" altLang="en-US" sz="1400" dirty="0" smtClean="0">
                <a:solidFill>
                  <a:schemeClr val="tx2"/>
                </a:solidFill>
              </a:rPr>
              <a:t>是较为复杂的聚合操作，它与关系型数据库中的</a:t>
            </a:r>
            <a:r>
              <a:rPr lang="en-US" altLang="zh-CN" sz="1400" dirty="0" smtClean="0">
                <a:solidFill>
                  <a:schemeClr val="tx2"/>
                </a:solidFill>
              </a:rPr>
              <a:t>GROUP BY</a:t>
            </a:r>
            <a:r>
              <a:rPr lang="zh-CN" altLang="en-US" sz="1400" dirty="0" smtClean="0">
                <a:solidFill>
                  <a:schemeClr val="tx2"/>
                </a:solidFill>
              </a:rPr>
              <a:t>类似，但更加强大。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endParaRPr lang="en-US" altLang="zh-CN" sz="1400" dirty="0">
              <a:solidFill>
                <a:schemeClr val="tx2"/>
              </a:solidFill>
            </a:endParaRP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group</a:t>
            </a:r>
            <a:r>
              <a:rPr lang="zh-CN" altLang="en-US" sz="1400" dirty="0" smtClean="0">
                <a:solidFill>
                  <a:schemeClr val="tx2"/>
                </a:solidFill>
              </a:rPr>
              <a:t>先选定分组依据的键，然后将集合根据键值的不同分成若干组。之后再聚合每一组内的文档产生查询结果。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endParaRPr lang="en-US" altLang="zh-CN" sz="1400" dirty="0">
              <a:solidFill>
                <a:schemeClr val="tx2"/>
              </a:solidFill>
            </a:endParaRPr>
          </a:p>
          <a:p>
            <a:r>
              <a:rPr lang="zh-CN" altLang="en-US" sz="1400" dirty="0" smtClean="0">
                <a:solidFill>
                  <a:schemeClr val="tx2"/>
                </a:solidFill>
              </a:rPr>
              <a:t>参数说明：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r>
              <a:rPr lang="en-US" altLang="zh-CN" sz="1400" dirty="0">
                <a:solidFill>
                  <a:schemeClr val="tx2"/>
                </a:solidFill>
              </a:rPr>
              <a:t>k</a:t>
            </a:r>
            <a:r>
              <a:rPr lang="en-US" altLang="zh-CN" sz="1400" dirty="0" smtClean="0">
                <a:solidFill>
                  <a:schemeClr val="tx2"/>
                </a:solidFill>
              </a:rPr>
              <a:t>ey</a:t>
            </a:r>
            <a:r>
              <a:rPr lang="zh-CN" altLang="en-US" sz="1400" dirty="0" smtClean="0">
                <a:solidFill>
                  <a:schemeClr val="tx2"/>
                </a:solidFill>
              </a:rPr>
              <a:t>：分组依据；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cond</a:t>
            </a:r>
            <a:r>
              <a:rPr lang="zh-CN" altLang="en-US" sz="1400" dirty="0" smtClean="0">
                <a:solidFill>
                  <a:schemeClr val="tx2"/>
                </a:solidFill>
              </a:rPr>
              <a:t>：查询条件；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reduce</a:t>
            </a:r>
            <a:r>
              <a:rPr lang="zh-CN" altLang="en-US" sz="1400" dirty="0" smtClean="0">
                <a:solidFill>
                  <a:schemeClr val="tx2"/>
                </a:solidFill>
              </a:rPr>
              <a:t>：聚合操作；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initial</a:t>
            </a:r>
            <a:r>
              <a:rPr lang="zh-CN" altLang="en-US" sz="1400" dirty="0" smtClean="0">
                <a:solidFill>
                  <a:schemeClr val="tx2"/>
                </a:solidFill>
              </a:rPr>
              <a:t>：指定聚合计数器的初始对象；</a:t>
            </a:r>
            <a:endParaRPr lang="en-US" altLang="zh-CN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1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聚合操作</a:t>
            </a:r>
            <a:r>
              <a:rPr lang="en-US" altLang="zh-CN" dirty="0" smtClean="0"/>
              <a:t>——group</a:t>
            </a:r>
            <a:r>
              <a:rPr lang="zh-CN" altLang="en-US" dirty="0" smtClean="0"/>
              <a:t>完成器</a:t>
            </a:r>
            <a:endParaRPr lang="zh-CN" altLang="en-US" dirty="0"/>
          </a:p>
        </p:txBody>
      </p:sp>
      <p:pic>
        <p:nvPicPr>
          <p:cNvPr id="4098" name="Picture 2" descr="C:\Users\Administrator\AppData\Local\Microsoft\Windows\Temporary Internet Files\Content.IE5\LH4LDSGA\MC900346305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44824"/>
            <a:ext cx="1730468" cy="21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60540" y="4038501"/>
            <a:ext cx="3960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</a:rPr>
              <a:t>完成器可以用来精简结果集。也就是对结果集进行进一步的处理。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之所以会提供这个方法，是因为</a:t>
            </a:r>
            <a:r>
              <a:rPr lang="en-US" altLang="zh-CN" sz="1600" dirty="0" smtClean="0">
                <a:solidFill>
                  <a:schemeClr val="tx2"/>
                </a:solidFill>
              </a:rPr>
              <a:t>MongoDB</a:t>
            </a:r>
            <a:r>
              <a:rPr lang="zh-CN" altLang="en-US" sz="1600" dirty="0" smtClean="0">
                <a:solidFill>
                  <a:schemeClr val="tx2"/>
                </a:solidFill>
              </a:rPr>
              <a:t>的</a:t>
            </a:r>
            <a:r>
              <a:rPr lang="en-US" altLang="zh-CN" sz="1600" dirty="0" smtClean="0">
                <a:solidFill>
                  <a:schemeClr val="tx2"/>
                </a:solidFill>
              </a:rPr>
              <a:t>group</a:t>
            </a:r>
            <a:r>
              <a:rPr lang="zh-CN" altLang="en-US" sz="1600" dirty="0" smtClean="0">
                <a:solidFill>
                  <a:schemeClr val="tx2"/>
                </a:solidFill>
              </a:rPr>
              <a:t>操作有个特殊要求，即：返回结果必须能够完全包含在</a:t>
            </a:r>
            <a:r>
              <a:rPr lang="en-US" altLang="zh-CN" sz="1600" dirty="0" smtClean="0">
                <a:solidFill>
                  <a:schemeClr val="tx2"/>
                </a:solidFill>
              </a:rPr>
              <a:t>1</a:t>
            </a:r>
            <a:r>
              <a:rPr lang="zh-CN" altLang="en-US" sz="1600" dirty="0" smtClean="0">
                <a:solidFill>
                  <a:schemeClr val="tx2"/>
                </a:solidFill>
              </a:rPr>
              <a:t>个文档之内（之前是</a:t>
            </a:r>
            <a:r>
              <a:rPr lang="en-US" altLang="zh-CN" sz="1600" dirty="0" smtClean="0">
                <a:solidFill>
                  <a:schemeClr val="tx2"/>
                </a:solidFill>
              </a:rPr>
              <a:t>4M</a:t>
            </a:r>
            <a:r>
              <a:rPr lang="zh-CN" altLang="en-US" sz="1600" dirty="0" smtClean="0">
                <a:solidFill>
                  <a:schemeClr val="tx2"/>
                </a:solidFill>
              </a:rPr>
              <a:t>，现在是</a:t>
            </a:r>
            <a:r>
              <a:rPr lang="en-US" altLang="zh-CN" sz="1600" dirty="0" smtClean="0">
                <a:solidFill>
                  <a:schemeClr val="tx2"/>
                </a:solidFill>
              </a:rPr>
              <a:t>16M</a:t>
            </a:r>
            <a:r>
              <a:rPr lang="zh-CN" altLang="en-US" sz="1600" dirty="0" smtClean="0">
                <a:solidFill>
                  <a:schemeClr val="tx2"/>
                </a:solidFill>
              </a:rPr>
              <a:t>），所以就必须允许对结果集进行精简处理。</a:t>
            </a:r>
            <a:endParaRPr lang="en-US" altLang="zh-CN" sz="1600" dirty="0" smtClean="0">
              <a:solidFill>
                <a:schemeClr val="tx2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40481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18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聚合操作</a:t>
            </a:r>
            <a:r>
              <a:rPr lang="en-US" altLang="zh-CN" dirty="0" smtClean="0"/>
              <a:t>——group</a:t>
            </a:r>
            <a:r>
              <a:rPr lang="zh-CN" altLang="en-US" dirty="0" smtClean="0"/>
              <a:t>键函数</a:t>
            </a:r>
            <a:endParaRPr lang="zh-CN" altLang="en-US" dirty="0"/>
          </a:p>
        </p:txBody>
      </p:sp>
      <p:pic>
        <p:nvPicPr>
          <p:cNvPr id="5122" name="Picture 2" descr="C:\Users\Administrator\AppData\Local\Microsoft\Windows\Temporary Internet Files\Content.IE5\LH4LDSGA\MC90043508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90" y="1785665"/>
            <a:ext cx="2465386" cy="200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422108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$keyf</a:t>
            </a:r>
            <a:r>
              <a:rPr lang="zh-CN" altLang="en-US" dirty="0" smtClean="0">
                <a:solidFill>
                  <a:schemeClr val="tx2"/>
                </a:solidFill>
              </a:rPr>
              <a:t>操作符可以将函数的返回值当作键来引用；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" y="2204690"/>
            <a:ext cx="45434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26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4668533"/>
              </p:ext>
            </p:extLst>
          </p:nvPr>
        </p:nvGraphicFramePr>
        <p:xfrm>
          <a:off x="323528" y="1719263"/>
          <a:ext cx="3816424" cy="43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释义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映射操作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reduce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化简操作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数据筛选条件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发往</a:t>
                      </a:r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的文档排序</a:t>
                      </a:r>
                      <a:endParaRPr lang="en-US" altLang="zh-CN" dirty="0" smtClean="0"/>
                    </a:p>
                    <a:p>
                      <a:r>
                        <a:rPr lang="zh-CN" altLang="en-US" sz="1000" dirty="0" smtClean="0"/>
                        <a:t>注意，此排序是指进入</a:t>
                      </a:r>
                      <a:r>
                        <a:rPr lang="en-US" altLang="zh-CN" sz="1000" dirty="0" smtClean="0"/>
                        <a:t>MapReduce</a:t>
                      </a:r>
                      <a:r>
                        <a:rPr lang="zh-CN" altLang="en-US" sz="1000" dirty="0" smtClean="0"/>
                        <a:t>操作之前的排序，而不是最终结果集。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发往</a:t>
                      </a:r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的文档数量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6"/>
                          </a:solidFill>
                        </a:rPr>
                        <a:t>看下一节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keeptemp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是否保留临时集合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finalize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</a:t>
                      </a:r>
                      <a:r>
                        <a:rPr lang="en-US" altLang="zh-CN" dirty="0" smtClean="0"/>
                        <a:t>group</a:t>
                      </a:r>
                      <a:r>
                        <a:rPr lang="zh-CN" altLang="en-US" dirty="0" smtClean="0"/>
                        <a:t>的完成器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全局变量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verbose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是否生成详尽日志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聚合操作</a:t>
            </a:r>
            <a:r>
              <a:rPr lang="en-US" altLang="zh-CN" dirty="0" smtClean="0"/>
              <a:t>——</a:t>
            </a:r>
            <a:r>
              <a:rPr lang="en-US" altLang="zh-CN" dirty="0" smtClean="0"/>
              <a:t>MapReduce(</a:t>
            </a:r>
            <a:r>
              <a:rPr lang="zh-CN" altLang="en-US" dirty="0"/>
              <a:t>简介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4711" y="4365104"/>
            <a:ext cx="4561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MapReduce</a:t>
            </a:r>
            <a:r>
              <a:rPr lang="zh-CN" altLang="en-US" sz="1200" dirty="0">
                <a:solidFill>
                  <a:schemeClr val="tx2"/>
                </a:solidFill>
              </a:rPr>
              <a:t>是一种编程模型，用于大规模数据集（大于</a:t>
            </a:r>
            <a:r>
              <a:rPr lang="en-US" altLang="zh-CN" sz="1200" dirty="0">
                <a:solidFill>
                  <a:schemeClr val="tx2"/>
                </a:solidFill>
              </a:rPr>
              <a:t>1TB</a:t>
            </a:r>
            <a:r>
              <a:rPr lang="zh-CN" altLang="en-US" sz="1200" dirty="0">
                <a:solidFill>
                  <a:schemeClr val="tx2"/>
                </a:solidFill>
              </a:rPr>
              <a:t>）的并行运算。概念</a:t>
            </a:r>
            <a:r>
              <a:rPr lang="en-US" altLang="zh-CN" sz="1200" dirty="0">
                <a:solidFill>
                  <a:schemeClr val="tx2"/>
                </a:solidFill>
              </a:rPr>
              <a:t>"Map</a:t>
            </a:r>
            <a:r>
              <a:rPr lang="zh-CN" altLang="en-US" sz="1200" dirty="0">
                <a:solidFill>
                  <a:schemeClr val="tx2"/>
                </a:solidFill>
              </a:rPr>
              <a:t>（映射）</a:t>
            </a:r>
            <a:r>
              <a:rPr lang="en-US" altLang="zh-CN" sz="1200" dirty="0">
                <a:solidFill>
                  <a:schemeClr val="tx2"/>
                </a:solidFill>
              </a:rPr>
              <a:t>"</a:t>
            </a:r>
            <a:r>
              <a:rPr lang="zh-CN" altLang="en-US" sz="1200" dirty="0">
                <a:solidFill>
                  <a:schemeClr val="tx2"/>
                </a:solidFill>
              </a:rPr>
              <a:t>和</a:t>
            </a:r>
            <a:r>
              <a:rPr lang="en-US" altLang="zh-CN" sz="1200" dirty="0">
                <a:solidFill>
                  <a:schemeClr val="tx2"/>
                </a:solidFill>
              </a:rPr>
              <a:t>"Reduce</a:t>
            </a:r>
            <a:r>
              <a:rPr lang="zh-CN" altLang="en-US" sz="1200" dirty="0">
                <a:solidFill>
                  <a:schemeClr val="tx2"/>
                </a:solidFill>
              </a:rPr>
              <a:t>（化简）</a:t>
            </a:r>
            <a:r>
              <a:rPr lang="en-US" altLang="zh-CN" sz="1200" dirty="0">
                <a:solidFill>
                  <a:schemeClr val="tx2"/>
                </a:solidFill>
              </a:rPr>
              <a:t>"</a:t>
            </a:r>
            <a:r>
              <a:rPr lang="zh-CN" altLang="en-US" sz="1200" dirty="0">
                <a:solidFill>
                  <a:schemeClr val="tx2"/>
                </a:solidFill>
              </a:rPr>
              <a:t>，和他们的主要思想，都是从函数式编程语言里借来的，还有从矢量编程语言里借来的特性。他极大地方便了编程人员在不会分布式并行编程的情况下</a:t>
            </a:r>
            <a:r>
              <a:rPr lang="en-US" altLang="zh-CN" sz="1200" dirty="0">
                <a:solidFill>
                  <a:schemeClr val="tx2"/>
                </a:solidFill>
              </a:rPr>
              <a:t>,</a:t>
            </a:r>
            <a:r>
              <a:rPr lang="zh-CN" altLang="en-US" sz="1200" dirty="0">
                <a:solidFill>
                  <a:schemeClr val="tx2"/>
                </a:solidFill>
              </a:rPr>
              <a:t>将自己的程序运行在分布式系统上。 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zh-CN" altLang="en-US" sz="1200" dirty="0">
                <a:solidFill>
                  <a:schemeClr val="tx2"/>
                </a:solidFill>
              </a:rPr>
              <a:t>简单说来，一个映射函数就是对一些独立元素组成的概念上的列表（例如，一个测试成绩的列表）的每一个元素进行指定的</a:t>
            </a:r>
            <a:r>
              <a:rPr lang="zh-CN" altLang="en-US" sz="1200" dirty="0" smtClean="0">
                <a:solidFill>
                  <a:schemeClr val="tx2"/>
                </a:solidFill>
              </a:rPr>
              <a:t>操作。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zh-CN" altLang="en-US" sz="1200" dirty="0" smtClean="0">
                <a:solidFill>
                  <a:schemeClr val="tx2"/>
                </a:solidFill>
              </a:rPr>
              <a:t>摘自：</a:t>
            </a:r>
            <a:r>
              <a:rPr lang="en-US" altLang="zh-CN" sz="1200" dirty="0">
                <a:solidFill>
                  <a:schemeClr val="tx2"/>
                </a:solidFill>
                <a:hlinkClick r:id="rId2"/>
              </a:rPr>
              <a:t>http://</a:t>
            </a:r>
            <a:r>
              <a:rPr lang="en-US" altLang="zh-CN" sz="1200" dirty="0" smtClean="0">
                <a:solidFill>
                  <a:schemeClr val="tx2"/>
                </a:solidFill>
                <a:hlinkClick r:id="rId2"/>
              </a:rPr>
              <a:t>baike.baidu.com/view/2902.htm</a:t>
            </a:r>
            <a:endParaRPr lang="en-US" altLang="zh-CN" sz="1200" dirty="0" smtClean="0">
              <a:solidFill>
                <a:schemeClr val="tx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3968" y="1772816"/>
            <a:ext cx="45624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59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3467982"/>
              </p:ext>
            </p:extLst>
          </p:nvPr>
        </p:nvGraphicFramePr>
        <p:xfrm>
          <a:off x="457200" y="1719263"/>
          <a:ext cx="4258816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	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</a:t>
                      </a:r>
                      <a:r>
                        <a:rPr lang="en-US" altLang="zh-CN" dirty="0" smtClean="0"/>
                        <a:t>replace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replace: ‘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完全替换临时数据集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merge:’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合并临时数据集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reduce:’</a:t>
                      </a:r>
                      <a:r>
                        <a:rPr lang="zh-CN" altLang="en-US" dirty="0" smtClean="0"/>
                        <a:t>集合名</a:t>
                      </a:r>
                      <a:r>
                        <a:rPr lang="en-US" altLang="zh-CN" dirty="0" smtClean="0"/>
                        <a:t>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再化简重复记录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当临时数据集存在了相似记录，则会继续执行</a:t>
                      </a:r>
                      <a:r>
                        <a:rPr lang="en-US" altLang="zh-CN" dirty="0" smtClean="0"/>
                        <a:t>reduce</a:t>
                      </a:r>
                      <a:r>
                        <a:rPr lang="zh-CN" altLang="en-US" dirty="0" smtClean="0"/>
                        <a:t>操作进一步化简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inline:1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内存模式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此时不会再产生临时集合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聚合操作</a:t>
            </a:r>
            <a:r>
              <a:rPr lang="en-US" altLang="zh-CN" dirty="0" smtClean="0"/>
              <a:t>——</a:t>
            </a:r>
            <a:r>
              <a:rPr lang="en-US" altLang="zh-CN" dirty="0" smtClean="0"/>
              <a:t>MapReduce(output)</a:t>
            </a:r>
            <a:endParaRPr lang="zh-CN" altLang="en-US" dirty="0"/>
          </a:p>
        </p:txBody>
      </p:sp>
      <p:pic>
        <p:nvPicPr>
          <p:cNvPr id="7170" name="Picture 2" descr="C:\Users\Administrator\AppData\Local\Microsoft\Windows\Temporary Internet Files\Content.IE5\EK1UJMUJ\MC90043720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105" y="177281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60032" y="4365104"/>
            <a:ext cx="398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2"/>
                </a:solidFill>
              </a:rPr>
              <a:t>v1.74</a:t>
            </a:r>
            <a:r>
              <a:rPr lang="zh-CN" altLang="en-US" sz="1200" dirty="0" smtClean="0">
                <a:solidFill>
                  <a:schemeClr val="tx2"/>
                </a:solidFill>
              </a:rPr>
              <a:t>之前，如果指定了</a:t>
            </a:r>
            <a:r>
              <a:rPr lang="en-US" altLang="zh-CN" sz="1200" dirty="0" smtClean="0">
                <a:solidFill>
                  <a:schemeClr val="tx2"/>
                </a:solidFill>
              </a:rPr>
              <a:t>output</a:t>
            </a:r>
            <a:r>
              <a:rPr lang="zh-CN" altLang="en-US" sz="1200" dirty="0" smtClean="0">
                <a:solidFill>
                  <a:schemeClr val="tx2"/>
                </a:solidFill>
              </a:rPr>
              <a:t>的值，则隐含</a:t>
            </a:r>
            <a:r>
              <a:rPr lang="en-US" altLang="zh-CN" sz="1200" dirty="0" smtClean="0">
                <a:solidFill>
                  <a:schemeClr val="tx2"/>
                </a:solidFill>
              </a:rPr>
              <a:t>keeptemp:true</a:t>
            </a:r>
          </a:p>
          <a:p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en-US" altLang="zh-CN" sz="1200" dirty="0" smtClean="0">
                <a:solidFill>
                  <a:schemeClr val="tx2"/>
                </a:solidFill>
              </a:rPr>
              <a:t>v1.74</a:t>
            </a:r>
            <a:r>
              <a:rPr lang="zh-CN" altLang="en-US" sz="1200" dirty="0" smtClean="0">
                <a:solidFill>
                  <a:schemeClr val="tx2"/>
                </a:solidFill>
              </a:rPr>
              <a:t>之后的定义请看左侧表格。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zh-CN" altLang="en-US" sz="1200" dirty="0" smtClean="0">
                <a:solidFill>
                  <a:schemeClr val="tx2"/>
                </a:solidFill>
              </a:rPr>
              <a:t>联机文档：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r>
              <a:rPr lang="en-US" altLang="zh-CN" sz="1200" dirty="0">
                <a:hlinkClick r:id="rId3"/>
              </a:rPr>
              <a:t>http://www.mongodb.org/display/DOCS/MapReduce</a:t>
            </a:r>
            <a:endParaRPr lang="en-US" altLang="zh-CN" sz="1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33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375</TotalTime>
  <Words>811</Words>
  <Application>Microsoft Office PowerPoint</Application>
  <PresentationFormat>全屏显示(4:3)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网格</vt:lpstr>
      <vt:lpstr>第五天：聚合操作</vt:lpstr>
      <vt:lpstr>教学内容</vt:lpstr>
      <vt:lpstr>聚合操作——count</vt:lpstr>
      <vt:lpstr>聚合操作——distinct</vt:lpstr>
      <vt:lpstr>聚合操作——group</vt:lpstr>
      <vt:lpstr>聚合操作——group完成器</vt:lpstr>
      <vt:lpstr>聚合操作——group键函数</vt:lpstr>
      <vt:lpstr>聚合操作——MapReduce(简介)</vt:lpstr>
      <vt:lpstr>聚合操作——MapReduce(output)</vt:lpstr>
      <vt:lpstr>结束语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第一天：认识MongoDB</dc:title>
  <dc:creator>Me.YMind</dc:creator>
  <cp:lastModifiedBy>陈颜铭</cp:lastModifiedBy>
  <cp:revision>257</cp:revision>
  <dcterms:created xsi:type="dcterms:W3CDTF">2011-05-24T14:33:23Z</dcterms:created>
  <dcterms:modified xsi:type="dcterms:W3CDTF">2011-06-12T15:08:21Z</dcterms:modified>
</cp:coreProperties>
</file>