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410" r:id="rId3"/>
    <p:sldId id="340" r:id="rId4"/>
    <p:sldId id="420" r:id="rId5"/>
    <p:sldId id="283" r:id="rId6"/>
    <p:sldId id="342" r:id="rId7"/>
    <p:sldId id="419" r:id="rId8"/>
    <p:sldId id="343" r:id="rId9"/>
    <p:sldId id="344" r:id="rId10"/>
    <p:sldId id="426" r:id="rId11"/>
    <p:sldId id="447" r:id="rId12"/>
    <p:sldId id="448" r:id="rId13"/>
    <p:sldId id="449" r:id="rId14"/>
    <p:sldId id="450" r:id="rId15"/>
    <p:sldId id="451" r:id="rId16"/>
    <p:sldId id="427" r:id="rId17"/>
    <p:sldId id="428" r:id="rId18"/>
    <p:sldId id="429" r:id="rId19"/>
    <p:sldId id="431" r:id="rId20"/>
    <p:sldId id="432" r:id="rId21"/>
    <p:sldId id="438" r:id="rId22"/>
    <p:sldId id="439" r:id="rId23"/>
    <p:sldId id="440" r:id="rId24"/>
    <p:sldId id="441" r:id="rId25"/>
    <p:sldId id="442" r:id="rId26"/>
    <p:sldId id="339" r:id="rId27"/>
    <p:sldId id="345" r:id="rId28"/>
    <p:sldId id="424" r:id="rId29"/>
    <p:sldId id="421" r:id="rId30"/>
    <p:sldId id="422" r:id="rId31"/>
    <p:sldId id="423" r:id="rId32"/>
    <p:sldId id="346" r:id="rId33"/>
    <p:sldId id="347" r:id="rId34"/>
    <p:sldId id="443" r:id="rId35"/>
    <p:sldId id="444" r:id="rId36"/>
    <p:sldId id="445" r:id="rId37"/>
    <p:sldId id="446" r:id="rId38"/>
    <p:sldId id="414" r:id="rId39"/>
    <p:sldId id="415" r:id="rId40"/>
    <p:sldId id="416" r:id="rId41"/>
    <p:sldId id="351" r:id="rId42"/>
    <p:sldId id="348" r:id="rId43"/>
    <p:sldId id="349" r:id="rId44"/>
    <p:sldId id="350" r:id="rId45"/>
    <p:sldId id="383" r:id="rId46"/>
    <p:sldId id="384" r:id="rId47"/>
    <p:sldId id="385" r:id="rId48"/>
    <p:sldId id="386" r:id="rId49"/>
    <p:sldId id="387" r:id="rId50"/>
    <p:sldId id="388" r:id="rId51"/>
    <p:sldId id="389" r:id="rId52"/>
    <p:sldId id="382" r:id="rId53"/>
    <p:sldId id="408" r:id="rId54"/>
    <p:sldId id="418" r:id="rId55"/>
    <p:sldId id="474" r:id="rId56"/>
    <p:sldId id="475" r:id="rId57"/>
    <p:sldId id="476" r:id="rId58"/>
    <p:sldId id="477" r:id="rId59"/>
    <p:sldId id="478" r:id="rId60"/>
    <p:sldId id="479" r:id="rId61"/>
    <p:sldId id="480" r:id="rId62"/>
    <p:sldId id="481" r:id="rId63"/>
    <p:sldId id="482" r:id="rId64"/>
    <p:sldId id="483" r:id="rId65"/>
    <p:sldId id="484" r:id="rId66"/>
    <p:sldId id="485" r:id="rId67"/>
    <p:sldId id="486" r:id="rId68"/>
    <p:sldId id="487" r:id="rId69"/>
    <p:sldId id="488" r:id="rId70"/>
    <p:sldId id="489" r:id="rId71"/>
    <p:sldId id="490" r:id="rId72"/>
    <p:sldId id="454" r:id="rId73"/>
    <p:sldId id="455" r:id="rId74"/>
    <p:sldId id="456" r:id="rId75"/>
    <p:sldId id="457" r:id="rId76"/>
    <p:sldId id="458" r:id="rId77"/>
    <p:sldId id="459" r:id="rId78"/>
    <p:sldId id="460" r:id="rId79"/>
    <p:sldId id="461" r:id="rId80"/>
    <p:sldId id="462" r:id="rId81"/>
    <p:sldId id="463" r:id="rId82"/>
    <p:sldId id="464" r:id="rId83"/>
    <p:sldId id="465" r:id="rId84"/>
    <p:sldId id="466" r:id="rId85"/>
    <p:sldId id="467" r:id="rId86"/>
    <p:sldId id="468" r:id="rId87"/>
    <p:sldId id="491" r:id="rId88"/>
    <p:sldId id="493"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87703" autoAdjust="0"/>
  </p:normalViewPr>
  <p:slideViewPr>
    <p:cSldViewPr>
      <p:cViewPr>
        <p:scale>
          <a:sx n="75" d="100"/>
          <a:sy n="75" d="100"/>
        </p:scale>
        <p:origin x="-1182"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7C5192-932B-47AB-9B28-C193D63B8907}" type="datetimeFigureOut">
              <a:rPr lang="zh-CN" altLang="en-US" smtClean="0"/>
              <a:t>2011/6/29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F3D157-5584-4291-B06E-F5D6A92AB01F}" type="slidenum">
              <a:rPr lang="zh-CN" altLang="en-US" smtClean="0"/>
              <a:t>‹#›</a:t>
            </a:fld>
            <a:endParaRPr lang="zh-CN" altLang="en-US"/>
          </a:p>
        </p:txBody>
      </p:sp>
    </p:spTree>
    <p:extLst>
      <p:ext uri="{BB962C8B-B14F-4D97-AF65-F5344CB8AC3E}">
        <p14:creationId xmlns:p14="http://schemas.microsoft.com/office/powerpoint/2010/main" val="222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F3D157-5584-4291-B06E-F5D6A92AB01F}" type="slidenum">
              <a:rPr lang="zh-CN" altLang="en-US" smtClean="0"/>
              <a:t>13</a:t>
            </a:fld>
            <a:endParaRPr lang="zh-CN" altLang="en-US"/>
          </a:p>
        </p:txBody>
      </p:sp>
    </p:spTree>
    <p:extLst>
      <p:ext uri="{BB962C8B-B14F-4D97-AF65-F5344CB8AC3E}">
        <p14:creationId xmlns:p14="http://schemas.microsoft.com/office/powerpoint/2010/main" val="248525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这里的</a:t>
            </a:r>
            <a:r>
              <a:rPr lang="en-US" altLang="zh-CN" smtClean="0"/>
              <a:t>Table</a:t>
            </a:r>
            <a:r>
              <a:rPr lang="zh-CN" altLang="en-US" smtClean="0"/>
              <a:t>型存储也可以归为文档型</a:t>
            </a:r>
            <a:endParaRPr lang="zh-CN" altLang="en-US"/>
          </a:p>
        </p:txBody>
      </p:sp>
      <p:sp>
        <p:nvSpPr>
          <p:cNvPr id="4" name="灯片编号占位符 3"/>
          <p:cNvSpPr>
            <a:spLocks noGrp="1"/>
          </p:cNvSpPr>
          <p:nvPr>
            <p:ph type="sldNum" sz="quarter" idx="10"/>
          </p:nvPr>
        </p:nvSpPr>
        <p:spPr/>
        <p:txBody>
          <a:bodyPr/>
          <a:lstStyle/>
          <a:p>
            <a:fld id="{80F3D157-5584-4291-B06E-F5D6A92AB01F}" type="slidenum">
              <a:rPr lang="zh-CN" altLang="en-US" smtClean="0"/>
              <a:t>14</a:t>
            </a:fld>
            <a:endParaRPr lang="zh-CN" altLang="en-US"/>
          </a:p>
        </p:txBody>
      </p:sp>
    </p:spTree>
    <p:extLst>
      <p:ext uri="{BB962C8B-B14F-4D97-AF65-F5344CB8AC3E}">
        <p14:creationId xmlns:p14="http://schemas.microsoft.com/office/powerpoint/2010/main" val="283648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二维数组在内存和硬盘中也必须顺序存放</a:t>
            </a:r>
            <a:endParaRPr lang="zh-CN" altLang="en-US"/>
          </a:p>
        </p:txBody>
      </p:sp>
      <p:sp>
        <p:nvSpPr>
          <p:cNvPr id="4" name="灯片编号占位符 3"/>
          <p:cNvSpPr>
            <a:spLocks noGrp="1"/>
          </p:cNvSpPr>
          <p:nvPr>
            <p:ph type="sldNum" sz="quarter" idx="10"/>
          </p:nvPr>
        </p:nvSpPr>
        <p:spPr/>
        <p:txBody>
          <a:bodyPr/>
          <a:lstStyle/>
          <a:p>
            <a:fld id="{80F3D157-5584-4291-B06E-F5D6A92AB01F}" type="slidenum">
              <a:rPr lang="zh-CN" altLang="en-US" smtClean="0"/>
              <a:t>29</a:t>
            </a:fld>
            <a:endParaRPr lang="zh-CN" altLang="en-US"/>
          </a:p>
        </p:txBody>
      </p:sp>
    </p:spTree>
    <p:extLst>
      <p:ext uri="{BB962C8B-B14F-4D97-AF65-F5344CB8AC3E}">
        <p14:creationId xmlns:p14="http://schemas.microsoft.com/office/powerpoint/2010/main" val="12183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MapReduce</a:t>
            </a:r>
            <a:r>
              <a:rPr lang="zh-CN" altLang="en-US" smtClean="0"/>
              <a:t>是</a:t>
            </a:r>
            <a:r>
              <a:rPr lang="en-US" altLang="zh-CN" smtClean="0"/>
              <a:t>Google</a:t>
            </a:r>
            <a:r>
              <a:rPr lang="zh-CN" altLang="en-US" smtClean="0"/>
              <a:t>提出的一个软件架构，用于大规模数据集（大于</a:t>
            </a:r>
            <a:r>
              <a:rPr lang="en-US" altLang="zh-CN" smtClean="0"/>
              <a:t>1TB</a:t>
            </a:r>
            <a:r>
              <a:rPr lang="zh-CN" altLang="en-US" smtClean="0"/>
              <a:t>）的并行运算。概念</a:t>
            </a:r>
            <a:r>
              <a:rPr lang="en-US" altLang="zh-CN" smtClean="0"/>
              <a:t>"Map</a:t>
            </a:r>
            <a:r>
              <a:rPr lang="zh-CN" altLang="en-US" smtClean="0"/>
              <a:t>（映射）</a:t>
            </a:r>
            <a:r>
              <a:rPr lang="en-US" altLang="zh-CN" smtClean="0"/>
              <a:t>"</a:t>
            </a:r>
            <a:r>
              <a:rPr lang="zh-CN" altLang="en-US" smtClean="0"/>
              <a:t>和</a:t>
            </a:r>
            <a:r>
              <a:rPr lang="en-US" altLang="zh-CN" smtClean="0"/>
              <a:t>"Reduce</a:t>
            </a:r>
            <a:r>
              <a:rPr lang="zh-CN" altLang="en-US" smtClean="0"/>
              <a:t>（化简）</a:t>
            </a:r>
            <a:r>
              <a:rPr lang="en-US" altLang="zh-CN" smtClean="0"/>
              <a:t>"</a:t>
            </a:r>
            <a:r>
              <a:rPr lang="zh-CN" altLang="en-US" smtClean="0"/>
              <a:t>，和他们的主要思想，都是从函数式编程语言借来的，还有从矢量编程语言借来的特性。</a:t>
            </a:r>
            <a:endParaRPr lang="zh-CN" altLang="en-US"/>
          </a:p>
        </p:txBody>
      </p:sp>
      <p:sp>
        <p:nvSpPr>
          <p:cNvPr id="4" name="灯片编号占位符 3"/>
          <p:cNvSpPr>
            <a:spLocks noGrp="1"/>
          </p:cNvSpPr>
          <p:nvPr>
            <p:ph type="sldNum" sz="quarter" idx="10"/>
          </p:nvPr>
        </p:nvSpPr>
        <p:spPr/>
        <p:txBody>
          <a:bodyPr/>
          <a:lstStyle/>
          <a:p>
            <a:fld id="{80F3D157-5584-4291-B06E-F5D6A92AB01F}" type="slidenum">
              <a:rPr lang="zh-CN" altLang="en-US" smtClean="0"/>
              <a:t>32</a:t>
            </a:fld>
            <a:endParaRPr lang="zh-CN" altLang="en-US"/>
          </a:p>
        </p:txBody>
      </p:sp>
    </p:spTree>
    <p:extLst>
      <p:ext uri="{BB962C8B-B14F-4D97-AF65-F5344CB8AC3E}">
        <p14:creationId xmlns:p14="http://schemas.microsoft.com/office/powerpoint/2010/main" val="1836428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Google</a:t>
            </a:r>
            <a:r>
              <a:rPr lang="zh-CN" altLang="en-US" smtClean="0"/>
              <a:t>的</a:t>
            </a:r>
            <a:r>
              <a:rPr lang="en-US" altLang="zh-CN" smtClean="0"/>
              <a:t>BigTable</a:t>
            </a:r>
            <a:r>
              <a:rPr lang="zh-CN" altLang="en-US" smtClean="0"/>
              <a:t>提出了一种很有趣的数据模型，它将各列数据进行排序存储。数据值按范围分布在多台机器，数据更新操作有严格的一致性保证。</a:t>
            </a:r>
          </a:p>
          <a:p>
            <a:r>
              <a:rPr lang="en-US" altLang="zh-CN" smtClean="0"/>
              <a:t>Amazon</a:t>
            </a:r>
            <a:r>
              <a:rPr lang="zh-CN" altLang="en-US" smtClean="0"/>
              <a:t>的</a:t>
            </a:r>
            <a:r>
              <a:rPr lang="en-US" altLang="zh-CN" smtClean="0"/>
              <a:t>Dynamo</a:t>
            </a:r>
            <a:r>
              <a:rPr lang="zh-CN" altLang="en-US" smtClean="0"/>
              <a:t>使用的是另外一种分布式模型。</a:t>
            </a:r>
            <a:r>
              <a:rPr lang="en-US" altLang="zh-CN" smtClean="0"/>
              <a:t>Dynamo</a:t>
            </a:r>
            <a:r>
              <a:rPr lang="zh-CN" altLang="en-US" smtClean="0"/>
              <a:t>的模型更简单，它将数据按</a:t>
            </a:r>
            <a:r>
              <a:rPr lang="en-US" altLang="zh-CN" smtClean="0"/>
              <a:t>key</a:t>
            </a:r>
            <a:r>
              <a:rPr lang="zh-CN" altLang="en-US" smtClean="0"/>
              <a:t>进行</a:t>
            </a:r>
            <a:r>
              <a:rPr lang="en-US" altLang="zh-CN" smtClean="0"/>
              <a:t>hash</a:t>
            </a:r>
            <a:r>
              <a:rPr lang="zh-CN" altLang="en-US" smtClean="0"/>
              <a:t>存储。其数据分片模型有比较强的容灾性，因此它实现的是相对松散的弱一致性：最终一致性。</a:t>
            </a:r>
            <a:endParaRPr lang="zh-CN" altLang="en-US"/>
          </a:p>
        </p:txBody>
      </p:sp>
      <p:sp>
        <p:nvSpPr>
          <p:cNvPr id="4" name="灯片编号占位符 3"/>
          <p:cNvSpPr>
            <a:spLocks noGrp="1"/>
          </p:cNvSpPr>
          <p:nvPr>
            <p:ph type="sldNum" sz="quarter" idx="10"/>
          </p:nvPr>
        </p:nvSpPr>
        <p:spPr/>
        <p:txBody>
          <a:bodyPr/>
          <a:lstStyle/>
          <a:p>
            <a:fld id="{80F3D157-5584-4291-B06E-F5D6A92AB01F}" type="slidenum">
              <a:rPr lang="zh-CN" altLang="en-US" smtClean="0"/>
              <a:t>35</a:t>
            </a:fld>
            <a:endParaRPr lang="zh-CN" altLang="en-US"/>
          </a:p>
        </p:txBody>
      </p:sp>
    </p:spTree>
    <p:extLst>
      <p:ext uri="{BB962C8B-B14F-4D97-AF65-F5344CB8AC3E}">
        <p14:creationId xmlns:p14="http://schemas.microsoft.com/office/powerpoint/2010/main" val="187695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291057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374274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238200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428541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14737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6714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267498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114764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37916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131691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A6BA05-7FBC-4EBA-BC97-060D0EF60B43}" type="datetimeFigureOut">
              <a:rPr lang="zh-CN" altLang="en-US" smtClean="0"/>
              <a:t>2011/6/29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308289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6BA05-7FBC-4EBA-BC97-060D0EF60B43}" type="datetimeFigureOut">
              <a:rPr lang="zh-CN" altLang="en-US" smtClean="0"/>
              <a:t>2011/6/29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A5CD8-20FA-42EE-A86D-41EED51527DE}" type="slidenum">
              <a:rPr lang="zh-CN" altLang="en-US" smtClean="0"/>
              <a:t>‹#›</a:t>
            </a:fld>
            <a:endParaRPr lang="zh-CN" altLang="en-US"/>
          </a:p>
        </p:txBody>
      </p:sp>
    </p:spTree>
    <p:extLst>
      <p:ext uri="{BB962C8B-B14F-4D97-AF65-F5344CB8AC3E}">
        <p14:creationId xmlns:p14="http://schemas.microsoft.com/office/powerpoint/2010/main" val="351134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schina.net/p/tokyo+tyra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robbin.iteye.com/blog/52497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cassandra.apache.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hbase.apache.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mongodb.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mongodb.org/display/DOCS/Production+Deployment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couchdb.apache.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blog.nosqlfan.com/html/1709.html" TargetMode="External"/><Relationship Id="rId2" Type="http://schemas.openxmlformats.org/officeDocument/2006/relationships/hyperlink" Target="http://neo4j.or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www.db4o.com/"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err="1" smtClean="0"/>
              <a:t>NoSql</a:t>
            </a:r>
            <a:endParaRPr lang="zh-CN" altLang="en-US"/>
          </a:p>
        </p:txBody>
      </p:sp>
    </p:spTree>
    <p:extLst>
      <p:ext uri="{BB962C8B-B14F-4D97-AF65-F5344CB8AC3E}">
        <p14:creationId xmlns:p14="http://schemas.microsoft.com/office/powerpoint/2010/main" val="3441753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Tokyo Cabinet / Tyrant</a:t>
            </a:r>
            <a:endParaRPr lang="zh-CN" altLang="en-US"/>
          </a:p>
        </p:txBody>
      </p:sp>
      <p:sp>
        <p:nvSpPr>
          <p:cNvPr id="3" name="内容占位符 2"/>
          <p:cNvSpPr>
            <a:spLocks noGrp="1"/>
          </p:cNvSpPr>
          <p:nvPr>
            <p:ph idx="1"/>
          </p:nvPr>
        </p:nvSpPr>
        <p:spPr/>
        <p:txBody>
          <a:bodyPr/>
          <a:lstStyle/>
          <a:p>
            <a:r>
              <a:rPr lang="zh-CN" altLang="en-US"/>
              <a:t> 授权协议： </a:t>
            </a:r>
            <a:r>
              <a:rPr lang="en-US" altLang="zh-CN"/>
              <a:t>LGPL</a:t>
            </a:r>
          </a:p>
          <a:p>
            <a:r>
              <a:rPr lang="zh-CN" altLang="en-US" smtClean="0"/>
              <a:t> </a:t>
            </a:r>
            <a:r>
              <a:rPr lang="zh-CN" altLang="en-US"/>
              <a:t>开发语言： </a:t>
            </a:r>
            <a:r>
              <a:rPr lang="en-US" altLang="zh-CN"/>
              <a:t>C/C++</a:t>
            </a:r>
          </a:p>
          <a:p>
            <a:r>
              <a:rPr lang="zh-CN" altLang="en-US" smtClean="0"/>
              <a:t> </a:t>
            </a:r>
            <a:r>
              <a:rPr lang="zh-CN" altLang="en-US"/>
              <a:t>操作系统： </a:t>
            </a:r>
            <a:r>
              <a:rPr lang="en-US" altLang="zh-CN"/>
              <a:t>Linux </a:t>
            </a:r>
          </a:p>
          <a:p>
            <a:r>
              <a:rPr lang="en-US" altLang="zh-CN" u="sng" smtClean="0">
                <a:hlinkClick r:id="rId2"/>
              </a:rPr>
              <a:t>http</a:t>
            </a:r>
            <a:r>
              <a:rPr lang="en-US" altLang="zh-CN" u="sng">
                <a:hlinkClick r:id="rId2"/>
              </a:rPr>
              <a:t>://</a:t>
            </a:r>
            <a:r>
              <a:rPr lang="en-US" altLang="zh-CN" u="sng" smtClean="0">
                <a:hlinkClick r:id="rId2"/>
              </a:rPr>
              <a:t>www.oschina.net/p/tokyo+tyrant</a:t>
            </a:r>
            <a:endParaRPr lang="en-US" altLang="zh-CN" u="sng" smtClean="0"/>
          </a:p>
          <a:p>
            <a:endParaRPr lang="zh-CN" altLang="en-US"/>
          </a:p>
        </p:txBody>
      </p:sp>
    </p:spTree>
    <p:extLst>
      <p:ext uri="{BB962C8B-B14F-4D97-AF65-F5344CB8AC3E}">
        <p14:creationId xmlns:p14="http://schemas.microsoft.com/office/powerpoint/2010/main" val="1521822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r>
              <a:rPr lang="zh-CN" altLang="en-US" b="1" smtClean="0"/>
              <a:t>数据模型</a:t>
            </a:r>
            <a:endParaRPr lang="en-US" altLang="zh-CN" b="1" smtClean="0"/>
          </a:p>
          <a:p>
            <a:pPr marL="0" indent="0">
              <a:buNone/>
            </a:pPr>
            <a:endParaRPr lang="en-US" altLang="zh-CN" smtClean="0"/>
          </a:p>
          <a:p>
            <a:pPr marL="0" indent="0">
              <a:buNone/>
            </a:pPr>
            <a:r>
              <a:rPr lang="en-US" altLang="zh-CN" smtClean="0"/>
              <a:t>Tokyo </a:t>
            </a:r>
            <a:r>
              <a:rPr lang="en-US" altLang="zh-CN"/>
              <a:t>Cabinet</a:t>
            </a:r>
            <a:r>
              <a:rPr lang="zh-CN" altLang="en-US"/>
              <a:t>提供了</a:t>
            </a:r>
            <a:r>
              <a:rPr lang="en-US" altLang="zh-CN"/>
              <a:t>Hash</a:t>
            </a:r>
            <a:r>
              <a:rPr lang="zh-CN" altLang="en-US"/>
              <a:t>、</a:t>
            </a:r>
            <a:r>
              <a:rPr lang="en-US" altLang="zh-CN"/>
              <a:t>Fixed-length</a:t>
            </a:r>
            <a:r>
              <a:rPr lang="zh-CN" altLang="en-US"/>
              <a:t>、</a:t>
            </a:r>
            <a:r>
              <a:rPr lang="en-US" altLang="zh-CN"/>
              <a:t>Table</a:t>
            </a:r>
            <a:r>
              <a:rPr lang="zh-CN" altLang="en-US"/>
              <a:t>和</a:t>
            </a:r>
            <a:r>
              <a:rPr lang="en-US" altLang="zh-CN"/>
              <a:t>B+ Tree</a:t>
            </a:r>
            <a:r>
              <a:rPr lang="zh-CN" altLang="en-US"/>
              <a:t>四种数据结构，不同的结构特性和应用场景都不一样</a:t>
            </a:r>
            <a:r>
              <a:rPr lang="zh-CN" altLang="en-US" smtClean="0"/>
              <a:t>。</a:t>
            </a:r>
            <a:endParaRPr lang="zh-CN" altLang="en-US"/>
          </a:p>
        </p:txBody>
      </p:sp>
    </p:spTree>
    <p:extLst>
      <p:ext uri="{BB962C8B-B14F-4D97-AF65-F5344CB8AC3E}">
        <p14:creationId xmlns:p14="http://schemas.microsoft.com/office/powerpoint/2010/main" val="3571536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538790"/>
            <a:ext cx="3240360" cy="426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82806"/>
            <a:ext cx="2925564" cy="3882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191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36712"/>
            <a:ext cx="8784976" cy="602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476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92696"/>
            <a:ext cx="8424936" cy="573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714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28725"/>
            <a:ext cx="662473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253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92500" lnSpcReduction="20000"/>
          </a:bodyPr>
          <a:lstStyle/>
          <a:p>
            <a:r>
              <a:rPr lang="zh-CN" altLang="en-US" smtClean="0"/>
              <a:t>特点：</a:t>
            </a:r>
            <a:endParaRPr lang="en-US" altLang="zh-CN" smtClean="0"/>
          </a:p>
          <a:p>
            <a:pPr marL="0" indent="0">
              <a:buNone/>
            </a:pPr>
            <a:r>
              <a:rPr lang="en-US" altLang="zh-CN"/>
              <a:t>1</a:t>
            </a:r>
            <a:r>
              <a:rPr lang="zh-CN" altLang="en-US"/>
              <a:t>、故障转移</a:t>
            </a:r>
            <a:r>
              <a:rPr lang="zh-CN" altLang="en-US" smtClean="0"/>
              <a:t>：</a:t>
            </a:r>
            <a:endParaRPr lang="en-US" altLang="zh-CN" smtClean="0"/>
          </a:p>
          <a:p>
            <a:pPr marL="800100" lvl="2" indent="0">
              <a:buNone/>
            </a:pPr>
            <a:r>
              <a:rPr lang="en-US" altLang="zh-CN" sz="2000" smtClean="0"/>
              <a:t>Tokyo </a:t>
            </a:r>
            <a:r>
              <a:rPr lang="en-US" altLang="zh-CN" sz="2000"/>
              <a:t>Tyrant</a:t>
            </a:r>
            <a:r>
              <a:rPr lang="zh-CN" altLang="en-US" sz="2000"/>
              <a:t>支持双机互为主辅模式，主辅库均可读写，而</a:t>
            </a:r>
            <a:r>
              <a:rPr lang="en-US" altLang="zh-CN" sz="2000" err="1"/>
              <a:t>Memcachedb</a:t>
            </a:r>
            <a:r>
              <a:rPr lang="zh-CN" altLang="en-US" sz="2000"/>
              <a:t>目前支持类似</a:t>
            </a:r>
            <a:r>
              <a:rPr lang="en-US" altLang="zh-CN" sz="2000"/>
              <a:t>MySQL</a:t>
            </a:r>
            <a:r>
              <a:rPr lang="zh-CN" altLang="en-US" sz="2000"/>
              <a:t>主辅库同步的方式实现读写分离，支持“主服务器可读写、辅助服务器只读”模式</a:t>
            </a:r>
            <a:r>
              <a:rPr lang="zh-CN" altLang="en-US" sz="2000" smtClean="0"/>
              <a:t>。</a:t>
            </a:r>
            <a:r>
              <a:rPr lang="en-US" altLang="zh-CN" sz="2000"/>
              <a:t>Memcache </a:t>
            </a:r>
            <a:r>
              <a:rPr lang="zh-CN" altLang="en-US" sz="2000"/>
              <a:t>客户端的 </a:t>
            </a:r>
            <a:r>
              <a:rPr lang="en-US" altLang="zh-CN" sz="2000" err="1"/>
              <a:t>addserver</a:t>
            </a:r>
            <a:r>
              <a:rPr lang="en-US" altLang="zh-CN" sz="2000"/>
              <a:t> </a:t>
            </a:r>
            <a:r>
              <a:rPr lang="zh-CN" altLang="en-US" sz="2000"/>
              <a:t>具有故障转移机制，当 </a:t>
            </a:r>
            <a:r>
              <a:rPr lang="en-US" altLang="zh-CN" sz="2000" err="1"/>
              <a:t>addserver</a:t>
            </a:r>
            <a:r>
              <a:rPr lang="en-US" altLang="zh-CN" sz="2000"/>
              <a:t> </a:t>
            </a:r>
            <a:r>
              <a:rPr lang="zh-CN" altLang="en-US" sz="2000"/>
              <a:t>了</a:t>
            </a:r>
            <a:r>
              <a:rPr lang="en-US" altLang="zh-CN" sz="2000"/>
              <a:t>2</a:t>
            </a:r>
            <a:r>
              <a:rPr lang="zh-CN" altLang="en-US" sz="2000"/>
              <a:t>台 </a:t>
            </a:r>
            <a:r>
              <a:rPr lang="en-US" altLang="zh-CN" sz="2000" err="1"/>
              <a:t>Memcached</a:t>
            </a:r>
            <a:r>
              <a:rPr lang="en-US" altLang="zh-CN" sz="2000"/>
              <a:t> </a:t>
            </a:r>
            <a:r>
              <a:rPr lang="zh-CN" altLang="en-US" sz="2000"/>
              <a:t>服务器，而其中</a:t>
            </a:r>
            <a:r>
              <a:rPr lang="en-US" altLang="zh-CN" sz="2000"/>
              <a:t>1</a:t>
            </a:r>
            <a:r>
              <a:rPr lang="zh-CN" altLang="en-US" sz="2000"/>
              <a:t>台宕机了，那么 </a:t>
            </a:r>
            <a:r>
              <a:rPr lang="en-US" altLang="zh-CN" sz="2000" err="1"/>
              <a:t>current_server_num</a:t>
            </a:r>
            <a:r>
              <a:rPr lang="en-US" altLang="zh-CN" sz="2000"/>
              <a:t> </a:t>
            </a:r>
            <a:r>
              <a:rPr lang="zh-CN" altLang="en-US" sz="2000"/>
              <a:t>会由原先的</a:t>
            </a:r>
            <a:r>
              <a:rPr lang="en-US" altLang="zh-CN" sz="2000"/>
              <a:t>2</a:t>
            </a:r>
            <a:r>
              <a:rPr lang="zh-CN" altLang="en-US" sz="2000"/>
              <a:t>变成</a:t>
            </a:r>
            <a:r>
              <a:rPr lang="en-US" altLang="zh-CN" sz="2000"/>
              <a:t>1</a:t>
            </a:r>
            <a:r>
              <a:rPr lang="zh-CN" altLang="en-US" sz="2000"/>
              <a:t>。</a:t>
            </a:r>
            <a:endParaRPr lang="en-US" altLang="zh-CN" sz="2000" smtClean="0"/>
          </a:p>
          <a:p>
            <a:pPr marL="0" indent="0">
              <a:buNone/>
            </a:pPr>
            <a:r>
              <a:rPr lang="en-US" altLang="zh-CN" smtClean="0"/>
              <a:t>2</a:t>
            </a:r>
            <a:r>
              <a:rPr lang="zh-CN" altLang="en-US"/>
              <a:t>、日志文件体积小</a:t>
            </a:r>
            <a:r>
              <a:rPr lang="zh-CN" altLang="en-US" smtClean="0"/>
              <a:t>：</a:t>
            </a:r>
            <a:endParaRPr lang="en-US" altLang="zh-CN" smtClean="0"/>
          </a:p>
          <a:p>
            <a:pPr marL="857250" lvl="2" indent="0">
              <a:buNone/>
            </a:pPr>
            <a:r>
              <a:rPr lang="en-US" altLang="zh-CN" sz="2000" smtClean="0"/>
              <a:t>Tokyo </a:t>
            </a:r>
            <a:r>
              <a:rPr lang="en-US" altLang="zh-CN" sz="2000"/>
              <a:t>Tyrant</a:t>
            </a:r>
            <a:r>
              <a:rPr lang="zh-CN" altLang="en-US" sz="2000"/>
              <a:t>用于主辅同步的日志文件比较小，大约是数据库文件的</a:t>
            </a:r>
            <a:r>
              <a:rPr lang="en-US" altLang="zh-CN" sz="2000"/>
              <a:t>1.3</a:t>
            </a:r>
            <a:r>
              <a:rPr lang="zh-CN" altLang="en-US" sz="2000"/>
              <a:t>倍，而</a:t>
            </a:r>
            <a:r>
              <a:rPr lang="en-US" altLang="zh-CN" sz="2000" err="1"/>
              <a:t>Memcachedb</a:t>
            </a:r>
            <a:r>
              <a:rPr lang="zh-CN" altLang="en-US" sz="2000"/>
              <a:t>的同步日志文件非常大，如果不定期清理，很容易将磁盘写满。</a:t>
            </a:r>
          </a:p>
          <a:p>
            <a:pPr marL="0" indent="0">
              <a:buNone/>
            </a:pPr>
            <a:r>
              <a:rPr lang="en-US" altLang="zh-CN"/>
              <a:t>3</a:t>
            </a:r>
            <a:r>
              <a:rPr lang="zh-CN" altLang="en-US"/>
              <a:t>、超大数据量下表现</a:t>
            </a:r>
            <a:r>
              <a:rPr lang="zh-CN" altLang="en-US" smtClean="0"/>
              <a:t>出色</a:t>
            </a:r>
            <a:endParaRPr lang="en-US" altLang="zh-CN" smtClean="0"/>
          </a:p>
          <a:p>
            <a:pPr marL="800100" lvl="2" indent="0">
              <a:buNone/>
            </a:pPr>
            <a:r>
              <a:rPr lang="zh-CN" altLang="en-US" sz="2000"/>
              <a:t>该数据库读写非常快</a:t>
            </a:r>
            <a:r>
              <a:rPr lang="zh-CN" altLang="en-US" sz="2000" smtClean="0"/>
              <a:t>。</a:t>
            </a:r>
            <a:endParaRPr lang="en-US" altLang="zh-CN" sz="2000" smtClean="0"/>
          </a:p>
          <a:p>
            <a:pPr marL="800100" lvl="2" indent="0">
              <a:buNone/>
            </a:pPr>
            <a:r>
              <a:rPr lang="en-US" altLang="zh-CN" sz="2000" smtClean="0"/>
              <a:t>insert:0.4sec/1000000 </a:t>
            </a:r>
            <a:r>
              <a:rPr lang="en-US" altLang="zh-CN" sz="2000" err="1"/>
              <a:t>recordes</a:t>
            </a:r>
            <a:r>
              <a:rPr lang="en-US" altLang="zh-CN" sz="2000"/>
              <a:t>(2500000qps)</a:t>
            </a:r>
            <a:r>
              <a:rPr lang="zh-CN" altLang="en-US" sz="2000"/>
              <a:t>，写入</a:t>
            </a:r>
            <a:r>
              <a:rPr lang="en-US" altLang="zh-CN" sz="2000"/>
              <a:t>100</a:t>
            </a:r>
            <a:r>
              <a:rPr lang="zh-CN" altLang="en-US" sz="2000"/>
              <a:t>万数据只需要</a:t>
            </a:r>
            <a:r>
              <a:rPr lang="en-US" altLang="zh-CN" sz="2000"/>
              <a:t>0.4</a:t>
            </a:r>
            <a:r>
              <a:rPr lang="zh-CN" altLang="en-US" sz="2000"/>
              <a:t>秒</a:t>
            </a:r>
            <a:r>
              <a:rPr lang="zh-CN" altLang="en-US" sz="2000" smtClean="0"/>
              <a:t>。</a:t>
            </a:r>
            <a:endParaRPr lang="en-US" altLang="zh-CN" sz="2000" smtClean="0"/>
          </a:p>
          <a:p>
            <a:pPr marL="800100" lvl="2" indent="0">
              <a:buNone/>
            </a:pPr>
            <a:r>
              <a:rPr lang="en-US" altLang="zh-CN" sz="2000" smtClean="0"/>
              <a:t>search:0.33sec/1000000 </a:t>
            </a:r>
            <a:r>
              <a:rPr lang="en-US" altLang="zh-CN" sz="2000" err="1"/>
              <a:t>recordes</a:t>
            </a:r>
            <a:r>
              <a:rPr lang="en-US" altLang="zh-CN" sz="2000"/>
              <a:t> (3000000 </a:t>
            </a:r>
            <a:r>
              <a:rPr lang="en-US" altLang="zh-CN" sz="2000" err="1"/>
              <a:t>qps</a:t>
            </a:r>
            <a:r>
              <a:rPr lang="en-US" altLang="zh-CN" sz="2000"/>
              <a:t>)</a:t>
            </a:r>
            <a:r>
              <a:rPr lang="zh-CN" altLang="en-US" sz="2000"/>
              <a:t>，读取</a:t>
            </a:r>
            <a:r>
              <a:rPr lang="en-US" altLang="zh-CN" sz="2000"/>
              <a:t>100</a:t>
            </a:r>
            <a:r>
              <a:rPr lang="zh-CN" altLang="en-US" sz="2000"/>
              <a:t>万数据只需要</a:t>
            </a:r>
            <a:r>
              <a:rPr lang="en-US" altLang="zh-CN" sz="2000"/>
              <a:t>0.33</a:t>
            </a:r>
            <a:r>
              <a:rPr lang="zh-CN" altLang="en-US" sz="2000"/>
              <a:t>秒。</a:t>
            </a:r>
          </a:p>
          <a:p>
            <a:endParaRPr lang="zh-CN" altLang="en-US"/>
          </a:p>
        </p:txBody>
      </p:sp>
    </p:spTree>
    <p:extLst>
      <p:ext uri="{BB962C8B-B14F-4D97-AF65-F5344CB8AC3E}">
        <p14:creationId xmlns:p14="http://schemas.microsoft.com/office/powerpoint/2010/main" val="126267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862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b="1" smtClean="0"/>
              <a:t>缺点：</a:t>
            </a:r>
            <a:endParaRPr lang="en-US" altLang="zh-CN" b="1" smtClean="0"/>
          </a:p>
          <a:p>
            <a:pPr marL="0" indent="0">
              <a:buNone/>
            </a:pPr>
            <a:r>
              <a:rPr lang="zh-CN" altLang="en-US" smtClean="0"/>
              <a:t>在</a:t>
            </a:r>
            <a:r>
              <a:rPr lang="en-US" altLang="zh-CN"/>
              <a:t>32</a:t>
            </a:r>
            <a:r>
              <a:rPr lang="zh-CN" altLang="en-US"/>
              <a:t>位操作系统下，作为 </a:t>
            </a:r>
            <a:r>
              <a:rPr lang="en-US" altLang="zh-CN"/>
              <a:t>Tokyo Tyrant </a:t>
            </a:r>
            <a:r>
              <a:rPr lang="zh-CN" altLang="en-US"/>
              <a:t>后端存储的 </a:t>
            </a:r>
            <a:r>
              <a:rPr lang="en-US" altLang="zh-CN"/>
              <a:t>Tokyo Cabinet </a:t>
            </a:r>
            <a:r>
              <a:rPr lang="zh-CN" altLang="en-US"/>
              <a:t>数据库单个文件不能超过</a:t>
            </a:r>
            <a:r>
              <a:rPr lang="en-US" altLang="zh-CN"/>
              <a:t>2G</a:t>
            </a:r>
            <a:r>
              <a:rPr lang="zh-CN" altLang="en-US"/>
              <a:t>，而</a:t>
            </a:r>
            <a:r>
              <a:rPr lang="en-US" altLang="zh-CN"/>
              <a:t>64</a:t>
            </a:r>
            <a:r>
              <a:rPr lang="zh-CN" altLang="en-US"/>
              <a:t>位操作系统则不受这一限制。所以，如果使用 </a:t>
            </a:r>
            <a:r>
              <a:rPr lang="en-US" altLang="zh-CN"/>
              <a:t>Tokyo Tyrant</a:t>
            </a:r>
            <a:r>
              <a:rPr lang="zh-CN" altLang="en-US"/>
              <a:t>，推荐在</a:t>
            </a:r>
            <a:r>
              <a:rPr lang="en-US" altLang="zh-CN"/>
              <a:t>64</a:t>
            </a:r>
            <a:r>
              <a:rPr lang="zh-CN" altLang="en-US"/>
              <a:t>位</a:t>
            </a:r>
            <a:r>
              <a:rPr lang="en-US" altLang="zh-CN"/>
              <a:t>CPU</a:t>
            </a:r>
            <a:r>
              <a:rPr lang="zh-CN" altLang="en-US"/>
              <a:t>、操作系统上安装运行</a:t>
            </a:r>
            <a:r>
              <a:rPr lang="zh-CN" altLang="en-US" smtClean="0"/>
              <a:t>。</a:t>
            </a:r>
            <a:endParaRPr lang="en-US" altLang="zh-CN" smtClean="0"/>
          </a:p>
          <a:p>
            <a:pPr marL="0" indent="0">
              <a:buNone/>
            </a:pPr>
            <a:endParaRPr lang="zh-CN" altLang="en-US"/>
          </a:p>
        </p:txBody>
      </p:sp>
    </p:spTree>
    <p:extLst>
      <p:ext uri="{BB962C8B-B14F-4D97-AF65-F5344CB8AC3E}">
        <p14:creationId xmlns:p14="http://schemas.microsoft.com/office/powerpoint/2010/main" val="675494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zh-CN" altLang="en-US" sz="4000" smtClean="0"/>
              <a:t>语言接口</a:t>
            </a:r>
            <a:endParaRPr lang="en-US" altLang="zh-CN" sz="4000" smtClean="0"/>
          </a:p>
          <a:p>
            <a:pPr lvl="1"/>
            <a:r>
              <a:rPr lang="zh-CN" altLang="en-US" sz="2200"/>
              <a:t>同时提供了</a:t>
            </a:r>
            <a:r>
              <a:rPr lang="en-US" altLang="zh-CN" sz="2200"/>
              <a:t>C</a:t>
            </a:r>
            <a:r>
              <a:rPr lang="zh-CN" altLang="en-US" sz="2200"/>
              <a:t>、 </a:t>
            </a:r>
            <a:r>
              <a:rPr lang="en-US" altLang="zh-CN" sz="2200"/>
              <a:t>Perl</a:t>
            </a:r>
            <a:r>
              <a:rPr lang="zh-CN" altLang="en-US" sz="2200"/>
              <a:t>、 </a:t>
            </a:r>
            <a:r>
              <a:rPr lang="en-US" altLang="zh-CN" sz="2200"/>
              <a:t>Ruby</a:t>
            </a:r>
            <a:r>
              <a:rPr lang="zh-CN" altLang="en-US" sz="2200"/>
              <a:t>、</a:t>
            </a:r>
            <a:r>
              <a:rPr lang="en-US" altLang="zh-CN" sz="2200"/>
              <a:t>Java</a:t>
            </a:r>
            <a:r>
              <a:rPr lang="zh-CN" altLang="en-US" sz="2200"/>
              <a:t>和</a:t>
            </a:r>
            <a:r>
              <a:rPr lang="en-US" altLang="zh-CN" sz="2200" err="1"/>
              <a:t>Lua</a:t>
            </a:r>
            <a:r>
              <a:rPr lang="zh-CN" altLang="en-US" sz="2200"/>
              <a:t>等多种语言的</a:t>
            </a:r>
            <a:r>
              <a:rPr lang="en-US" altLang="zh-CN" sz="2200"/>
              <a:t>API</a:t>
            </a:r>
            <a:r>
              <a:rPr lang="zh-CN" altLang="en-US" sz="2200"/>
              <a:t>支持，但是如果通过网络来访问，就需要用</a:t>
            </a:r>
            <a:r>
              <a:rPr lang="en-US" altLang="zh-CN" sz="2200" smtClean="0"/>
              <a:t>TT</a:t>
            </a:r>
            <a:r>
              <a:rPr lang="zh-CN" altLang="en-US" sz="2200" smtClean="0"/>
              <a:t>（</a:t>
            </a:r>
            <a:r>
              <a:rPr lang="en-US" altLang="zh-CN" sz="2200"/>
              <a:t>Tokyo </a:t>
            </a:r>
            <a:r>
              <a:rPr lang="en-US" altLang="zh-CN" sz="2200" smtClean="0"/>
              <a:t>Tyrant</a:t>
            </a:r>
            <a:r>
              <a:rPr lang="zh-CN" altLang="en-US" sz="2200" smtClean="0"/>
              <a:t>，简称</a:t>
            </a:r>
            <a:r>
              <a:rPr lang="en-US" altLang="zh-CN" sz="2200" smtClean="0"/>
              <a:t>TT</a:t>
            </a:r>
            <a:r>
              <a:rPr lang="zh-CN" altLang="en-US" sz="2200" smtClean="0"/>
              <a:t>）。</a:t>
            </a:r>
            <a:endParaRPr lang="en-US" altLang="zh-CN" sz="2200" smtClean="0"/>
          </a:p>
          <a:p>
            <a:pPr lvl="1"/>
            <a:r>
              <a:rPr lang="en-US" altLang="zh-CN" sz="2200" smtClean="0"/>
              <a:t>TT</a:t>
            </a:r>
            <a:r>
              <a:rPr lang="zh-CN" altLang="en-US" sz="2200"/>
              <a:t>同样是用</a:t>
            </a:r>
            <a:r>
              <a:rPr lang="en-US" altLang="zh-CN" sz="2200"/>
              <a:t>C</a:t>
            </a:r>
            <a:r>
              <a:rPr lang="zh-CN" altLang="en-US" sz="2200"/>
              <a:t>写的，支持从网络端高并发、多线程的访问 </a:t>
            </a:r>
            <a:r>
              <a:rPr lang="en-US" altLang="zh-CN" sz="2200"/>
              <a:t>TC</a:t>
            </a:r>
            <a:r>
              <a:rPr lang="zh-CN" altLang="en-US" sz="2200"/>
              <a:t>。另外</a:t>
            </a:r>
            <a:r>
              <a:rPr lang="en-US" altLang="zh-CN" sz="2200"/>
              <a:t>TC/TT</a:t>
            </a:r>
            <a:r>
              <a:rPr lang="zh-CN" altLang="en-US" sz="2200"/>
              <a:t>支持</a:t>
            </a:r>
            <a:r>
              <a:rPr lang="en-US" altLang="zh-CN" sz="2200"/>
              <a:t>master/slave</a:t>
            </a:r>
            <a:r>
              <a:rPr lang="zh-CN" altLang="en-US" sz="2200"/>
              <a:t>架构，可以通过配置实现高可用性，这也是很不错的一个特性。</a:t>
            </a:r>
            <a:endParaRPr lang="en-US" altLang="zh-CN" sz="2200" smtClean="0"/>
          </a:p>
        </p:txBody>
      </p:sp>
    </p:spTree>
    <p:extLst>
      <p:ext uri="{BB962C8B-B14F-4D97-AF65-F5344CB8AC3E}">
        <p14:creationId xmlns:p14="http://schemas.microsoft.com/office/powerpoint/2010/main" val="1182590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产生背景</a:t>
            </a:r>
            <a:endParaRPr lang="zh-CN" altLang="en-US"/>
          </a:p>
        </p:txBody>
      </p:sp>
      <p:sp>
        <p:nvSpPr>
          <p:cNvPr id="3" name="内容占位符 2"/>
          <p:cNvSpPr>
            <a:spLocks noGrp="1"/>
          </p:cNvSpPr>
          <p:nvPr>
            <p:ph idx="1"/>
          </p:nvPr>
        </p:nvSpPr>
        <p:spPr>
          <a:xfrm>
            <a:off x="457200" y="1628800"/>
            <a:ext cx="8229600" cy="4497363"/>
          </a:xfrm>
        </p:spPr>
        <p:txBody>
          <a:bodyPr>
            <a:normAutofit fontScale="77500" lnSpcReduction="20000"/>
          </a:bodyPr>
          <a:lstStyle/>
          <a:p>
            <a:r>
              <a:rPr lang="zh-CN" altLang="en-US"/>
              <a:t>随着互联网</a:t>
            </a:r>
            <a:r>
              <a:rPr lang="en-US" altLang="zh-CN"/>
              <a:t>web2.0</a:t>
            </a:r>
            <a:r>
              <a:rPr lang="zh-CN" altLang="en-US"/>
              <a:t>网站的兴起</a:t>
            </a:r>
            <a:r>
              <a:rPr lang="zh-CN" altLang="en-US" smtClean="0"/>
              <a:t>，传统</a:t>
            </a:r>
            <a:r>
              <a:rPr lang="zh-CN" altLang="en-US"/>
              <a:t>的关系数据库在</a:t>
            </a:r>
            <a:r>
              <a:rPr lang="zh-CN" altLang="en-US" smtClean="0"/>
              <a:t>应付超</a:t>
            </a:r>
            <a:r>
              <a:rPr lang="zh-CN" altLang="en-US"/>
              <a:t>大规模和高并发的</a:t>
            </a:r>
            <a:r>
              <a:rPr lang="en-US" altLang="zh-CN"/>
              <a:t>SNS</a:t>
            </a:r>
            <a:r>
              <a:rPr lang="zh-CN" altLang="en-US"/>
              <a:t>类型的</a:t>
            </a:r>
            <a:r>
              <a:rPr lang="en-US" altLang="zh-CN"/>
              <a:t>web2.0</a:t>
            </a:r>
            <a:r>
              <a:rPr lang="zh-CN" altLang="en-US"/>
              <a:t>纯动态网站已经显得力不从心，暴露了很多难以克服的问题，例如</a:t>
            </a:r>
            <a:r>
              <a:rPr lang="zh-CN" altLang="en-US" smtClean="0"/>
              <a:t>：</a:t>
            </a:r>
            <a:endParaRPr lang="en-US" altLang="zh-CN" smtClean="0"/>
          </a:p>
          <a:p>
            <a:pPr lvl="1"/>
            <a:r>
              <a:rPr lang="en-US" altLang="zh-CN"/>
              <a:t>1</a:t>
            </a:r>
            <a:r>
              <a:rPr lang="zh-CN" altLang="en-US"/>
              <a:t>、</a:t>
            </a:r>
            <a:r>
              <a:rPr lang="en-US" altLang="zh-CN"/>
              <a:t>High performance - </a:t>
            </a:r>
            <a:r>
              <a:rPr lang="zh-CN" altLang="en-US"/>
              <a:t>对数据库高并发读写的</a:t>
            </a:r>
            <a:r>
              <a:rPr lang="zh-CN" altLang="en-US" smtClean="0"/>
              <a:t>需求；</a:t>
            </a:r>
            <a:endParaRPr lang="en-US" altLang="zh-CN" smtClean="0"/>
          </a:p>
          <a:p>
            <a:pPr lvl="1"/>
            <a:r>
              <a:rPr lang="en-US" altLang="zh-CN" smtClean="0"/>
              <a:t>2</a:t>
            </a:r>
            <a:r>
              <a:rPr lang="zh-CN" altLang="en-US"/>
              <a:t>、</a:t>
            </a:r>
            <a:r>
              <a:rPr lang="en-US" altLang="zh-CN"/>
              <a:t>Huge Storage - </a:t>
            </a:r>
            <a:r>
              <a:rPr lang="zh-CN" altLang="en-US"/>
              <a:t>对海量数据的高效率存储和访问的</a:t>
            </a:r>
            <a:r>
              <a:rPr lang="zh-CN" altLang="en-US" smtClean="0"/>
              <a:t>需求；</a:t>
            </a:r>
            <a:endParaRPr lang="en-US" altLang="zh-CN" smtClean="0"/>
          </a:p>
          <a:p>
            <a:pPr lvl="1"/>
            <a:r>
              <a:rPr lang="en-US" altLang="zh-CN" smtClean="0"/>
              <a:t>3</a:t>
            </a:r>
            <a:r>
              <a:rPr lang="zh-CN" altLang="en-US"/>
              <a:t>、</a:t>
            </a:r>
            <a:r>
              <a:rPr lang="en-US" altLang="zh-CN"/>
              <a:t>High Scalability &amp;&amp; High Availability- </a:t>
            </a:r>
            <a:r>
              <a:rPr lang="zh-CN" altLang="en-US"/>
              <a:t>对数据库的高可扩展性和高可用性的</a:t>
            </a:r>
            <a:r>
              <a:rPr lang="zh-CN" altLang="en-US" smtClean="0"/>
              <a:t>需求。</a:t>
            </a:r>
            <a:endParaRPr lang="en-US" altLang="zh-CN" smtClean="0"/>
          </a:p>
          <a:p>
            <a:pPr lvl="1"/>
            <a:endParaRPr lang="en-US" altLang="zh-CN">
              <a:hlinkClick r:id="rId2"/>
            </a:endParaRPr>
          </a:p>
          <a:p>
            <a:pPr marL="457200" lvl="1" indent="0">
              <a:buNone/>
            </a:pPr>
            <a:r>
              <a:rPr lang="en-US" altLang="zh-CN" smtClean="0">
                <a:hlinkClick r:id="rId2"/>
              </a:rPr>
              <a:t>http</a:t>
            </a:r>
            <a:r>
              <a:rPr lang="en-US" altLang="zh-CN">
                <a:hlinkClick r:id="rId2"/>
              </a:rPr>
              <a:t>://</a:t>
            </a:r>
            <a:r>
              <a:rPr lang="en-US" altLang="zh-CN" smtClean="0">
                <a:hlinkClick r:id="rId2"/>
              </a:rPr>
              <a:t>robbin.iteye.com/blog/524977</a:t>
            </a:r>
            <a:endParaRPr lang="en-US" altLang="zh-CN" smtClean="0"/>
          </a:p>
          <a:p>
            <a:pPr marL="457200" lvl="1" indent="0">
              <a:buNone/>
            </a:pPr>
            <a:r>
              <a:rPr lang="zh-CN" altLang="en-US"/>
              <a:t/>
            </a:r>
            <a:br>
              <a:rPr lang="zh-CN" altLang="en-US"/>
            </a:br>
            <a:r>
              <a:rPr lang="zh-CN" altLang="en-US"/>
              <a:t/>
            </a:r>
            <a:br>
              <a:rPr lang="zh-CN" altLang="en-US"/>
            </a:br>
            <a:r>
              <a:rPr lang="zh-CN" altLang="en-US"/>
              <a:t/>
            </a:r>
            <a:br>
              <a:rPr lang="zh-CN" altLang="en-US"/>
            </a:br>
            <a:endParaRPr lang="zh-CN" altLang="en-US"/>
          </a:p>
        </p:txBody>
      </p:sp>
    </p:spTree>
    <p:extLst>
      <p:ext uri="{BB962C8B-B14F-4D97-AF65-F5344CB8AC3E}">
        <p14:creationId xmlns:p14="http://schemas.microsoft.com/office/powerpoint/2010/main" val="599922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r>
              <a:rPr lang="zh-CN" altLang="en-US" smtClean="0"/>
              <a:t>其它</a:t>
            </a:r>
            <a:endParaRPr lang="en-US" altLang="zh-CN" smtClean="0"/>
          </a:p>
          <a:p>
            <a:pPr lvl="1"/>
            <a:r>
              <a:rPr lang="en-US" altLang="zh-CN" sz="2000" smtClean="0"/>
              <a:t>TC/TT</a:t>
            </a:r>
            <a:r>
              <a:rPr lang="zh-CN" altLang="en-US" sz="2000"/>
              <a:t>是一个久经考验的很稳定的产品，在千万及以下数据量级别表现出色。</a:t>
            </a:r>
            <a:r>
              <a:rPr lang="zh-CN" altLang="en-US" sz="2000">
                <a:solidFill>
                  <a:srgbClr val="FF0000"/>
                </a:solidFill>
              </a:rPr>
              <a:t>但是开发者由于种种原因，已经很长时间没有更新版本了，而是推出了对应升级</a:t>
            </a:r>
            <a:r>
              <a:rPr lang="zh-CN" altLang="en-US" sz="2000" smtClean="0">
                <a:solidFill>
                  <a:srgbClr val="FF0000"/>
                </a:solidFill>
              </a:rPr>
              <a:t>产品</a:t>
            </a:r>
            <a:r>
              <a:rPr lang="zh-CN" altLang="en-US" sz="2000">
                <a:solidFill>
                  <a:srgbClr val="FF0000"/>
                </a:solidFill>
              </a:rPr>
              <a:t>，</a:t>
            </a:r>
            <a:r>
              <a:rPr lang="zh-CN" altLang="en-US" sz="2000"/>
              <a:t>叫做</a:t>
            </a:r>
            <a:r>
              <a:rPr lang="en-US" altLang="zh-CN" sz="2000"/>
              <a:t>Kyoto Cabinet</a:t>
            </a:r>
            <a:r>
              <a:rPr lang="zh-CN" altLang="en-US" sz="2000"/>
              <a:t>和</a:t>
            </a:r>
            <a:r>
              <a:rPr lang="en-US" altLang="zh-CN" sz="2000"/>
              <a:t>Kyoto Tycoon</a:t>
            </a:r>
            <a:r>
              <a:rPr lang="zh-CN" altLang="en-US" sz="2000"/>
              <a:t>，这也给</a:t>
            </a:r>
            <a:r>
              <a:rPr lang="en-US" altLang="zh-CN" sz="2000"/>
              <a:t>TC/TT</a:t>
            </a:r>
            <a:r>
              <a:rPr lang="zh-CN" altLang="en-US" sz="2000"/>
              <a:t>的前景带来了不明朗的因素，很明显作者是鼓励人们使用升级的产品，但是由于新产品没有更多的成功案例，在业界的影响力反而 不如</a:t>
            </a:r>
            <a:r>
              <a:rPr lang="en-US" altLang="zh-CN" sz="2000"/>
              <a:t>TC/TT</a:t>
            </a:r>
            <a:r>
              <a:rPr lang="zh-CN" altLang="en-US" sz="2000"/>
              <a:t>，因此在现阶段，</a:t>
            </a:r>
            <a:r>
              <a:rPr lang="en-US" altLang="zh-CN" sz="2000"/>
              <a:t>TC/TT</a:t>
            </a:r>
            <a:r>
              <a:rPr lang="zh-CN" altLang="en-US" sz="2000"/>
              <a:t>仍然是一个不错的</a:t>
            </a:r>
            <a:r>
              <a:rPr lang="en-US" altLang="zh-CN" sz="2000" err="1"/>
              <a:t>NoSQL</a:t>
            </a:r>
            <a:r>
              <a:rPr lang="zh-CN" altLang="en-US" sz="2000"/>
              <a:t>选择。</a:t>
            </a:r>
            <a:endParaRPr lang="en-US" altLang="zh-CN" sz="2000" smtClean="0"/>
          </a:p>
        </p:txBody>
      </p:sp>
    </p:spTree>
    <p:extLst>
      <p:ext uri="{BB962C8B-B14F-4D97-AF65-F5344CB8AC3E}">
        <p14:creationId xmlns:p14="http://schemas.microsoft.com/office/powerpoint/2010/main" val="4063934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HamsterDB</a:t>
            </a:r>
            <a:endParaRPr lang="zh-CN" altLang="en-US"/>
          </a:p>
        </p:txBody>
      </p:sp>
      <p:sp>
        <p:nvSpPr>
          <p:cNvPr id="3" name="内容占位符 2"/>
          <p:cNvSpPr>
            <a:spLocks noGrp="1"/>
          </p:cNvSpPr>
          <p:nvPr>
            <p:ph idx="1"/>
          </p:nvPr>
        </p:nvSpPr>
        <p:spPr/>
        <p:txBody>
          <a:bodyPr/>
          <a:lstStyle/>
          <a:p>
            <a:r>
              <a:rPr lang="zh-CN" altLang="en-US"/>
              <a:t>授权协议： </a:t>
            </a:r>
            <a:r>
              <a:rPr lang="en-US" altLang="zh-CN" smtClean="0"/>
              <a:t>GPL</a:t>
            </a:r>
            <a:endParaRPr lang="en-US" altLang="zh-CN"/>
          </a:p>
          <a:p>
            <a:r>
              <a:rPr lang="zh-CN" altLang="en-US" smtClean="0"/>
              <a:t>开发</a:t>
            </a:r>
            <a:r>
              <a:rPr lang="zh-CN" altLang="en-US"/>
              <a:t>语言： </a:t>
            </a:r>
            <a:r>
              <a:rPr lang="en-US" altLang="zh-CN"/>
              <a:t>C/C++ </a:t>
            </a:r>
          </a:p>
          <a:p>
            <a:r>
              <a:rPr lang="zh-CN" altLang="en-US"/>
              <a:t>操作系统： 跨平台  </a:t>
            </a:r>
          </a:p>
          <a:p>
            <a:r>
              <a:rPr lang="en-US" altLang="zh-CN" u="sng"/>
              <a:t>http://hamsterdb.com/</a:t>
            </a:r>
            <a:endParaRPr lang="zh-CN" altLang="en-US"/>
          </a:p>
        </p:txBody>
      </p:sp>
    </p:spTree>
    <p:extLst>
      <p:ext uri="{BB962C8B-B14F-4D97-AF65-F5344CB8AC3E}">
        <p14:creationId xmlns:p14="http://schemas.microsoft.com/office/powerpoint/2010/main" val="198464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简介</a:t>
            </a:r>
            <a:endParaRPr lang="zh-CN" altLang="en-US"/>
          </a:p>
        </p:txBody>
      </p:sp>
      <p:sp>
        <p:nvSpPr>
          <p:cNvPr id="3" name="内容占位符 2"/>
          <p:cNvSpPr>
            <a:spLocks noGrp="1"/>
          </p:cNvSpPr>
          <p:nvPr>
            <p:ph idx="1"/>
          </p:nvPr>
        </p:nvSpPr>
        <p:spPr/>
        <p:txBody>
          <a:bodyPr>
            <a:normAutofit/>
          </a:bodyPr>
          <a:lstStyle/>
          <a:p>
            <a:r>
              <a:rPr lang="en-US" altLang="zh-CN" sz="2400" err="1"/>
              <a:t>hamsterdb</a:t>
            </a:r>
            <a:r>
              <a:rPr lang="zh-CN" altLang="en-US" sz="2400"/>
              <a:t>是一个采用</a:t>
            </a:r>
            <a:r>
              <a:rPr lang="en-US" altLang="zh-CN" sz="2400"/>
              <a:t>C</a:t>
            </a:r>
            <a:r>
              <a:rPr lang="zh-CN" altLang="en-US" sz="2400"/>
              <a:t>开发，非常快，轻量级的嵌入式数据库引擎</a:t>
            </a:r>
            <a:r>
              <a:rPr lang="zh-CN" altLang="en-US" sz="2400" smtClean="0"/>
              <a:t>。</a:t>
            </a:r>
            <a:r>
              <a:rPr lang="en-US" altLang="zh-CN" sz="2400" err="1" smtClean="0"/>
              <a:t>hamsterdb</a:t>
            </a:r>
            <a:r>
              <a:rPr lang="zh-CN" altLang="en-US" sz="2400"/>
              <a:t>是一个嵌入式数据库引擎撰写的</a:t>
            </a:r>
            <a:r>
              <a:rPr lang="en-US" altLang="zh-CN" sz="2400"/>
              <a:t>ANSI - C </a:t>
            </a:r>
            <a:r>
              <a:rPr lang="zh-CN" altLang="en-US" sz="2400"/>
              <a:t>。它包括的</a:t>
            </a:r>
            <a:r>
              <a:rPr lang="en-US" altLang="zh-CN" sz="2400"/>
              <a:t>B +</a:t>
            </a:r>
            <a:r>
              <a:rPr lang="zh-CN" altLang="en-US" sz="2400"/>
              <a:t>树变长密钥和记录。它支持内存中的数据库和字节独立的文件，数据库，游标，多个数据库在一个文件中， “记录”数据库，重复键。 </a:t>
            </a:r>
            <a:r>
              <a:rPr lang="en-US" altLang="zh-CN" sz="2400" err="1"/>
              <a:t>hamsterdb</a:t>
            </a:r>
            <a:r>
              <a:rPr lang="zh-CN" altLang="en-US" sz="2400"/>
              <a:t>是非常快速和高度可配置的。汇编和</a:t>
            </a:r>
            <a:r>
              <a:rPr lang="en-US" altLang="zh-CN" sz="2400"/>
              <a:t>Unix</a:t>
            </a:r>
            <a:r>
              <a:rPr lang="zh-CN" altLang="en-US" sz="2400"/>
              <a:t>平台上运行， </a:t>
            </a:r>
            <a:r>
              <a:rPr lang="en-US" altLang="zh-CN" sz="2400"/>
              <a:t>Linux </a:t>
            </a:r>
            <a:r>
              <a:rPr lang="zh-CN" altLang="en-US" sz="2400"/>
              <a:t>，微软</a:t>
            </a:r>
            <a:r>
              <a:rPr lang="en-US" altLang="zh-CN" sz="2400"/>
              <a:t>Windows </a:t>
            </a:r>
            <a:r>
              <a:rPr lang="zh-CN" altLang="en-US" sz="2400"/>
              <a:t>，和</a:t>
            </a:r>
            <a:r>
              <a:rPr lang="en-US" altLang="zh-CN" sz="2400"/>
              <a:t>Windows CE </a:t>
            </a:r>
            <a:r>
              <a:rPr lang="zh-CN" altLang="en-US" sz="2400"/>
              <a:t>。</a:t>
            </a:r>
          </a:p>
        </p:txBody>
      </p:sp>
    </p:spTree>
    <p:extLst>
      <p:ext uri="{BB962C8B-B14F-4D97-AF65-F5344CB8AC3E}">
        <p14:creationId xmlns:p14="http://schemas.microsoft.com/office/powerpoint/2010/main" val="4205865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fontScale="55000" lnSpcReduction="20000"/>
          </a:bodyPr>
          <a:lstStyle/>
          <a:p>
            <a:pPr marL="0" indent="0">
              <a:buNone/>
            </a:pPr>
            <a:r>
              <a:rPr lang="zh-CN" altLang="en-US" smtClean="0"/>
              <a:t>特点</a:t>
            </a:r>
            <a:endParaRPr lang="en-US" altLang="zh-CN" smtClean="0"/>
          </a:p>
          <a:p>
            <a:r>
              <a:rPr lang="en-US" altLang="zh-CN" smtClean="0"/>
              <a:t>Very </a:t>
            </a:r>
            <a:r>
              <a:rPr lang="en-US" altLang="zh-CN"/>
              <a:t>fast sorted </a:t>
            </a:r>
            <a:r>
              <a:rPr lang="en-US" altLang="zh-CN">
                <a:solidFill>
                  <a:srgbClr val="FF0000"/>
                </a:solidFill>
              </a:rPr>
              <a:t>B</a:t>
            </a:r>
            <a:r>
              <a:rPr lang="en-US" altLang="zh-CN" smtClean="0">
                <a:solidFill>
                  <a:srgbClr val="FF0000"/>
                </a:solidFill>
              </a:rPr>
              <a:t>+ Tree </a:t>
            </a:r>
            <a:r>
              <a:rPr lang="en-US" altLang="zh-CN"/>
              <a:t>with variable length keys</a:t>
            </a:r>
          </a:p>
          <a:p>
            <a:r>
              <a:rPr lang="en-US" altLang="zh-CN">
                <a:solidFill>
                  <a:srgbClr val="FF0000"/>
                </a:solidFill>
              </a:rPr>
              <a:t>Very fast Database Cursors</a:t>
            </a:r>
          </a:p>
          <a:p>
            <a:r>
              <a:rPr lang="en-US" altLang="zh-CN"/>
              <a:t>Support for Transactions (only one Transaction at a time)</a:t>
            </a:r>
          </a:p>
          <a:p>
            <a:r>
              <a:rPr lang="en-US" altLang="zh-CN"/>
              <a:t>Support for </a:t>
            </a:r>
            <a:r>
              <a:rPr lang="en-US" altLang="zh-CN">
                <a:solidFill>
                  <a:srgbClr val="FF0000"/>
                </a:solidFill>
              </a:rPr>
              <a:t>In-Memory Databases</a:t>
            </a:r>
          </a:p>
          <a:p>
            <a:r>
              <a:rPr lang="en-US" altLang="zh-CN"/>
              <a:t>Support for duplicate keys (with sorting)</a:t>
            </a:r>
          </a:p>
          <a:p>
            <a:r>
              <a:rPr lang="en-US" altLang="zh-CN"/>
              <a:t>Support for Environments: multiple Databases in one physical file (per default limited to 16 Databases, but can be changed at runtime)</a:t>
            </a:r>
          </a:p>
          <a:p>
            <a:r>
              <a:rPr lang="en-US" altLang="zh-CN"/>
              <a:t>Support for Record Number </a:t>
            </a:r>
            <a:r>
              <a:rPr lang="en-US" altLang="zh-CN" smtClean="0"/>
              <a:t>Databases</a:t>
            </a:r>
            <a:endParaRPr lang="en-US" altLang="zh-CN"/>
          </a:p>
          <a:p>
            <a:r>
              <a:rPr lang="en-US" altLang="zh-CN"/>
              <a:t>Support for Partial reads/writes</a:t>
            </a:r>
          </a:p>
          <a:p>
            <a:r>
              <a:rPr lang="en-US" altLang="zh-CN"/>
              <a:t>Support for remote databases with an embeddable http-based server</a:t>
            </a:r>
          </a:p>
          <a:p>
            <a:r>
              <a:rPr lang="en-US" altLang="zh-CN"/>
              <a:t>Runtime-configurable parameters (i.e. cache size, key size, page size)</a:t>
            </a:r>
          </a:p>
          <a:p>
            <a:r>
              <a:rPr lang="en-US" altLang="zh-CN"/>
              <a:t>Portable ANSI-C implementation supports many different </a:t>
            </a:r>
            <a:r>
              <a:rPr lang="en-US" altLang="zh-CN" smtClean="0"/>
              <a:t>architectures</a:t>
            </a:r>
            <a:endParaRPr lang="en-US" altLang="zh-CN"/>
          </a:p>
          <a:p>
            <a:r>
              <a:rPr lang="en-US" altLang="zh-CN"/>
              <a:t>Endian-independent file format</a:t>
            </a:r>
          </a:p>
          <a:p>
            <a:r>
              <a:rPr lang="en-US" altLang="zh-CN"/>
              <a:t>Support for Logging/Recovery</a:t>
            </a:r>
          </a:p>
          <a:p>
            <a:r>
              <a:rPr lang="en-US" altLang="zh-CN"/>
              <a:t>Extensive documentation</a:t>
            </a:r>
          </a:p>
          <a:p>
            <a:r>
              <a:rPr lang="en-US" altLang="zh-CN"/>
              <a:t>64bit file pointers and support for huge files</a:t>
            </a:r>
          </a:p>
          <a:p>
            <a:r>
              <a:rPr lang="en-US" altLang="zh-CN">
                <a:solidFill>
                  <a:srgbClr val="FF0000"/>
                </a:solidFill>
              </a:rPr>
              <a:t>Optional AES encryption</a:t>
            </a:r>
          </a:p>
          <a:p>
            <a:r>
              <a:rPr lang="en-US" altLang="zh-CN">
                <a:solidFill>
                  <a:srgbClr val="FF0000"/>
                </a:solidFill>
              </a:rPr>
              <a:t>Optional </a:t>
            </a:r>
            <a:r>
              <a:rPr lang="en-US" altLang="zh-CN" err="1">
                <a:solidFill>
                  <a:srgbClr val="FF0000"/>
                </a:solidFill>
              </a:rPr>
              <a:t>zlib</a:t>
            </a:r>
            <a:r>
              <a:rPr lang="en-US" altLang="zh-CN">
                <a:solidFill>
                  <a:srgbClr val="FF0000"/>
                </a:solidFill>
              </a:rPr>
              <a:t>-based compression</a:t>
            </a:r>
          </a:p>
          <a:p>
            <a:r>
              <a:rPr lang="en-US" altLang="zh-CN"/>
              <a:t>Remote network access; Server can be embedded or standalone</a:t>
            </a:r>
          </a:p>
          <a:p>
            <a:pPr marL="0" indent="0">
              <a:buNone/>
            </a:pPr>
            <a:endParaRPr lang="en-US" altLang="zh-CN"/>
          </a:p>
        </p:txBody>
      </p:sp>
    </p:spTree>
    <p:extLst>
      <p:ext uri="{BB962C8B-B14F-4D97-AF65-F5344CB8AC3E}">
        <p14:creationId xmlns:p14="http://schemas.microsoft.com/office/powerpoint/2010/main" val="1679295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r>
              <a:rPr lang="zh-CN" altLang="en-US" smtClean="0"/>
              <a:t>数据模型</a:t>
            </a:r>
            <a:endParaRPr lang="en-US" altLang="zh-CN" smtClean="0"/>
          </a:p>
          <a:p>
            <a:pPr marL="0" indent="0">
              <a:buNone/>
            </a:pPr>
            <a:r>
              <a:rPr lang="en-US" altLang="zh-CN" smtClean="0"/>
              <a:t>B+ Tree</a:t>
            </a:r>
          </a:p>
          <a:p>
            <a:endParaRPr lang="zh-CN" altLang="en-US"/>
          </a:p>
        </p:txBody>
      </p:sp>
    </p:spTree>
    <p:extLst>
      <p:ext uri="{BB962C8B-B14F-4D97-AF65-F5344CB8AC3E}">
        <p14:creationId xmlns:p14="http://schemas.microsoft.com/office/powerpoint/2010/main" val="2592351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zh-CN" altLang="en-US" smtClean="0"/>
              <a:t>语言支持</a:t>
            </a:r>
            <a:endParaRPr lang="en-US" altLang="zh-CN" smtClean="0"/>
          </a:p>
          <a:p>
            <a:pPr marL="0" indent="0">
              <a:buNone/>
            </a:pPr>
            <a:r>
              <a:rPr lang="en-US" altLang="zh-CN" sz="2400" smtClean="0"/>
              <a:t>C/C++</a:t>
            </a:r>
          </a:p>
          <a:p>
            <a:pPr marL="0" indent="0">
              <a:buNone/>
            </a:pPr>
            <a:r>
              <a:rPr lang="en-US" altLang="zh-CN" sz="2400"/>
              <a:t> .</a:t>
            </a:r>
            <a:r>
              <a:rPr lang="en-US" altLang="zh-CN" sz="2400" smtClean="0"/>
              <a:t>NET</a:t>
            </a:r>
          </a:p>
          <a:p>
            <a:pPr marL="0" indent="0">
              <a:buNone/>
            </a:pPr>
            <a:r>
              <a:rPr lang="en-US" altLang="zh-CN" sz="2400"/>
              <a:t>Java</a:t>
            </a:r>
          </a:p>
          <a:p>
            <a:pPr marL="0" indent="0">
              <a:buNone/>
            </a:pPr>
            <a:r>
              <a:rPr lang="en-US" altLang="zh-CN" sz="2400" smtClean="0"/>
              <a:t>Erlang </a:t>
            </a:r>
          </a:p>
          <a:p>
            <a:pPr marL="0" indent="0">
              <a:buNone/>
            </a:pPr>
            <a:r>
              <a:rPr lang="en-US" altLang="zh-CN" sz="2400" smtClean="0"/>
              <a:t>Python</a:t>
            </a:r>
            <a:endParaRPr lang="zh-CN" altLang="en-US"/>
          </a:p>
        </p:txBody>
      </p:sp>
    </p:spTree>
    <p:extLst>
      <p:ext uri="{BB962C8B-B14F-4D97-AF65-F5344CB8AC3E}">
        <p14:creationId xmlns:p14="http://schemas.microsoft.com/office/powerpoint/2010/main" val="1721215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27884" y="2852936"/>
            <a:ext cx="2088232" cy="707886"/>
          </a:xfrm>
          <a:prstGeom prst="rect">
            <a:avLst/>
          </a:prstGeom>
        </p:spPr>
        <p:txBody>
          <a:bodyPr wrap="square">
            <a:spAutoFit/>
          </a:bodyPr>
          <a:lstStyle/>
          <a:p>
            <a:r>
              <a:rPr lang="zh-CN" altLang="en-US" sz="4000"/>
              <a:t>列存储</a:t>
            </a:r>
          </a:p>
        </p:txBody>
      </p:sp>
    </p:spTree>
    <p:extLst>
      <p:ext uri="{BB962C8B-B14F-4D97-AF65-F5344CB8AC3E}">
        <p14:creationId xmlns:p14="http://schemas.microsoft.com/office/powerpoint/2010/main" val="3502432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列式数据库</a:t>
            </a:r>
            <a:endParaRPr lang="zh-CN" altLang="en-US"/>
          </a:p>
        </p:txBody>
      </p:sp>
      <p:sp>
        <p:nvSpPr>
          <p:cNvPr id="3" name="内容占位符 2"/>
          <p:cNvSpPr>
            <a:spLocks noGrp="1"/>
          </p:cNvSpPr>
          <p:nvPr>
            <p:ph idx="1"/>
          </p:nvPr>
        </p:nvSpPr>
        <p:spPr/>
        <p:txBody>
          <a:bodyPr/>
          <a:lstStyle/>
          <a:p>
            <a:r>
              <a:rPr lang="zh-CN" altLang="en-US"/>
              <a:t>典型应用</a:t>
            </a:r>
            <a:r>
              <a:rPr lang="zh-CN" altLang="en-US" smtClean="0"/>
              <a:t>场景</a:t>
            </a:r>
            <a:endParaRPr lang="en-US" altLang="zh-CN"/>
          </a:p>
          <a:p>
            <a:pPr lvl="1"/>
            <a:r>
              <a:rPr lang="zh-CN" altLang="en-US" smtClean="0"/>
              <a:t>分布式</a:t>
            </a:r>
            <a:r>
              <a:rPr lang="zh-CN" altLang="en-US"/>
              <a:t>的</a:t>
            </a:r>
            <a:r>
              <a:rPr lang="zh-CN" altLang="en-US" smtClean="0"/>
              <a:t>文件系统</a:t>
            </a:r>
            <a:endParaRPr lang="en-US" altLang="zh-CN" smtClean="0"/>
          </a:p>
        </p:txBody>
      </p:sp>
    </p:spTree>
    <p:extLst>
      <p:ext uri="{BB962C8B-B14F-4D97-AF65-F5344CB8AC3E}">
        <p14:creationId xmlns:p14="http://schemas.microsoft.com/office/powerpoint/2010/main" val="3005377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数据模型</a:t>
            </a:r>
            <a:endParaRPr lang="en-US" altLang="zh-CN"/>
          </a:p>
          <a:p>
            <a:pPr lvl="1"/>
            <a:r>
              <a:rPr lang="zh-CN" altLang="en-US"/>
              <a:t>列簇式存储，将同一列数据存在一起</a:t>
            </a:r>
          </a:p>
          <a:p>
            <a:endParaRPr lang="zh-CN" altLang="en-US"/>
          </a:p>
        </p:txBody>
      </p:sp>
    </p:spTree>
    <p:extLst>
      <p:ext uri="{BB962C8B-B14F-4D97-AF65-F5344CB8AC3E}">
        <p14:creationId xmlns:p14="http://schemas.microsoft.com/office/powerpoint/2010/main" val="951943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92500"/>
          </a:bodyPr>
          <a:lstStyle/>
          <a:p>
            <a:pPr marL="457200" lvl="1" indent="0">
              <a:buNone/>
            </a:pPr>
            <a:r>
              <a:rPr lang="zh-CN" altLang="en-US" sz="4000" b="1" smtClean="0"/>
              <a:t>实例：</a:t>
            </a:r>
            <a:endParaRPr lang="en-US" altLang="zh-CN" sz="4000" b="1" smtClean="0"/>
          </a:p>
          <a:p>
            <a:pPr marL="457200" lvl="1" indent="0">
              <a:buNone/>
            </a:pPr>
            <a:r>
              <a:rPr lang="zh-CN" altLang="en-US" smtClean="0"/>
              <a:t>数据库</a:t>
            </a:r>
            <a:r>
              <a:rPr lang="zh-CN" altLang="en-US"/>
              <a:t>以行、列的二维表的形式存储数据，但是却以一维字符串的方式存储，例如以下的一个表</a:t>
            </a:r>
            <a:r>
              <a:rPr lang="zh-CN" altLang="en-US" smtClean="0"/>
              <a:t>：</a:t>
            </a:r>
            <a:endParaRPr lang="en-US" altLang="zh-CN" smtClean="0"/>
          </a:p>
          <a:p>
            <a:endParaRPr lang="en-US" altLang="zh-CN" smtClean="0"/>
          </a:p>
          <a:p>
            <a:endParaRPr lang="en-US" altLang="zh-CN"/>
          </a:p>
          <a:p>
            <a:pPr lvl="1"/>
            <a:endParaRPr lang="en-US" altLang="zh-CN" smtClean="0"/>
          </a:p>
          <a:p>
            <a:pPr marL="457200" lvl="1" indent="0">
              <a:buNone/>
            </a:pPr>
            <a:r>
              <a:rPr lang="zh-CN" altLang="en-US" smtClean="0"/>
              <a:t>这个</a:t>
            </a:r>
            <a:r>
              <a:rPr lang="zh-CN" altLang="en-US"/>
              <a:t>简单的表包括员工代码</a:t>
            </a:r>
            <a:r>
              <a:rPr lang="en-US" altLang="zh-CN"/>
              <a:t>(EmpId), </a:t>
            </a:r>
            <a:r>
              <a:rPr lang="zh-CN" altLang="en-US"/>
              <a:t>姓名字段</a:t>
            </a:r>
            <a:r>
              <a:rPr lang="en-US" altLang="zh-CN"/>
              <a:t>(Lastname and Firstname)</a:t>
            </a:r>
            <a:r>
              <a:rPr lang="zh-CN" altLang="en-US"/>
              <a:t>及工资</a:t>
            </a:r>
            <a:r>
              <a:rPr lang="en-US" altLang="zh-CN"/>
              <a:t>(Salary).</a:t>
            </a:r>
            <a:r>
              <a:rPr lang="zh-CN" altLang="en-US"/>
              <a:t>这个表存储在电脑的内存</a:t>
            </a:r>
            <a:r>
              <a:rPr lang="en-US" altLang="zh-CN"/>
              <a:t>(RAM)</a:t>
            </a:r>
            <a:r>
              <a:rPr lang="zh-CN" altLang="en-US"/>
              <a:t>和存储</a:t>
            </a:r>
            <a:r>
              <a:rPr lang="en-US" altLang="zh-CN"/>
              <a:t>(</a:t>
            </a:r>
            <a:r>
              <a:rPr lang="zh-CN" altLang="en-US"/>
              <a:t>硬盘</a:t>
            </a:r>
            <a:r>
              <a:rPr lang="en-US" altLang="zh-CN"/>
              <a:t>)</a:t>
            </a:r>
            <a:r>
              <a:rPr lang="zh-CN" altLang="en-US"/>
              <a:t>中。虽然内存和硬盘在机制上不同，电脑的操作系统是以同样的方式存储的。数据库必须把这个二维表存储在一系列一维的“字节”中，又操作系统写到内存或硬盘中。</a:t>
            </a:r>
            <a:endParaRPr lang="en-US" altLang="zh-CN" smtClean="0"/>
          </a:p>
          <a:p>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056259"/>
            <a:ext cx="43338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724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主要类型</a:t>
            </a:r>
            <a:endParaRPr lang="zh-CN" altLang="en-US"/>
          </a:p>
        </p:txBody>
      </p:sp>
      <p:sp>
        <p:nvSpPr>
          <p:cNvPr id="3" name="内容占位符 2"/>
          <p:cNvSpPr>
            <a:spLocks noGrp="1"/>
          </p:cNvSpPr>
          <p:nvPr>
            <p:ph idx="1"/>
          </p:nvPr>
        </p:nvSpPr>
        <p:spPr/>
        <p:txBody>
          <a:bodyPr/>
          <a:lstStyle/>
          <a:p>
            <a:pPr marL="0" lvl="1" indent="0">
              <a:buNone/>
            </a:pPr>
            <a:r>
              <a:rPr lang="en-US" altLang="zh-CN"/>
              <a:t>NoSQL</a:t>
            </a:r>
            <a:r>
              <a:rPr lang="zh-CN" altLang="en-US"/>
              <a:t>仅仅是一个概念，</a:t>
            </a:r>
            <a:r>
              <a:rPr lang="en-US" altLang="zh-CN"/>
              <a:t>NoSQL</a:t>
            </a:r>
            <a:r>
              <a:rPr lang="zh-CN" altLang="en-US"/>
              <a:t>数据库根据数据的存储模型和特点分为很多种类</a:t>
            </a:r>
            <a:r>
              <a:rPr lang="zh-CN" altLang="en-US" smtClean="0"/>
              <a:t>。</a:t>
            </a:r>
            <a:endParaRPr lang="en-US" altLang="zh-CN" smtClean="0"/>
          </a:p>
          <a:p>
            <a:pPr lvl="1"/>
            <a:r>
              <a:rPr lang="en-US" altLang="zh-CN" smtClean="0"/>
              <a:t>Key /Value</a:t>
            </a:r>
            <a:r>
              <a:rPr lang="zh-CN" altLang="en-US" smtClean="0"/>
              <a:t>存储</a:t>
            </a:r>
            <a:endParaRPr lang="en-US" altLang="zh-CN" smtClean="0"/>
          </a:p>
          <a:p>
            <a:pPr lvl="1"/>
            <a:r>
              <a:rPr lang="zh-CN" altLang="en-US" smtClean="0"/>
              <a:t>列存储</a:t>
            </a:r>
            <a:endParaRPr lang="en-US" altLang="zh-CN" smtClean="0"/>
          </a:p>
          <a:p>
            <a:pPr lvl="1"/>
            <a:r>
              <a:rPr lang="zh-CN" altLang="en-US" smtClean="0"/>
              <a:t>文档存储</a:t>
            </a:r>
            <a:endParaRPr lang="en-US" altLang="zh-CN" smtClean="0"/>
          </a:p>
          <a:p>
            <a:pPr lvl="1"/>
            <a:r>
              <a:rPr lang="zh-CN" altLang="en-US"/>
              <a:t>图模型</a:t>
            </a:r>
            <a:endParaRPr lang="en-US" altLang="zh-CN" smtClean="0"/>
          </a:p>
          <a:p>
            <a:pPr lvl="1"/>
            <a:r>
              <a:rPr lang="zh-CN" altLang="en-US" smtClean="0"/>
              <a:t>面向对象型</a:t>
            </a:r>
            <a:endParaRPr lang="en-US" altLang="zh-CN" smtClean="0"/>
          </a:p>
          <a:p>
            <a:pPr lvl="1"/>
            <a:endParaRPr lang="en-US" altLang="zh-CN"/>
          </a:p>
          <a:p>
            <a:pPr lvl="1"/>
            <a:endParaRPr lang="zh-CN" altLang="en-US"/>
          </a:p>
        </p:txBody>
      </p:sp>
    </p:spTree>
    <p:extLst>
      <p:ext uri="{BB962C8B-B14F-4D97-AF65-F5344CB8AC3E}">
        <p14:creationId xmlns:p14="http://schemas.microsoft.com/office/powerpoint/2010/main" val="1446657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a:bodyPr>
          <a:lstStyle/>
          <a:p>
            <a:pPr marL="457200" lvl="1" indent="0">
              <a:buNone/>
            </a:pPr>
            <a:r>
              <a:rPr lang="zh-CN" altLang="en-US" smtClean="0"/>
              <a:t>行式数据库：</a:t>
            </a:r>
            <a:endParaRPr lang="en-US" altLang="zh-CN" smtClean="0"/>
          </a:p>
          <a:p>
            <a:pPr marL="457200" lvl="1" indent="0">
              <a:buNone/>
            </a:pPr>
            <a:r>
              <a:rPr lang="zh-CN" altLang="en-US" smtClean="0"/>
              <a:t>把</a:t>
            </a:r>
            <a:r>
              <a:rPr lang="zh-CN" altLang="en-US"/>
              <a:t>一行中的数据值串在一起存储起来，然后再存储下一行的数据，</a:t>
            </a:r>
            <a:r>
              <a:rPr lang="zh-CN" altLang="en-US" smtClean="0"/>
              <a:t>以此类推</a:t>
            </a:r>
            <a:r>
              <a:rPr lang="en-US" altLang="zh-CN" smtClean="0"/>
              <a:t>:</a:t>
            </a:r>
          </a:p>
          <a:p>
            <a:pPr marL="457200" lvl="1" indent="0">
              <a:buNone/>
            </a:pPr>
            <a:r>
              <a:rPr lang="en-US" altLang="zh-CN" smtClean="0">
                <a:solidFill>
                  <a:srgbClr val="FF0000"/>
                </a:solidFill>
              </a:rPr>
              <a:t>1,Smith,Joe,40000;2,Jones,Mary,50000;3,Johnson,Cathy,44000;</a:t>
            </a:r>
          </a:p>
          <a:p>
            <a:pPr marL="457200" lvl="1" indent="0">
              <a:buNone/>
            </a:pPr>
            <a:endParaRPr lang="en-US" altLang="zh-CN" smtClean="0"/>
          </a:p>
          <a:p>
            <a:pPr marL="457200" lvl="1" indent="0">
              <a:buNone/>
            </a:pPr>
            <a:r>
              <a:rPr lang="zh-CN" altLang="en-US" smtClean="0"/>
              <a:t>列式数据库：</a:t>
            </a:r>
            <a:endParaRPr lang="en-US" altLang="zh-CN" smtClean="0"/>
          </a:p>
          <a:p>
            <a:pPr marL="457200" lvl="1" indent="0">
              <a:buNone/>
            </a:pPr>
            <a:r>
              <a:rPr lang="zh-CN" altLang="en-US" smtClean="0"/>
              <a:t>把</a:t>
            </a:r>
            <a:r>
              <a:rPr lang="zh-CN" altLang="en-US"/>
              <a:t>一列中的数据值串在一起存储起来，然后再存储下一列的数据，</a:t>
            </a:r>
            <a:r>
              <a:rPr lang="zh-CN" altLang="en-US" smtClean="0"/>
              <a:t>以此类推</a:t>
            </a:r>
            <a:r>
              <a:rPr lang="en-US" altLang="zh-CN" smtClean="0"/>
              <a:t>:</a:t>
            </a:r>
          </a:p>
          <a:p>
            <a:pPr marL="457200" lvl="1" indent="0">
              <a:buNone/>
            </a:pPr>
            <a:r>
              <a:rPr lang="en-US" altLang="zh-CN" smtClean="0">
                <a:solidFill>
                  <a:srgbClr val="FF0000"/>
                </a:solidFill>
              </a:rPr>
              <a:t>1,2,3;Smith,Jones,Johnson;Joe,Mary,Cathy;40000,50000,44000</a:t>
            </a:r>
            <a:r>
              <a:rPr lang="en-US" altLang="zh-CN">
                <a:solidFill>
                  <a:srgbClr val="FF0000"/>
                </a:solidFill>
              </a:rPr>
              <a:t>;</a:t>
            </a:r>
          </a:p>
          <a:p>
            <a:pPr marL="457200" lvl="1" indent="0">
              <a:buNone/>
            </a:pPr>
            <a:endParaRPr lang="zh-CN" altLang="en-US"/>
          </a:p>
        </p:txBody>
      </p:sp>
    </p:spTree>
    <p:extLst>
      <p:ext uri="{BB962C8B-B14F-4D97-AF65-F5344CB8AC3E}">
        <p14:creationId xmlns:p14="http://schemas.microsoft.com/office/powerpoint/2010/main" val="2740860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比较</a:t>
            </a:r>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09900"/>
            <a:ext cx="8339593" cy="489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515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优点</a:t>
            </a:r>
            <a:endParaRPr lang="en-US" altLang="zh-CN" smtClean="0"/>
          </a:p>
          <a:p>
            <a:pPr lvl="1"/>
            <a:r>
              <a:rPr lang="zh-CN" altLang="en-US"/>
              <a:t>良好的</a:t>
            </a:r>
            <a:r>
              <a:rPr lang="zh-CN" altLang="en-US" smtClean="0"/>
              <a:t>压缩比（数据特征相似）。</a:t>
            </a:r>
            <a:endParaRPr lang="en-US" altLang="zh-CN" smtClean="0"/>
          </a:p>
          <a:p>
            <a:pPr lvl="1"/>
            <a:r>
              <a:rPr lang="en-US" altLang="zh-CN" smtClean="0"/>
              <a:t> </a:t>
            </a:r>
            <a:r>
              <a:rPr lang="zh-CN" altLang="en-US"/>
              <a:t>列上的计算非常的快</a:t>
            </a:r>
            <a:r>
              <a:rPr lang="zh-CN" altLang="en-US" smtClean="0"/>
              <a:t>。</a:t>
            </a:r>
            <a:endParaRPr lang="en-US" altLang="zh-CN" smtClean="0"/>
          </a:p>
          <a:p>
            <a:pPr lvl="1"/>
            <a:r>
              <a:rPr lang="en-US" altLang="zh-CN" smtClean="0"/>
              <a:t> </a:t>
            </a:r>
            <a:r>
              <a:rPr lang="zh-CN" altLang="en-US"/>
              <a:t>方便</a:t>
            </a:r>
            <a:r>
              <a:rPr lang="en-US" altLang="zh-CN"/>
              <a:t>MapReduce</a:t>
            </a:r>
            <a:r>
              <a:rPr lang="zh-CN" altLang="en-US"/>
              <a:t>和</a:t>
            </a:r>
            <a:r>
              <a:rPr lang="en-US" altLang="zh-CN"/>
              <a:t>Key-value</a:t>
            </a:r>
            <a:r>
              <a:rPr lang="zh-CN" altLang="en-US"/>
              <a:t>模型的</a:t>
            </a:r>
            <a:r>
              <a:rPr lang="zh-CN" altLang="en-US" smtClean="0"/>
              <a:t>融合</a:t>
            </a:r>
            <a:endParaRPr lang="en-US" altLang="zh-CN" smtClean="0"/>
          </a:p>
          <a:p>
            <a:r>
              <a:rPr lang="zh-CN" altLang="en-US" smtClean="0"/>
              <a:t>缺点</a:t>
            </a:r>
            <a:endParaRPr lang="en-US" altLang="zh-CN" smtClean="0"/>
          </a:p>
          <a:p>
            <a:pPr lvl="1"/>
            <a:r>
              <a:rPr lang="en-US" altLang="zh-CN"/>
              <a:t> </a:t>
            </a:r>
            <a:r>
              <a:rPr lang="zh-CN" altLang="en-US"/>
              <a:t>读取整行的数据较</a:t>
            </a:r>
            <a:r>
              <a:rPr lang="zh-CN" altLang="en-US" smtClean="0"/>
              <a:t>慢</a:t>
            </a:r>
            <a:endParaRPr lang="en-US" altLang="zh-CN"/>
          </a:p>
        </p:txBody>
      </p:sp>
    </p:spTree>
    <p:extLst>
      <p:ext uri="{BB962C8B-B14F-4D97-AF65-F5344CB8AC3E}">
        <p14:creationId xmlns:p14="http://schemas.microsoft.com/office/powerpoint/2010/main" val="22365288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Example</a:t>
            </a:r>
          </a:p>
          <a:p>
            <a:pPr lvl="1"/>
            <a:r>
              <a:rPr lang="en-US" altLang="zh-CN"/>
              <a:t>Cassandra</a:t>
            </a:r>
            <a:endParaRPr lang="en-US" altLang="zh-CN" smtClean="0"/>
          </a:p>
          <a:p>
            <a:pPr lvl="1"/>
            <a:r>
              <a:rPr lang="en-US" altLang="zh-CN"/>
              <a:t>Hbase</a:t>
            </a:r>
            <a:endParaRPr lang="en-US" altLang="zh-CN" smtClean="0"/>
          </a:p>
          <a:p>
            <a:pPr lvl="1"/>
            <a:endParaRPr lang="en-US" altLang="zh-CN" smtClean="0"/>
          </a:p>
          <a:p>
            <a:pPr lvl="1"/>
            <a:endParaRPr lang="en-US" altLang="zh-CN" smtClean="0"/>
          </a:p>
        </p:txBody>
      </p:sp>
    </p:spTree>
    <p:extLst>
      <p:ext uri="{BB962C8B-B14F-4D97-AF65-F5344CB8AC3E}">
        <p14:creationId xmlns:p14="http://schemas.microsoft.com/office/powerpoint/2010/main" val="36817024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en-US" altLang="zh-CN" sz="3200" smtClean="0"/>
              <a:t>Cassandra</a:t>
            </a:r>
            <a:endParaRPr lang="zh-CN" altLang="en-US" sz="3200"/>
          </a:p>
        </p:txBody>
      </p:sp>
      <p:sp>
        <p:nvSpPr>
          <p:cNvPr id="3" name="内容占位符 2"/>
          <p:cNvSpPr>
            <a:spLocks noGrp="1"/>
          </p:cNvSpPr>
          <p:nvPr>
            <p:ph idx="1"/>
          </p:nvPr>
        </p:nvSpPr>
        <p:spPr/>
        <p:txBody>
          <a:bodyPr/>
          <a:lstStyle/>
          <a:p>
            <a:r>
              <a:rPr lang="zh-CN" altLang="en-US"/>
              <a:t>授权协议： </a:t>
            </a:r>
            <a:r>
              <a:rPr lang="en-US" altLang="zh-CN" smtClean="0"/>
              <a:t>Apache</a:t>
            </a:r>
          </a:p>
          <a:p>
            <a:r>
              <a:rPr lang="zh-CN" altLang="en-US" smtClean="0"/>
              <a:t>开发</a:t>
            </a:r>
            <a:r>
              <a:rPr lang="zh-CN" altLang="en-US"/>
              <a:t>语言： </a:t>
            </a:r>
            <a:r>
              <a:rPr lang="en-US" altLang="zh-CN"/>
              <a:t>Java</a:t>
            </a:r>
            <a:r>
              <a:rPr lang="zh-CN" altLang="en-US"/>
              <a:t> </a:t>
            </a:r>
            <a:endParaRPr lang="en-US" altLang="zh-CN" smtClean="0"/>
          </a:p>
          <a:p>
            <a:r>
              <a:rPr lang="zh-CN" altLang="en-US" smtClean="0"/>
              <a:t>操作系统</a:t>
            </a:r>
            <a:r>
              <a:rPr lang="zh-CN" altLang="en-US"/>
              <a:t>： 跨平台 </a:t>
            </a:r>
            <a:endParaRPr lang="en-US" altLang="zh-CN" smtClean="0"/>
          </a:p>
          <a:p>
            <a:r>
              <a:rPr lang="en-US" altLang="zh-CN">
                <a:hlinkClick r:id="rId2"/>
              </a:rPr>
              <a:t>http://cassandra.apache.org</a:t>
            </a:r>
            <a:r>
              <a:rPr lang="en-US" altLang="zh-CN" smtClean="0">
                <a:hlinkClick r:id="rId2"/>
              </a:rPr>
              <a:t>/</a:t>
            </a:r>
            <a:endParaRPr lang="en-US" altLang="zh-CN" smtClean="0"/>
          </a:p>
          <a:p>
            <a:endParaRPr lang="zh-CN" altLang="en-US"/>
          </a:p>
        </p:txBody>
      </p:sp>
    </p:spTree>
    <p:extLst>
      <p:ext uri="{BB962C8B-B14F-4D97-AF65-F5344CB8AC3E}">
        <p14:creationId xmlns:p14="http://schemas.microsoft.com/office/powerpoint/2010/main" val="2078138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简介</a:t>
            </a:r>
          </a:p>
        </p:txBody>
      </p:sp>
      <p:sp>
        <p:nvSpPr>
          <p:cNvPr id="3" name="内容占位符 2"/>
          <p:cNvSpPr>
            <a:spLocks noGrp="1"/>
          </p:cNvSpPr>
          <p:nvPr>
            <p:ph idx="1"/>
          </p:nvPr>
        </p:nvSpPr>
        <p:spPr/>
        <p:txBody>
          <a:bodyPr/>
          <a:lstStyle/>
          <a:p>
            <a:pPr marL="457200" lvl="1" indent="0">
              <a:buNone/>
            </a:pPr>
            <a:r>
              <a:rPr lang="en-US" altLang="zh-CN"/>
              <a:t>Apache Cassandra</a:t>
            </a:r>
            <a:r>
              <a:rPr lang="zh-CN" altLang="en-US"/>
              <a:t>是一套开源分布式</a:t>
            </a:r>
            <a:r>
              <a:rPr lang="en-US" altLang="zh-CN"/>
              <a:t>NoSQL</a:t>
            </a:r>
            <a:r>
              <a:rPr lang="zh-CN" altLang="en-US"/>
              <a:t>数据库系统。它最初由</a:t>
            </a:r>
            <a:r>
              <a:rPr lang="en-US" altLang="zh-CN"/>
              <a:t>Facebook</a:t>
            </a:r>
            <a:r>
              <a:rPr lang="zh-CN" altLang="en-US"/>
              <a:t>开发，用于储存收件箱等简单格式数据，集</a:t>
            </a:r>
            <a:r>
              <a:rPr lang="en-US" altLang="zh-CN">
                <a:solidFill>
                  <a:srgbClr val="FF0000"/>
                </a:solidFill>
              </a:rPr>
              <a:t>Google BigTable</a:t>
            </a:r>
            <a:r>
              <a:rPr lang="zh-CN" altLang="en-US"/>
              <a:t>的数据模型与</a:t>
            </a:r>
            <a:r>
              <a:rPr lang="en-US" altLang="zh-CN">
                <a:solidFill>
                  <a:srgbClr val="FF0000"/>
                </a:solidFill>
              </a:rPr>
              <a:t>Amazon Dynamo</a:t>
            </a:r>
            <a:r>
              <a:rPr lang="zh-CN" altLang="en-US"/>
              <a:t>的完全分布式的架构于一身。</a:t>
            </a:r>
            <a:r>
              <a:rPr lang="en-US" altLang="zh-CN"/>
              <a:t>Facebook</a:t>
            </a:r>
            <a:r>
              <a:rPr lang="zh-CN" altLang="en-US"/>
              <a:t>于</a:t>
            </a:r>
            <a:r>
              <a:rPr lang="en-US" altLang="zh-CN"/>
              <a:t>2008</a:t>
            </a:r>
            <a:r>
              <a:rPr lang="zh-CN" altLang="en-US"/>
              <a:t>将 </a:t>
            </a:r>
            <a:r>
              <a:rPr lang="en-US" altLang="zh-CN"/>
              <a:t>Cassandra </a:t>
            </a:r>
            <a:r>
              <a:rPr lang="zh-CN" altLang="en-US"/>
              <a:t>开源，此后，由于</a:t>
            </a:r>
            <a:r>
              <a:rPr lang="en-US" altLang="zh-CN"/>
              <a:t>Cassandra</a:t>
            </a:r>
            <a:r>
              <a:rPr lang="zh-CN" altLang="en-US"/>
              <a:t>良好的可扩放性</a:t>
            </a:r>
            <a:r>
              <a:rPr lang="zh-CN" altLang="en-US" smtClean="0"/>
              <a:t>，成</a:t>
            </a:r>
            <a:r>
              <a:rPr lang="zh-CN" altLang="en-US"/>
              <a:t>为了一种流行的分布式结构化数据存储方案。</a:t>
            </a:r>
          </a:p>
        </p:txBody>
      </p:sp>
    </p:spTree>
    <p:extLst>
      <p:ext uri="{BB962C8B-B14F-4D97-AF65-F5344CB8AC3E}">
        <p14:creationId xmlns:p14="http://schemas.microsoft.com/office/powerpoint/2010/main" val="2945264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32049"/>
            <a:ext cx="8856984" cy="6309319"/>
          </a:xfrm>
        </p:spPr>
        <p:txBody>
          <a:bodyPr>
            <a:normAutofit fontScale="70000" lnSpcReduction="20000"/>
          </a:bodyPr>
          <a:lstStyle/>
          <a:p>
            <a:pPr marL="0" indent="0">
              <a:buNone/>
            </a:pPr>
            <a:r>
              <a:rPr lang="zh-CN" altLang="en-US" sz="7300" smtClean="0"/>
              <a:t>特点：</a:t>
            </a:r>
            <a:endParaRPr lang="en-US" altLang="zh-CN" sz="7300" smtClean="0"/>
          </a:p>
          <a:p>
            <a:r>
              <a:rPr lang="zh-CN" altLang="en-US" smtClean="0"/>
              <a:t>模式</a:t>
            </a:r>
            <a:r>
              <a:rPr lang="zh-CN" altLang="en-US"/>
              <a:t>灵活 </a:t>
            </a:r>
            <a:r>
              <a:rPr lang="zh-CN" altLang="en-US" smtClean="0"/>
              <a:t>：</a:t>
            </a:r>
            <a:endParaRPr lang="en-US" altLang="zh-CN" smtClean="0"/>
          </a:p>
          <a:p>
            <a:pPr lvl="1"/>
            <a:r>
              <a:rPr lang="zh-CN" altLang="en-US" smtClean="0"/>
              <a:t>使用</a:t>
            </a:r>
            <a:r>
              <a:rPr lang="en-US" altLang="zh-CN"/>
              <a:t>Cassandra</a:t>
            </a:r>
            <a:r>
              <a:rPr lang="zh-CN" altLang="en-US"/>
              <a:t>，像文档存储，你不必提前解决记录中的字段。你可以在系统运行时随意的添加或移除字段。这是一个惊人的效率提升，特别是在大型部署上。</a:t>
            </a:r>
          </a:p>
          <a:p>
            <a:r>
              <a:rPr lang="zh-CN" altLang="en-US"/>
              <a:t>真正的可扩展性 </a:t>
            </a:r>
            <a:r>
              <a:rPr lang="zh-CN" altLang="en-US" smtClean="0"/>
              <a:t>：</a:t>
            </a:r>
            <a:endParaRPr lang="en-US" altLang="zh-CN" smtClean="0"/>
          </a:p>
          <a:p>
            <a:pPr lvl="1"/>
            <a:r>
              <a:rPr lang="en-US" altLang="zh-CN" smtClean="0"/>
              <a:t>Cassandra</a:t>
            </a:r>
            <a:r>
              <a:rPr lang="zh-CN" altLang="en-US"/>
              <a:t>是纯粹意义上的水平扩展。为给集群添加更多容量，可以指向另一台电脑。你不必重启任何进程，改变应用查询，或手动迁移任何数据。</a:t>
            </a:r>
          </a:p>
          <a:p>
            <a:r>
              <a:rPr lang="zh-CN" altLang="en-US"/>
              <a:t>多数据中心识别 </a:t>
            </a:r>
            <a:r>
              <a:rPr lang="zh-CN" altLang="en-US" smtClean="0"/>
              <a:t>：</a:t>
            </a:r>
            <a:endParaRPr lang="en-US" altLang="zh-CN" smtClean="0"/>
          </a:p>
          <a:p>
            <a:pPr lvl="1"/>
            <a:r>
              <a:rPr lang="zh-CN" altLang="en-US" smtClean="0"/>
              <a:t>你</a:t>
            </a:r>
            <a:r>
              <a:rPr lang="zh-CN" altLang="en-US"/>
              <a:t>可以调整你的节点布局来避免某一个数据中心起火，一个备用的数据中心将至少有每条记录的完全复制。</a:t>
            </a:r>
          </a:p>
          <a:p>
            <a:r>
              <a:rPr lang="zh-CN" altLang="en-US"/>
              <a:t>范围查询 </a:t>
            </a:r>
            <a:r>
              <a:rPr lang="zh-CN" altLang="en-US" smtClean="0"/>
              <a:t>：</a:t>
            </a:r>
            <a:endParaRPr lang="en-US" altLang="zh-CN" smtClean="0"/>
          </a:p>
          <a:p>
            <a:pPr lvl="1"/>
            <a:r>
              <a:rPr lang="zh-CN" altLang="en-US" smtClean="0"/>
              <a:t>如果</a:t>
            </a:r>
            <a:r>
              <a:rPr lang="zh-CN" altLang="en-US"/>
              <a:t>你不喜欢全部的键值查询，则可以设置键的范围来查询。</a:t>
            </a:r>
          </a:p>
          <a:p>
            <a:r>
              <a:rPr lang="zh-CN" altLang="en-US"/>
              <a:t>列表数据结构 </a:t>
            </a:r>
            <a:r>
              <a:rPr lang="zh-CN" altLang="en-US" smtClean="0"/>
              <a:t>：</a:t>
            </a:r>
            <a:endParaRPr lang="en-US" altLang="zh-CN" smtClean="0"/>
          </a:p>
          <a:p>
            <a:pPr lvl="1"/>
            <a:r>
              <a:rPr lang="zh-CN" altLang="en-US" smtClean="0"/>
              <a:t>在</a:t>
            </a:r>
            <a:r>
              <a:rPr lang="zh-CN" altLang="en-US"/>
              <a:t>混合模式可以将超级列添加到</a:t>
            </a:r>
            <a:r>
              <a:rPr lang="en-US" altLang="zh-CN"/>
              <a:t>5</a:t>
            </a:r>
            <a:r>
              <a:rPr lang="zh-CN" altLang="en-US"/>
              <a:t>维。对于每个用户的索引，这是非常方便的。</a:t>
            </a:r>
          </a:p>
          <a:p>
            <a:r>
              <a:rPr lang="zh-CN" altLang="en-US"/>
              <a:t>分布式写操作 </a:t>
            </a:r>
            <a:r>
              <a:rPr lang="zh-CN" altLang="en-US" smtClean="0"/>
              <a:t>：</a:t>
            </a:r>
            <a:endParaRPr lang="en-US" altLang="zh-CN" smtClean="0"/>
          </a:p>
          <a:p>
            <a:pPr lvl="1"/>
            <a:r>
              <a:rPr lang="zh-CN" altLang="en-US" smtClean="0"/>
              <a:t>有</a:t>
            </a:r>
            <a:r>
              <a:rPr lang="zh-CN" altLang="en-US"/>
              <a:t>可以在任何地方任何时间集中读或写任何数据。并且不会有任何单点失败</a:t>
            </a:r>
            <a:r>
              <a:rPr lang="zh-CN" altLang="en-US" smtClean="0"/>
              <a:t>。</a:t>
            </a:r>
            <a:endParaRPr lang="zh-CN" altLang="en-US"/>
          </a:p>
        </p:txBody>
      </p:sp>
    </p:spTree>
    <p:extLst>
      <p:ext uri="{BB962C8B-B14F-4D97-AF65-F5344CB8AC3E}">
        <p14:creationId xmlns:p14="http://schemas.microsoft.com/office/powerpoint/2010/main" val="1951578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知名用户</a:t>
            </a:r>
          </a:p>
        </p:txBody>
      </p:sp>
      <p:sp>
        <p:nvSpPr>
          <p:cNvPr id="3" name="内容占位符 2"/>
          <p:cNvSpPr>
            <a:spLocks noGrp="1"/>
          </p:cNvSpPr>
          <p:nvPr>
            <p:ph idx="1"/>
          </p:nvPr>
        </p:nvSpPr>
        <p:spPr/>
        <p:txBody>
          <a:bodyPr>
            <a:normAutofit/>
          </a:bodyPr>
          <a:lstStyle/>
          <a:p>
            <a:r>
              <a:rPr lang="en-US" altLang="zh-CN" smtClean="0"/>
              <a:t>Digg</a:t>
            </a:r>
            <a:r>
              <a:rPr lang="zh-CN" altLang="en-US" smtClean="0">
                <a:solidFill>
                  <a:srgbClr val="FF0000"/>
                </a:solidFill>
              </a:rPr>
              <a:t>（不成功）</a:t>
            </a:r>
            <a:endParaRPr lang="en-US" altLang="zh-CN" smtClean="0">
              <a:solidFill>
                <a:srgbClr val="FF0000"/>
              </a:solidFill>
            </a:endParaRPr>
          </a:p>
          <a:p>
            <a:r>
              <a:rPr lang="en-US" altLang="zh-CN" smtClean="0"/>
              <a:t>Facebook</a:t>
            </a:r>
            <a:r>
              <a:rPr lang="zh-CN" altLang="en-US"/>
              <a:t>用</a:t>
            </a:r>
            <a:r>
              <a:rPr lang="en-US" altLang="zh-CN"/>
              <a:t>Cassandra</a:t>
            </a:r>
            <a:r>
              <a:rPr lang="zh-CN" altLang="en-US"/>
              <a:t>存储</a:t>
            </a:r>
            <a:r>
              <a:rPr lang="en-US" altLang="zh-CN"/>
              <a:t>Inbox</a:t>
            </a:r>
            <a:r>
              <a:rPr lang="zh-CN" altLang="en-US"/>
              <a:t>，有人认为</a:t>
            </a:r>
            <a:r>
              <a:rPr lang="en-US" altLang="zh-CN"/>
              <a:t>Facebook</a:t>
            </a:r>
            <a:r>
              <a:rPr lang="zh-CN" altLang="en-US"/>
              <a:t>在使用</a:t>
            </a:r>
            <a:r>
              <a:rPr lang="en-US" altLang="zh-CN"/>
              <a:t>Cassandra</a:t>
            </a:r>
            <a:r>
              <a:rPr lang="zh-CN" altLang="en-US"/>
              <a:t>的一个不开源的分支</a:t>
            </a:r>
          </a:p>
          <a:p>
            <a:r>
              <a:rPr lang="zh-CN" altLang="en-US"/>
              <a:t> </a:t>
            </a:r>
            <a:r>
              <a:rPr lang="en-US" altLang="zh-CN"/>
              <a:t>Twitter</a:t>
            </a:r>
            <a:r>
              <a:rPr lang="zh-CN" altLang="en-US"/>
              <a:t>公开介绍他们正在向</a:t>
            </a:r>
            <a:r>
              <a:rPr lang="en-US" altLang="zh-CN"/>
              <a:t>Cassandra</a:t>
            </a:r>
            <a:r>
              <a:rPr lang="zh-CN" altLang="en-US" smtClean="0"/>
              <a:t>迁移</a:t>
            </a:r>
            <a:endParaRPr lang="zh-CN" altLang="en-US"/>
          </a:p>
          <a:p>
            <a:r>
              <a:rPr lang="zh-CN" altLang="en-US"/>
              <a:t> 据项目主页</a:t>
            </a:r>
            <a:r>
              <a:rPr lang="en-US" altLang="zh-CN"/>
              <a:t>Reddit, Rackspace, Cloudkick, Cisco, SimpleGeo, Ooyala, OpenX</a:t>
            </a:r>
            <a:r>
              <a:rPr lang="zh-CN" altLang="en-US"/>
              <a:t>也在使用</a:t>
            </a:r>
            <a:r>
              <a:rPr lang="en-US" altLang="zh-CN"/>
              <a:t>Cassandra</a:t>
            </a:r>
            <a:r>
              <a:rPr lang="zh-CN" altLang="en-US"/>
              <a:t>。</a:t>
            </a:r>
          </a:p>
        </p:txBody>
      </p:sp>
    </p:spTree>
    <p:extLst>
      <p:ext uri="{BB962C8B-B14F-4D97-AF65-F5344CB8AC3E}">
        <p14:creationId xmlns:p14="http://schemas.microsoft.com/office/powerpoint/2010/main" val="26834202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HBase</a:t>
            </a:r>
            <a:endParaRPr lang="zh-CN" altLang="en-US"/>
          </a:p>
        </p:txBody>
      </p:sp>
      <p:sp>
        <p:nvSpPr>
          <p:cNvPr id="3" name="内容占位符 2"/>
          <p:cNvSpPr>
            <a:spLocks noGrp="1"/>
          </p:cNvSpPr>
          <p:nvPr>
            <p:ph idx="1"/>
          </p:nvPr>
        </p:nvSpPr>
        <p:spPr/>
        <p:txBody>
          <a:bodyPr/>
          <a:lstStyle/>
          <a:p>
            <a:r>
              <a:rPr lang="zh-CN" altLang="en-US"/>
              <a:t>授权协议： </a:t>
            </a:r>
            <a:r>
              <a:rPr lang="en-US" altLang="zh-CN"/>
              <a:t>Apache</a:t>
            </a:r>
            <a:r>
              <a:rPr lang="zh-CN" altLang="en-US"/>
              <a:t> </a:t>
            </a:r>
            <a:endParaRPr lang="en-US" altLang="zh-CN" smtClean="0"/>
          </a:p>
          <a:p>
            <a:r>
              <a:rPr lang="zh-CN" altLang="en-US" smtClean="0"/>
              <a:t>开发</a:t>
            </a:r>
            <a:r>
              <a:rPr lang="zh-CN" altLang="en-US"/>
              <a:t>语言： </a:t>
            </a:r>
            <a:r>
              <a:rPr lang="en-US" altLang="zh-CN"/>
              <a:t>Java</a:t>
            </a:r>
            <a:r>
              <a:rPr lang="zh-CN" altLang="en-US"/>
              <a:t> </a:t>
            </a:r>
            <a:endParaRPr lang="en-US" altLang="zh-CN" smtClean="0"/>
          </a:p>
          <a:p>
            <a:r>
              <a:rPr lang="zh-CN" altLang="en-US" smtClean="0"/>
              <a:t>操作系统</a:t>
            </a:r>
            <a:r>
              <a:rPr lang="zh-CN" altLang="en-US"/>
              <a:t>： 跨</a:t>
            </a:r>
            <a:r>
              <a:rPr lang="zh-CN" altLang="en-US" smtClean="0"/>
              <a:t>平台</a:t>
            </a:r>
            <a:endParaRPr lang="en-US" altLang="zh-CN" smtClean="0"/>
          </a:p>
          <a:p>
            <a:r>
              <a:rPr lang="en-US" altLang="zh-CN">
                <a:hlinkClick r:id="rId2"/>
              </a:rPr>
              <a:t>http://hbase.apache.org</a:t>
            </a:r>
            <a:r>
              <a:rPr lang="en-US" altLang="zh-CN" smtClean="0">
                <a:hlinkClick r:id="rId2"/>
              </a:rPr>
              <a:t>/</a:t>
            </a:r>
            <a:endParaRPr lang="en-US" altLang="zh-CN" smtClean="0"/>
          </a:p>
          <a:p>
            <a:endParaRPr lang="en-US" altLang="zh-CN" smtClean="0"/>
          </a:p>
        </p:txBody>
      </p:sp>
    </p:spTree>
    <p:extLst>
      <p:ext uri="{BB962C8B-B14F-4D97-AF65-F5344CB8AC3E}">
        <p14:creationId xmlns:p14="http://schemas.microsoft.com/office/powerpoint/2010/main" val="20945851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简介</a:t>
            </a:r>
            <a:endParaRPr lang="zh-CN" altLang="en-US"/>
          </a:p>
        </p:txBody>
      </p:sp>
      <p:sp>
        <p:nvSpPr>
          <p:cNvPr id="3" name="内容占位符 2"/>
          <p:cNvSpPr>
            <a:spLocks noGrp="1"/>
          </p:cNvSpPr>
          <p:nvPr>
            <p:ph idx="1"/>
          </p:nvPr>
        </p:nvSpPr>
        <p:spPr/>
        <p:txBody>
          <a:bodyPr>
            <a:normAutofit lnSpcReduction="10000"/>
          </a:bodyPr>
          <a:lstStyle/>
          <a:p>
            <a:pPr marL="457200" lvl="1" indent="0">
              <a:buNone/>
            </a:pPr>
            <a:r>
              <a:rPr lang="en-US" altLang="zh-CN"/>
              <a:t>HBase – Hadoop Database</a:t>
            </a:r>
            <a:r>
              <a:rPr lang="zh-CN" altLang="en-US"/>
              <a:t>，是一个高可靠性、高性能、面向列、可伸缩的分布式存储系统，利用</a:t>
            </a:r>
            <a:r>
              <a:rPr lang="en-US" altLang="zh-CN"/>
              <a:t>HBase</a:t>
            </a:r>
            <a:r>
              <a:rPr lang="zh-CN" altLang="en-US"/>
              <a:t>技术可在廉价</a:t>
            </a:r>
            <a:r>
              <a:rPr lang="en-US" altLang="zh-CN"/>
              <a:t>PC Server</a:t>
            </a:r>
            <a:r>
              <a:rPr lang="zh-CN" altLang="en-US"/>
              <a:t>上搭建起大规模结构化存储集群。</a:t>
            </a:r>
          </a:p>
          <a:p>
            <a:pPr marL="457200" lvl="1" indent="0">
              <a:buNone/>
            </a:pPr>
            <a:r>
              <a:rPr lang="en-US" altLang="zh-CN"/>
              <a:t>HBase</a:t>
            </a:r>
            <a:r>
              <a:rPr lang="zh-CN" altLang="en-US"/>
              <a:t>是</a:t>
            </a:r>
            <a:r>
              <a:rPr lang="en-US" altLang="zh-CN"/>
              <a:t>Google Bigtable</a:t>
            </a:r>
            <a:r>
              <a:rPr lang="zh-CN" altLang="en-US"/>
              <a:t>的开源实现，类似</a:t>
            </a:r>
            <a:r>
              <a:rPr lang="en-US" altLang="zh-CN"/>
              <a:t>Google Bigtable</a:t>
            </a:r>
            <a:r>
              <a:rPr lang="zh-CN" altLang="en-US"/>
              <a:t>利用</a:t>
            </a:r>
            <a:r>
              <a:rPr lang="en-US" altLang="zh-CN"/>
              <a:t>GFS</a:t>
            </a:r>
            <a:r>
              <a:rPr lang="zh-CN" altLang="en-US"/>
              <a:t>作为其文件存储系统，</a:t>
            </a:r>
            <a:r>
              <a:rPr lang="en-US" altLang="zh-CN"/>
              <a:t>HBase</a:t>
            </a:r>
            <a:r>
              <a:rPr lang="zh-CN" altLang="en-US"/>
              <a:t>利用</a:t>
            </a:r>
            <a:r>
              <a:rPr lang="en-US" altLang="zh-CN"/>
              <a:t>Hadoop HDFS</a:t>
            </a:r>
            <a:r>
              <a:rPr lang="zh-CN" altLang="en-US"/>
              <a:t>作为其文件存储系统；</a:t>
            </a:r>
            <a:r>
              <a:rPr lang="en-US" altLang="zh-CN"/>
              <a:t>Google</a:t>
            </a:r>
            <a:r>
              <a:rPr lang="zh-CN" altLang="en-US"/>
              <a:t>运行</a:t>
            </a:r>
            <a:r>
              <a:rPr lang="en-US" altLang="zh-CN"/>
              <a:t>MapReduce</a:t>
            </a:r>
            <a:r>
              <a:rPr lang="zh-CN" altLang="en-US"/>
              <a:t>来处理</a:t>
            </a:r>
            <a:r>
              <a:rPr lang="en-US" altLang="zh-CN"/>
              <a:t>Bigtable</a:t>
            </a:r>
            <a:r>
              <a:rPr lang="zh-CN" altLang="en-US"/>
              <a:t>中的海量数据，</a:t>
            </a:r>
            <a:r>
              <a:rPr lang="en-US" altLang="zh-CN"/>
              <a:t>HBase</a:t>
            </a:r>
            <a:r>
              <a:rPr lang="zh-CN" altLang="en-US"/>
              <a:t>同样利用</a:t>
            </a:r>
            <a:r>
              <a:rPr lang="en-US" altLang="zh-CN"/>
              <a:t>Hadoop MapReduce</a:t>
            </a:r>
            <a:r>
              <a:rPr lang="zh-CN" altLang="en-US"/>
              <a:t>来处理</a:t>
            </a:r>
            <a:r>
              <a:rPr lang="en-US" altLang="zh-CN"/>
              <a:t>HBase</a:t>
            </a:r>
            <a:r>
              <a:rPr lang="zh-CN" altLang="en-US"/>
              <a:t>中的海量数据；</a:t>
            </a:r>
            <a:r>
              <a:rPr lang="en-US" altLang="zh-CN"/>
              <a:t>Google Bigtable</a:t>
            </a:r>
            <a:r>
              <a:rPr lang="zh-CN" altLang="en-US"/>
              <a:t>利用 </a:t>
            </a:r>
            <a:r>
              <a:rPr lang="en-US" altLang="zh-CN"/>
              <a:t>Chubby</a:t>
            </a:r>
            <a:r>
              <a:rPr lang="zh-CN" altLang="en-US"/>
              <a:t>作为协同服务，</a:t>
            </a:r>
            <a:r>
              <a:rPr lang="en-US" altLang="zh-CN"/>
              <a:t>HBase</a:t>
            </a:r>
            <a:r>
              <a:rPr lang="zh-CN" altLang="en-US"/>
              <a:t>利用</a:t>
            </a:r>
            <a:r>
              <a:rPr lang="en-US" altLang="zh-CN"/>
              <a:t>Zookeeper</a:t>
            </a:r>
            <a:r>
              <a:rPr lang="zh-CN" altLang="en-US"/>
              <a:t>作为对应。</a:t>
            </a:r>
          </a:p>
          <a:p>
            <a:endParaRPr lang="zh-CN" altLang="en-US"/>
          </a:p>
        </p:txBody>
      </p:sp>
    </p:spTree>
    <p:extLst>
      <p:ext uri="{BB962C8B-B14F-4D97-AF65-F5344CB8AC3E}">
        <p14:creationId xmlns:p14="http://schemas.microsoft.com/office/powerpoint/2010/main" val="2886368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457200" lvl="1" indent="0">
              <a:buNone/>
            </a:pPr>
            <a:r>
              <a:rPr lang="en-US" altLang="zh-CN"/>
              <a:t>NoSQL</a:t>
            </a:r>
            <a:r>
              <a:rPr lang="zh-CN" altLang="en-US"/>
              <a:t>数据库类型的划分并不是绝对，只是从存储模型上来进行的大体划分。它们之间没有绝对的分界，也有交差的情况，比如</a:t>
            </a:r>
            <a:r>
              <a:rPr lang="en-US" altLang="zh-CN"/>
              <a:t>Tokyo Cabinet / Tyrant</a:t>
            </a:r>
            <a:r>
              <a:rPr lang="zh-CN" altLang="en-US"/>
              <a:t>的</a:t>
            </a:r>
            <a:r>
              <a:rPr lang="en-US" altLang="zh-CN"/>
              <a:t>Table</a:t>
            </a:r>
            <a:r>
              <a:rPr lang="zh-CN" altLang="en-US"/>
              <a:t>类型存储，就可以理解为是文档型存储，</a:t>
            </a:r>
            <a:r>
              <a:rPr lang="en-US" altLang="zh-CN"/>
              <a:t>Berkeley DB XML</a:t>
            </a:r>
            <a:r>
              <a:rPr lang="zh-CN" altLang="en-US"/>
              <a:t>数据库是基于</a:t>
            </a:r>
            <a:r>
              <a:rPr lang="en-US" altLang="zh-CN"/>
              <a:t>Berkeley DB</a:t>
            </a:r>
            <a:r>
              <a:rPr lang="zh-CN" altLang="en-US"/>
              <a:t>之上开发的。</a:t>
            </a:r>
          </a:p>
        </p:txBody>
      </p:sp>
    </p:spTree>
    <p:extLst>
      <p:ext uri="{BB962C8B-B14F-4D97-AF65-F5344CB8AC3E}">
        <p14:creationId xmlns:p14="http://schemas.microsoft.com/office/powerpoint/2010/main" val="14212768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a:bodyPr>
          <a:lstStyle/>
          <a:p>
            <a:r>
              <a:rPr lang="zh-CN" altLang="en-US" smtClean="0"/>
              <a:t>特点</a:t>
            </a:r>
            <a:endParaRPr lang="en-US" altLang="zh-CN" smtClean="0"/>
          </a:p>
          <a:p>
            <a:r>
              <a:rPr lang="en-US" altLang="zh-CN"/>
              <a:t>HBase</a:t>
            </a:r>
            <a:r>
              <a:rPr lang="zh-CN" altLang="en-US"/>
              <a:t>中的表一般有这样的特点：</a:t>
            </a:r>
          </a:p>
          <a:p>
            <a:pPr lvl="1"/>
            <a:r>
              <a:rPr lang="zh-CN" altLang="en-US" smtClean="0"/>
              <a:t>大</a:t>
            </a:r>
            <a:r>
              <a:rPr lang="zh-CN" altLang="en-US"/>
              <a:t>：一个表可以有上亿行，上百万列</a:t>
            </a:r>
          </a:p>
          <a:p>
            <a:pPr lvl="1"/>
            <a:r>
              <a:rPr lang="zh-CN" altLang="en-US" smtClean="0"/>
              <a:t>面向</a:t>
            </a:r>
            <a:r>
              <a:rPr lang="zh-CN" altLang="en-US"/>
              <a:t>列</a:t>
            </a:r>
            <a:r>
              <a:rPr lang="en-US" altLang="zh-CN"/>
              <a:t>:</a:t>
            </a:r>
            <a:r>
              <a:rPr lang="zh-CN" altLang="en-US"/>
              <a:t>面向列</a:t>
            </a:r>
            <a:r>
              <a:rPr lang="en-US" altLang="zh-CN"/>
              <a:t>(</a:t>
            </a:r>
            <a:r>
              <a:rPr lang="zh-CN" altLang="en-US"/>
              <a:t>族</a:t>
            </a:r>
            <a:r>
              <a:rPr lang="en-US" altLang="zh-CN"/>
              <a:t>)</a:t>
            </a:r>
            <a:r>
              <a:rPr lang="zh-CN" altLang="en-US"/>
              <a:t>的存储和权限控制，列</a:t>
            </a:r>
            <a:r>
              <a:rPr lang="en-US" altLang="zh-CN"/>
              <a:t>(</a:t>
            </a:r>
            <a:r>
              <a:rPr lang="zh-CN" altLang="en-US"/>
              <a:t>族</a:t>
            </a:r>
            <a:r>
              <a:rPr lang="en-US" altLang="zh-CN" smtClean="0"/>
              <a:t>)</a:t>
            </a:r>
            <a:r>
              <a:rPr lang="zh-CN" altLang="en-US" smtClean="0"/>
              <a:t>独立</a:t>
            </a:r>
            <a:r>
              <a:rPr lang="zh-CN" altLang="en-US"/>
              <a:t>检索。</a:t>
            </a:r>
          </a:p>
          <a:p>
            <a:pPr lvl="1"/>
            <a:r>
              <a:rPr lang="zh-CN" altLang="en-US" smtClean="0"/>
              <a:t>稀疏</a:t>
            </a:r>
            <a:r>
              <a:rPr lang="en-US" altLang="zh-CN"/>
              <a:t>:</a:t>
            </a:r>
            <a:r>
              <a:rPr lang="zh-CN" altLang="en-US"/>
              <a:t>对于为空</a:t>
            </a:r>
            <a:r>
              <a:rPr lang="en-US" altLang="zh-CN"/>
              <a:t>(null)</a:t>
            </a:r>
            <a:r>
              <a:rPr lang="zh-CN" altLang="en-US"/>
              <a:t>的列，并不占用存储空间，因此，表可以设计的非常稀疏。</a:t>
            </a:r>
          </a:p>
          <a:p>
            <a:pPr lvl="1"/>
            <a:endParaRPr lang="en-US" altLang="zh-CN" smtClean="0"/>
          </a:p>
          <a:p>
            <a:endParaRPr lang="zh-CN" altLang="en-US"/>
          </a:p>
        </p:txBody>
      </p:sp>
    </p:spTree>
    <p:extLst>
      <p:ext uri="{BB962C8B-B14F-4D97-AF65-F5344CB8AC3E}">
        <p14:creationId xmlns:p14="http://schemas.microsoft.com/office/powerpoint/2010/main" val="7463757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63722" y="2649106"/>
            <a:ext cx="1728358" cy="707886"/>
          </a:xfrm>
          <a:prstGeom prst="rect">
            <a:avLst/>
          </a:prstGeom>
        </p:spPr>
        <p:txBody>
          <a:bodyPr wrap="none">
            <a:spAutoFit/>
          </a:bodyPr>
          <a:lstStyle/>
          <a:p>
            <a:r>
              <a:rPr lang="zh-CN" altLang="en-US" sz="4000" b="1"/>
              <a:t>文档</a:t>
            </a:r>
            <a:r>
              <a:rPr lang="zh-CN" altLang="en-US" sz="4000" b="1" smtClean="0"/>
              <a:t>型</a:t>
            </a:r>
            <a:endParaRPr lang="zh-CN" altLang="en-US" sz="4000"/>
          </a:p>
        </p:txBody>
      </p:sp>
    </p:spTree>
    <p:extLst>
      <p:ext uri="{BB962C8B-B14F-4D97-AF65-F5344CB8AC3E}">
        <p14:creationId xmlns:p14="http://schemas.microsoft.com/office/powerpoint/2010/main" val="14071458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文档型数据库</a:t>
            </a:r>
            <a:endParaRPr lang="zh-CN" altLang="en-US"/>
          </a:p>
        </p:txBody>
      </p:sp>
      <p:sp>
        <p:nvSpPr>
          <p:cNvPr id="3" name="内容占位符 2"/>
          <p:cNvSpPr>
            <a:spLocks noGrp="1"/>
          </p:cNvSpPr>
          <p:nvPr>
            <p:ph idx="1"/>
          </p:nvPr>
        </p:nvSpPr>
        <p:spPr/>
        <p:txBody>
          <a:bodyPr/>
          <a:lstStyle/>
          <a:p>
            <a:r>
              <a:rPr lang="zh-CN" altLang="en-US"/>
              <a:t>典型应用场景</a:t>
            </a:r>
            <a:r>
              <a:rPr lang="zh-CN" altLang="en-US" smtClean="0"/>
              <a:t>：</a:t>
            </a:r>
            <a:endParaRPr lang="en-US" altLang="zh-CN" smtClean="0"/>
          </a:p>
          <a:p>
            <a:pPr lvl="1"/>
            <a:r>
              <a:rPr lang="en-US" altLang="zh-CN"/>
              <a:t>Web</a:t>
            </a:r>
            <a:r>
              <a:rPr lang="zh-CN" altLang="en-US"/>
              <a:t>应用（与</a:t>
            </a:r>
            <a:r>
              <a:rPr lang="en-US" altLang="zh-CN"/>
              <a:t>Key-Value</a:t>
            </a:r>
            <a:r>
              <a:rPr lang="zh-CN" altLang="en-US"/>
              <a:t>类似，</a:t>
            </a:r>
            <a:r>
              <a:rPr lang="en-US" altLang="zh-CN"/>
              <a:t>Value</a:t>
            </a:r>
            <a:r>
              <a:rPr lang="zh-CN" altLang="en-US"/>
              <a:t>是结构化的，不同的是数据库能够了解</a:t>
            </a:r>
            <a:r>
              <a:rPr lang="en-US" altLang="zh-CN"/>
              <a:t>Value</a:t>
            </a:r>
            <a:r>
              <a:rPr lang="zh-CN" altLang="en-US"/>
              <a:t>的</a:t>
            </a:r>
            <a:r>
              <a:rPr lang="zh-CN" altLang="en-US" smtClean="0"/>
              <a:t>内容）。</a:t>
            </a:r>
            <a:endParaRPr lang="en-US" altLang="zh-CN" smtClean="0"/>
          </a:p>
          <a:p>
            <a:r>
              <a:rPr lang="zh-CN" altLang="en-US" smtClean="0"/>
              <a:t>数据模型</a:t>
            </a:r>
            <a:endParaRPr lang="en-US" altLang="zh-CN" smtClean="0"/>
          </a:p>
          <a:p>
            <a:pPr lvl="1"/>
            <a:r>
              <a:rPr lang="en-US" altLang="zh-CN"/>
              <a:t>Key-Value</a:t>
            </a:r>
            <a:r>
              <a:rPr lang="zh-CN" altLang="en-US"/>
              <a:t>对应的键值对，</a:t>
            </a:r>
            <a:r>
              <a:rPr lang="en-US" altLang="zh-CN"/>
              <a:t>Value</a:t>
            </a:r>
            <a:r>
              <a:rPr lang="zh-CN" altLang="en-US"/>
              <a:t>为结构化</a:t>
            </a:r>
            <a:r>
              <a:rPr lang="zh-CN" altLang="en-US" smtClean="0"/>
              <a:t>数据。</a:t>
            </a:r>
            <a:endParaRPr lang="en-US" altLang="zh-CN"/>
          </a:p>
        </p:txBody>
      </p:sp>
    </p:spTree>
    <p:extLst>
      <p:ext uri="{BB962C8B-B14F-4D97-AF65-F5344CB8AC3E}">
        <p14:creationId xmlns:p14="http://schemas.microsoft.com/office/powerpoint/2010/main" val="10917826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en-US" smtClean="0"/>
              <a:t>优点</a:t>
            </a:r>
            <a:endParaRPr lang="en-US" altLang="zh-CN" smtClean="0"/>
          </a:p>
          <a:p>
            <a:pPr lvl="1"/>
            <a:r>
              <a:rPr lang="zh-CN" altLang="en-US"/>
              <a:t>数据结构要求不严格，表结构可变，不需要像关系型数据库一样需要预先定义</a:t>
            </a:r>
            <a:r>
              <a:rPr lang="zh-CN" altLang="en-US" smtClean="0"/>
              <a:t>表结构</a:t>
            </a:r>
            <a:endParaRPr lang="en-US" altLang="zh-CN" smtClean="0"/>
          </a:p>
          <a:p>
            <a:pPr lvl="1"/>
            <a:r>
              <a:rPr lang="zh-CN" altLang="en-US"/>
              <a:t>满足海量存储需求和访问</a:t>
            </a:r>
            <a:endParaRPr lang="en-US" altLang="zh-CN" smtClean="0"/>
          </a:p>
          <a:p>
            <a:r>
              <a:rPr lang="zh-CN" altLang="en-US" smtClean="0"/>
              <a:t>缺点</a:t>
            </a:r>
            <a:endParaRPr lang="en-US" altLang="zh-CN" smtClean="0"/>
          </a:p>
          <a:p>
            <a:pPr lvl="1"/>
            <a:r>
              <a:rPr lang="zh-CN" altLang="en-US"/>
              <a:t>查询性能不高，而且缺乏统一的查询语法。</a:t>
            </a:r>
          </a:p>
        </p:txBody>
      </p:sp>
    </p:spTree>
    <p:extLst>
      <p:ext uri="{BB962C8B-B14F-4D97-AF65-F5344CB8AC3E}">
        <p14:creationId xmlns:p14="http://schemas.microsoft.com/office/powerpoint/2010/main" val="1413811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Example</a:t>
            </a:r>
          </a:p>
          <a:p>
            <a:pPr lvl="1"/>
            <a:r>
              <a:rPr lang="en-US" altLang="zh-CN" smtClean="0"/>
              <a:t>MongoDb</a:t>
            </a:r>
          </a:p>
          <a:p>
            <a:pPr lvl="1"/>
            <a:r>
              <a:rPr lang="en-US" altLang="zh-CN" smtClean="0"/>
              <a:t>CouchDB</a:t>
            </a:r>
          </a:p>
        </p:txBody>
      </p:sp>
    </p:spTree>
    <p:extLst>
      <p:ext uri="{BB962C8B-B14F-4D97-AF65-F5344CB8AC3E}">
        <p14:creationId xmlns:p14="http://schemas.microsoft.com/office/powerpoint/2010/main" val="19191066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rtl="0">
              <a:spcBef>
                <a:spcPct val="0"/>
              </a:spcBef>
            </a:pPr>
            <a:r>
              <a:rPr lang="en-US" altLang="zh-CN" sz="4000" smtClean="0"/>
              <a:t>MongoDB</a:t>
            </a:r>
            <a:endParaRPr lang="zh-CN" altLang="en-US" sz="4000"/>
          </a:p>
        </p:txBody>
      </p:sp>
      <p:sp>
        <p:nvSpPr>
          <p:cNvPr id="3" name="内容占位符 2"/>
          <p:cNvSpPr>
            <a:spLocks noGrp="1"/>
          </p:cNvSpPr>
          <p:nvPr>
            <p:ph idx="1"/>
          </p:nvPr>
        </p:nvSpPr>
        <p:spPr/>
        <p:txBody>
          <a:bodyPr/>
          <a:lstStyle/>
          <a:p>
            <a:r>
              <a:rPr lang="zh-CN" altLang="en-US"/>
              <a:t>授权协议： </a:t>
            </a:r>
            <a:r>
              <a:rPr lang="en-US" altLang="zh-CN"/>
              <a:t>AGPL </a:t>
            </a:r>
            <a:endParaRPr lang="en-US" altLang="zh-CN" smtClean="0"/>
          </a:p>
          <a:p>
            <a:r>
              <a:rPr lang="zh-CN" altLang="en-US" smtClean="0"/>
              <a:t>开发</a:t>
            </a:r>
            <a:r>
              <a:rPr lang="zh-CN" altLang="en-US"/>
              <a:t>语言： </a:t>
            </a:r>
            <a:r>
              <a:rPr lang="en-US" altLang="zh-CN"/>
              <a:t>C/C</a:t>
            </a:r>
            <a:r>
              <a:rPr lang="en-US" altLang="zh-CN" smtClean="0"/>
              <a:t>++</a:t>
            </a:r>
          </a:p>
          <a:p>
            <a:r>
              <a:rPr lang="zh-CN" altLang="en-US" smtClean="0"/>
              <a:t>操作系统</a:t>
            </a:r>
            <a:r>
              <a:rPr lang="zh-CN" altLang="en-US"/>
              <a:t>： </a:t>
            </a:r>
            <a:r>
              <a:rPr lang="en-US" altLang="zh-CN"/>
              <a:t>Windows  Linux  Mac OS </a:t>
            </a:r>
            <a:endParaRPr lang="en-US" altLang="zh-CN" smtClean="0"/>
          </a:p>
          <a:p>
            <a:r>
              <a:rPr lang="en-US" altLang="zh-CN">
                <a:hlinkClick r:id="rId2"/>
              </a:rPr>
              <a:t>http://www.mongodb.org</a:t>
            </a:r>
            <a:r>
              <a:rPr lang="en-US" altLang="zh-CN" smtClean="0">
                <a:hlinkClick r:id="rId2"/>
              </a:rPr>
              <a:t>/</a:t>
            </a:r>
            <a:r>
              <a:rPr lang="en-US" altLang="zh-CN" smtClean="0"/>
              <a:t> </a:t>
            </a:r>
          </a:p>
          <a:p>
            <a:endParaRPr lang="zh-CN" altLang="en-US"/>
          </a:p>
        </p:txBody>
      </p:sp>
    </p:spTree>
    <p:extLst>
      <p:ext uri="{BB962C8B-B14F-4D97-AF65-F5344CB8AC3E}">
        <p14:creationId xmlns:p14="http://schemas.microsoft.com/office/powerpoint/2010/main" val="2619853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简介</a:t>
            </a:r>
            <a:endParaRPr lang="zh-CN" altLang="en-US"/>
          </a:p>
        </p:txBody>
      </p:sp>
      <p:sp>
        <p:nvSpPr>
          <p:cNvPr id="3" name="内容占位符 2"/>
          <p:cNvSpPr>
            <a:spLocks noGrp="1"/>
          </p:cNvSpPr>
          <p:nvPr>
            <p:ph idx="1"/>
          </p:nvPr>
        </p:nvSpPr>
        <p:spPr/>
        <p:txBody>
          <a:bodyPr>
            <a:normAutofit/>
          </a:bodyPr>
          <a:lstStyle/>
          <a:p>
            <a:pPr marL="0" indent="0">
              <a:buNone/>
            </a:pPr>
            <a:r>
              <a:rPr lang="en-US" altLang="zh-CN" smtClean="0"/>
              <a:t>	</a:t>
            </a:r>
            <a:r>
              <a:rPr lang="en-US" altLang="zh-CN" b="1">
                <a:solidFill>
                  <a:srgbClr val="000000"/>
                </a:solidFill>
                <a:latin typeface="宋体" pitchFamily="2" charset="-122"/>
              </a:rPr>
              <a:t> Mongo </a:t>
            </a:r>
            <a:r>
              <a:rPr lang="en-US" altLang="zh-CN">
                <a:solidFill>
                  <a:srgbClr val="000000"/>
                </a:solidFill>
                <a:latin typeface="宋体" pitchFamily="2" charset="-122"/>
              </a:rPr>
              <a:t>是一个高性能，开源，无模式的文档型数据库，它在许多场景下可用于替代传统的关系型数据库或键/值存储方式。Mongo使用C++开发。</a:t>
            </a:r>
          </a:p>
          <a:p>
            <a:pPr marL="0" indent="0">
              <a:buNone/>
            </a:pPr>
            <a:endParaRPr lang="zh-CN" altLang="en-US" smtClean="0">
              <a:solidFill>
                <a:srgbClr val="0000FF"/>
              </a:solidFill>
            </a:endParaRPr>
          </a:p>
          <a:p>
            <a:endParaRPr lang="zh-CN" altLang="en-US"/>
          </a:p>
        </p:txBody>
      </p:sp>
    </p:spTree>
    <p:extLst>
      <p:ext uri="{BB962C8B-B14F-4D97-AF65-F5344CB8AC3E}">
        <p14:creationId xmlns:p14="http://schemas.microsoft.com/office/powerpoint/2010/main" val="15902731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lnSpcReduction="10000"/>
          </a:bodyPr>
          <a:lstStyle/>
          <a:p>
            <a:r>
              <a:rPr lang="zh-CN" altLang="en-US" smtClean="0"/>
              <a:t>特点</a:t>
            </a:r>
            <a:endParaRPr lang="en-US" altLang="zh-CN" smtClean="0"/>
          </a:p>
          <a:p>
            <a:pPr lvl="1"/>
            <a:r>
              <a:rPr lang="zh-CN" altLang="en-US"/>
              <a:t>面向集合存储，易存储对象类型的数据。 </a:t>
            </a:r>
          </a:p>
          <a:p>
            <a:pPr lvl="1"/>
            <a:r>
              <a:rPr lang="zh-CN" altLang="en-US"/>
              <a:t>模式自由。</a:t>
            </a:r>
          </a:p>
          <a:p>
            <a:pPr lvl="1"/>
            <a:r>
              <a:rPr lang="zh-CN" altLang="en-US"/>
              <a:t>支持动态查询。 </a:t>
            </a:r>
          </a:p>
          <a:p>
            <a:pPr lvl="1"/>
            <a:r>
              <a:rPr lang="zh-CN" altLang="en-US"/>
              <a:t>支持完全索引，包含内部对象。 </a:t>
            </a:r>
          </a:p>
          <a:p>
            <a:pPr lvl="1"/>
            <a:r>
              <a:rPr lang="zh-CN" altLang="en-US" smtClean="0"/>
              <a:t>支持</a:t>
            </a:r>
            <a:r>
              <a:rPr lang="zh-CN" altLang="en-US"/>
              <a:t>复制和故障恢复。 </a:t>
            </a:r>
          </a:p>
          <a:p>
            <a:pPr lvl="1"/>
            <a:r>
              <a:rPr lang="zh-CN" altLang="en-US"/>
              <a:t>使用高效的二进制数据存储，包括大型对象（如视频等）。</a:t>
            </a:r>
          </a:p>
          <a:p>
            <a:pPr lvl="1"/>
            <a:r>
              <a:rPr lang="zh-CN" altLang="en-US"/>
              <a:t>自动处理碎片，以支持云计算层次的扩展性</a:t>
            </a:r>
          </a:p>
          <a:p>
            <a:pPr lvl="1"/>
            <a:r>
              <a:rPr lang="zh-CN" altLang="en-US"/>
              <a:t>支持</a:t>
            </a:r>
            <a:r>
              <a:rPr lang="en-US" altLang="zh-CN"/>
              <a:t>RUBY</a:t>
            </a:r>
            <a:r>
              <a:rPr lang="zh-CN" altLang="en-US"/>
              <a:t>，</a:t>
            </a:r>
            <a:r>
              <a:rPr lang="en-US" altLang="zh-CN"/>
              <a:t>PYTHON</a:t>
            </a:r>
            <a:r>
              <a:rPr lang="zh-CN" altLang="en-US"/>
              <a:t>，</a:t>
            </a:r>
            <a:r>
              <a:rPr lang="en-US" altLang="zh-CN"/>
              <a:t>JAVA</a:t>
            </a:r>
            <a:r>
              <a:rPr lang="zh-CN" altLang="en-US"/>
              <a:t>，</a:t>
            </a:r>
            <a:r>
              <a:rPr lang="en-US" altLang="zh-CN"/>
              <a:t>C++</a:t>
            </a:r>
            <a:r>
              <a:rPr lang="zh-CN" altLang="en-US"/>
              <a:t>，</a:t>
            </a:r>
            <a:r>
              <a:rPr lang="en-US" altLang="zh-CN"/>
              <a:t>PHP</a:t>
            </a:r>
            <a:r>
              <a:rPr lang="zh-CN" altLang="en-US"/>
              <a:t>等多种语言。</a:t>
            </a:r>
          </a:p>
          <a:p>
            <a:pPr lvl="1"/>
            <a:r>
              <a:rPr lang="zh-CN" altLang="en-US">
                <a:solidFill>
                  <a:srgbClr val="FF0000"/>
                </a:solidFill>
              </a:rPr>
              <a:t>文件存储格式为</a:t>
            </a:r>
            <a:r>
              <a:rPr lang="en-US" altLang="zh-CN">
                <a:solidFill>
                  <a:srgbClr val="FF0000"/>
                </a:solidFill>
              </a:rPr>
              <a:t>BSON</a:t>
            </a:r>
            <a:r>
              <a:rPr lang="zh-CN" altLang="en-US">
                <a:solidFill>
                  <a:srgbClr val="FF0000"/>
                </a:solidFill>
              </a:rPr>
              <a:t>（一种</a:t>
            </a:r>
            <a:r>
              <a:rPr lang="en-US" altLang="zh-CN">
                <a:solidFill>
                  <a:srgbClr val="FF0000"/>
                </a:solidFill>
              </a:rPr>
              <a:t>JSON</a:t>
            </a:r>
            <a:r>
              <a:rPr lang="zh-CN" altLang="en-US">
                <a:solidFill>
                  <a:srgbClr val="FF0000"/>
                </a:solidFill>
              </a:rPr>
              <a:t>的扩展）</a:t>
            </a:r>
          </a:p>
          <a:p>
            <a:pPr lvl="1"/>
            <a:r>
              <a:rPr lang="zh-CN" altLang="en-US"/>
              <a:t>可通过网络访问</a:t>
            </a:r>
          </a:p>
          <a:p>
            <a:endParaRPr lang="en-US" altLang="zh-CN" smtClean="0"/>
          </a:p>
          <a:p>
            <a:endParaRPr lang="en-US" altLang="zh-CN" smtClean="0"/>
          </a:p>
        </p:txBody>
      </p:sp>
    </p:spTree>
    <p:extLst>
      <p:ext uri="{BB962C8B-B14F-4D97-AF65-F5344CB8AC3E}">
        <p14:creationId xmlns:p14="http://schemas.microsoft.com/office/powerpoint/2010/main" val="3554869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zh-CN" altLang="en-US" smtClean="0"/>
              <a:t>缺点</a:t>
            </a:r>
            <a:endParaRPr lang="en-US" altLang="zh-CN" smtClean="0"/>
          </a:p>
          <a:p>
            <a:pPr lvl="1"/>
            <a:r>
              <a:rPr lang="zh-CN" altLang="en-US" smtClean="0"/>
              <a:t>在</a:t>
            </a:r>
            <a:r>
              <a:rPr lang="en-US" altLang="zh-CN"/>
              <a:t>32</a:t>
            </a:r>
            <a:r>
              <a:rPr lang="zh-CN" altLang="en-US"/>
              <a:t>位模式运行时支持的最大文件尺寸为</a:t>
            </a:r>
            <a:r>
              <a:rPr lang="en-US" altLang="zh-CN"/>
              <a:t>2GB</a:t>
            </a:r>
            <a:r>
              <a:rPr lang="zh-CN" altLang="en-US"/>
              <a:t>。</a:t>
            </a:r>
          </a:p>
        </p:txBody>
      </p:sp>
    </p:spTree>
    <p:extLst>
      <p:ext uri="{BB962C8B-B14F-4D97-AF65-F5344CB8AC3E}">
        <p14:creationId xmlns:p14="http://schemas.microsoft.com/office/powerpoint/2010/main" val="15550878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40000" lnSpcReduction="20000"/>
          </a:bodyPr>
          <a:lstStyle/>
          <a:p>
            <a:r>
              <a:rPr lang="zh-CN" altLang="en-US" smtClean="0"/>
              <a:t>语言支持</a:t>
            </a:r>
            <a:endParaRPr lang="en-US" altLang="zh-CN" smtClean="0"/>
          </a:p>
          <a:p>
            <a:pPr lvl="1"/>
            <a:r>
              <a:rPr lang="en-US" altLang="zh-CN"/>
              <a:t>C/C++</a:t>
            </a:r>
          </a:p>
          <a:p>
            <a:pPr lvl="1"/>
            <a:r>
              <a:rPr lang="en-US" altLang="zh-CN"/>
              <a:t>C#</a:t>
            </a:r>
          </a:p>
          <a:p>
            <a:pPr lvl="1"/>
            <a:r>
              <a:rPr lang="en-US" altLang="zh-CN"/>
              <a:t>Java</a:t>
            </a:r>
          </a:p>
          <a:p>
            <a:pPr lvl="1"/>
            <a:r>
              <a:rPr lang="en-US" altLang="zh-CN"/>
              <a:t>Objective C</a:t>
            </a:r>
          </a:p>
          <a:p>
            <a:pPr lvl="1"/>
            <a:r>
              <a:rPr lang="en-US" altLang="zh-CN"/>
              <a:t>Haskell</a:t>
            </a:r>
          </a:p>
          <a:p>
            <a:pPr lvl="1"/>
            <a:r>
              <a:rPr lang="en-US" altLang="zh-CN"/>
              <a:t>Perl</a:t>
            </a:r>
          </a:p>
          <a:p>
            <a:pPr lvl="1"/>
            <a:r>
              <a:rPr lang="en-US" altLang="zh-CN"/>
              <a:t>REST</a:t>
            </a:r>
          </a:p>
          <a:p>
            <a:pPr lvl="1"/>
            <a:r>
              <a:rPr lang="en-US" altLang="zh-CN"/>
              <a:t>ActionScript3 </a:t>
            </a:r>
          </a:p>
          <a:p>
            <a:pPr lvl="1"/>
            <a:r>
              <a:rPr lang="en-US" altLang="zh-CN"/>
              <a:t>Clojure</a:t>
            </a:r>
          </a:p>
          <a:p>
            <a:pPr lvl="1"/>
            <a:r>
              <a:rPr lang="en-US" altLang="zh-CN"/>
              <a:t>ColdFusion </a:t>
            </a:r>
          </a:p>
          <a:p>
            <a:pPr lvl="1"/>
            <a:r>
              <a:rPr lang="en-US" altLang="zh-CN"/>
              <a:t>D </a:t>
            </a:r>
          </a:p>
          <a:p>
            <a:pPr lvl="1"/>
            <a:r>
              <a:rPr lang="en-US" altLang="zh-CN"/>
              <a:t>Delphi </a:t>
            </a:r>
          </a:p>
          <a:p>
            <a:pPr lvl="1"/>
            <a:r>
              <a:rPr lang="en-US" altLang="zh-CN"/>
              <a:t>Erlang </a:t>
            </a:r>
          </a:p>
          <a:p>
            <a:pPr lvl="1"/>
            <a:r>
              <a:rPr lang="en-US" altLang="zh-CN"/>
              <a:t>Factor </a:t>
            </a:r>
          </a:p>
          <a:p>
            <a:pPr lvl="1"/>
            <a:r>
              <a:rPr lang="en-US" altLang="zh-CN"/>
              <a:t>Fantom </a:t>
            </a:r>
          </a:p>
          <a:p>
            <a:pPr lvl="1"/>
            <a:r>
              <a:rPr lang="en-US" altLang="zh-CN"/>
              <a:t>F# </a:t>
            </a:r>
          </a:p>
          <a:p>
            <a:pPr lvl="1"/>
            <a:r>
              <a:rPr lang="en-US" altLang="zh-CN"/>
              <a:t>Go </a:t>
            </a:r>
          </a:p>
          <a:p>
            <a:pPr lvl="1"/>
            <a:r>
              <a:rPr lang="en-US" altLang="zh-CN"/>
              <a:t>Groovy </a:t>
            </a:r>
          </a:p>
          <a:p>
            <a:pPr lvl="1"/>
            <a:r>
              <a:rPr lang="en-US" altLang="zh-CN"/>
              <a:t>Javascript</a:t>
            </a:r>
          </a:p>
          <a:p>
            <a:pPr lvl="1"/>
            <a:r>
              <a:rPr lang="en-US" altLang="zh-CN"/>
              <a:t>Lisp </a:t>
            </a:r>
          </a:p>
          <a:p>
            <a:pPr lvl="1"/>
            <a:r>
              <a:rPr lang="en-US" altLang="zh-CN"/>
              <a:t>Lua </a:t>
            </a:r>
          </a:p>
          <a:p>
            <a:pPr lvl="1"/>
            <a:r>
              <a:rPr lang="en-US" altLang="zh-CN"/>
              <a:t>MatLab </a:t>
            </a:r>
          </a:p>
          <a:p>
            <a:pPr lvl="1"/>
            <a:r>
              <a:rPr lang="en-US" altLang="zh-CN"/>
              <a:t>node.js</a:t>
            </a:r>
          </a:p>
          <a:p>
            <a:pPr lvl="1"/>
            <a:r>
              <a:rPr lang="en-US" altLang="zh-CN"/>
              <a:t>PHP </a:t>
            </a:r>
          </a:p>
          <a:p>
            <a:pPr lvl="1"/>
            <a:r>
              <a:rPr lang="en-US" altLang="zh-CN"/>
              <a:t>PowerShell </a:t>
            </a:r>
          </a:p>
          <a:p>
            <a:pPr lvl="1"/>
            <a:r>
              <a:rPr lang="en-US" altLang="zh-CN"/>
              <a:t>Python</a:t>
            </a:r>
          </a:p>
          <a:p>
            <a:pPr lvl="1"/>
            <a:r>
              <a:rPr lang="en-US" altLang="zh-CN"/>
              <a:t>R </a:t>
            </a:r>
          </a:p>
          <a:p>
            <a:pPr lvl="1"/>
            <a:r>
              <a:rPr lang="en-US" altLang="zh-CN"/>
              <a:t>Ruby </a:t>
            </a:r>
          </a:p>
          <a:p>
            <a:pPr lvl="1"/>
            <a:r>
              <a:rPr lang="en-US" altLang="zh-CN"/>
              <a:t>Scala </a:t>
            </a:r>
          </a:p>
          <a:p>
            <a:pPr lvl="1"/>
            <a:r>
              <a:rPr lang="en-US" altLang="zh-CN"/>
              <a:t>Racket (PLT Scheme) </a:t>
            </a:r>
          </a:p>
          <a:p>
            <a:pPr lvl="1"/>
            <a:r>
              <a:rPr lang="en-US" altLang="zh-CN"/>
              <a:t>Smalltalk </a:t>
            </a:r>
          </a:p>
          <a:p>
            <a:endParaRPr lang="en-US" altLang="zh-CN"/>
          </a:p>
          <a:p>
            <a:endParaRPr lang="en-US" altLang="zh-CN" smtClean="0"/>
          </a:p>
          <a:p>
            <a:pPr marL="0" indent="0">
              <a:buNone/>
            </a:pPr>
            <a:endParaRPr lang="en-US" altLang="zh-CN" smtClean="0"/>
          </a:p>
        </p:txBody>
      </p:sp>
    </p:spTree>
    <p:extLst>
      <p:ext uri="{BB962C8B-B14F-4D97-AF65-F5344CB8AC3E}">
        <p14:creationId xmlns:p14="http://schemas.microsoft.com/office/powerpoint/2010/main" val="1915986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91880" y="2865130"/>
            <a:ext cx="2273956" cy="707886"/>
          </a:xfrm>
          <a:prstGeom prst="rect">
            <a:avLst/>
          </a:prstGeom>
        </p:spPr>
        <p:txBody>
          <a:bodyPr wrap="none">
            <a:spAutoFit/>
          </a:bodyPr>
          <a:lstStyle/>
          <a:p>
            <a:r>
              <a:rPr lang="en-US" altLang="zh-CN" sz="4000"/>
              <a:t>Key/Value</a:t>
            </a:r>
            <a:endParaRPr lang="zh-CN" altLang="en-US" sz="4000"/>
          </a:p>
        </p:txBody>
      </p:sp>
    </p:spTree>
    <p:extLst>
      <p:ext uri="{BB962C8B-B14F-4D97-AF65-F5344CB8AC3E}">
        <p14:creationId xmlns:p14="http://schemas.microsoft.com/office/powerpoint/2010/main" val="21642196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用户列表</a:t>
            </a:r>
            <a:endParaRPr lang="zh-CN" altLang="en-US"/>
          </a:p>
        </p:txBody>
      </p:sp>
      <p:sp>
        <p:nvSpPr>
          <p:cNvPr id="3" name="内容占位符 2"/>
          <p:cNvSpPr>
            <a:spLocks noGrp="1"/>
          </p:cNvSpPr>
          <p:nvPr>
            <p:ph idx="1"/>
          </p:nvPr>
        </p:nvSpPr>
        <p:spPr/>
        <p:txBody>
          <a:bodyPr/>
          <a:lstStyle/>
          <a:p>
            <a:r>
              <a:rPr lang="en-US" altLang="zh-CN">
                <a:hlinkClick r:id="rId2"/>
              </a:rPr>
              <a:t>http://</a:t>
            </a:r>
            <a:r>
              <a:rPr lang="en-US" altLang="zh-CN" smtClean="0">
                <a:hlinkClick r:id="rId2"/>
              </a:rPr>
              <a:t>www.mongodb.org/display/DOCS/Production+Deployments</a:t>
            </a:r>
            <a:endParaRPr lang="en-US" altLang="zh-CN" smtClean="0"/>
          </a:p>
          <a:p>
            <a:endParaRPr lang="zh-CN" altLang="en-US"/>
          </a:p>
        </p:txBody>
      </p:sp>
    </p:spTree>
    <p:extLst>
      <p:ext uri="{BB962C8B-B14F-4D97-AF65-F5344CB8AC3E}">
        <p14:creationId xmlns:p14="http://schemas.microsoft.com/office/powerpoint/2010/main" val="6481521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62500" lnSpcReduction="20000"/>
          </a:bodyPr>
          <a:lstStyle/>
          <a:p>
            <a:r>
              <a:rPr lang="en-US" altLang="zh-CN"/>
              <a:t>Craigslist </a:t>
            </a:r>
          </a:p>
          <a:p>
            <a:r>
              <a:rPr lang="en-US" altLang="zh-CN"/>
              <a:t>Shutterfly</a:t>
            </a:r>
          </a:p>
          <a:p>
            <a:r>
              <a:rPr lang="en-US" altLang="zh-CN"/>
              <a:t>spike</a:t>
            </a:r>
          </a:p>
          <a:p>
            <a:r>
              <a:rPr lang="en-US" altLang="zh-CN"/>
              <a:t>bit.ly </a:t>
            </a:r>
          </a:p>
          <a:p>
            <a:r>
              <a:rPr lang="en-US" altLang="zh-CN"/>
              <a:t>Intuit </a:t>
            </a:r>
          </a:p>
          <a:p>
            <a:r>
              <a:rPr lang="en-US" altLang="zh-CN"/>
              <a:t>LexisNexis Risk </a:t>
            </a:r>
            <a:endParaRPr lang="en-US" altLang="zh-CN" smtClean="0"/>
          </a:p>
          <a:p>
            <a:r>
              <a:rPr lang="en-US" altLang="zh-CN" smtClean="0"/>
              <a:t>SourceForge</a:t>
            </a:r>
            <a:endParaRPr lang="en-US" altLang="zh-CN"/>
          </a:p>
          <a:p>
            <a:r>
              <a:rPr lang="en-US" altLang="zh-CN"/>
              <a:t>Etsy </a:t>
            </a:r>
          </a:p>
          <a:p>
            <a:r>
              <a:rPr lang="en-US" altLang="zh-CN"/>
              <a:t>The New York Times</a:t>
            </a:r>
          </a:p>
          <a:p>
            <a:r>
              <a:rPr lang="en-US" altLang="zh-CN"/>
              <a:t>CERN</a:t>
            </a:r>
          </a:p>
          <a:p>
            <a:r>
              <a:rPr lang="en-US" altLang="zh-CN"/>
              <a:t>Examiner.com </a:t>
            </a:r>
          </a:p>
          <a:p>
            <a:r>
              <a:rPr lang="en-US" altLang="zh-CN"/>
              <a:t>Boxed Ice</a:t>
            </a:r>
          </a:p>
          <a:p>
            <a:r>
              <a:rPr lang="en-US" altLang="zh-CN"/>
              <a:t>Wordnik </a:t>
            </a:r>
          </a:p>
          <a:p>
            <a:r>
              <a:rPr lang="en-US" altLang="zh-CN"/>
              <a:t>ShareThis </a:t>
            </a:r>
          </a:p>
          <a:p>
            <a:r>
              <a:rPr lang="en-US" altLang="zh-CN"/>
              <a:t>Business Insider</a:t>
            </a:r>
          </a:p>
          <a:p>
            <a:r>
              <a:rPr lang="en-US" altLang="zh-CN"/>
              <a:t>SecondMarket</a:t>
            </a:r>
          </a:p>
          <a:p>
            <a:r>
              <a:rPr lang="en-US" altLang="zh-CN"/>
              <a:t>GitHub</a:t>
            </a:r>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484784"/>
            <a:ext cx="6780807"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2630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a:t>CouchDB</a:t>
            </a:r>
            <a:endParaRPr lang="zh-CN" altLang="en-US" sz="4000"/>
          </a:p>
        </p:txBody>
      </p:sp>
      <p:sp>
        <p:nvSpPr>
          <p:cNvPr id="3" name="内容占位符 2"/>
          <p:cNvSpPr>
            <a:spLocks noGrp="1"/>
          </p:cNvSpPr>
          <p:nvPr>
            <p:ph idx="1"/>
          </p:nvPr>
        </p:nvSpPr>
        <p:spPr/>
        <p:txBody>
          <a:bodyPr/>
          <a:lstStyle/>
          <a:p>
            <a:r>
              <a:rPr lang="zh-CN" altLang="en-US"/>
              <a:t>授权协议： </a:t>
            </a:r>
            <a:r>
              <a:rPr lang="en-US" altLang="zh-CN"/>
              <a:t>Apache</a:t>
            </a:r>
            <a:r>
              <a:rPr lang="zh-CN" altLang="en-US"/>
              <a:t> </a:t>
            </a:r>
            <a:endParaRPr lang="en-US" altLang="zh-CN" smtClean="0"/>
          </a:p>
          <a:p>
            <a:r>
              <a:rPr lang="zh-CN" altLang="en-US" smtClean="0"/>
              <a:t>开发</a:t>
            </a:r>
            <a:r>
              <a:rPr lang="zh-CN" altLang="en-US"/>
              <a:t>语言： </a:t>
            </a:r>
            <a:r>
              <a:rPr lang="en-US" altLang="zh-CN"/>
              <a:t>ErLang</a:t>
            </a:r>
            <a:r>
              <a:rPr lang="zh-CN" altLang="en-US"/>
              <a:t> </a:t>
            </a:r>
            <a:endParaRPr lang="en-US" altLang="zh-CN" smtClean="0"/>
          </a:p>
          <a:p>
            <a:r>
              <a:rPr lang="zh-CN" altLang="en-US" smtClean="0"/>
              <a:t>操作系统</a:t>
            </a:r>
            <a:r>
              <a:rPr lang="zh-CN" altLang="en-US"/>
              <a:t>： 跨</a:t>
            </a:r>
            <a:r>
              <a:rPr lang="zh-CN" altLang="en-US" smtClean="0"/>
              <a:t>平台</a:t>
            </a:r>
            <a:endParaRPr lang="en-US" altLang="zh-CN" smtClean="0"/>
          </a:p>
          <a:p>
            <a:r>
              <a:rPr lang="en-US" altLang="zh-CN">
                <a:hlinkClick r:id="rId2"/>
              </a:rPr>
              <a:t>http://couchdb.apache.org</a:t>
            </a:r>
            <a:r>
              <a:rPr lang="en-US" altLang="zh-CN" smtClean="0">
                <a:hlinkClick r:id="rId2"/>
              </a:rPr>
              <a:t>/</a:t>
            </a:r>
            <a:r>
              <a:rPr lang="zh-CN" altLang="en-US"/>
              <a:t>  </a:t>
            </a:r>
          </a:p>
        </p:txBody>
      </p:sp>
    </p:spTree>
    <p:extLst>
      <p:ext uri="{BB962C8B-B14F-4D97-AF65-F5344CB8AC3E}">
        <p14:creationId xmlns:p14="http://schemas.microsoft.com/office/powerpoint/2010/main" val="41927634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简介</a:t>
            </a:r>
            <a:endParaRPr lang="zh-CN" altLang="en-US"/>
          </a:p>
        </p:txBody>
      </p:sp>
      <p:sp>
        <p:nvSpPr>
          <p:cNvPr id="3" name="内容占位符 2"/>
          <p:cNvSpPr>
            <a:spLocks noGrp="1"/>
          </p:cNvSpPr>
          <p:nvPr>
            <p:ph idx="1"/>
          </p:nvPr>
        </p:nvSpPr>
        <p:spPr/>
        <p:txBody>
          <a:bodyPr/>
          <a:lstStyle/>
          <a:p>
            <a:pPr marL="457200" lvl="1" indent="0">
              <a:buNone/>
            </a:pPr>
            <a:r>
              <a:rPr lang="en-US" altLang="zh-CN"/>
              <a:t>CouchDB</a:t>
            </a:r>
            <a:r>
              <a:rPr lang="zh-CN" altLang="en-US"/>
              <a:t>一种半结构化面向文档的分布式，高容错的数据库系统，其提供</a:t>
            </a:r>
            <a:r>
              <a:rPr lang="en-US" altLang="zh-CN"/>
              <a:t>RESTFul HTTP/JSON</a:t>
            </a:r>
            <a:r>
              <a:rPr lang="zh-CN" altLang="en-US"/>
              <a:t>接口。其拥有</a:t>
            </a:r>
            <a:r>
              <a:rPr lang="en-US" altLang="zh-CN"/>
              <a:t>MVCC</a:t>
            </a:r>
            <a:r>
              <a:rPr lang="zh-CN" altLang="en-US"/>
              <a:t>特性，用户可以通过</a:t>
            </a:r>
            <a:r>
              <a:rPr lang="zh-CN" altLang="en-US" smtClean="0"/>
              <a:t>自定义</a:t>
            </a:r>
            <a:r>
              <a:rPr lang="en-US" altLang="zh-CN" smtClean="0"/>
              <a:t>Map/Reduce</a:t>
            </a:r>
            <a:r>
              <a:rPr lang="zh-CN" altLang="en-US"/>
              <a:t>函数生成对应的</a:t>
            </a:r>
            <a:r>
              <a:rPr lang="en-US" altLang="zh-CN"/>
              <a:t>View</a:t>
            </a:r>
            <a:r>
              <a:rPr lang="zh-CN" altLang="en-US" smtClean="0"/>
              <a:t>。</a:t>
            </a:r>
            <a:endParaRPr lang="en-US" altLang="zh-CN" smtClean="0"/>
          </a:p>
          <a:p>
            <a:pPr marL="457200" lvl="1" indent="0">
              <a:buNone/>
            </a:pPr>
            <a:r>
              <a:rPr lang="zh-CN" altLang="en-US" smtClean="0">
                <a:solidFill>
                  <a:srgbClr val="FF0000"/>
                </a:solidFill>
              </a:rPr>
              <a:t>在</a:t>
            </a:r>
            <a:r>
              <a:rPr lang="en-US" altLang="zh-CN">
                <a:solidFill>
                  <a:srgbClr val="FF0000"/>
                </a:solidFill>
              </a:rPr>
              <a:t>CouchDB</a:t>
            </a:r>
            <a:r>
              <a:rPr lang="zh-CN" altLang="en-US">
                <a:solidFill>
                  <a:srgbClr val="FF0000"/>
                </a:solidFill>
              </a:rPr>
              <a:t>中，数据是以</a:t>
            </a:r>
            <a:r>
              <a:rPr lang="en-US" altLang="zh-CN">
                <a:solidFill>
                  <a:srgbClr val="FF0000"/>
                </a:solidFill>
              </a:rPr>
              <a:t>JSON</a:t>
            </a:r>
            <a:r>
              <a:rPr lang="zh-CN" altLang="en-US">
                <a:solidFill>
                  <a:srgbClr val="FF0000"/>
                </a:solidFill>
              </a:rPr>
              <a:t>字符的方式存储在文件中。</a:t>
            </a:r>
          </a:p>
          <a:p>
            <a:endParaRPr lang="zh-CN" altLang="en-US"/>
          </a:p>
        </p:txBody>
      </p:sp>
    </p:spTree>
    <p:extLst>
      <p:ext uri="{BB962C8B-B14F-4D97-AF65-F5344CB8AC3E}">
        <p14:creationId xmlns:p14="http://schemas.microsoft.com/office/powerpoint/2010/main" val="25276116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a:bodyPr>
          <a:lstStyle/>
          <a:p>
            <a:r>
              <a:rPr lang="zh-CN" altLang="en-US" smtClean="0"/>
              <a:t>特点：</a:t>
            </a:r>
            <a:endParaRPr lang="en-US" altLang="zh-CN" smtClean="0"/>
          </a:p>
          <a:p>
            <a:pPr lvl="1"/>
            <a:r>
              <a:rPr lang="zh-CN" altLang="en-US" smtClean="0">
                <a:solidFill>
                  <a:srgbClr val="FF0000"/>
                </a:solidFill>
              </a:rPr>
              <a:t>基于</a:t>
            </a:r>
            <a:r>
              <a:rPr lang="zh-CN" altLang="en-US">
                <a:solidFill>
                  <a:srgbClr val="FF0000"/>
                </a:solidFill>
              </a:rPr>
              <a:t>文档存储，数据之间没有关系范式要求</a:t>
            </a:r>
          </a:p>
          <a:p>
            <a:pPr lvl="1"/>
            <a:r>
              <a:rPr lang="zh-CN" altLang="en-US"/>
              <a:t>每个数据库对应单个个文件</a:t>
            </a:r>
            <a:r>
              <a:rPr lang="en-US" altLang="zh-CN"/>
              <a:t>(</a:t>
            </a:r>
            <a:r>
              <a:rPr lang="zh-CN" altLang="en-US"/>
              <a:t>以</a:t>
            </a:r>
            <a:r>
              <a:rPr lang="en-US" altLang="zh-CN"/>
              <a:t>JSON</a:t>
            </a:r>
            <a:r>
              <a:rPr lang="zh-CN" altLang="en-US"/>
              <a:t>保存</a:t>
            </a:r>
            <a:r>
              <a:rPr lang="en-US" altLang="zh-CN"/>
              <a:t>),Hot backup</a:t>
            </a:r>
          </a:p>
          <a:p>
            <a:pPr lvl="1"/>
            <a:r>
              <a:rPr lang="en-US" altLang="zh-CN"/>
              <a:t>MVCC</a:t>
            </a:r>
            <a:r>
              <a:rPr lang="zh-CN" altLang="en-US"/>
              <a:t>（</a:t>
            </a:r>
            <a:r>
              <a:rPr lang="en-US" altLang="zh-CN"/>
              <a:t>Multi-Version-Concurrency-Control</a:t>
            </a:r>
            <a:r>
              <a:rPr lang="zh-CN" altLang="en-US"/>
              <a:t>），读写均不锁定数据库</a:t>
            </a:r>
          </a:p>
          <a:p>
            <a:pPr lvl="1"/>
            <a:r>
              <a:rPr lang="zh-CN" altLang="en-US"/>
              <a:t>用户自定义</a:t>
            </a:r>
            <a:r>
              <a:rPr lang="en-US" altLang="zh-CN"/>
              <a:t>View</a:t>
            </a:r>
          </a:p>
          <a:p>
            <a:pPr lvl="1"/>
            <a:r>
              <a:rPr lang="zh-CN" altLang="en-US"/>
              <a:t>内建备份机制</a:t>
            </a:r>
          </a:p>
          <a:p>
            <a:pPr lvl="1"/>
            <a:r>
              <a:rPr lang="zh-CN" altLang="en-US"/>
              <a:t>支持附件</a:t>
            </a:r>
          </a:p>
          <a:p>
            <a:endParaRPr lang="zh-CN" altLang="en-US"/>
          </a:p>
        </p:txBody>
      </p:sp>
    </p:spTree>
    <p:extLst>
      <p:ext uri="{BB962C8B-B14F-4D97-AF65-F5344CB8AC3E}">
        <p14:creationId xmlns:p14="http://schemas.microsoft.com/office/powerpoint/2010/main" val="35219301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91880" y="2577098"/>
            <a:ext cx="3447611" cy="707886"/>
          </a:xfrm>
          <a:prstGeom prst="rect">
            <a:avLst/>
          </a:prstGeom>
        </p:spPr>
        <p:txBody>
          <a:bodyPr wrap="square">
            <a:spAutoFit/>
          </a:bodyPr>
          <a:lstStyle/>
          <a:p>
            <a:r>
              <a:rPr lang="zh-CN" altLang="en-US" sz="4000" b="1"/>
              <a:t>图结构</a:t>
            </a:r>
            <a:endParaRPr lang="zh-CN" altLang="en-US" sz="4000"/>
          </a:p>
        </p:txBody>
      </p:sp>
    </p:spTree>
    <p:extLst>
      <p:ext uri="{BB962C8B-B14F-4D97-AF65-F5344CB8AC3E}">
        <p14:creationId xmlns:p14="http://schemas.microsoft.com/office/powerpoint/2010/main" val="9194886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图结构数据库</a:t>
            </a:r>
            <a:endParaRPr lang="zh-CN" altLang="en-US"/>
          </a:p>
        </p:txBody>
      </p:sp>
      <p:sp>
        <p:nvSpPr>
          <p:cNvPr id="3" name="内容占位符 2"/>
          <p:cNvSpPr>
            <a:spLocks noGrp="1"/>
          </p:cNvSpPr>
          <p:nvPr>
            <p:ph idx="1"/>
          </p:nvPr>
        </p:nvSpPr>
        <p:spPr/>
        <p:txBody>
          <a:bodyPr/>
          <a:lstStyle/>
          <a:p>
            <a:r>
              <a:rPr lang="zh-CN" altLang="en-US"/>
              <a:t>典型应用场景</a:t>
            </a:r>
            <a:r>
              <a:rPr lang="zh-CN" altLang="en-US" smtClean="0"/>
              <a:t>：</a:t>
            </a:r>
            <a:endParaRPr lang="en-US" altLang="zh-CN" smtClean="0"/>
          </a:p>
          <a:p>
            <a:pPr lvl="1"/>
            <a:r>
              <a:rPr lang="zh-CN" altLang="en-US"/>
              <a:t>社交网络，推荐系统等。专注于构建关系图谱</a:t>
            </a:r>
            <a:r>
              <a:rPr lang="zh-CN" altLang="en-US" smtClean="0"/>
              <a:t>。</a:t>
            </a:r>
            <a:endParaRPr lang="en-US" altLang="zh-CN" smtClean="0"/>
          </a:p>
          <a:p>
            <a:pPr marL="457200" lvl="1" indent="0">
              <a:buNone/>
            </a:pPr>
            <a:endParaRPr lang="en-US" altLang="zh-CN" smtClean="0"/>
          </a:p>
        </p:txBody>
      </p:sp>
    </p:spTree>
    <p:extLst>
      <p:ext uri="{BB962C8B-B14F-4D97-AF65-F5344CB8AC3E}">
        <p14:creationId xmlns:p14="http://schemas.microsoft.com/office/powerpoint/2010/main" val="16662032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r>
              <a:rPr lang="zh-CN" altLang="en-US"/>
              <a:t>数据模型</a:t>
            </a:r>
            <a:endParaRPr lang="en-US" altLang="zh-CN"/>
          </a:p>
          <a:p>
            <a:pPr lvl="1"/>
            <a:r>
              <a:rPr lang="zh-CN" altLang="en-US"/>
              <a:t>图</a:t>
            </a:r>
            <a:r>
              <a:rPr lang="zh-CN" altLang="en-US" smtClean="0"/>
              <a:t>结构</a:t>
            </a:r>
            <a:endParaRPr lang="en-US" altLang="zh-CN" smtClean="0"/>
          </a:p>
          <a:p>
            <a:pPr lvl="1"/>
            <a:endParaRPr lang="en-US" altLang="zh-CN"/>
          </a:p>
          <a:p>
            <a:endParaRPr lang="zh-CN" alt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866221"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7560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en-US" smtClean="0"/>
              <a:t>优点</a:t>
            </a:r>
            <a:endParaRPr lang="en-US" altLang="zh-CN" smtClean="0"/>
          </a:p>
          <a:p>
            <a:pPr lvl="1"/>
            <a:r>
              <a:rPr lang="zh-CN" altLang="en-US" smtClean="0"/>
              <a:t>利用</a:t>
            </a:r>
            <a:r>
              <a:rPr lang="zh-CN" altLang="en-US"/>
              <a:t>图结构相关算法。比如最短路径寻址，</a:t>
            </a:r>
            <a:r>
              <a:rPr lang="en-US" altLang="zh-CN"/>
              <a:t>N</a:t>
            </a:r>
            <a:r>
              <a:rPr lang="zh-CN" altLang="en-US"/>
              <a:t>度关系查找等</a:t>
            </a:r>
            <a:endParaRPr lang="en-US" altLang="zh-CN" smtClean="0"/>
          </a:p>
          <a:p>
            <a:pPr marL="457200" lvl="1" indent="0">
              <a:buNone/>
            </a:pPr>
            <a:endParaRPr lang="zh-CN" altLang="en-US"/>
          </a:p>
        </p:txBody>
      </p:sp>
    </p:spTree>
    <p:extLst>
      <p:ext uri="{BB962C8B-B14F-4D97-AF65-F5344CB8AC3E}">
        <p14:creationId xmlns:p14="http://schemas.microsoft.com/office/powerpoint/2010/main" val="2587936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和关系数据库的比较</a:t>
            </a:r>
            <a:endParaRPr lang="zh-CN"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43" y="1412776"/>
            <a:ext cx="799338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95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key-value</a:t>
            </a:r>
            <a:r>
              <a:rPr lang="zh-CN" altLang="en-US" b="1"/>
              <a:t>存储</a:t>
            </a:r>
            <a:endParaRPr lang="zh-CN" altLang="en-US"/>
          </a:p>
        </p:txBody>
      </p:sp>
      <p:sp>
        <p:nvSpPr>
          <p:cNvPr id="3" name="内容占位符 2"/>
          <p:cNvSpPr>
            <a:spLocks noGrp="1"/>
          </p:cNvSpPr>
          <p:nvPr>
            <p:ph idx="1"/>
          </p:nvPr>
        </p:nvSpPr>
        <p:spPr/>
        <p:txBody>
          <a:bodyPr/>
          <a:lstStyle/>
          <a:p>
            <a:r>
              <a:rPr lang="zh-CN" altLang="en-US"/>
              <a:t>典型应用场景</a:t>
            </a:r>
            <a:r>
              <a:rPr lang="zh-CN" altLang="en-US" smtClean="0"/>
              <a:t>：</a:t>
            </a:r>
            <a:endParaRPr lang="en-US" altLang="zh-CN" smtClean="0"/>
          </a:p>
          <a:p>
            <a:pPr lvl="1"/>
            <a:r>
              <a:rPr lang="zh-CN" altLang="en-US" smtClean="0"/>
              <a:t>内容</a:t>
            </a:r>
            <a:r>
              <a:rPr lang="zh-CN" altLang="en-US"/>
              <a:t>缓存，主要用于处理大量数据的高访问负载，也用于一些日志系统等等</a:t>
            </a:r>
            <a:r>
              <a:rPr lang="zh-CN" altLang="en-US" smtClean="0"/>
              <a:t>。</a:t>
            </a:r>
            <a:endParaRPr lang="en-US" altLang="zh-CN" smtClean="0"/>
          </a:p>
          <a:p>
            <a:endParaRPr lang="en-US" altLang="zh-CN"/>
          </a:p>
        </p:txBody>
      </p:sp>
    </p:spTree>
    <p:extLst>
      <p:ext uri="{BB962C8B-B14F-4D97-AF65-F5344CB8AC3E}">
        <p14:creationId xmlns:p14="http://schemas.microsoft.com/office/powerpoint/2010/main" val="15908367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图的</a:t>
            </a:r>
            <a:r>
              <a:rPr lang="zh-CN" altLang="en-US" smtClean="0"/>
              <a:t>算法</a:t>
            </a:r>
            <a:endParaRPr lang="zh-CN" altLang="en-US"/>
          </a:p>
        </p:txBody>
      </p:sp>
    </p:spTree>
    <p:extLst>
      <p:ext uri="{BB962C8B-B14F-4D97-AF65-F5344CB8AC3E}">
        <p14:creationId xmlns:p14="http://schemas.microsoft.com/office/powerpoint/2010/main" val="37205217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583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041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2392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4445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171400"/>
            <a:ext cx="9252520" cy="70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302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73991"/>
            <a:ext cx="9267825" cy="7103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0271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774700"/>
            <a:ext cx="87630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306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缺点</a:t>
            </a:r>
            <a:endParaRPr lang="en-US" altLang="zh-CN"/>
          </a:p>
          <a:p>
            <a:pPr lvl="1"/>
            <a:r>
              <a:rPr lang="zh-CN" altLang="en-US"/>
              <a:t>很多时候需要对整个图做计算才能得出需要的信息，而且这种结构不太好做分布式的集群方案。</a:t>
            </a:r>
          </a:p>
          <a:p>
            <a:endParaRPr lang="zh-CN" altLang="en-US"/>
          </a:p>
        </p:txBody>
      </p:sp>
    </p:spTree>
    <p:extLst>
      <p:ext uri="{BB962C8B-B14F-4D97-AF65-F5344CB8AC3E}">
        <p14:creationId xmlns:p14="http://schemas.microsoft.com/office/powerpoint/2010/main" val="40397833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Example</a:t>
            </a:r>
          </a:p>
          <a:p>
            <a:pPr lvl="1"/>
            <a:r>
              <a:rPr lang="en-US" altLang="zh-CN" smtClean="0"/>
              <a:t>Neo4J</a:t>
            </a:r>
          </a:p>
          <a:p>
            <a:pPr lvl="1"/>
            <a:r>
              <a:rPr lang="en-US" altLang="zh-CN" err="1" smtClean="0"/>
              <a:t>InfoGrid</a:t>
            </a:r>
            <a:endParaRPr lang="en-US" altLang="zh-CN" smtClean="0"/>
          </a:p>
          <a:p>
            <a:pPr lvl="1"/>
            <a:r>
              <a:rPr lang="en-US" altLang="zh-CN" smtClean="0"/>
              <a:t>Infinite </a:t>
            </a:r>
            <a:r>
              <a:rPr lang="en-US" altLang="zh-CN"/>
              <a:t>Graph</a:t>
            </a:r>
            <a:endParaRPr lang="en-US" altLang="zh-CN" smtClean="0"/>
          </a:p>
        </p:txBody>
      </p:sp>
    </p:spTree>
    <p:extLst>
      <p:ext uri="{BB962C8B-B14F-4D97-AF65-F5344CB8AC3E}">
        <p14:creationId xmlns:p14="http://schemas.microsoft.com/office/powerpoint/2010/main" val="20777016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Neo4J</a:t>
            </a:r>
            <a:endParaRPr lang="zh-CN" altLang="en-US"/>
          </a:p>
        </p:txBody>
      </p:sp>
      <p:sp>
        <p:nvSpPr>
          <p:cNvPr id="3" name="内容占位符 2"/>
          <p:cNvSpPr>
            <a:spLocks noGrp="1"/>
          </p:cNvSpPr>
          <p:nvPr>
            <p:ph idx="1"/>
          </p:nvPr>
        </p:nvSpPr>
        <p:spPr/>
        <p:txBody>
          <a:bodyPr/>
          <a:lstStyle/>
          <a:p>
            <a:r>
              <a:rPr lang="zh-CN" altLang="en-US"/>
              <a:t>授权协议： </a:t>
            </a:r>
            <a:r>
              <a:rPr lang="en-US" altLang="zh-CN"/>
              <a:t>GPLv3</a:t>
            </a:r>
            <a:endParaRPr lang="zh-CN" altLang="en-US"/>
          </a:p>
          <a:p>
            <a:r>
              <a:rPr lang="zh-CN" altLang="en-US"/>
              <a:t>开发语言： </a:t>
            </a:r>
            <a:r>
              <a:rPr lang="en-US" altLang="zh-CN"/>
              <a:t>Java</a:t>
            </a:r>
            <a:r>
              <a:rPr lang="zh-CN" altLang="en-US"/>
              <a:t> </a:t>
            </a:r>
          </a:p>
          <a:p>
            <a:r>
              <a:rPr lang="zh-CN" altLang="en-US"/>
              <a:t>操作系统： 跨</a:t>
            </a:r>
            <a:r>
              <a:rPr lang="zh-CN" altLang="en-US" smtClean="0"/>
              <a:t>平台</a:t>
            </a:r>
            <a:endParaRPr lang="en-US" altLang="zh-CN" smtClean="0"/>
          </a:p>
          <a:p>
            <a:r>
              <a:rPr lang="en-US" altLang="zh-CN">
                <a:hlinkClick r:id="rId2"/>
              </a:rPr>
              <a:t>http://neo4j.org</a:t>
            </a:r>
            <a:r>
              <a:rPr lang="en-US" altLang="zh-CN" smtClean="0">
                <a:hlinkClick r:id="rId2"/>
              </a:rPr>
              <a:t>/</a:t>
            </a:r>
            <a:r>
              <a:rPr lang="zh-CN" altLang="en-US" smtClean="0"/>
              <a:t> </a:t>
            </a:r>
            <a:endParaRPr lang="en-US" altLang="zh-CN" smtClean="0"/>
          </a:p>
          <a:p>
            <a:r>
              <a:rPr lang="en-US" altLang="zh-CN">
                <a:hlinkClick r:id="rId3"/>
              </a:rPr>
              <a:t>http://</a:t>
            </a:r>
            <a:r>
              <a:rPr lang="en-US" altLang="zh-CN" smtClean="0">
                <a:hlinkClick r:id="rId3"/>
              </a:rPr>
              <a:t>blog.nosqlfan.com/html/1709.html</a:t>
            </a:r>
            <a:endParaRPr lang="en-US" altLang="zh-CN" smtClean="0"/>
          </a:p>
          <a:p>
            <a:endParaRPr lang="zh-CN" altLang="en-US"/>
          </a:p>
          <a:p>
            <a:endParaRPr lang="zh-CN" altLang="en-US"/>
          </a:p>
        </p:txBody>
      </p:sp>
    </p:spTree>
    <p:extLst>
      <p:ext uri="{BB962C8B-B14F-4D97-AF65-F5344CB8AC3E}">
        <p14:creationId xmlns:p14="http://schemas.microsoft.com/office/powerpoint/2010/main" val="30179798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简介</a:t>
            </a:r>
            <a:endParaRPr lang="zh-CN" altLang="en-US"/>
          </a:p>
        </p:txBody>
      </p:sp>
      <p:sp>
        <p:nvSpPr>
          <p:cNvPr id="3" name="内容占位符 2"/>
          <p:cNvSpPr>
            <a:spLocks noGrp="1"/>
          </p:cNvSpPr>
          <p:nvPr>
            <p:ph idx="1"/>
          </p:nvPr>
        </p:nvSpPr>
        <p:spPr>
          <a:xfrm>
            <a:off x="395536" y="1556792"/>
            <a:ext cx="8229600" cy="4713387"/>
          </a:xfrm>
        </p:spPr>
        <p:txBody>
          <a:bodyPr>
            <a:normAutofit fontScale="85000" lnSpcReduction="10000"/>
          </a:bodyPr>
          <a:lstStyle/>
          <a:p>
            <a:pPr marL="457200" lvl="1" indent="0">
              <a:buNone/>
            </a:pPr>
            <a:r>
              <a:rPr lang="en-US" altLang="zh-CN" smtClean="0"/>
              <a:t>	</a:t>
            </a:r>
            <a:r>
              <a:rPr lang="zh-CN" altLang="en-US"/>
              <a:t> </a:t>
            </a:r>
            <a:r>
              <a:rPr lang="en-US" altLang="zh-CN"/>
              <a:t>Neo4j</a:t>
            </a:r>
            <a:r>
              <a:rPr lang="zh-CN" altLang="en-US"/>
              <a:t>是一个嵌入式，基于磁盘的，支持完整事务的</a:t>
            </a:r>
            <a:r>
              <a:rPr lang="en-US" altLang="zh-CN"/>
              <a:t>Java</a:t>
            </a:r>
            <a:r>
              <a:rPr lang="zh-CN" altLang="en-US"/>
              <a:t>持久化引擎，它在图中而不是表中存储数据。</a:t>
            </a:r>
            <a:r>
              <a:rPr lang="en-US" altLang="zh-CN"/>
              <a:t>Neo4j</a:t>
            </a:r>
            <a:r>
              <a:rPr lang="zh-CN" altLang="en-US"/>
              <a:t>提供了大规模可扩展性，在一台机器上可以处理数十亿节点</a:t>
            </a:r>
            <a:r>
              <a:rPr lang="en-US" altLang="zh-CN"/>
              <a:t>/</a:t>
            </a:r>
            <a:r>
              <a:rPr lang="zh-CN" altLang="en-US"/>
              <a:t>关系</a:t>
            </a:r>
            <a:r>
              <a:rPr lang="en-US" altLang="zh-CN"/>
              <a:t>/</a:t>
            </a:r>
            <a:r>
              <a:rPr lang="zh-CN" altLang="en-US"/>
              <a:t>属性的图，可以扩展到多台机器并行运行。相对于关系数据库来说，图数据库善于处理大量复杂、互连接、低结构化的数据，这些数据变化迅速，需要频繁的查询</a:t>
            </a:r>
            <a:r>
              <a:rPr lang="en-US" altLang="zh-CN"/>
              <a:t>——</a:t>
            </a:r>
            <a:r>
              <a:rPr lang="zh-CN" altLang="en-US"/>
              <a:t>在关系数据库中，这些查询会导致大量的表连接，因此会产生性能上的问题。</a:t>
            </a:r>
            <a:r>
              <a:rPr lang="en-US" altLang="zh-CN"/>
              <a:t>Neo4j</a:t>
            </a:r>
            <a:r>
              <a:rPr lang="zh-CN" altLang="en-US"/>
              <a:t>重点解决了拥有大量连接的传统</a:t>
            </a:r>
            <a:r>
              <a:rPr lang="en-US" altLang="zh-CN"/>
              <a:t>RDBMS</a:t>
            </a:r>
            <a:r>
              <a:rPr lang="zh-CN" altLang="en-US"/>
              <a:t>在查询时出现的性能衰退问题。通过围绕图进行数据建模，</a:t>
            </a:r>
            <a:r>
              <a:rPr lang="en-US" altLang="zh-CN"/>
              <a:t>Neo4j</a:t>
            </a:r>
            <a:r>
              <a:rPr lang="zh-CN" altLang="en-US"/>
              <a:t>会以相同的速度遍历节点与边，其遍历速度与构成图形的数据量没有任何关系。此外，</a:t>
            </a:r>
            <a:r>
              <a:rPr lang="en-US" altLang="zh-CN"/>
              <a:t>Neo4j</a:t>
            </a:r>
            <a:r>
              <a:rPr lang="zh-CN" altLang="en-US"/>
              <a:t>还提供了非常快的图算法、推荐系统和</a:t>
            </a:r>
            <a:r>
              <a:rPr lang="en-US" altLang="zh-CN"/>
              <a:t>OLAP</a:t>
            </a:r>
            <a:r>
              <a:rPr lang="zh-CN" altLang="en-US"/>
              <a:t>风格的分析，而这一切在目前的</a:t>
            </a:r>
            <a:r>
              <a:rPr lang="en-US" altLang="zh-CN"/>
              <a:t>RDBMS</a:t>
            </a:r>
            <a:r>
              <a:rPr lang="zh-CN" altLang="en-US"/>
              <a:t>系统中都是无法实现的。</a:t>
            </a:r>
          </a:p>
          <a:p>
            <a:endParaRPr lang="zh-CN" altLang="en-US"/>
          </a:p>
        </p:txBody>
      </p:sp>
    </p:spTree>
    <p:extLst>
      <p:ext uri="{BB962C8B-B14F-4D97-AF65-F5344CB8AC3E}">
        <p14:creationId xmlns:p14="http://schemas.microsoft.com/office/powerpoint/2010/main" val="314907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数据模型</a:t>
            </a:r>
            <a:endParaRPr lang="en-US" altLang="zh-CN"/>
          </a:p>
          <a:p>
            <a:pPr lvl="1"/>
            <a:r>
              <a:rPr lang="en-US" altLang="zh-CN"/>
              <a:t>Hash</a:t>
            </a:r>
            <a:r>
              <a:rPr lang="zh-CN" altLang="en-US"/>
              <a:t>表</a:t>
            </a:r>
            <a:endParaRPr lang="en-US" altLang="zh-CN"/>
          </a:p>
          <a:p>
            <a:pPr lvl="1"/>
            <a:r>
              <a:rPr lang="zh-CN" altLang="en-US"/>
              <a:t>树（</a:t>
            </a:r>
            <a:r>
              <a:rPr lang="en-US" altLang="zh-CN"/>
              <a:t>B+</a:t>
            </a:r>
            <a:r>
              <a:rPr lang="zh-CN" altLang="en-US"/>
              <a:t>树等</a:t>
            </a:r>
            <a:r>
              <a:rPr lang="zh-CN" altLang="en-US" smtClean="0"/>
              <a:t>）</a:t>
            </a:r>
            <a:endParaRPr lang="en-US" altLang="zh-CN" smtClean="0"/>
          </a:p>
        </p:txBody>
      </p:sp>
    </p:spTree>
    <p:extLst>
      <p:ext uri="{BB962C8B-B14F-4D97-AF65-F5344CB8AC3E}">
        <p14:creationId xmlns:p14="http://schemas.microsoft.com/office/powerpoint/2010/main" val="27517787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80988"/>
            <a:ext cx="8743950" cy="629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497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语言支持</a:t>
            </a:r>
            <a:endParaRPr lang="en-US" altLang="zh-CN" smtClean="0"/>
          </a:p>
          <a:p>
            <a:pPr lvl="1"/>
            <a:r>
              <a:rPr lang="en-US" altLang="zh-CN"/>
              <a:t>Java</a:t>
            </a:r>
            <a:endParaRPr lang="zh-CN" altLang="en-US"/>
          </a:p>
        </p:txBody>
      </p:sp>
    </p:spTree>
    <p:extLst>
      <p:ext uri="{BB962C8B-B14F-4D97-AF65-F5344CB8AC3E}">
        <p14:creationId xmlns:p14="http://schemas.microsoft.com/office/powerpoint/2010/main" val="15598327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5776" y="2649106"/>
            <a:ext cx="3816424" cy="707886"/>
          </a:xfrm>
          <a:prstGeom prst="rect">
            <a:avLst/>
          </a:prstGeom>
        </p:spPr>
        <p:txBody>
          <a:bodyPr wrap="square">
            <a:spAutoFit/>
          </a:bodyPr>
          <a:lstStyle/>
          <a:p>
            <a:pPr algn="ctr"/>
            <a:r>
              <a:rPr lang="zh-CN" altLang="en-US" sz="4000"/>
              <a:t>面向对象型</a:t>
            </a:r>
          </a:p>
        </p:txBody>
      </p:sp>
    </p:spTree>
    <p:extLst>
      <p:ext uri="{BB962C8B-B14F-4D97-AF65-F5344CB8AC3E}">
        <p14:creationId xmlns:p14="http://schemas.microsoft.com/office/powerpoint/2010/main" val="35926303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994122"/>
          </a:xfrm>
        </p:spPr>
        <p:txBody>
          <a:bodyPr/>
          <a:lstStyle/>
          <a:p>
            <a:r>
              <a:rPr lang="zh-CN" altLang="en-US" b="1" smtClean="0"/>
              <a:t>面向对象数据库</a:t>
            </a:r>
            <a:endParaRPr lang="zh-CN" altLang="en-US"/>
          </a:p>
        </p:txBody>
      </p:sp>
      <p:sp>
        <p:nvSpPr>
          <p:cNvPr id="3" name="内容占位符 2"/>
          <p:cNvSpPr>
            <a:spLocks noGrp="1"/>
          </p:cNvSpPr>
          <p:nvPr>
            <p:ph idx="1"/>
          </p:nvPr>
        </p:nvSpPr>
        <p:spPr>
          <a:xfrm>
            <a:off x="457200" y="1052736"/>
            <a:ext cx="8229600" cy="5073427"/>
          </a:xfrm>
        </p:spPr>
        <p:txBody>
          <a:bodyPr>
            <a:normAutofit fontScale="92500" lnSpcReduction="20000"/>
          </a:bodyPr>
          <a:lstStyle/>
          <a:p>
            <a:r>
              <a:rPr lang="zh-CN" altLang="en-US"/>
              <a:t>典型应用场景</a:t>
            </a:r>
            <a:r>
              <a:rPr lang="zh-CN" altLang="en-US" smtClean="0"/>
              <a:t>：</a:t>
            </a:r>
            <a:endParaRPr lang="en-US" altLang="zh-CN" smtClean="0"/>
          </a:p>
          <a:p>
            <a:pPr lvl="1"/>
            <a:r>
              <a:rPr lang="zh-CN" altLang="en-US"/>
              <a:t>放弃使用对象关系型映像工具和源码</a:t>
            </a:r>
            <a:r>
              <a:rPr lang="en-US" altLang="zh-CN"/>
              <a:t>, </a:t>
            </a:r>
            <a:r>
              <a:rPr lang="zh-CN" altLang="en-US"/>
              <a:t>因为这些都是引起源码复杂化和耗损资源原因</a:t>
            </a:r>
            <a:r>
              <a:rPr lang="en-US" altLang="zh-CN"/>
              <a:t>, </a:t>
            </a:r>
            <a:r>
              <a:rPr lang="zh-CN" altLang="en-US"/>
              <a:t>也降低其效能和重构性</a:t>
            </a:r>
            <a:r>
              <a:rPr lang="en-US" altLang="zh-CN"/>
              <a:t>. </a:t>
            </a:r>
            <a:r>
              <a:rPr lang="zh-CN" altLang="en-US"/>
              <a:t>而 </a:t>
            </a:r>
            <a:r>
              <a:rPr lang="en-US" altLang="zh-CN"/>
              <a:t>db4o </a:t>
            </a:r>
            <a:r>
              <a:rPr lang="zh-CN" altLang="en-US"/>
              <a:t>用户则可以节省多达 </a:t>
            </a:r>
            <a:r>
              <a:rPr lang="en-US" altLang="zh-CN"/>
              <a:t>90% </a:t>
            </a:r>
            <a:r>
              <a:rPr lang="zh-CN" altLang="en-US"/>
              <a:t>软件开发时间和成本</a:t>
            </a:r>
            <a:r>
              <a:rPr lang="en-US" altLang="zh-CN"/>
              <a:t>.</a:t>
            </a:r>
          </a:p>
          <a:p>
            <a:pPr lvl="1"/>
            <a:r>
              <a:rPr lang="zh-CN" altLang="en-US"/>
              <a:t>建立不须要执行时期管理的数据储存应用程序</a:t>
            </a:r>
            <a:r>
              <a:rPr lang="en-US" altLang="zh-CN"/>
              <a:t>, </a:t>
            </a:r>
            <a:r>
              <a:rPr lang="zh-CN" altLang="en-US"/>
              <a:t>比传统或专有数据库引擎较稳定和较快</a:t>
            </a:r>
            <a:r>
              <a:rPr lang="en-US" altLang="zh-CN"/>
              <a:t>.</a:t>
            </a:r>
          </a:p>
          <a:p>
            <a:pPr lvl="1"/>
            <a:r>
              <a:rPr lang="zh-CN" altLang="en-US"/>
              <a:t>完全享有使用对象导向带来的优点</a:t>
            </a:r>
            <a:r>
              <a:rPr lang="en-US" altLang="zh-CN"/>
              <a:t>, </a:t>
            </a:r>
            <a:r>
              <a:rPr lang="zh-CN" altLang="en-US"/>
              <a:t>不须受到数据库的束缚</a:t>
            </a:r>
            <a:r>
              <a:rPr lang="en-US" altLang="zh-CN"/>
              <a:t>, </a:t>
            </a:r>
            <a:r>
              <a:rPr lang="zh-CN" altLang="en-US"/>
              <a:t>因此能支持复杂的设计</a:t>
            </a:r>
            <a:r>
              <a:rPr lang="en-US" altLang="zh-CN"/>
              <a:t>, i.e. </a:t>
            </a:r>
            <a:r>
              <a:rPr lang="zh-CN" altLang="en-US"/>
              <a:t>没有额外使资源成本上升下运用多功能的对象模型</a:t>
            </a:r>
            <a:r>
              <a:rPr lang="en-US" altLang="zh-CN"/>
              <a:t>.</a:t>
            </a:r>
          </a:p>
          <a:p>
            <a:pPr lvl="1"/>
            <a:r>
              <a:rPr lang="zh-CN" altLang="en-US"/>
              <a:t>让用户在没有破坏原本的程序代码或招致高成本下</a:t>
            </a:r>
            <a:r>
              <a:rPr lang="en-US" altLang="zh-CN"/>
              <a:t>,</a:t>
            </a:r>
            <a:r>
              <a:rPr lang="zh-CN" altLang="en-US"/>
              <a:t>能透过变更</a:t>
            </a:r>
            <a:r>
              <a:rPr lang="en-US" altLang="zh-CN"/>
              <a:t>, </a:t>
            </a:r>
            <a:r>
              <a:rPr lang="zh-CN" altLang="en-US"/>
              <a:t>重构和重用程序组件增加新功能 </a:t>
            </a:r>
            <a:r>
              <a:rPr lang="en-US" altLang="zh-CN"/>
              <a:t>– </a:t>
            </a:r>
            <a:r>
              <a:rPr lang="zh-CN" altLang="en-US"/>
              <a:t>其灵活性保持强大的竞争力</a:t>
            </a:r>
            <a:r>
              <a:rPr lang="en-US" altLang="zh-CN"/>
              <a:t>.</a:t>
            </a:r>
            <a:endParaRPr lang="en-US" altLang="zh-CN" smtClean="0"/>
          </a:p>
          <a:p>
            <a:pPr lvl="1"/>
            <a:endParaRPr lang="en-US" altLang="zh-CN" smtClean="0"/>
          </a:p>
          <a:p>
            <a:pPr lvl="1"/>
            <a:endParaRPr lang="en-US" altLang="zh-CN"/>
          </a:p>
        </p:txBody>
      </p:sp>
    </p:spTree>
    <p:extLst>
      <p:ext uri="{BB962C8B-B14F-4D97-AF65-F5344CB8AC3E}">
        <p14:creationId xmlns:p14="http://schemas.microsoft.com/office/powerpoint/2010/main" val="15486155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数据模型</a:t>
            </a:r>
            <a:endParaRPr lang="en-US" altLang="zh-CN"/>
          </a:p>
          <a:p>
            <a:pPr lvl="1"/>
            <a:r>
              <a:rPr lang="zh-CN" altLang="en-US"/>
              <a:t>原生对象</a:t>
            </a:r>
            <a:endParaRPr lang="en-US" altLang="zh-CN"/>
          </a:p>
          <a:p>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308" y="2780928"/>
            <a:ext cx="5832648" cy="291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0299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与关系数据库的区别</a:t>
            </a:r>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348880"/>
            <a:ext cx="864217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1154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a:bodyPr>
          <a:lstStyle/>
          <a:p>
            <a:r>
              <a:rPr lang="zh-CN" altLang="en-US" smtClean="0"/>
              <a:t>优点</a:t>
            </a:r>
            <a:endParaRPr lang="en-US" altLang="zh-CN"/>
          </a:p>
          <a:p>
            <a:pPr lvl="1"/>
            <a:r>
              <a:rPr lang="en-US" altLang="zh-CN" smtClean="0"/>
              <a:t>a</a:t>
            </a:r>
            <a:r>
              <a:rPr lang="zh-CN" altLang="en-US" smtClean="0"/>
              <a:t>．能有效地表达客观世界和有效地查询信息：</a:t>
            </a:r>
            <a:endParaRPr lang="en-US" altLang="zh-CN" smtClean="0"/>
          </a:p>
          <a:p>
            <a:pPr lvl="2"/>
            <a:r>
              <a:rPr lang="zh-CN" altLang="en-US" smtClean="0"/>
              <a:t>面向对象方法综合了在关系数据库中发展的全部工程原理、系统分析、软件工程和专家系统领域的内容。面向对象的 方法符合一般人的思维规律、即将现实世界分解成明确的对象，这些对象具有属性和行为。系统设计人员用</a:t>
            </a:r>
            <a:r>
              <a:rPr lang="en-US" altLang="zh-CN" smtClean="0"/>
              <a:t>ODBMS</a:t>
            </a:r>
            <a:r>
              <a:rPr lang="zh-CN" altLang="en-US" smtClean="0"/>
              <a:t>创建的计算机模型能更直接反映客观世界，最 终用户不管是否是计算机专业人员，都可以通过这些模型理解和评述数据库系统。</a:t>
            </a:r>
            <a:endParaRPr lang="zh-CN" altLang="en-US"/>
          </a:p>
        </p:txBody>
      </p:sp>
    </p:spTree>
    <p:extLst>
      <p:ext uri="{BB962C8B-B14F-4D97-AF65-F5344CB8AC3E}">
        <p14:creationId xmlns:p14="http://schemas.microsoft.com/office/powerpoint/2010/main" val="21319262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a:t>b</a:t>
            </a:r>
            <a:r>
              <a:rPr lang="zh-CN" altLang="en-US"/>
              <a:t>．可维护性好</a:t>
            </a:r>
            <a:r>
              <a:rPr lang="zh-CN" altLang="en-US" smtClean="0"/>
              <a:t>：</a:t>
            </a:r>
            <a:endParaRPr lang="en-US" altLang="zh-CN" smtClean="0"/>
          </a:p>
          <a:p>
            <a:pPr lvl="1"/>
            <a:r>
              <a:rPr lang="zh-CN" altLang="en-US" smtClean="0"/>
              <a:t>在</a:t>
            </a:r>
            <a:r>
              <a:rPr lang="zh-CN" altLang="en-US"/>
              <a:t>耦合性和内聚性方面，面向对象数据库的性能尤为突出。这使得数据库设计者可在尽可能少影响现存代码和数据的条件下修改数据库结构，在发 现有不能适合原始模型的特殊情况下，能增加一些特殊的类来处理这些情况而不影响现存的数据。如果数据库的基本模式或设计发生变化，为与模式变化保持一致， 数据库可以建立原对象的修改版本。这种先进的耦合性和内聚性也简化了在异种硬件平台的网络上的分布式数据库的运行。</a:t>
            </a:r>
          </a:p>
        </p:txBody>
      </p:sp>
    </p:spTree>
    <p:extLst>
      <p:ext uri="{BB962C8B-B14F-4D97-AF65-F5344CB8AC3E}">
        <p14:creationId xmlns:p14="http://schemas.microsoft.com/office/powerpoint/2010/main" val="34063056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smtClean="0"/>
          </a:p>
          <a:p>
            <a:r>
              <a:rPr lang="en-US" altLang="zh-CN"/>
              <a:t>c</a:t>
            </a:r>
            <a:r>
              <a:rPr lang="zh-CN" altLang="en-US"/>
              <a:t>．能很好地解决</a:t>
            </a:r>
            <a:r>
              <a:rPr lang="en-US" altLang="zh-CN"/>
              <a:t>"</a:t>
            </a:r>
            <a:r>
              <a:rPr lang="zh-CN" altLang="en-US"/>
              <a:t>阻抗不匹配</a:t>
            </a:r>
            <a:r>
              <a:rPr lang="en-US" altLang="zh-CN"/>
              <a:t>"</a:t>
            </a:r>
            <a:r>
              <a:rPr lang="zh-CN" altLang="en-US"/>
              <a:t>（</a:t>
            </a:r>
            <a:r>
              <a:rPr lang="en-US" altLang="zh-CN"/>
              <a:t>impedance mismatch</a:t>
            </a:r>
            <a:r>
              <a:rPr lang="zh-CN" altLang="en-US"/>
              <a:t>）问题</a:t>
            </a:r>
            <a:r>
              <a:rPr lang="zh-CN" altLang="en-US" smtClean="0"/>
              <a:t>。</a:t>
            </a:r>
            <a:endParaRPr lang="en-US" altLang="zh-CN" smtClean="0"/>
          </a:p>
          <a:p>
            <a:pPr lvl="1"/>
            <a:r>
              <a:rPr lang="zh-CN" altLang="en-US" smtClean="0"/>
              <a:t>面向对象数据库</a:t>
            </a:r>
            <a:r>
              <a:rPr lang="zh-CN" altLang="en-US"/>
              <a:t>还解决了一个关系数据库运行中的典型问题：应用程序语言与数据库管理系统对数据类型支持的不一致问题，这一问题通常称之为阻抗不匹配问题。</a:t>
            </a:r>
          </a:p>
        </p:txBody>
      </p:sp>
    </p:spTree>
    <p:extLst>
      <p:ext uri="{BB962C8B-B14F-4D97-AF65-F5344CB8AC3E}">
        <p14:creationId xmlns:p14="http://schemas.microsoft.com/office/powerpoint/2010/main" val="5438910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smtClean="0"/>
              <a:t>缺点</a:t>
            </a:r>
            <a:endParaRPr lang="en-US" altLang="zh-CN" smtClean="0"/>
          </a:p>
          <a:p>
            <a:pPr lvl="1"/>
            <a:r>
              <a:rPr lang="zh-CN" altLang="en-US" smtClean="0"/>
              <a:t>技术还不够成熟；</a:t>
            </a:r>
            <a:endParaRPr lang="en-US" altLang="zh-CN" smtClean="0"/>
          </a:p>
          <a:p>
            <a:pPr lvl="1"/>
            <a:r>
              <a:rPr lang="zh-CN" altLang="en-US" smtClean="0"/>
              <a:t>面向对象</a:t>
            </a:r>
            <a:r>
              <a:rPr lang="zh-CN" altLang="en-US"/>
              <a:t>技术需要一定的训练</a:t>
            </a:r>
            <a:r>
              <a:rPr lang="zh-CN" altLang="en-US" smtClean="0"/>
              <a:t>时间；</a:t>
            </a:r>
            <a:endParaRPr lang="en-US" altLang="zh-CN" smtClean="0"/>
          </a:p>
          <a:p>
            <a:pPr lvl="1"/>
            <a:r>
              <a:rPr lang="zh-CN" altLang="en-US" smtClean="0"/>
              <a:t>理论还需完善。</a:t>
            </a:r>
            <a:endParaRPr lang="en-US" altLang="zh-CN" smtClean="0"/>
          </a:p>
          <a:p>
            <a:endParaRPr lang="zh-CN" altLang="en-US"/>
          </a:p>
        </p:txBody>
      </p:sp>
    </p:spTree>
    <p:extLst>
      <p:ext uri="{BB962C8B-B14F-4D97-AF65-F5344CB8AC3E}">
        <p14:creationId xmlns:p14="http://schemas.microsoft.com/office/powerpoint/2010/main" val="2093065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en-US" smtClean="0"/>
              <a:t>优点</a:t>
            </a:r>
            <a:endParaRPr lang="en-US" altLang="zh-CN" smtClean="0"/>
          </a:p>
          <a:p>
            <a:pPr lvl="1"/>
            <a:r>
              <a:rPr lang="zh-CN" altLang="en-US"/>
              <a:t>查找速度</a:t>
            </a:r>
            <a:r>
              <a:rPr lang="zh-CN" altLang="en-US" smtClean="0"/>
              <a:t>快，</a:t>
            </a:r>
            <a:r>
              <a:rPr lang="zh-CN" altLang="en-US"/>
              <a:t>满足极高读写性能需求</a:t>
            </a:r>
            <a:endParaRPr lang="en-US" altLang="zh-CN" smtClean="0"/>
          </a:p>
          <a:p>
            <a:r>
              <a:rPr lang="zh-CN" altLang="en-US"/>
              <a:t>缺点</a:t>
            </a:r>
            <a:endParaRPr lang="en-US" altLang="zh-CN"/>
          </a:p>
          <a:p>
            <a:pPr lvl="1"/>
            <a:r>
              <a:rPr lang="zh-CN" altLang="en-US"/>
              <a:t>数据无结构化，通常只被当作字符串或者二进制数据</a:t>
            </a:r>
          </a:p>
          <a:p>
            <a:pPr marL="457200" lvl="1" indent="0">
              <a:buNone/>
            </a:pPr>
            <a:endParaRPr lang="zh-CN" altLang="en-US"/>
          </a:p>
        </p:txBody>
      </p:sp>
    </p:spTree>
    <p:extLst>
      <p:ext uri="{BB962C8B-B14F-4D97-AF65-F5344CB8AC3E}">
        <p14:creationId xmlns:p14="http://schemas.microsoft.com/office/powerpoint/2010/main" val="18543123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Example</a:t>
            </a:r>
          </a:p>
          <a:p>
            <a:pPr lvl="1"/>
            <a:r>
              <a:rPr lang="en-US" altLang="zh-CN" smtClean="0"/>
              <a:t>DB4O</a:t>
            </a:r>
          </a:p>
          <a:p>
            <a:pPr lvl="1"/>
            <a:r>
              <a:rPr lang="en-US" altLang="zh-CN"/>
              <a:t>Versant</a:t>
            </a:r>
            <a:endParaRPr lang="en-US" altLang="zh-CN" smtClean="0"/>
          </a:p>
        </p:txBody>
      </p:sp>
    </p:spTree>
    <p:extLst>
      <p:ext uri="{BB962C8B-B14F-4D97-AF65-F5344CB8AC3E}">
        <p14:creationId xmlns:p14="http://schemas.microsoft.com/office/powerpoint/2010/main" val="16307365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DB4O</a:t>
            </a:r>
            <a:endParaRPr lang="zh-CN" altLang="en-US"/>
          </a:p>
        </p:txBody>
      </p:sp>
      <p:sp>
        <p:nvSpPr>
          <p:cNvPr id="3" name="内容占位符 2"/>
          <p:cNvSpPr>
            <a:spLocks noGrp="1"/>
          </p:cNvSpPr>
          <p:nvPr>
            <p:ph idx="1"/>
          </p:nvPr>
        </p:nvSpPr>
        <p:spPr/>
        <p:txBody>
          <a:bodyPr/>
          <a:lstStyle/>
          <a:p>
            <a:r>
              <a:rPr lang="zh-CN" altLang="en-US"/>
              <a:t>授权协议： </a:t>
            </a:r>
            <a:r>
              <a:rPr lang="en-US" altLang="zh-CN"/>
              <a:t>GPL</a:t>
            </a:r>
            <a:endParaRPr lang="zh-CN" altLang="en-US"/>
          </a:p>
          <a:p>
            <a:r>
              <a:rPr lang="zh-CN" altLang="en-US"/>
              <a:t>开发语言： </a:t>
            </a:r>
            <a:r>
              <a:rPr lang="en-US" altLang="zh-CN"/>
              <a:t>Java</a:t>
            </a:r>
            <a:r>
              <a:rPr lang="zh-CN" altLang="en-US"/>
              <a:t> </a:t>
            </a:r>
          </a:p>
          <a:p>
            <a:r>
              <a:rPr lang="zh-CN" altLang="en-US"/>
              <a:t>操作系统： 跨</a:t>
            </a:r>
            <a:r>
              <a:rPr lang="zh-CN" altLang="en-US" smtClean="0"/>
              <a:t>平台</a:t>
            </a:r>
            <a:endParaRPr lang="en-US" altLang="zh-CN" smtClean="0"/>
          </a:p>
          <a:p>
            <a:r>
              <a:rPr lang="en-US" altLang="zh-CN">
                <a:hlinkClick r:id="rId2"/>
              </a:rPr>
              <a:t>http://www.db4o.com</a:t>
            </a:r>
            <a:r>
              <a:rPr lang="en-US" altLang="zh-CN" smtClean="0">
                <a:hlinkClick r:id="rId2"/>
              </a:rPr>
              <a:t>/</a:t>
            </a:r>
            <a:endParaRPr lang="en-US" altLang="zh-CN" smtClean="0"/>
          </a:p>
          <a:p>
            <a:pPr marL="0" indent="0">
              <a:buNone/>
            </a:pPr>
            <a:endParaRPr lang="zh-CN" altLang="en-US"/>
          </a:p>
        </p:txBody>
      </p:sp>
    </p:spTree>
    <p:extLst>
      <p:ext uri="{BB962C8B-B14F-4D97-AF65-F5344CB8AC3E}">
        <p14:creationId xmlns:p14="http://schemas.microsoft.com/office/powerpoint/2010/main" val="696633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简介</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t>什么是 </a:t>
            </a:r>
            <a:r>
              <a:rPr lang="en-US" altLang="zh-CN" smtClean="0"/>
              <a:t>db4o</a:t>
            </a:r>
            <a:r>
              <a:rPr lang="zh-CN" altLang="en-US" smtClean="0"/>
              <a:t>？</a:t>
            </a:r>
            <a:endParaRPr lang="en-US" altLang="zh-CN"/>
          </a:p>
          <a:p>
            <a:pPr marL="0" indent="0">
              <a:buNone/>
            </a:pPr>
            <a:r>
              <a:rPr lang="en-US" altLang="zh-CN" smtClean="0"/>
              <a:t>	db4o </a:t>
            </a:r>
            <a:r>
              <a:rPr lang="zh-CN" altLang="en-US"/>
              <a:t>是一个开源的纯面向对象数据库引擎，对于 </a:t>
            </a:r>
            <a:r>
              <a:rPr lang="en-US" altLang="zh-CN"/>
              <a:t>Java </a:t>
            </a:r>
            <a:r>
              <a:rPr lang="zh-CN" altLang="en-US"/>
              <a:t>与 </a:t>
            </a:r>
            <a:r>
              <a:rPr lang="en-US" altLang="zh-CN"/>
              <a:t>.NET </a:t>
            </a:r>
            <a:r>
              <a:rPr lang="zh-CN" altLang="en-US"/>
              <a:t>开发者来说都是一个简单易用的对象持久化工具，使用简单。同时，</a:t>
            </a:r>
            <a:r>
              <a:rPr lang="en-US" altLang="zh-CN"/>
              <a:t>db4o </a:t>
            </a:r>
            <a:r>
              <a:rPr lang="zh-CN" altLang="en-US"/>
              <a:t>已经被第三方验证为具有优秀性能的</a:t>
            </a:r>
            <a:r>
              <a:rPr lang="zh-CN" altLang="en-US" smtClean="0"/>
              <a:t>面向对象数据库。</a:t>
            </a:r>
            <a:endParaRPr lang="zh-CN" altLang="en-US"/>
          </a:p>
        </p:txBody>
      </p:sp>
    </p:spTree>
    <p:extLst>
      <p:ext uri="{BB962C8B-B14F-4D97-AF65-F5344CB8AC3E}">
        <p14:creationId xmlns:p14="http://schemas.microsoft.com/office/powerpoint/2010/main" val="29331792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特点</a:t>
            </a:r>
            <a:endParaRPr lang="zh-CN" altLang="en-US"/>
          </a:p>
        </p:txBody>
      </p:sp>
      <p:sp>
        <p:nvSpPr>
          <p:cNvPr id="3" name="内容占位符 2"/>
          <p:cNvSpPr>
            <a:spLocks noGrp="1"/>
          </p:cNvSpPr>
          <p:nvPr>
            <p:ph idx="1"/>
          </p:nvPr>
        </p:nvSpPr>
        <p:spPr/>
        <p:txBody>
          <a:bodyPr>
            <a:normAutofit fontScale="55000" lnSpcReduction="20000"/>
          </a:bodyPr>
          <a:lstStyle/>
          <a:p>
            <a:r>
              <a:rPr lang="zh-CN" altLang="en-US" sz="4400" b="1"/>
              <a:t>开源模式。</a:t>
            </a:r>
            <a:r>
              <a:rPr lang="zh-CN" altLang="en-US" sz="3400"/>
              <a:t>与其他 </a:t>
            </a:r>
            <a:r>
              <a:rPr lang="en-US" altLang="zh-CN" sz="3400"/>
              <a:t>ODBMS </a:t>
            </a:r>
            <a:r>
              <a:rPr lang="zh-CN" altLang="en-US" sz="3400"/>
              <a:t>不同，</a:t>
            </a:r>
            <a:r>
              <a:rPr lang="en-US" altLang="zh-CN" sz="3400"/>
              <a:t>db4o </a:t>
            </a:r>
            <a:r>
              <a:rPr lang="zh-CN" altLang="en-US" sz="3400"/>
              <a:t>为开源软件，通过开源社区的力量驱动开发 </a:t>
            </a:r>
            <a:r>
              <a:rPr lang="en-US" altLang="zh-CN" sz="3400"/>
              <a:t>db4o </a:t>
            </a:r>
            <a:r>
              <a:rPr lang="zh-CN" altLang="en-US" sz="3400"/>
              <a:t>产品。 </a:t>
            </a:r>
          </a:p>
          <a:p>
            <a:r>
              <a:rPr lang="zh-CN" altLang="en-US" sz="4400" b="1"/>
              <a:t>原生数据库。</a:t>
            </a:r>
            <a:r>
              <a:rPr lang="en-US" altLang="zh-CN" sz="3400"/>
              <a:t>db4o </a:t>
            </a:r>
            <a:r>
              <a:rPr lang="zh-CN" altLang="en-US" sz="3400"/>
              <a:t>是 </a:t>
            </a:r>
            <a:r>
              <a:rPr lang="en-US" altLang="zh-CN" sz="3400"/>
              <a:t>100% </a:t>
            </a:r>
            <a:r>
              <a:rPr lang="zh-CN" altLang="en-US" sz="3400"/>
              <a:t>原生的面向对象数据库，直接使用编程语言来操作数据库。程序员无需进行 </a:t>
            </a:r>
            <a:r>
              <a:rPr lang="en-US" altLang="zh-CN" sz="3400"/>
              <a:t>OR </a:t>
            </a:r>
            <a:r>
              <a:rPr lang="zh-CN" altLang="en-US" sz="3400"/>
              <a:t>映射来存储对象，大大节省了程序员在存储数据的开发时间。 </a:t>
            </a:r>
          </a:p>
          <a:p>
            <a:r>
              <a:rPr lang="zh-CN" altLang="en-US" sz="4400" b="1"/>
              <a:t>高性能</a:t>
            </a:r>
            <a:r>
              <a:rPr lang="zh-CN" altLang="en-US"/>
              <a:t>。 </a:t>
            </a:r>
            <a:endParaRPr lang="en-US" altLang="zh-CN" smtClean="0"/>
          </a:p>
          <a:p>
            <a:r>
              <a:rPr lang="zh-CN" altLang="en-US" sz="4400" b="1" smtClean="0"/>
              <a:t>易</a:t>
            </a:r>
            <a:r>
              <a:rPr lang="zh-CN" altLang="en-US" sz="4400" b="1"/>
              <a:t>嵌入</a:t>
            </a:r>
            <a:r>
              <a:rPr lang="zh-CN" altLang="en-US"/>
              <a:t>。使用 </a:t>
            </a:r>
            <a:r>
              <a:rPr lang="en-US" altLang="zh-CN"/>
              <a:t>db4o </a:t>
            </a:r>
            <a:r>
              <a:rPr lang="zh-CN" altLang="en-US"/>
              <a:t>仅需引入 </a:t>
            </a:r>
            <a:r>
              <a:rPr lang="en-US" altLang="zh-CN"/>
              <a:t>400 </a:t>
            </a:r>
            <a:r>
              <a:rPr lang="zh-CN" altLang="en-US"/>
              <a:t>多 </a:t>
            </a:r>
            <a:r>
              <a:rPr lang="en-US" altLang="zh-CN"/>
              <a:t>k </a:t>
            </a:r>
            <a:r>
              <a:rPr lang="zh-CN" altLang="en-US"/>
              <a:t>的 </a:t>
            </a:r>
            <a:r>
              <a:rPr lang="en-US" altLang="zh-CN"/>
              <a:t>jar </a:t>
            </a:r>
            <a:r>
              <a:rPr lang="zh-CN" altLang="en-US"/>
              <a:t>文件或是 </a:t>
            </a:r>
            <a:r>
              <a:rPr lang="en-US" altLang="zh-CN" err="1"/>
              <a:t>dll</a:t>
            </a:r>
            <a:r>
              <a:rPr lang="en-US" altLang="zh-CN"/>
              <a:t> </a:t>
            </a:r>
            <a:r>
              <a:rPr lang="zh-CN" altLang="en-US"/>
              <a:t>文件，内存消耗极小。 </a:t>
            </a:r>
          </a:p>
          <a:p>
            <a:r>
              <a:rPr lang="zh-CN" altLang="en-US" sz="5100" b="1"/>
              <a:t>零管理</a:t>
            </a:r>
            <a:r>
              <a:rPr lang="zh-CN" altLang="en-US"/>
              <a:t>。使用 </a:t>
            </a:r>
            <a:r>
              <a:rPr lang="en-US" altLang="zh-CN"/>
              <a:t>db4o </a:t>
            </a:r>
            <a:r>
              <a:rPr lang="zh-CN" altLang="en-US"/>
              <a:t>无需 </a:t>
            </a:r>
            <a:r>
              <a:rPr lang="en-US" altLang="zh-CN"/>
              <a:t>DBA</a:t>
            </a:r>
            <a:r>
              <a:rPr lang="zh-CN" altLang="en-US"/>
              <a:t>，实现零管理。 </a:t>
            </a:r>
          </a:p>
          <a:p>
            <a:r>
              <a:rPr lang="zh-CN" altLang="en-US" sz="5100" b="1"/>
              <a:t>支持多种平台</a:t>
            </a:r>
            <a:r>
              <a:rPr lang="zh-CN" altLang="en-US"/>
              <a:t>。</a:t>
            </a:r>
            <a:r>
              <a:rPr lang="en-US" altLang="zh-CN"/>
              <a:t>db4o </a:t>
            </a:r>
            <a:r>
              <a:rPr lang="zh-CN" altLang="en-US"/>
              <a:t>支持从 </a:t>
            </a:r>
            <a:r>
              <a:rPr lang="en-US" altLang="zh-CN"/>
              <a:t>Java 1.1 </a:t>
            </a:r>
            <a:r>
              <a:rPr lang="zh-CN" altLang="en-US"/>
              <a:t>到 </a:t>
            </a:r>
            <a:r>
              <a:rPr lang="en-US" altLang="zh-CN"/>
              <a:t>Java 5.0</a:t>
            </a:r>
            <a:r>
              <a:rPr lang="zh-CN" altLang="en-US"/>
              <a:t>，此外还支持 </a:t>
            </a:r>
            <a:r>
              <a:rPr lang="en-US" altLang="zh-CN"/>
              <a:t>.NET </a:t>
            </a:r>
            <a:r>
              <a:rPr lang="zh-CN" altLang="en-US"/>
              <a:t>、 </a:t>
            </a:r>
            <a:r>
              <a:rPr lang="en-US" altLang="zh-CN" err="1"/>
              <a:t>CompactFramework</a:t>
            </a:r>
            <a:r>
              <a:rPr lang="en-US" altLang="zh-CN"/>
              <a:t> </a:t>
            </a:r>
            <a:r>
              <a:rPr lang="zh-CN" altLang="en-US"/>
              <a:t>、 </a:t>
            </a:r>
            <a:r>
              <a:rPr lang="en-US" altLang="zh-CN"/>
              <a:t>Mono </a:t>
            </a:r>
            <a:r>
              <a:rPr lang="zh-CN" altLang="en-US"/>
              <a:t>等 </a:t>
            </a:r>
            <a:r>
              <a:rPr lang="en-US" altLang="zh-CN"/>
              <a:t>.NET </a:t>
            </a:r>
            <a:r>
              <a:rPr lang="zh-CN" altLang="en-US"/>
              <a:t>平台，也可以运行在 </a:t>
            </a:r>
            <a:r>
              <a:rPr lang="en-US" altLang="zh-CN"/>
              <a:t>CDC </a:t>
            </a:r>
            <a:r>
              <a:rPr lang="zh-CN" altLang="en-US"/>
              <a:t>、 </a:t>
            </a:r>
            <a:r>
              <a:rPr lang="en-US" altLang="zh-CN" err="1"/>
              <a:t>PersonalProfile</a:t>
            </a:r>
            <a:r>
              <a:rPr lang="en-US" altLang="zh-CN"/>
              <a:t> </a:t>
            </a:r>
            <a:r>
              <a:rPr lang="zh-CN" altLang="en-US"/>
              <a:t>、 </a:t>
            </a:r>
            <a:r>
              <a:rPr lang="en-US" altLang="zh-CN"/>
              <a:t>Symbian </a:t>
            </a:r>
            <a:r>
              <a:rPr lang="zh-CN" altLang="en-US"/>
              <a:t>、 </a:t>
            </a:r>
            <a:r>
              <a:rPr lang="en-US" altLang="zh-CN" err="1"/>
              <a:t>Savaje</a:t>
            </a:r>
            <a:r>
              <a:rPr lang="en-US" altLang="zh-CN"/>
              <a:t> </a:t>
            </a:r>
            <a:r>
              <a:rPr lang="zh-CN" altLang="en-US"/>
              <a:t>以及 </a:t>
            </a:r>
            <a:r>
              <a:rPr lang="en-US" altLang="zh-CN" err="1"/>
              <a:t>Zaurus</a:t>
            </a:r>
            <a:r>
              <a:rPr lang="en-US" altLang="zh-CN"/>
              <a:t> </a:t>
            </a:r>
            <a:r>
              <a:rPr lang="zh-CN" altLang="en-US"/>
              <a:t>这种支持反射的 </a:t>
            </a:r>
            <a:r>
              <a:rPr lang="en-US" altLang="zh-CN"/>
              <a:t>J2ME </a:t>
            </a:r>
            <a:r>
              <a:rPr lang="zh-CN" altLang="en-US"/>
              <a:t>方言环境中，还可以运行在 </a:t>
            </a:r>
            <a:r>
              <a:rPr lang="en-US" altLang="zh-CN"/>
              <a:t>CLDC </a:t>
            </a:r>
            <a:r>
              <a:rPr lang="zh-CN" altLang="en-US"/>
              <a:t>、 </a:t>
            </a:r>
            <a:r>
              <a:rPr lang="en-US" altLang="zh-CN"/>
              <a:t>MIDP </a:t>
            </a:r>
            <a:r>
              <a:rPr lang="zh-CN" altLang="en-US"/>
              <a:t>、 </a:t>
            </a:r>
            <a:r>
              <a:rPr lang="en-US" altLang="zh-CN"/>
              <a:t>RIM/Blackberry </a:t>
            </a:r>
            <a:r>
              <a:rPr lang="zh-CN" altLang="en-US"/>
              <a:t>、 </a:t>
            </a:r>
            <a:r>
              <a:rPr lang="en-US" altLang="zh-CN"/>
              <a:t>Palm OS </a:t>
            </a:r>
            <a:r>
              <a:rPr lang="zh-CN" altLang="en-US"/>
              <a:t>这种不支持反射的 </a:t>
            </a:r>
            <a:r>
              <a:rPr lang="en-US" altLang="zh-CN"/>
              <a:t>J2ME </a:t>
            </a:r>
            <a:r>
              <a:rPr lang="zh-CN" altLang="en-US"/>
              <a:t>环境中。 </a:t>
            </a:r>
          </a:p>
          <a:p>
            <a:endParaRPr lang="zh-CN" altLang="en-US"/>
          </a:p>
          <a:p>
            <a:endParaRPr lang="zh-CN" altLang="en-US"/>
          </a:p>
        </p:txBody>
      </p:sp>
    </p:spTree>
    <p:extLst>
      <p:ext uri="{BB962C8B-B14F-4D97-AF65-F5344CB8AC3E}">
        <p14:creationId xmlns:p14="http://schemas.microsoft.com/office/powerpoint/2010/main" val="31793017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a:t>一行数据库程序代码节省你的时间 </a:t>
            </a:r>
          </a:p>
          <a:p>
            <a:r>
              <a:rPr lang="zh-CN" altLang="en-US" smtClean="0"/>
              <a:t>将 </a:t>
            </a:r>
            <a:r>
              <a:rPr lang="en-US" altLang="zh-CN"/>
              <a:t>db4o </a:t>
            </a:r>
            <a:r>
              <a:rPr lang="zh-CN" altLang="en-US"/>
              <a:t>的链接库 </a:t>
            </a:r>
            <a:r>
              <a:rPr lang="en-US" altLang="zh-CN"/>
              <a:t>(.jar /.dll) </a:t>
            </a:r>
            <a:r>
              <a:rPr lang="zh-CN" altLang="en-US"/>
              <a:t>插入你的开发环境</a:t>
            </a:r>
            <a:r>
              <a:rPr lang="en-US" altLang="zh-CN"/>
              <a:t>, </a:t>
            </a:r>
            <a:r>
              <a:rPr lang="zh-CN" altLang="en-US"/>
              <a:t>开启一个数据库档案并储存任何复杂的对象</a:t>
            </a:r>
            <a:r>
              <a:rPr lang="en-US" altLang="zh-CN"/>
              <a:t>- </a:t>
            </a:r>
            <a:r>
              <a:rPr lang="zh-CN" altLang="en-US"/>
              <a:t>所须的只是几行程序代码</a:t>
            </a:r>
            <a:r>
              <a:rPr lang="en-US" altLang="zh-CN"/>
              <a:t>, </a:t>
            </a:r>
            <a:r>
              <a:rPr lang="zh-CN" altLang="en-US"/>
              <a:t>例如</a:t>
            </a:r>
            <a:r>
              <a:rPr lang="en-US" altLang="zh-CN"/>
              <a:t>, </a:t>
            </a:r>
            <a:r>
              <a:rPr lang="zh-CN" altLang="en-US"/>
              <a:t>在 </a:t>
            </a:r>
            <a:r>
              <a:rPr lang="en-US" altLang="zh-CN"/>
              <a:t>Java </a:t>
            </a:r>
            <a:r>
              <a:rPr lang="zh-CN" altLang="en-US"/>
              <a:t>里</a:t>
            </a:r>
            <a:r>
              <a:rPr lang="en-US" altLang="zh-CN"/>
              <a:t>: </a:t>
            </a:r>
            <a:endParaRPr lang="en-US" altLang="zh-CN" smtClean="0"/>
          </a:p>
          <a:p>
            <a:r>
              <a:rPr lang="zh-CN" altLang="en-US"/>
              <a:t>存储</a:t>
            </a:r>
            <a:endParaRPr lang="en-US" altLang="zh-CN"/>
          </a:p>
          <a:p>
            <a:pPr marL="457200" lvl="1" indent="0">
              <a:buNone/>
            </a:pPr>
            <a:r>
              <a:rPr lang="en-US" altLang="zh-CN"/>
              <a:t>public void store(Car car){ </a:t>
            </a:r>
          </a:p>
          <a:p>
            <a:pPr marL="457200" lvl="1" indent="0">
              <a:buNone/>
            </a:pPr>
            <a:r>
              <a:rPr lang="en-US" altLang="zh-CN" smtClean="0"/>
              <a:t>ObjectContainer </a:t>
            </a:r>
            <a:r>
              <a:rPr lang="en-US" altLang="zh-CN"/>
              <a:t>db = </a:t>
            </a:r>
          </a:p>
          <a:p>
            <a:pPr marL="457200" lvl="1" indent="0">
              <a:buNone/>
            </a:pPr>
            <a:r>
              <a:rPr lang="en-US" altLang="zh-CN"/>
              <a:t>Db4o.openFile("car.yap"); </a:t>
            </a:r>
          </a:p>
          <a:p>
            <a:pPr marL="457200" lvl="1" indent="0">
              <a:buNone/>
            </a:pPr>
            <a:r>
              <a:rPr lang="en-US" altLang="zh-CN"/>
              <a:t>db.set(car); </a:t>
            </a:r>
          </a:p>
          <a:p>
            <a:pPr marL="457200" lvl="1" indent="0">
              <a:buNone/>
            </a:pPr>
            <a:r>
              <a:rPr lang="en-US" altLang="zh-CN"/>
              <a:t>db.commit(); </a:t>
            </a:r>
          </a:p>
          <a:p>
            <a:pPr marL="457200" lvl="1" indent="0">
              <a:buNone/>
            </a:pPr>
            <a:r>
              <a:rPr lang="en-US" altLang="zh-CN"/>
              <a:t>db.close(); </a:t>
            </a:r>
          </a:p>
          <a:p>
            <a:pPr marL="457200" lvl="1" indent="0">
              <a:buNone/>
            </a:pPr>
            <a:r>
              <a:rPr lang="en-US" altLang="zh-CN"/>
              <a:t>} </a:t>
            </a:r>
            <a:endParaRPr lang="zh-CN" altLang="en-US"/>
          </a:p>
        </p:txBody>
      </p:sp>
    </p:spTree>
    <p:extLst>
      <p:ext uri="{BB962C8B-B14F-4D97-AF65-F5344CB8AC3E}">
        <p14:creationId xmlns:p14="http://schemas.microsoft.com/office/powerpoint/2010/main" val="10378163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a:t>例如</a:t>
            </a:r>
            <a:r>
              <a:rPr lang="en-US" altLang="zh-CN"/>
              <a:t>, </a:t>
            </a:r>
            <a:r>
              <a:rPr lang="zh-CN" altLang="en-US"/>
              <a:t>比较这个</a:t>
            </a:r>
            <a:r>
              <a:rPr lang="en-US" altLang="zh-CN"/>
              <a:t>NQ </a:t>
            </a:r>
            <a:r>
              <a:rPr lang="zh-CN" altLang="en-US"/>
              <a:t>在</a:t>
            </a:r>
            <a:r>
              <a:rPr lang="en-US" altLang="zh-CN"/>
              <a:t>C #, NET 2.0: </a:t>
            </a:r>
            <a:endParaRPr lang="en-US" altLang="zh-CN" smtClean="0"/>
          </a:p>
          <a:p>
            <a:r>
              <a:rPr lang="zh-CN" altLang="en-US"/>
              <a:t>查询</a:t>
            </a:r>
            <a:r>
              <a:rPr lang="en-US" altLang="zh-CN"/>
              <a:t>	</a:t>
            </a:r>
          </a:p>
          <a:p>
            <a:pPr marL="457200" lvl="1" indent="0">
              <a:buNone/>
            </a:pPr>
            <a:r>
              <a:rPr lang="en-US" altLang="zh-CN"/>
              <a:t>IList&lt;Student&gt;students = db.Query&lt;Student&gt;(delegate(Studentstudent){ return student.Age &lt; 20 &amp;&amp; student.Grade == gradeA; }); 	</a:t>
            </a:r>
          </a:p>
          <a:p>
            <a:r>
              <a:rPr lang="en-US" altLang="zh-CN"/>
              <a:t>... </a:t>
            </a:r>
            <a:r>
              <a:rPr lang="zh-CN" altLang="en-US"/>
              <a:t>或在</a:t>
            </a:r>
            <a:r>
              <a:rPr lang="en-US" altLang="zh-CN"/>
              <a:t>Java: </a:t>
            </a:r>
          </a:p>
          <a:p>
            <a:pPr marL="457200" lvl="1" indent="0">
              <a:buNone/>
            </a:pPr>
            <a:r>
              <a:rPr lang="en-US" altLang="zh-CN"/>
              <a:t>List&lt;Student&gt; students = database.query&lt;Student&gt;( new Predicate(){ public boolean match(Student student){ return student.getAge() &lt; 20 &amp;&amp; student.getGrade().equals(gradeA);}}); 	</a:t>
            </a:r>
          </a:p>
          <a:p>
            <a:endParaRPr lang="zh-CN" altLang="en-US"/>
          </a:p>
        </p:txBody>
      </p:sp>
    </p:spTree>
    <p:extLst>
      <p:ext uri="{BB962C8B-B14F-4D97-AF65-F5344CB8AC3E}">
        <p14:creationId xmlns:p14="http://schemas.microsoft.com/office/powerpoint/2010/main" val="40994242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pPr marL="0" indent="0">
              <a:buNone/>
            </a:pPr>
            <a:r>
              <a:rPr lang="zh-CN" altLang="en-US" smtClean="0"/>
              <a:t>语言</a:t>
            </a:r>
            <a:r>
              <a:rPr lang="en-US" altLang="zh-CN" smtClean="0"/>
              <a:t>(</a:t>
            </a:r>
            <a:r>
              <a:rPr lang="zh-CN" altLang="en-US" smtClean="0"/>
              <a:t>平台</a:t>
            </a:r>
            <a:r>
              <a:rPr lang="en-US" altLang="zh-CN" smtClean="0"/>
              <a:t>)</a:t>
            </a:r>
            <a:r>
              <a:rPr lang="zh-CN" altLang="en-US" smtClean="0"/>
              <a:t>支持：</a:t>
            </a:r>
            <a:endParaRPr lang="en-US" altLang="zh-CN" smtClean="0"/>
          </a:p>
          <a:p>
            <a:pPr marL="0" indent="0">
              <a:buNone/>
            </a:pPr>
            <a:r>
              <a:rPr lang="en-US" altLang="zh-CN" smtClean="0"/>
              <a:t>Java</a:t>
            </a:r>
          </a:p>
          <a:p>
            <a:pPr marL="0" indent="0">
              <a:buNone/>
            </a:pPr>
            <a:r>
              <a:rPr lang="en-US" altLang="zh-CN" err="1" smtClean="0"/>
              <a:t>.net</a:t>
            </a:r>
            <a:endParaRPr lang="zh-CN" altLang="en-US"/>
          </a:p>
        </p:txBody>
      </p:sp>
    </p:spTree>
    <p:extLst>
      <p:ext uri="{BB962C8B-B14F-4D97-AF65-F5344CB8AC3E}">
        <p14:creationId xmlns:p14="http://schemas.microsoft.com/office/powerpoint/2010/main" val="23751555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知名用户</a:t>
            </a:r>
            <a:endParaRPr lang="zh-CN" altLang="en-US"/>
          </a:p>
        </p:txBody>
      </p:sp>
      <p:sp>
        <p:nvSpPr>
          <p:cNvPr id="3" name="内容占位符 2"/>
          <p:cNvSpPr>
            <a:spLocks noGrp="1"/>
          </p:cNvSpPr>
          <p:nvPr>
            <p:ph idx="1"/>
          </p:nvPr>
        </p:nvSpPr>
        <p:spPr/>
        <p:txBody>
          <a:bodyPr>
            <a:normAutofit/>
          </a:bodyPr>
          <a:lstStyle/>
          <a:p>
            <a:pPr lvl="1"/>
            <a:r>
              <a:rPr lang="en-US" altLang="zh-CN"/>
              <a:t>INDRA </a:t>
            </a:r>
            <a:r>
              <a:rPr lang="en-US" altLang="zh-CN" smtClean="0"/>
              <a:t>Sistemas</a:t>
            </a:r>
          </a:p>
          <a:p>
            <a:pPr lvl="1"/>
            <a:endParaRPr lang="en-US" altLang="zh-CN"/>
          </a:p>
          <a:p>
            <a:pPr lvl="1"/>
            <a:endParaRPr lang="en-US" altLang="zh-CN" smtClean="0"/>
          </a:p>
          <a:p>
            <a:pPr lvl="1"/>
            <a:endParaRPr lang="en-US" altLang="zh-CN"/>
          </a:p>
          <a:p>
            <a:pPr lvl="1"/>
            <a:endParaRPr lang="en-US" altLang="zh-CN" smtClean="0"/>
          </a:p>
          <a:p>
            <a:pPr lvl="1"/>
            <a:r>
              <a:rPr lang="en-US" altLang="zh-CN"/>
              <a:t>BOSCH Sigpack</a:t>
            </a:r>
          </a:p>
          <a:p>
            <a:pPr lvl="1"/>
            <a:endParaRPr lang="en-US" altLang="zh-CN"/>
          </a:p>
          <a:p>
            <a:pPr lvl="1"/>
            <a:endParaRPr lang="en-US" altLang="zh-CN" smtClean="0"/>
          </a:p>
          <a:p>
            <a:pPr lvl="1"/>
            <a:endParaRPr lang="en-US" altLang="zh-CN"/>
          </a:p>
          <a:p>
            <a:pPr lvl="1"/>
            <a:endParaRPr lang="en-US" altLang="zh-CN"/>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76" y="2060848"/>
            <a:ext cx="6192688" cy="1844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1" y="4725144"/>
            <a:ext cx="6546707"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23129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en-US" altLang="zh-CN"/>
              <a:t>Seagate</a:t>
            </a:r>
          </a:p>
          <a:p>
            <a:pPr lvl="1"/>
            <a:r>
              <a:rPr lang="en-US" altLang="zh-CN"/>
              <a:t>Postbank</a:t>
            </a:r>
          </a:p>
          <a:p>
            <a:pPr lvl="1"/>
            <a:r>
              <a:rPr lang="en-US" altLang="zh-CN"/>
              <a:t>Macrix</a:t>
            </a:r>
          </a:p>
          <a:p>
            <a:pPr lvl="1"/>
            <a:r>
              <a:rPr lang="en-US" altLang="zh-CN"/>
              <a:t>Clarity Medical</a:t>
            </a:r>
          </a:p>
          <a:p>
            <a:pPr lvl="1"/>
            <a:r>
              <a:rPr lang="en-US" altLang="zh-CN"/>
              <a:t>Eastern Data</a:t>
            </a:r>
          </a:p>
          <a:p>
            <a:pPr lvl="1"/>
            <a:r>
              <a:rPr lang="en-US" altLang="zh-CN"/>
              <a:t>Mandala IT</a:t>
            </a:r>
            <a:endParaRPr lang="zh-CN" altLang="en-US"/>
          </a:p>
          <a:p>
            <a:endParaRPr lang="zh-CN" altLang="en-US"/>
          </a:p>
        </p:txBody>
      </p:sp>
    </p:spTree>
    <p:extLst>
      <p:ext uri="{BB962C8B-B14F-4D97-AF65-F5344CB8AC3E}">
        <p14:creationId xmlns:p14="http://schemas.microsoft.com/office/powerpoint/2010/main" val="60437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6048672"/>
          </a:xfrm>
        </p:spPr>
        <p:txBody>
          <a:bodyPr>
            <a:normAutofit fontScale="92500" lnSpcReduction="10000"/>
          </a:bodyPr>
          <a:lstStyle/>
          <a:p>
            <a:r>
              <a:rPr lang="en-US" altLang="zh-CN" smtClean="0"/>
              <a:t>Example</a:t>
            </a:r>
          </a:p>
          <a:p>
            <a:pPr lvl="1"/>
            <a:r>
              <a:rPr lang="en-US" altLang="zh-CN" smtClean="0"/>
              <a:t>Tokyo </a:t>
            </a:r>
            <a:r>
              <a:rPr lang="en-US" altLang="zh-CN"/>
              <a:t>Cabinet / </a:t>
            </a:r>
            <a:r>
              <a:rPr lang="en-US" altLang="zh-CN" smtClean="0"/>
              <a:t>Tyrant</a:t>
            </a:r>
            <a:endParaRPr lang="en-US" altLang="zh-CN" smtClean="0">
              <a:hlinkClick r:id="rId2" action="ppaction://hlinksldjump"/>
            </a:endParaRPr>
          </a:p>
          <a:p>
            <a:pPr lvl="1"/>
            <a:r>
              <a:rPr lang="en-US" altLang="zh-CN" smtClean="0"/>
              <a:t>MEMBASE</a:t>
            </a:r>
          </a:p>
          <a:p>
            <a:pPr lvl="1"/>
            <a:r>
              <a:rPr lang="en-US" altLang="zh-CN" smtClean="0"/>
              <a:t>Berkeley DB</a:t>
            </a:r>
          </a:p>
          <a:p>
            <a:pPr lvl="1"/>
            <a:r>
              <a:rPr lang="en-US" altLang="zh-CN" smtClean="0"/>
              <a:t>MemcacheDB</a:t>
            </a:r>
          </a:p>
          <a:p>
            <a:pPr lvl="1"/>
            <a:r>
              <a:rPr lang="en-US" altLang="zh-CN"/>
              <a:t>Faircom </a:t>
            </a:r>
            <a:r>
              <a:rPr lang="en-US" altLang="zh-CN" smtClean="0"/>
              <a:t>C-Tree</a:t>
            </a:r>
          </a:p>
          <a:p>
            <a:pPr lvl="1"/>
            <a:r>
              <a:rPr lang="en-US" altLang="zh-CN" smtClean="0"/>
              <a:t>LightCloud</a:t>
            </a:r>
          </a:p>
          <a:p>
            <a:pPr lvl="1"/>
            <a:r>
              <a:rPr lang="en-US" altLang="zh-CN" smtClean="0"/>
              <a:t>HamsterDB</a:t>
            </a:r>
          </a:p>
          <a:p>
            <a:pPr lvl="1"/>
            <a:r>
              <a:rPr lang="en-US" altLang="zh-CN" smtClean="0"/>
              <a:t>Tair</a:t>
            </a:r>
          </a:p>
          <a:p>
            <a:pPr lvl="1"/>
            <a:r>
              <a:rPr lang="en-US" altLang="zh-CN" smtClean="0"/>
              <a:t>Memlink</a:t>
            </a:r>
          </a:p>
          <a:p>
            <a:pPr lvl="1"/>
            <a:r>
              <a:rPr lang="en-US" altLang="zh-CN" smtClean="0"/>
              <a:t>Flare</a:t>
            </a:r>
          </a:p>
          <a:p>
            <a:pPr lvl="1"/>
            <a:r>
              <a:rPr lang="en-US" altLang="zh-CN" smtClean="0"/>
              <a:t>LevelDB</a:t>
            </a:r>
          </a:p>
          <a:p>
            <a:pPr lvl="1"/>
            <a:r>
              <a:rPr lang="en-US" altLang="zh-CN" smtClean="0"/>
              <a:t>Redis</a:t>
            </a:r>
            <a:endParaRPr lang="en-US" altLang="zh-CN"/>
          </a:p>
        </p:txBody>
      </p:sp>
    </p:spTree>
    <p:extLst>
      <p:ext uri="{BB962C8B-B14F-4D97-AF65-F5344CB8AC3E}">
        <p14:creationId xmlns:p14="http://schemas.microsoft.com/office/powerpoint/2010/main" val="386219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2753</TotalTime>
  <Words>3191</Words>
  <Application>Microsoft Office PowerPoint</Application>
  <PresentationFormat>全屏显示(4:3)</PresentationFormat>
  <Paragraphs>376</Paragraphs>
  <Slides>88</Slides>
  <Notes>5</Notes>
  <HiddenSlides>0</HiddenSlides>
  <MMClips>0</MMClips>
  <ScaleCrop>false</ScaleCrop>
  <HeadingPairs>
    <vt:vector size="4" baseType="variant">
      <vt:variant>
        <vt:lpstr>主题</vt:lpstr>
      </vt:variant>
      <vt:variant>
        <vt:i4>1</vt:i4>
      </vt:variant>
      <vt:variant>
        <vt:lpstr>幻灯片标题</vt:lpstr>
      </vt:variant>
      <vt:variant>
        <vt:i4>88</vt:i4>
      </vt:variant>
    </vt:vector>
  </HeadingPairs>
  <TitlesOfParts>
    <vt:vector size="89" baseType="lpstr">
      <vt:lpstr>Office 主题​​</vt:lpstr>
      <vt:lpstr>NoSql</vt:lpstr>
      <vt:lpstr>产生背景</vt:lpstr>
      <vt:lpstr>主要类型</vt:lpstr>
      <vt:lpstr>PowerPoint 演示文稿</vt:lpstr>
      <vt:lpstr>PowerPoint 演示文稿</vt:lpstr>
      <vt:lpstr>key-value存储</vt:lpstr>
      <vt:lpstr>PowerPoint 演示文稿</vt:lpstr>
      <vt:lpstr>PowerPoint 演示文稿</vt:lpstr>
      <vt:lpstr>PowerPoint 演示文稿</vt:lpstr>
      <vt:lpstr>Tokyo Cabinet / Tyrant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HamsterDB</vt:lpstr>
      <vt:lpstr>简介</vt:lpstr>
      <vt:lpstr>PowerPoint 演示文稿</vt:lpstr>
      <vt:lpstr>PowerPoint 演示文稿</vt:lpstr>
      <vt:lpstr>PowerPoint 演示文稿</vt:lpstr>
      <vt:lpstr>PowerPoint 演示文稿</vt:lpstr>
      <vt:lpstr>列式数据库</vt:lpstr>
      <vt:lpstr>PowerPoint 演示文稿</vt:lpstr>
      <vt:lpstr>PowerPoint 演示文稿</vt:lpstr>
      <vt:lpstr>PowerPoint 演示文稿</vt:lpstr>
      <vt:lpstr>比较</vt:lpstr>
      <vt:lpstr>PowerPoint 演示文稿</vt:lpstr>
      <vt:lpstr>PowerPoint 演示文稿</vt:lpstr>
      <vt:lpstr>Cassandra</vt:lpstr>
      <vt:lpstr>简介</vt:lpstr>
      <vt:lpstr>PowerPoint 演示文稿</vt:lpstr>
      <vt:lpstr>知名用户</vt:lpstr>
      <vt:lpstr>HBase</vt:lpstr>
      <vt:lpstr>简介</vt:lpstr>
      <vt:lpstr>PowerPoint 演示文稿</vt:lpstr>
      <vt:lpstr>PowerPoint 演示文稿</vt:lpstr>
      <vt:lpstr>文档型数据库</vt:lpstr>
      <vt:lpstr>PowerPoint 演示文稿</vt:lpstr>
      <vt:lpstr>PowerPoint 演示文稿</vt:lpstr>
      <vt:lpstr>MongoDB</vt:lpstr>
      <vt:lpstr>简介</vt:lpstr>
      <vt:lpstr>PowerPoint 演示文稿</vt:lpstr>
      <vt:lpstr>PowerPoint 演示文稿</vt:lpstr>
      <vt:lpstr>PowerPoint 演示文稿</vt:lpstr>
      <vt:lpstr>用户列表</vt:lpstr>
      <vt:lpstr>PowerPoint 演示文稿</vt:lpstr>
      <vt:lpstr>CouchDB</vt:lpstr>
      <vt:lpstr>简介</vt:lpstr>
      <vt:lpstr>PowerPoint 演示文稿</vt:lpstr>
      <vt:lpstr>PowerPoint 演示文稿</vt:lpstr>
      <vt:lpstr>图结构数据库</vt:lpstr>
      <vt:lpstr>PowerPoint 演示文稿</vt:lpstr>
      <vt:lpstr>PowerPoint 演示文稿</vt:lpstr>
      <vt:lpstr>和关系数据库的比较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Neo4J</vt:lpstr>
      <vt:lpstr>简介</vt:lpstr>
      <vt:lpstr>PowerPoint 演示文稿</vt:lpstr>
      <vt:lpstr>PowerPoint 演示文稿</vt:lpstr>
      <vt:lpstr>PowerPoint 演示文稿</vt:lpstr>
      <vt:lpstr>面向对象数据库</vt:lpstr>
      <vt:lpstr>PowerPoint 演示文稿</vt:lpstr>
      <vt:lpstr>与关系数据库的区别</vt:lpstr>
      <vt:lpstr>PowerPoint 演示文稿</vt:lpstr>
      <vt:lpstr>PowerPoint 演示文稿</vt:lpstr>
      <vt:lpstr>PowerPoint 演示文稿</vt:lpstr>
      <vt:lpstr>PowerPoint 演示文稿</vt:lpstr>
      <vt:lpstr>PowerPoint 演示文稿</vt:lpstr>
      <vt:lpstr>DB4O</vt:lpstr>
      <vt:lpstr>简介</vt:lpstr>
      <vt:lpstr>特点</vt:lpstr>
      <vt:lpstr>PowerPoint 演示文稿</vt:lpstr>
      <vt:lpstr>PowerPoint 演示文稿</vt:lpstr>
      <vt:lpstr>PowerPoint 演示文稿</vt:lpstr>
      <vt:lpstr>知名用户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Mike</dc:creator>
  <cp:lastModifiedBy>Mike</cp:lastModifiedBy>
  <cp:revision>372</cp:revision>
  <dcterms:created xsi:type="dcterms:W3CDTF">2011-06-16T02:29:27Z</dcterms:created>
  <dcterms:modified xsi:type="dcterms:W3CDTF">2011-06-29T07:29:15Z</dcterms:modified>
</cp:coreProperties>
</file>