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5"/>
  </p:notesMasterIdLst>
  <p:handoutMasterIdLst>
    <p:handoutMasterId r:id="rId37"/>
  </p:handoutMasterIdLst>
  <p:sldIdLst>
    <p:sldId id="735" r:id="rId3"/>
    <p:sldId id="750" r:id="rId4"/>
    <p:sldId id="808" r:id="rId6"/>
    <p:sldId id="809" r:id="rId7"/>
    <p:sldId id="810" r:id="rId8"/>
    <p:sldId id="811" r:id="rId9"/>
    <p:sldId id="812" r:id="rId10"/>
    <p:sldId id="813" r:id="rId11"/>
    <p:sldId id="814" r:id="rId12"/>
    <p:sldId id="815" r:id="rId13"/>
    <p:sldId id="816" r:id="rId14"/>
    <p:sldId id="817" r:id="rId15"/>
    <p:sldId id="818" r:id="rId16"/>
    <p:sldId id="819" r:id="rId17"/>
    <p:sldId id="820" r:id="rId18"/>
    <p:sldId id="821" r:id="rId19"/>
    <p:sldId id="822" r:id="rId20"/>
    <p:sldId id="823" r:id="rId21"/>
    <p:sldId id="824" r:id="rId22"/>
    <p:sldId id="825" r:id="rId23"/>
    <p:sldId id="826" r:id="rId24"/>
    <p:sldId id="827" r:id="rId25"/>
    <p:sldId id="828" r:id="rId26"/>
    <p:sldId id="829" r:id="rId27"/>
    <p:sldId id="830" r:id="rId28"/>
    <p:sldId id="831" r:id="rId29"/>
    <p:sldId id="832" r:id="rId30"/>
    <p:sldId id="833" r:id="rId31"/>
    <p:sldId id="834" r:id="rId32"/>
    <p:sldId id="835" r:id="rId33"/>
    <p:sldId id="836" r:id="rId34"/>
    <p:sldId id="837" r:id="rId35"/>
    <p:sldId id="737" r:id="rId36"/>
  </p:sldIdLst>
  <p:sldSz cx="9144000" cy="6858000" type="screen4x3"/>
  <p:notesSz cx="7099300" cy="10234295"/>
  <p:defaultTextStyle>
    <a:defPPr>
      <a:defRPr lang="zh-CN"/>
    </a:defPPr>
    <a:lvl1pPr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619D"/>
    <a:srgbClr val="DA2A22"/>
    <a:srgbClr val="15994D"/>
    <a:srgbClr val="342275"/>
    <a:srgbClr val="E67A1C"/>
    <a:srgbClr val="E57717"/>
    <a:srgbClr val="5891D6"/>
    <a:srgbClr val="72A2DC"/>
    <a:srgbClr val="EE9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0" autoAdjust="0"/>
    <p:restoredTop sz="92281" autoAdjust="0"/>
  </p:normalViewPr>
  <p:slideViewPr>
    <p:cSldViewPr snapToGrid="0" showGuides="1">
      <p:cViewPr varScale="1">
        <p:scale>
          <a:sx n="81" d="100"/>
          <a:sy n="81" d="100"/>
        </p:scale>
        <p:origin x="3300" y="72"/>
      </p:cViewPr>
      <p:guideLst>
        <p:guide pos="292"/>
        <p:guide pos="5468"/>
        <p:guide orient="horz" pos="5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4026" y="-12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dirty="0">
                <a:latin typeface="Arial" panose="020B0604020202020204" pitchFamily="34" charset="0"/>
                <a:ea typeface="微软雅黑" panose="020B0503020204020204" pitchFamily="34"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atin typeface="Arial" panose="020B0604020202020204" pitchFamily="34" charset="0"/>
                <a:ea typeface="微软雅黑" panose="020B0503020204020204" pitchFamily="34" charset="-122"/>
              </a:defRPr>
            </a:lvl1pPr>
          </a:lstStyle>
          <a:p>
            <a:pPr>
              <a:defRPr/>
            </a:pPr>
            <a:fld id="{83A91915-E571-4570-80B3-E65B02A79A95}" type="datetimeFigureOut">
              <a:rPr lang="zh-CN" altLang="en-US"/>
            </a:fld>
            <a:endParaRPr lang="zh-CN" altLang="en-US" dirty="0"/>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dirty="0">
                <a:latin typeface="Arial" panose="020B0604020202020204" pitchFamily="34" charset="0"/>
                <a:ea typeface="微软雅黑" panose="020B0503020204020204" pitchFamily="34"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a:defRPr sz="1300">
                <a:ea typeface="微软雅黑" panose="020B0503020204020204" pitchFamily="34" charset="-122"/>
              </a:defRPr>
            </a:lvl1pPr>
          </a:lstStyle>
          <a:p>
            <a:fld id="{E0BB458E-555F-42C7-BDA8-CA9357AC47B4}"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a:defRPr sz="1300" dirty="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10243"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a:defRPr sz="1300" dirty="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dirty="0" smtClean="0"/>
              <a:t>单击此处编辑母版文本样式</a:t>
            </a:r>
            <a:endParaRPr lang="zh-CN" altLang="en-US" noProof="0" dirty="0" smtClean="0"/>
          </a:p>
          <a:p>
            <a:pPr lvl="1"/>
            <a:r>
              <a:rPr lang="zh-CN" altLang="en-US" noProof="0" dirty="0" smtClean="0"/>
              <a:t>第二级</a:t>
            </a:r>
            <a:endParaRPr lang="zh-CN" altLang="en-US" noProof="0" dirty="0" smtClean="0"/>
          </a:p>
          <a:p>
            <a:pPr lvl="2"/>
            <a:r>
              <a:rPr lang="zh-CN" altLang="en-US" noProof="0" dirty="0" smtClean="0"/>
              <a:t>第三级</a:t>
            </a:r>
            <a:endParaRPr lang="zh-CN" altLang="en-US" noProof="0" dirty="0" smtClean="0"/>
          </a:p>
          <a:p>
            <a:pPr lvl="3"/>
            <a:r>
              <a:rPr lang="zh-CN" altLang="en-US" noProof="0" dirty="0" smtClean="0"/>
              <a:t>第四级</a:t>
            </a:r>
            <a:endParaRPr lang="zh-CN" altLang="en-US" noProof="0" dirty="0" smtClean="0"/>
          </a:p>
          <a:p>
            <a:pPr lvl="4"/>
            <a:r>
              <a:rPr lang="zh-CN" altLang="en-US" noProof="0" dirty="0" smtClean="0"/>
              <a:t>第五级</a:t>
            </a:r>
            <a:endParaRPr lang="zh-CN" altLang="en-US" noProof="0" dirty="0" smtClean="0"/>
          </a:p>
        </p:txBody>
      </p:sp>
      <p:sp>
        <p:nvSpPr>
          <p:cNvPr id="10246"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a:defRPr sz="1300" dirty="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a:defRPr sz="1300">
                <a:solidFill>
                  <a:schemeClr val="tx1"/>
                </a:solidFill>
                <a:ea typeface="微软雅黑" panose="020B0503020204020204" pitchFamily="34" charset="-122"/>
              </a:defRPr>
            </a:lvl1pPr>
          </a:lstStyle>
          <a:p>
            <a:fld id="{0B48A77E-79FB-4BFF-B1F0-CFD29F30865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0" y="6126486"/>
            <a:ext cx="9143999" cy="731514"/>
            <a:chOff x="1" y="2947547"/>
            <a:chExt cx="9143999" cy="2827685"/>
          </a:xfrm>
        </p:grpSpPr>
        <p:sp>
          <p:nvSpPr>
            <p:cNvPr id="5" name="任意多边形 4"/>
            <p:cNvSpPr/>
            <p:nvPr/>
          </p:nvSpPr>
          <p:spPr>
            <a:xfrm>
              <a:off x="1" y="2947547"/>
              <a:ext cx="9143999" cy="229735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6" name="任意多边形 5"/>
            <p:cNvSpPr/>
            <p:nvPr/>
          </p:nvSpPr>
          <p:spPr>
            <a:xfrm>
              <a:off x="1" y="3559995"/>
              <a:ext cx="9143999" cy="2215237"/>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26000">
                  <a:schemeClr val="bg1"/>
                </a:gs>
                <a:gs pos="100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grpSp>
        <p:nvGrpSpPr>
          <p:cNvPr id="7" name="组合 6"/>
          <p:cNvGrpSpPr/>
          <p:nvPr userDrawn="1"/>
        </p:nvGrpSpPr>
        <p:grpSpPr>
          <a:xfrm rot="10800000">
            <a:off x="-7" y="-1"/>
            <a:ext cx="9144001" cy="1882013"/>
            <a:chOff x="1" y="2994858"/>
            <a:chExt cx="9144001" cy="3162457"/>
          </a:xfrm>
        </p:grpSpPr>
        <p:sp>
          <p:nvSpPr>
            <p:cNvPr id="8" name="任意多边形 7"/>
            <p:cNvSpPr/>
            <p:nvPr/>
          </p:nvSpPr>
          <p:spPr>
            <a:xfrm>
              <a:off x="1" y="2994858"/>
              <a:ext cx="9143999" cy="215401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9" name="任意多边形 8"/>
            <p:cNvSpPr/>
            <p:nvPr/>
          </p:nvSpPr>
          <p:spPr>
            <a:xfrm>
              <a:off x="3" y="3474503"/>
              <a:ext cx="9143999" cy="2682812"/>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73000"/>
                    <a:lumOff val="27000"/>
                  </a:srgbClr>
                </a:gs>
                <a:gs pos="81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sp>
        <p:nvSpPr>
          <p:cNvPr id="10" name="矩形 9"/>
          <p:cNvSpPr/>
          <p:nvPr userDrawn="1"/>
        </p:nvSpPr>
        <p:spPr>
          <a:xfrm>
            <a:off x="7505292" y="6511210"/>
            <a:ext cx="1089660" cy="213995"/>
          </a:xfrm>
          <a:prstGeom prst="rect">
            <a:avLst/>
          </a:prstGeom>
        </p:spPr>
        <p:txBody>
          <a:bodyPr wrap="none">
            <a:spAutoFit/>
          </a:bodyPr>
          <a:lstStyle/>
          <a:p>
            <a:pPr algn="r"/>
            <a:r>
              <a:rPr sz="800" kern="100" smtClean="0">
                <a:solidFill>
                  <a:schemeClr val="tx1">
                    <a:lumMod val="50000"/>
                    <a:lumOff val="50000"/>
                  </a:schemeClr>
                </a:solidFill>
                <a:latin typeface="微软雅黑" panose="020B0503020204020204" pitchFamily="34" charset="-122"/>
                <a:ea typeface="微软雅黑" panose="020B0503020204020204" pitchFamily="34" charset="-122"/>
              </a:rPr>
              <a:t>MIPS 31条指令介绍</a:t>
            </a:r>
            <a:endParaRPr sz="800" kern="10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8703044" y="6511211"/>
            <a:ext cx="211221" cy="215442"/>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453759" y="6511210"/>
            <a:ext cx="1412240" cy="213995"/>
          </a:xfrm>
          <a:prstGeom prst="rect">
            <a:avLst/>
          </a:prstGeom>
        </p:spPr>
        <p:txBody>
          <a:bodyPr wrap="none" lIns="0">
            <a:spAutoFit/>
          </a:bodyPr>
          <a:lstStyle/>
          <a:p>
            <a:r>
              <a:rPr lang="zh-CN" altLang="en-US" sz="800" b="1" kern="100" smtClean="0">
                <a:solidFill>
                  <a:schemeClr val="tx1">
                    <a:lumMod val="50000"/>
                    <a:lumOff val="50000"/>
                  </a:schemeClr>
                </a:solidFill>
                <a:latin typeface="微软雅黑" panose="020B0503020204020204" pitchFamily="34" charset="-122"/>
                <a:ea typeface="微软雅黑" panose="020B0503020204020204" pitchFamily="34" charset="-122"/>
              </a:rPr>
              <a:t>同济大学电子与信息工程学院</a:t>
            </a:r>
            <a:endParaRPr lang="zh-CN" altLang="en-US" sz="800" b="1" kern="10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61950" y="371408"/>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smtClean="0"/>
              <a:t>单击此处编辑母版标题样式</a:t>
            </a:r>
            <a:endParaRPr lang="zh-CN" altLang="en-US"/>
          </a:p>
        </p:txBody>
      </p:sp>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r="69975"/>
          <a:stretch>
            <a:fillRect/>
          </a:stretch>
        </p:blipFill>
        <p:spPr>
          <a:xfrm>
            <a:off x="8041082" y="247834"/>
            <a:ext cx="865985" cy="86967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3">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userDrawn="1"/>
        </p:nvSpPr>
        <p:spPr bwMode="auto">
          <a:xfrm>
            <a:off x="-6324600" y="60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endParaRPr lang="zh-CN" altLang="en-US">
              <a:ea typeface="微软雅黑" panose="020B0503020204020204" pitchFamily="34" charset="-122"/>
            </a:endParaRPr>
          </a:p>
        </p:txBody>
      </p:sp>
      <p:sp>
        <p:nvSpPr>
          <p:cNvPr id="1027" name="TextBox 3"/>
          <p:cNvSpPr txBox="1">
            <a:spLocks noChangeArrowheads="1"/>
          </p:cNvSpPr>
          <p:nvPr userDrawn="1"/>
        </p:nvSpPr>
        <p:spPr bwMode="auto">
          <a:xfrm>
            <a:off x="2081213" y="2679700"/>
            <a:ext cx="550227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algn="l" eaLnBrk="1" hangingPunct="1"/>
            <a:endParaRPr lang="zh-CN" altLang="en-US" sz="180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6523" t="15384" b="513"/>
          <a:stretch>
            <a:fillRect/>
          </a:stretch>
        </p:blipFill>
        <p:spPr bwMode="auto">
          <a:xfrm>
            <a:off x="0" y="1"/>
            <a:ext cx="9143999" cy="4760686"/>
          </a:xfrm>
          <a:prstGeom prst="rect">
            <a:avLst/>
          </a:prstGeom>
          <a:noFill/>
          <a:extLst>
            <a:ext uri="{909E8E84-426E-40DD-AFC4-6F175D3DCCD1}">
              <a14:hiddenFill xmlns:a14="http://schemas.microsoft.com/office/drawing/2010/main">
                <a:solidFill>
                  <a:srgbClr val="FFFFFF"/>
                </a:solidFill>
              </a14:hiddenFill>
            </a:ext>
          </a:extLst>
        </p:spPr>
      </p:pic>
      <p:sp>
        <p:nvSpPr>
          <p:cNvPr id="15" name="任意多边形 14"/>
          <p:cNvSpPr/>
          <p:nvPr/>
        </p:nvSpPr>
        <p:spPr>
          <a:xfrm>
            <a:off x="0" y="2842036"/>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任意多边形 21"/>
          <p:cNvSpPr/>
          <p:nvPr/>
        </p:nvSpPr>
        <p:spPr>
          <a:xfrm>
            <a:off x="0" y="3366020"/>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52000"/>
                  <a:lumOff val="48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sp>
        <p:nvSpPr>
          <p:cNvPr id="18" name="标题 3"/>
          <p:cNvSpPr>
            <a:spLocks noGrp="1"/>
          </p:cNvSpPr>
          <p:nvPr>
            <p:ph type="title" idx="4294967295"/>
          </p:nvPr>
        </p:nvSpPr>
        <p:spPr>
          <a:xfrm>
            <a:off x="503238" y="5272088"/>
            <a:ext cx="5135563" cy="583565"/>
          </a:xfrm>
          <a:prstGeom prst="rect">
            <a:avLst/>
          </a:prstGeom>
        </p:spPr>
        <p:txBody>
          <a:bodyPr wrap="square">
            <a:spAutoFit/>
          </a:bodyPr>
          <a:lstStyle/>
          <a:p>
            <a:pPr algn="l">
              <a:lnSpc>
                <a:spcPct val="100000"/>
              </a:lnSpc>
            </a:pPr>
            <a:r>
              <a:rPr sz="3200">
                <a:solidFill>
                  <a:srgbClr val="04619D"/>
                </a:solidFill>
              </a:rPr>
              <a:t>7.3 MIPS 31条指令介绍</a:t>
            </a:r>
            <a:endParaRPr sz="3200">
              <a:solidFill>
                <a:srgbClr val="04619D"/>
              </a:solidFill>
            </a:endParaRP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69975"/>
          <a:stretch>
            <a:fillRect/>
          </a:stretch>
        </p:blipFill>
        <p:spPr>
          <a:xfrm>
            <a:off x="7513630" y="5143321"/>
            <a:ext cx="1456200" cy="14623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0075" y="1623695"/>
            <a:ext cx="8216900" cy="396938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格式:  J target </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目的:  在256MB的范围内跳转</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描述:  该指令无条件跳转到一个绝对地址，instr_index有26位，在左移过后访问空间能达到228B，既是256M。</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操作：</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I:</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I+1: PC ← PC</a:t>
            </a:r>
            <a:r>
              <a:rPr sz="1400" b="1">
                <a:solidFill>
                  <a:schemeClr val="tx1">
                    <a:lumMod val="75000"/>
                    <a:lumOff val="25000"/>
                  </a:schemeClr>
                </a:solidFill>
                <a:latin typeface="微软雅黑" panose="020B0503020204020204" pitchFamily="34" charset="-122"/>
                <a:ea typeface="微软雅黑" panose="020B0503020204020204" pitchFamily="34" charset="-122"/>
              </a:rPr>
              <a:t>GPRLEN-1..28 </a:t>
            </a:r>
            <a:r>
              <a:rPr b="1">
                <a:solidFill>
                  <a:schemeClr val="tx1">
                    <a:lumMod val="75000"/>
                    <a:lumOff val="25000"/>
                  </a:schemeClr>
                </a:solidFill>
                <a:latin typeface="微软雅黑" panose="020B0503020204020204" pitchFamily="34" charset="-122"/>
                <a:ea typeface="微软雅黑" panose="020B0503020204020204" pitchFamily="34" charset="-122"/>
              </a:rPr>
              <a:t>|| instr_index || 0</a:t>
            </a:r>
            <a:r>
              <a:rPr b="1" baseline="30000">
                <a:solidFill>
                  <a:schemeClr val="tx1">
                    <a:lumMod val="75000"/>
                    <a:lumOff val="25000"/>
                  </a:schemeClr>
                </a:solidFill>
                <a:uFillTx/>
                <a:latin typeface="微软雅黑" panose="020B0503020204020204" pitchFamily="34" charset="-122"/>
                <a:ea typeface="微软雅黑" panose="020B0503020204020204" pitchFamily="34" charset="-122"/>
              </a:rPr>
              <a:t>2</a:t>
            </a:r>
            <a:endParaRPr b="1" baseline="30000">
              <a:solidFill>
                <a:schemeClr val="tx1">
                  <a:lumMod val="75000"/>
                  <a:lumOff val="25000"/>
                </a:schemeClr>
              </a:solidFill>
              <a:uFillTx/>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J</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767205"/>
            <a:ext cx="8216900" cy="396938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格式:  JAL target </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目的:  在256MB范围内执行一个过程调用</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描述:  在跳转到指定地址执行子程序调用的同时，在31号寄存器中存放返回地址（当前地址后的第二条指令地址）。</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操作：</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I:  GPR[31] ←PC + 8</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I+1:  PC ←PC</a:t>
            </a:r>
            <a:r>
              <a:rPr sz="1400" b="1">
                <a:solidFill>
                  <a:schemeClr val="tx1">
                    <a:lumMod val="75000"/>
                    <a:lumOff val="25000"/>
                  </a:schemeClr>
                </a:solidFill>
                <a:latin typeface="微软雅黑" panose="020B0503020204020204" pitchFamily="34" charset="-122"/>
                <a:ea typeface="微软雅黑" panose="020B0503020204020204" pitchFamily="34" charset="-122"/>
              </a:rPr>
              <a:t>GPRLEN-1..28</a:t>
            </a:r>
            <a:r>
              <a:rPr b="1">
                <a:solidFill>
                  <a:schemeClr val="tx1">
                    <a:lumMod val="75000"/>
                    <a:lumOff val="25000"/>
                  </a:schemeClr>
                </a:solidFill>
                <a:latin typeface="微软雅黑" panose="020B0503020204020204" pitchFamily="34" charset="-122"/>
                <a:ea typeface="微软雅黑" panose="020B0503020204020204" pitchFamily="34" charset="-122"/>
              </a:rPr>
              <a:t> || instr_index || 0</a:t>
            </a:r>
            <a:r>
              <a:rPr b="1" baseline="30000">
                <a:solidFill>
                  <a:schemeClr val="tx1">
                    <a:lumMod val="75000"/>
                    <a:lumOff val="25000"/>
                  </a:schemeClr>
                </a:solidFill>
                <a:uFillTx/>
                <a:latin typeface="微软雅黑" panose="020B0503020204020204" pitchFamily="34" charset="-122"/>
                <a:ea typeface="微软雅黑" panose="020B0503020204020204" pitchFamily="34" charset="-122"/>
              </a:rPr>
              <a:t>2</a:t>
            </a:r>
            <a:endParaRPr b="1" baseline="30000">
              <a:solidFill>
                <a:schemeClr val="tx1">
                  <a:lumMod val="75000"/>
                  <a:lumOff val="25000"/>
                </a:schemeClr>
              </a:solidFill>
              <a:uFillTx/>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JAL</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5077460"/>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格式:  JR rs </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目的:  使用寄存器的跳转指令</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描述:  PC ← rs</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跳转地址存放在通用寄存器rs中，直接跳转到寄存器所存地址。</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I:  temp ← GPR[rs]</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I+1:  if Config1</a:t>
            </a:r>
            <a:r>
              <a:rPr sz="1000" b="1">
                <a:solidFill>
                  <a:schemeClr val="tx1">
                    <a:lumMod val="75000"/>
                    <a:lumOff val="25000"/>
                  </a:schemeClr>
                </a:solidFill>
                <a:latin typeface="微软雅黑" panose="020B0503020204020204" pitchFamily="34" charset="-122"/>
                <a:ea typeface="微软雅黑" panose="020B0503020204020204" pitchFamily="34" charset="-122"/>
              </a:rPr>
              <a:t>CA</a:t>
            </a:r>
            <a:r>
              <a:rPr sz="1800" b="1">
                <a:solidFill>
                  <a:schemeClr val="tx1">
                    <a:lumMod val="75000"/>
                    <a:lumOff val="25000"/>
                  </a:schemeClr>
                </a:solidFill>
                <a:latin typeface="微软雅黑" panose="020B0503020204020204" pitchFamily="34" charset="-122"/>
                <a:ea typeface="微软雅黑" panose="020B0503020204020204" pitchFamily="34" charset="-122"/>
              </a:rPr>
              <a:t> = 0 then</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PC ← temp</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else</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PC ← temp</a:t>
            </a:r>
            <a:r>
              <a:rPr sz="1000" b="1">
                <a:solidFill>
                  <a:schemeClr val="tx1">
                    <a:lumMod val="75000"/>
                    <a:lumOff val="25000"/>
                  </a:schemeClr>
                </a:solidFill>
                <a:latin typeface="微软雅黑" panose="020B0503020204020204" pitchFamily="34" charset="-122"/>
                <a:ea typeface="微软雅黑" panose="020B0503020204020204" pitchFamily="34" charset="-122"/>
              </a:rPr>
              <a:t>GPRLEN-1..1</a:t>
            </a:r>
            <a:r>
              <a:rPr sz="1800" b="1">
                <a:solidFill>
                  <a:schemeClr val="tx1">
                    <a:lumMod val="75000"/>
                    <a:lumOff val="25000"/>
                  </a:schemeClr>
                </a:solidFill>
                <a:latin typeface="微软雅黑" panose="020B0503020204020204" pitchFamily="34" charset="-122"/>
                <a:ea typeface="微软雅黑" panose="020B0503020204020204" pitchFamily="34" charset="-122"/>
              </a:rPr>
              <a:t> || 0</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ISAMode ← temp</a:t>
            </a:r>
            <a:r>
              <a:rPr sz="1000" b="1">
                <a:solidFill>
                  <a:schemeClr val="tx1">
                    <a:lumMod val="75000"/>
                    <a:lumOff val="25000"/>
                  </a:schemeClr>
                </a:solidFill>
                <a:latin typeface="微软雅黑" panose="020B0503020204020204" pitchFamily="34" charset="-122"/>
                <a:ea typeface="微软雅黑" panose="020B0503020204020204" pitchFamily="34" charset="-122"/>
              </a:rPr>
              <a:t>0</a:t>
            </a:r>
            <a:endParaRPr sz="1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endif</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JR</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135" y="1687830"/>
            <a:ext cx="8216900" cy="396938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格式:  LUI rt, immediate </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目的:  把一个立即数载入到寄存器的高位，低位补0</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描述:  rt ← immediate || 0</a:t>
            </a:r>
            <a:r>
              <a:rPr b="1" baseline="30000">
                <a:solidFill>
                  <a:schemeClr val="tx1">
                    <a:lumMod val="75000"/>
                    <a:lumOff val="25000"/>
                  </a:schemeClr>
                </a:solidFill>
                <a:uFillTx/>
                <a:latin typeface="微软雅黑" panose="020B0503020204020204" pitchFamily="34" charset="-122"/>
                <a:ea typeface="微软雅黑" panose="020B0503020204020204" pitchFamily="34" charset="-122"/>
              </a:rPr>
              <a:t>16</a:t>
            </a:r>
            <a:endParaRPr b="1" baseline="3000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	将一个16位的立即数载入到通用寄存器rt的高位，低16位补0。</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操作：</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GPR[rt] ← immediate || 0</a:t>
            </a:r>
            <a:r>
              <a:rPr b="1" baseline="30000">
                <a:solidFill>
                  <a:schemeClr val="tx1">
                    <a:lumMod val="75000"/>
                    <a:lumOff val="25000"/>
                  </a:schemeClr>
                </a:solidFill>
                <a:uFillTx/>
                <a:latin typeface="微软雅黑" panose="020B0503020204020204" pitchFamily="34" charset="-122"/>
                <a:ea typeface="微软雅黑" panose="020B0503020204020204" pitchFamily="34" charset="-122"/>
              </a:rPr>
              <a:t>16</a:t>
            </a:r>
            <a:endParaRPr b="1" baseline="30000">
              <a:solidFill>
                <a:schemeClr val="tx1">
                  <a:lumMod val="75000"/>
                  <a:lumOff val="25000"/>
                </a:schemeClr>
              </a:solidFill>
              <a:uFillTx/>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LUI</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5077460"/>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格式:  LW rt, offset(base) </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目的:  从内存读取一个字的有符号数据</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描述:  rt ← memory[base+offset]</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从内存中基地址加偏移量所得到的准确地址中的内容加载到通用寄存器rt中。</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vAddr ← sign_extend(offset) + GPR[base]</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if vAddr</a:t>
            </a:r>
            <a:r>
              <a:rPr sz="1000" b="1">
                <a:solidFill>
                  <a:schemeClr val="tx1">
                    <a:lumMod val="75000"/>
                    <a:lumOff val="25000"/>
                  </a:schemeClr>
                </a:solidFill>
                <a:latin typeface="微软雅黑" panose="020B0503020204020204" pitchFamily="34" charset="-122"/>
                <a:ea typeface="微软雅黑" panose="020B0503020204020204" pitchFamily="34" charset="-122"/>
              </a:rPr>
              <a:t>1..0</a:t>
            </a:r>
            <a:r>
              <a:rPr sz="1800" b="1">
                <a:solidFill>
                  <a:schemeClr val="tx1">
                    <a:lumMod val="75000"/>
                    <a:lumOff val="25000"/>
                  </a:schemeClr>
                </a:solidFill>
                <a:latin typeface="微软雅黑" panose="020B0503020204020204" pitchFamily="34" charset="-122"/>
                <a:ea typeface="微软雅黑" panose="020B0503020204020204" pitchFamily="34" charset="-122"/>
              </a:rPr>
              <a:t> ≠ 0</a:t>
            </a:r>
            <a:r>
              <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rPr>
              <a:t>2</a:t>
            </a:r>
            <a:r>
              <a:rPr sz="1800" b="1">
                <a:solidFill>
                  <a:schemeClr val="tx1">
                    <a:lumMod val="75000"/>
                    <a:lumOff val="25000"/>
                  </a:schemeClr>
                </a:solidFill>
                <a:latin typeface="微软雅黑" panose="020B0503020204020204" pitchFamily="34" charset="-122"/>
                <a:ea typeface="微软雅黑" panose="020B0503020204020204" pitchFamily="34" charset="-122"/>
              </a:rPr>
              <a:t> then</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SignalException(AddressError)</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endif</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(pAddr, CCA) ← AddressTranslation (vAddr, DATA, LOAD)</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memword← LoadMemory (CCA, WORD, pAddr, vAddr, DATA)</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GPR[rt] ← memword</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LW</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6105" y="1697990"/>
            <a:ext cx="8216900" cy="396938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格式:  NOR rd, rs, rt </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目的:  按位逻辑或非</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描述:  rd ← rs NOR rt</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将通用寄存器rs和rt中的数据每一位做按位或非操作，将结果存入目标寄存器rd中。</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操作：</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GPR[rd] ← GPR[rs] nor GPR[rt]</a:t>
            </a:r>
            <a:endParaRPr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NOR</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731645"/>
            <a:ext cx="8216900" cy="396938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格式:  OR rd, rs, rt </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目的:  按位逻辑或</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描述:  rd ← rs or rt</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将通用寄存器rs和rt中的数据每一位做按位或操作，将结果存入目标寄存器rd中。</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操作：</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GPR[rd] ← GPR[rs] or GPR[rt]</a:t>
            </a:r>
            <a:endParaRPr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OR</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0075" y="1652905"/>
            <a:ext cx="8216900" cy="396938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格式:  ORI rt, rs, immediate </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目的:  和一个常数做按位逻辑或</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描述:  rt ← rs or immediate</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将通用寄存器rs和经过0扩展的立即数每一位做按位或操作，将结果存入目标寄存器rd中。</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操作：</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GPR[rt] ← GPR[rs] or zero_extend(immediate)</a:t>
            </a:r>
            <a:endParaRPr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ORI</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29080"/>
            <a:ext cx="8216900" cy="5077460"/>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格式:  SLL rd, rt, sa </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目的:  通过数字填充逻辑左移</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描述:  rd ← rt &lt;&lt; sa</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将通用寄存器rt的内容左移sa位，空余出来的位置用0来填充，把结果存入rd寄存器。</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操作：</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s ← sa</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temp ← GPR[rt]</a:t>
            </a:r>
            <a:r>
              <a:rPr sz="1400" b="1">
                <a:solidFill>
                  <a:schemeClr val="tx1">
                    <a:lumMod val="75000"/>
                    <a:lumOff val="25000"/>
                  </a:schemeClr>
                </a:solidFill>
                <a:latin typeface="微软雅黑" panose="020B0503020204020204" pitchFamily="34" charset="-122"/>
                <a:ea typeface="微软雅黑" panose="020B0503020204020204" pitchFamily="34" charset="-122"/>
              </a:rPr>
              <a:t>(31-s)..0</a:t>
            </a:r>
            <a:r>
              <a:rPr b="1">
                <a:solidFill>
                  <a:schemeClr val="tx1">
                    <a:lumMod val="75000"/>
                    <a:lumOff val="25000"/>
                  </a:schemeClr>
                </a:solidFill>
                <a:latin typeface="微软雅黑" panose="020B0503020204020204" pitchFamily="34" charset="-122"/>
                <a:ea typeface="微软雅黑" panose="020B0503020204020204" pitchFamily="34" charset="-122"/>
              </a:rPr>
              <a:t> || 0</a:t>
            </a:r>
            <a:r>
              <a:rPr b="1" baseline="30000">
                <a:solidFill>
                  <a:schemeClr val="tx1">
                    <a:lumMod val="75000"/>
                    <a:lumOff val="25000"/>
                  </a:schemeClr>
                </a:solidFill>
                <a:uFillTx/>
                <a:latin typeface="微软雅黑" panose="020B0503020204020204" pitchFamily="34" charset="-122"/>
                <a:ea typeface="微软雅黑" panose="020B0503020204020204" pitchFamily="34" charset="-122"/>
              </a:rPr>
              <a:t>s</a:t>
            </a:r>
            <a:endParaRPr b="1" baseline="3000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GPR[rd] ← temp</a:t>
            </a:r>
            <a:endParaRPr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SLL</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24624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格式:  SLLV rd, rt, rs </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目的:  通过数字填充逻辑左移</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描述:  rd ← rt &lt;&lt; rs</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将通用寄存器rt的内容逻辑左移，左移的位数保存在rs寄存器中，空余出来的位置用0来填充，把结果存入rd寄存器。</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s ← GPR[rs]</a:t>
            </a:r>
            <a:r>
              <a:rPr sz="1200" b="1">
                <a:solidFill>
                  <a:schemeClr val="tx1">
                    <a:lumMod val="75000"/>
                    <a:lumOff val="25000"/>
                  </a:schemeClr>
                </a:solidFill>
                <a:latin typeface="微软雅黑" panose="020B0503020204020204" pitchFamily="34" charset="-122"/>
                <a:ea typeface="微软雅黑" panose="020B0503020204020204" pitchFamily="34" charset="-122"/>
              </a:rPr>
              <a:t>4..0</a:t>
            </a:r>
            <a:endParaRPr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temp ← GPR[rt]</a:t>
            </a:r>
            <a:r>
              <a:rPr sz="1200" b="1">
                <a:solidFill>
                  <a:schemeClr val="tx1">
                    <a:lumMod val="75000"/>
                    <a:lumOff val="25000"/>
                  </a:schemeClr>
                </a:solidFill>
                <a:latin typeface="微软雅黑" panose="020B0503020204020204" pitchFamily="34" charset="-122"/>
                <a:ea typeface="微软雅黑" panose="020B0503020204020204" pitchFamily="34" charset="-122"/>
              </a:rPr>
              <a:t>(31-s)..0 </a:t>
            </a:r>
            <a:r>
              <a:rPr sz="2000" b="1">
                <a:solidFill>
                  <a:schemeClr val="tx1">
                    <a:lumMod val="75000"/>
                    <a:lumOff val="25000"/>
                  </a:schemeClr>
                </a:solidFill>
                <a:latin typeface="微软雅黑" panose="020B0503020204020204" pitchFamily="34" charset="-122"/>
                <a:ea typeface="微软雅黑" panose="020B0503020204020204" pitchFamily="34" charset="-122"/>
              </a:rPr>
              <a:t>|| 0</a:t>
            </a:r>
            <a:r>
              <a:rPr sz="2000" b="1" baseline="30000">
                <a:solidFill>
                  <a:schemeClr val="tx1">
                    <a:lumMod val="75000"/>
                    <a:lumOff val="25000"/>
                  </a:schemeClr>
                </a:solidFill>
                <a:uFillTx/>
                <a:latin typeface="微软雅黑" panose="020B0503020204020204" pitchFamily="34" charset="-122"/>
                <a:ea typeface="微软雅黑" panose="020B0503020204020204" pitchFamily="34" charset="-122"/>
              </a:rPr>
              <a:t>s</a:t>
            </a:r>
            <a:endParaRPr sz="2000" b="1" baseline="3000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GPR[rd] ← temp</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SLLV</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89267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格式： ADD rd, rs, rt</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	目的:  与32位数相加</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描述:  rd ← rs + rt</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将通用寄存器中存的32位数据rs与rt相加产生一个32位数据存入目标寄存器rd。</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 如果发生了溢出，则rd不改变并且产生一个溢出的异常。</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 如果相加不溢出，则产生的32位数据直接存入目标寄存器rd。</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temp ←(GPR[rs]</a:t>
            </a:r>
            <a:r>
              <a:rPr sz="900" b="1">
                <a:solidFill>
                  <a:schemeClr val="tx1">
                    <a:lumMod val="75000"/>
                    <a:lumOff val="25000"/>
                  </a:schemeClr>
                </a:solidFill>
                <a:latin typeface="微软雅黑" panose="020B0503020204020204" pitchFamily="34" charset="-122"/>
                <a:ea typeface="微软雅黑" panose="020B0503020204020204" pitchFamily="34" charset="-122"/>
              </a:rPr>
              <a:t>31</a:t>
            </a:r>
            <a:r>
              <a:rPr sz="1600" b="1">
                <a:solidFill>
                  <a:schemeClr val="tx1">
                    <a:lumMod val="75000"/>
                    <a:lumOff val="25000"/>
                  </a:schemeClr>
                </a:solidFill>
                <a:latin typeface="微软雅黑" panose="020B0503020204020204" pitchFamily="34" charset="-122"/>
                <a:ea typeface="微软雅黑" panose="020B0503020204020204" pitchFamily="34" charset="-122"/>
              </a:rPr>
              <a:t>||GPR[rs]</a:t>
            </a:r>
            <a:r>
              <a:rPr sz="900" b="1">
                <a:solidFill>
                  <a:schemeClr val="tx1">
                    <a:lumMod val="75000"/>
                    <a:lumOff val="25000"/>
                  </a:schemeClr>
                </a:solidFill>
                <a:latin typeface="微软雅黑" panose="020B0503020204020204" pitchFamily="34" charset="-122"/>
                <a:ea typeface="微软雅黑" panose="020B0503020204020204" pitchFamily="34" charset="-122"/>
              </a:rPr>
              <a:t>31..0</a:t>
            </a:r>
            <a:r>
              <a:rPr sz="1600" b="1">
                <a:solidFill>
                  <a:schemeClr val="tx1">
                    <a:lumMod val="75000"/>
                    <a:lumOff val="25000"/>
                  </a:schemeClr>
                </a:solidFill>
                <a:latin typeface="微软雅黑" panose="020B0503020204020204" pitchFamily="34" charset="-122"/>
                <a:ea typeface="微软雅黑" panose="020B0503020204020204" pitchFamily="34" charset="-122"/>
              </a:rPr>
              <a:t>) + (GPR[rt]</a:t>
            </a:r>
            <a:r>
              <a:rPr sz="900" b="1">
                <a:solidFill>
                  <a:schemeClr val="tx1">
                    <a:lumMod val="75000"/>
                    <a:lumOff val="25000"/>
                  </a:schemeClr>
                </a:solidFill>
                <a:latin typeface="微软雅黑" panose="020B0503020204020204" pitchFamily="34" charset="-122"/>
                <a:ea typeface="微软雅黑" panose="020B0503020204020204" pitchFamily="34" charset="-122"/>
              </a:rPr>
              <a:t>31</a:t>
            </a:r>
            <a:r>
              <a:rPr sz="1600" b="1">
                <a:solidFill>
                  <a:schemeClr val="tx1">
                    <a:lumMod val="75000"/>
                    <a:lumOff val="25000"/>
                  </a:schemeClr>
                </a:solidFill>
                <a:latin typeface="微软雅黑" panose="020B0503020204020204" pitchFamily="34" charset="-122"/>
                <a:ea typeface="微软雅黑" panose="020B0503020204020204" pitchFamily="34" charset="-122"/>
              </a:rPr>
              <a:t>||GPR[rt]</a:t>
            </a:r>
            <a:r>
              <a:rPr sz="900" b="1">
                <a:solidFill>
                  <a:schemeClr val="tx1">
                    <a:lumMod val="75000"/>
                    <a:lumOff val="25000"/>
                  </a:schemeClr>
                </a:solidFill>
                <a:latin typeface="微软雅黑" panose="020B0503020204020204" pitchFamily="34" charset="-122"/>
                <a:ea typeface="微软雅黑" panose="020B0503020204020204" pitchFamily="34" charset="-122"/>
              </a:rPr>
              <a:t>31..0</a:t>
            </a:r>
            <a:r>
              <a:rPr sz="1600" b="1">
                <a:solidFill>
                  <a:schemeClr val="tx1">
                    <a:lumMod val="75000"/>
                    <a:lumOff val="25000"/>
                  </a:schemeClr>
                </a:solidFill>
                <a:latin typeface="微软雅黑" panose="020B0503020204020204" pitchFamily="34" charset="-122"/>
                <a:ea typeface="微软雅黑" panose="020B0503020204020204" pitchFamily="34" charset="-122"/>
              </a:rPr>
              <a:t>)</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if temp</a:t>
            </a:r>
            <a:r>
              <a:rPr sz="900" b="1">
                <a:solidFill>
                  <a:schemeClr val="tx1">
                    <a:lumMod val="75000"/>
                    <a:lumOff val="25000"/>
                  </a:schemeClr>
                </a:solidFill>
                <a:latin typeface="微软雅黑" panose="020B0503020204020204" pitchFamily="34" charset="-122"/>
                <a:ea typeface="微软雅黑" panose="020B0503020204020204" pitchFamily="34" charset="-122"/>
              </a:rPr>
              <a:t>32</a:t>
            </a:r>
            <a:r>
              <a:rPr sz="1600" b="1">
                <a:solidFill>
                  <a:schemeClr val="tx1">
                    <a:lumMod val="75000"/>
                    <a:lumOff val="25000"/>
                  </a:schemeClr>
                </a:solidFill>
                <a:latin typeface="微软雅黑" panose="020B0503020204020204" pitchFamily="34" charset="-122"/>
                <a:ea typeface="微软雅黑" panose="020B0503020204020204" pitchFamily="34" charset="-122"/>
              </a:rPr>
              <a:t> ≠temp</a:t>
            </a:r>
            <a:r>
              <a:rPr sz="900" b="1">
                <a:solidFill>
                  <a:schemeClr val="tx1">
                    <a:lumMod val="75000"/>
                    <a:lumOff val="25000"/>
                  </a:schemeClr>
                </a:solidFill>
                <a:latin typeface="微软雅黑" panose="020B0503020204020204" pitchFamily="34" charset="-122"/>
                <a:ea typeface="微软雅黑" panose="020B0503020204020204" pitchFamily="34" charset="-122"/>
              </a:rPr>
              <a:t>31</a:t>
            </a:r>
            <a:r>
              <a:rPr sz="1600" b="1">
                <a:solidFill>
                  <a:schemeClr val="tx1">
                    <a:lumMod val="75000"/>
                    <a:lumOff val="25000"/>
                  </a:schemeClr>
                </a:solidFill>
                <a:latin typeface="微软雅黑" panose="020B0503020204020204" pitchFamily="34" charset="-122"/>
                <a:ea typeface="微软雅黑" panose="020B0503020204020204" pitchFamily="34" charset="-122"/>
              </a:rPr>
              <a:t> then</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SignalException(IntegerOverflow)</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else</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GPR[rd] ←temp</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Endif</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ADD</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66153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格式:  SLT rd, rs, rt </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目的:  通过小于的比较来记录结果</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描述:  rd ←(rs &lt; rt)</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比较在rs和rt寄存器中保存的有符号数，用boolean值保存结果到rd寄存器中。如果rs小于rt，则结果为1，反之结果为0。算数比较不会引起溢出异常。</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if GPR[rs] &lt; GPR[rt] then</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GPR[rd] ← 0</a:t>
            </a:r>
            <a:r>
              <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rPr>
              <a:t>GPRLEN-1</a:t>
            </a:r>
            <a:r>
              <a:rPr sz="1800" b="1">
                <a:solidFill>
                  <a:schemeClr val="tx1">
                    <a:lumMod val="75000"/>
                    <a:lumOff val="25000"/>
                  </a:schemeClr>
                </a:solidFill>
                <a:latin typeface="微软雅黑" panose="020B0503020204020204" pitchFamily="34" charset="-122"/>
                <a:ea typeface="微软雅黑" panose="020B0503020204020204" pitchFamily="34" charset="-122"/>
              </a:rPr>
              <a:t> || 1</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else</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GPR[rd] ← 0</a:t>
            </a:r>
            <a:r>
              <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rPr>
              <a:t>GPRLEN</a:t>
            </a:r>
            <a:endPar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endif</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SLT</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66153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格式:  SLTI rt, rs, immediate </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目的:  通过跟立即数小于的比较来记录结果</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描述:  rt ←(rs &lt; immediate)</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比较在rs和经过符号扩展的16位立即数，用boolean值保存结果到rd寄存器中。如果rs小于rt，则结果为1，反之结果为0。算数比较不会引起溢出异常。</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if GPR[rs] &lt; sign_extend(immediate) then</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GPR[rd] ← 0</a:t>
            </a:r>
            <a:r>
              <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rPr>
              <a:t>GPRLEN-1</a:t>
            </a:r>
            <a:r>
              <a:rPr sz="1800" b="1">
                <a:solidFill>
                  <a:schemeClr val="tx1">
                    <a:lumMod val="75000"/>
                    <a:lumOff val="25000"/>
                  </a:schemeClr>
                </a:solidFill>
                <a:latin typeface="微软雅黑" panose="020B0503020204020204" pitchFamily="34" charset="-122"/>
                <a:ea typeface="微软雅黑" panose="020B0503020204020204" pitchFamily="34" charset="-122"/>
              </a:rPr>
              <a:t>|| 1</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else</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GPR[rd] ← 0</a:t>
            </a:r>
            <a:r>
              <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rPr>
              <a:t>GPRLEN</a:t>
            </a:r>
            <a:endPar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endif</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SLTI</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66153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格式:  SLTIU rt, rs, immediate </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目的:  通过跟立即数无符号小于的比较来记录结果</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描述:  rt ←(rs &lt; immediate)</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比较在rs和经过0扩展的16位立即数，用boolean值保存结果到rd寄存器中。如果rs小于rt，则结果为1，反之结果为0。算数比较不会引起溢出异常。</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if (0 || GPR[rs]) &lt; (0 || sign_extend(immediate)) then</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GPR[rd] ← 0</a:t>
            </a:r>
            <a:r>
              <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rPr>
              <a:t>GPRLEN-1</a:t>
            </a:r>
            <a:r>
              <a:rPr sz="1800" b="1">
                <a:solidFill>
                  <a:schemeClr val="tx1">
                    <a:lumMod val="75000"/>
                    <a:lumOff val="25000"/>
                  </a:schemeClr>
                </a:solidFill>
                <a:latin typeface="微软雅黑" panose="020B0503020204020204" pitchFamily="34" charset="-122"/>
                <a:ea typeface="微软雅黑" panose="020B0503020204020204" pitchFamily="34" charset="-122"/>
              </a:rPr>
              <a:t> || 1</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else</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GPR[rd] ← 0</a:t>
            </a:r>
            <a:r>
              <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rPr>
              <a:t>GPRLEN</a:t>
            </a:r>
            <a:endPar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endif</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SLTIU</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66153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格式:  SLTU rd, rs, rt </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目的:  通过跟立即数无符号小于的比较来记录结果</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描述:  rd ←(rs &lt; rt)</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比较在rs和rt寄存器中保存的无符号数，用boolean值保存结果到rd寄存器中。如果rs小于rt，则结果为1，反之结果为0。算数比较不会引起溢出异常。</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if (0 || GPR[rs]) &lt; (0 || GPR[rt]) then</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GPR[rd] ← 0</a:t>
            </a:r>
            <a:r>
              <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rPr>
              <a:t>GPRLEN-1</a:t>
            </a:r>
            <a:r>
              <a:rPr sz="1800" b="1">
                <a:solidFill>
                  <a:schemeClr val="tx1">
                    <a:lumMod val="75000"/>
                    <a:lumOff val="25000"/>
                  </a:schemeClr>
                </a:solidFill>
                <a:latin typeface="微软雅黑" panose="020B0503020204020204" pitchFamily="34" charset="-122"/>
                <a:ea typeface="微软雅黑" panose="020B0503020204020204" pitchFamily="34" charset="-122"/>
              </a:rPr>
              <a:t> || 1</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else</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GPR[rd] ← 0</a:t>
            </a:r>
            <a:r>
              <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rPr>
              <a:t>GPRLEN</a:t>
            </a:r>
            <a:endPar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endif</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SLTU</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5077460"/>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格式:  SRA rd, rt, sa </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目的:  通过数字填充算术右移</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描述:  rd ←rt &gt;&gt; sa (arithmetic)</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将通用寄存器rt中的32位内容右移sa位，高位用rt[31]来填充，结果存入通用寄存器rd。</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操作：</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s ← sa</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temp ← (GPR[rt]31)</a:t>
            </a:r>
            <a:r>
              <a:rPr b="1" baseline="30000">
                <a:solidFill>
                  <a:schemeClr val="tx1">
                    <a:lumMod val="75000"/>
                    <a:lumOff val="25000"/>
                  </a:schemeClr>
                </a:solidFill>
                <a:uFillTx/>
                <a:latin typeface="微软雅黑" panose="020B0503020204020204" pitchFamily="34" charset="-122"/>
                <a:ea typeface="微软雅黑" panose="020B0503020204020204" pitchFamily="34" charset="-122"/>
              </a:rPr>
              <a:t>s</a:t>
            </a:r>
            <a:r>
              <a:rPr b="1">
                <a:solidFill>
                  <a:schemeClr val="tx1">
                    <a:lumMod val="75000"/>
                    <a:lumOff val="25000"/>
                  </a:schemeClr>
                </a:solidFill>
                <a:latin typeface="微软雅黑" panose="020B0503020204020204" pitchFamily="34" charset="-122"/>
                <a:ea typeface="微软雅黑" panose="020B0503020204020204" pitchFamily="34" charset="-122"/>
              </a:rPr>
              <a:t> || GPR[rt]</a:t>
            </a:r>
            <a:r>
              <a:rPr sz="1400" b="1">
                <a:solidFill>
                  <a:schemeClr val="tx1">
                    <a:lumMod val="75000"/>
                    <a:lumOff val="25000"/>
                  </a:schemeClr>
                </a:solidFill>
                <a:latin typeface="微软雅黑" panose="020B0503020204020204" pitchFamily="34" charset="-122"/>
                <a:ea typeface="微软雅黑" panose="020B0503020204020204" pitchFamily="34" charset="-122"/>
              </a:rPr>
              <a:t>31..s</a:t>
            </a:r>
            <a:endParaRPr sz="14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GPR[rd] ← temp</a:t>
            </a:r>
            <a:endParaRPr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SRA</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24624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格式:  SRAV rd, rt, rs </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目的:  通过数字填充算术右移</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描述:  rd ←rt &gt;&gt; rs (arithmetic)</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将通用寄存器rt中的32位内容右移，高位用rt[31]来填充，结果存入通用寄存器rd。右移的位数由通用寄存器rs中的0-4bit确定。</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s ← GPR[rs]</a:t>
            </a:r>
            <a:r>
              <a:rPr sz="1200" b="1">
                <a:solidFill>
                  <a:schemeClr val="tx1">
                    <a:lumMod val="75000"/>
                    <a:lumOff val="25000"/>
                  </a:schemeClr>
                </a:solidFill>
                <a:latin typeface="微软雅黑" panose="020B0503020204020204" pitchFamily="34" charset="-122"/>
                <a:ea typeface="微软雅黑" panose="020B0503020204020204" pitchFamily="34" charset="-122"/>
              </a:rPr>
              <a:t>4..0</a:t>
            </a:r>
            <a:endParaRPr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temp ← (GPR[rt]31)</a:t>
            </a:r>
            <a:r>
              <a:rPr sz="2000" b="1" baseline="30000">
                <a:solidFill>
                  <a:schemeClr val="tx1">
                    <a:lumMod val="75000"/>
                    <a:lumOff val="25000"/>
                  </a:schemeClr>
                </a:solidFill>
                <a:uFillTx/>
                <a:latin typeface="微软雅黑" panose="020B0503020204020204" pitchFamily="34" charset="-122"/>
                <a:ea typeface="微软雅黑" panose="020B0503020204020204" pitchFamily="34" charset="-122"/>
              </a:rPr>
              <a:t>s</a:t>
            </a:r>
            <a:r>
              <a:rPr sz="2000" b="1">
                <a:solidFill>
                  <a:schemeClr val="tx1">
                    <a:lumMod val="75000"/>
                    <a:lumOff val="25000"/>
                  </a:schemeClr>
                </a:solidFill>
                <a:latin typeface="微软雅黑" panose="020B0503020204020204" pitchFamily="34" charset="-122"/>
                <a:ea typeface="微软雅黑" panose="020B0503020204020204" pitchFamily="34" charset="-122"/>
              </a:rPr>
              <a:t> || GPR[rt]</a:t>
            </a:r>
            <a:r>
              <a:rPr sz="1200" b="1">
                <a:solidFill>
                  <a:schemeClr val="tx1">
                    <a:lumMod val="75000"/>
                    <a:lumOff val="25000"/>
                  </a:schemeClr>
                </a:solidFill>
                <a:latin typeface="微软雅黑" panose="020B0503020204020204" pitchFamily="34" charset="-122"/>
                <a:ea typeface="微软雅黑" panose="020B0503020204020204" pitchFamily="34" charset="-122"/>
              </a:rPr>
              <a:t>31..s</a:t>
            </a:r>
            <a:endParaRPr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GPR[rd] ← temp</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SRAV</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24624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格式:  SRL rd, rt, sa </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目的:  通过数字填充逻辑右移</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描述:  rd ←rt &gt;&gt; sa (logical)</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将通用寄存器rt中的32位内容右移sa位，高位用0来填充，结果存入通用寄存器rd。</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s ← sa</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temp ← 0</a:t>
            </a:r>
            <a:r>
              <a:rPr sz="2000" b="1" baseline="30000">
                <a:solidFill>
                  <a:schemeClr val="tx1">
                    <a:lumMod val="75000"/>
                    <a:lumOff val="25000"/>
                  </a:schemeClr>
                </a:solidFill>
                <a:uFillTx/>
                <a:latin typeface="微软雅黑" panose="020B0503020204020204" pitchFamily="34" charset="-122"/>
                <a:ea typeface="微软雅黑" panose="020B0503020204020204" pitchFamily="34" charset="-122"/>
              </a:rPr>
              <a:t>s</a:t>
            </a:r>
            <a:r>
              <a:rPr sz="2000" b="1">
                <a:solidFill>
                  <a:schemeClr val="tx1">
                    <a:lumMod val="75000"/>
                    <a:lumOff val="25000"/>
                  </a:schemeClr>
                </a:solidFill>
                <a:latin typeface="微软雅黑" panose="020B0503020204020204" pitchFamily="34" charset="-122"/>
                <a:ea typeface="微软雅黑" panose="020B0503020204020204" pitchFamily="34" charset="-122"/>
              </a:rPr>
              <a:t> || GPR[rt]</a:t>
            </a:r>
            <a:r>
              <a:rPr sz="1200" b="1">
                <a:solidFill>
                  <a:schemeClr val="tx1">
                    <a:lumMod val="75000"/>
                    <a:lumOff val="25000"/>
                  </a:schemeClr>
                </a:solidFill>
                <a:latin typeface="微软雅黑" panose="020B0503020204020204" pitchFamily="34" charset="-122"/>
                <a:ea typeface="微软雅黑" panose="020B0503020204020204" pitchFamily="34" charset="-122"/>
              </a:rPr>
              <a:t>31..s</a:t>
            </a:r>
            <a:endParaRPr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GPR[rd] ← temp</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SRL</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24624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格式:  SRLV rd, rt, rs </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目的:  通过数字填充逻辑右移</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描述:  rd ←rt &gt;&gt; rs (logical)</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将通用寄存器rt中的32位内容右移，高位用rt[31]来填充，结果存入通用寄存器rd。右移的位数由通用寄存器rs中的0-4bit确定。</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s ← GPR[rs]</a:t>
            </a:r>
            <a:r>
              <a:rPr sz="1200" b="1">
                <a:solidFill>
                  <a:schemeClr val="tx1">
                    <a:lumMod val="75000"/>
                    <a:lumOff val="25000"/>
                  </a:schemeClr>
                </a:solidFill>
                <a:latin typeface="微软雅黑" panose="020B0503020204020204" pitchFamily="34" charset="-122"/>
                <a:ea typeface="微软雅黑" panose="020B0503020204020204" pitchFamily="34" charset="-122"/>
              </a:rPr>
              <a:t>4..0</a:t>
            </a:r>
            <a:endParaRPr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temp ← 0</a:t>
            </a:r>
            <a:r>
              <a:rPr sz="2000" b="1" baseline="30000">
                <a:solidFill>
                  <a:schemeClr val="tx1">
                    <a:lumMod val="75000"/>
                    <a:lumOff val="25000"/>
                  </a:schemeClr>
                </a:solidFill>
                <a:uFillTx/>
                <a:latin typeface="微软雅黑" panose="020B0503020204020204" pitchFamily="34" charset="-122"/>
                <a:ea typeface="微软雅黑" panose="020B0503020204020204" pitchFamily="34" charset="-122"/>
              </a:rPr>
              <a:t>s</a:t>
            </a:r>
            <a:r>
              <a:rPr sz="2000" b="1">
                <a:solidFill>
                  <a:schemeClr val="tx1">
                    <a:lumMod val="75000"/>
                    <a:lumOff val="25000"/>
                  </a:schemeClr>
                </a:solidFill>
                <a:latin typeface="微软雅黑" panose="020B0503020204020204" pitchFamily="34" charset="-122"/>
                <a:ea typeface="微软雅黑" panose="020B0503020204020204" pitchFamily="34" charset="-122"/>
              </a:rPr>
              <a:t> || GPR[rt]</a:t>
            </a:r>
            <a:r>
              <a:rPr sz="1200" b="1">
                <a:solidFill>
                  <a:schemeClr val="tx1">
                    <a:lumMod val="75000"/>
                    <a:lumOff val="25000"/>
                  </a:schemeClr>
                </a:solidFill>
                <a:latin typeface="微软雅黑" panose="020B0503020204020204" pitchFamily="34" charset="-122"/>
                <a:ea typeface="微软雅黑" panose="020B0503020204020204" pitchFamily="34" charset="-122"/>
              </a:rPr>
              <a:t>31..s</a:t>
            </a:r>
            <a:endParaRPr sz="12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GPR[rd] ← temp</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SRLV</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89267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格式:  SUB rd, rs, rt MIPS32</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目的:  与32位数相减</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描述:  rd ←rs - rt</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将通用寄存器中存的32位数据rs与rt相减产生一个32位数据存入目标寄存器rd。</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 如果发生了溢出，则rd不改变并且产生一个溢出的异常。</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 如果相加不溢出，则产生的32位数据直接存入目标寄存器rd。</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temp ← (GPR[rs]</a:t>
            </a:r>
            <a:r>
              <a:rPr sz="900" b="1">
                <a:solidFill>
                  <a:schemeClr val="tx1">
                    <a:lumMod val="75000"/>
                    <a:lumOff val="25000"/>
                  </a:schemeClr>
                </a:solidFill>
                <a:latin typeface="微软雅黑" panose="020B0503020204020204" pitchFamily="34" charset="-122"/>
                <a:ea typeface="微软雅黑" panose="020B0503020204020204" pitchFamily="34" charset="-122"/>
              </a:rPr>
              <a:t>31</a:t>
            </a:r>
            <a:r>
              <a:rPr sz="1600" b="1">
                <a:solidFill>
                  <a:schemeClr val="tx1">
                    <a:lumMod val="75000"/>
                    <a:lumOff val="25000"/>
                  </a:schemeClr>
                </a:solidFill>
                <a:latin typeface="微软雅黑" panose="020B0503020204020204" pitchFamily="34" charset="-122"/>
                <a:ea typeface="微软雅黑" panose="020B0503020204020204" pitchFamily="34" charset="-122"/>
              </a:rPr>
              <a:t>||GPR[rs]</a:t>
            </a:r>
            <a:r>
              <a:rPr sz="900" b="1">
                <a:solidFill>
                  <a:schemeClr val="tx1">
                    <a:lumMod val="75000"/>
                    <a:lumOff val="25000"/>
                  </a:schemeClr>
                </a:solidFill>
                <a:latin typeface="微软雅黑" panose="020B0503020204020204" pitchFamily="34" charset="-122"/>
                <a:ea typeface="微软雅黑" panose="020B0503020204020204" pitchFamily="34" charset="-122"/>
              </a:rPr>
              <a:t>31..0</a:t>
            </a:r>
            <a:r>
              <a:rPr sz="1600" b="1">
                <a:solidFill>
                  <a:schemeClr val="tx1">
                    <a:lumMod val="75000"/>
                    <a:lumOff val="25000"/>
                  </a:schemeClr>
                </a:solidFill>
                <a:latin typeface="微软雅黑" panose="020B0503020204020204" pitchFamily="34" charset="-122"/>
                <a:ea typeface="微软雅黑" panose="020B0503020204020204" pitchFamily="34" charset="-122"/>
              </a:rPr>
              <a:t>) - (GPR[rt]</a:t>
            </a:r>
            <a:r>
              <a:rPr sz="900" b="1">
                <a:solidFill>
                  <a:schemeClr val="tx1">
                    <a:lumMod val="75000"/>
                    <a:lumOff val="25000"/>
                  </a:schemeClr>
                </a:solidFill>
                <a:latin typeface="微软雅黑" panose="020B0503020204020204" pitchFamily="34" charset="-122"/>
                <a:ea typeface="微软雅黑" panose="020B0503020204020204" pitchFamily="34" charset="-122"/>
              </a:rPr>
              <a:t>31</a:t>
            </a:r>
            <a:r>
              <a:rPr sz="1600" b="1">
                <a:solidFill>
                  <a:schemeClr val="tx1">
                    <a:lumMod val="75000"/>
                    <a:lumOff val="25000"/>
                  </a:schemeClr>
                </a:solidFill>
                <a:latin typeface="微软雅黑" panose="020B0503020204020204" pitchFamily="34" charset="-122"/>
                <a:ea typeface="微软雅黑" panose="020B0503020204020204" pitchFamily="34" charset="-122"/>
              </a:rPr>
              <a:t>||GPR[rt]</a:t>
            </a:r>
            <a:r>
              <a:rPr sz="900" b="1">
                <a:solidFill>
                  <a:schemeClr val="tx1">
                    <a:lumMod val="75000"/>
                    <a:lumOff val="25000"/>
                  </a:schemeClr>
                </a:solidFill>
                <a:latin typeface="微软雅黑" panose="020B0503020204020204" pitchFamily="34" charset="-122"/>
                <a:ea typeface="微软雅黑" panose="020B0503020204020204" pitchFamily="34" charset="-122"/>
              </a:rPr>
              <a:t>31..0</a:t>
            </a:r>
            <a:r>
              <a:rPr sz="1600" b="1">
                <a:solidFill>
                  <a:schemeClr val="tx1">
                    <a:lumMod val="75000"/>
                    <a:lumOff val="25000"/>
                  </a:schemeClr>
                </a:solidFill>
                <a:latin typeface="微软雅黑" panose="020B0503020204020204" pitchFamily="34" charset="-122"/>
                <a:ea typeface="微软雅黑" panose="020B0503020204020204" pitchFamily="34" charset="-122"/>
              </a:rPr>
              <a:t>)</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if temp</a:t>
            </a:r>
            <a:r>
              <a:rPr sz="900" b="1">
                <a:solidFill>
                  <a:schemeClr val="tx1">
                    <a:lumMod val="75000"/>
                    <a:lumOff val="25000"/>
                  </a:schemeClr>
                </a:solidFill>
                <a:latin typeface="微软雅黑" panose="020B0503020204020204" pitchFamily="34" charset="-122"/>
                <a:ea typeface="微软雅黑" panose="020B0503020204020204" pitchFamily="34" charset="-122"/>
              </a:rPr>
              <a:t>32</a:t>
            </a:r>
            <a:r>
              <a:rPr sz="1600" b="1">
                <a:solidFill>
                  <a:schemeClr val="tx1">
                    <a:lumMod val="75000"/>
                    <a:lumOff val="25000"/>
                  </a:schemeClr>
                </a:solidFill>
                <a:latin typeface="微软雅黑" panose="020B0503020204020204" pitchFamily="34" charset="-122"/>
                <a:ea typeface="微软雅黑" panose="020B0503020204020204" pitchFamily="34" charset="-122"/>
              </a:rPr>
              <a:t> ≠ temp</a:t>
            </a:r>
            <a:r>
              <a:rPr sz="900" b="1">
                <a:solidFill>
                  <a:schemeClr val="tx1">
                    <a:lumMod val="75000"/>
                    <a:lumOff val="25000"/>
                  </a:schemeClr>
                </a:solidFill>
                <a:latin typeface="微软雅黑" panose="020B0503020204020204" pitchFamily="34" charset="-122"/>
                <a:ea typeface="微软雅黑" panose="020B0503020204020204" pitchFamily="34" charset="-122"/>
              </a:rPr>
              <a:t>31</a:t>
            </a:r>
            <a:r>
              <a:rPr sz="1600" b="1">
                <a:solidFill>
                  <a:schemeClr val="tx1">
                    <a:lumMod val="75000"/>
                    <a:lumOff val="25000"/>
                  </a:schemeClr>
                </a:solidFill>
                <a:latin typeface="微软雅黑" panose="020B0503020204020204" pitchFamily="34" charset="-122"/>
                <a:ea typeface="微软雅黑" panose="020B0503020204020204" pitchFamily="34" charset="-122"/>
              </a:rPr>
              <a:t> then</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SignalException(IntegerOverflow)</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else</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GPR[rd] ← temp</a:t>
            </a:r>
            <a:r>
              <a:rPr sz="900" b="1">
                <a:solidFill>
                  <a:schemeClr val="tx1">
                    <a:lumMod val="75000"/>
                    <a:lumOff val="25000"/>
                  </a:schemeClr>
                </a:solidFill>
                <a:latin typeface="微软雅黑" panose="020B0503020204020204" pitchFamily="34" charset="-122"/>
                <a:ea typeface="微软雅黑" panose="020B0503020204020204" pitchFamily="34" charset="-122"/>
              </a:rPr>
              <a:t>31..0</a:t>
            </a:r>
            <a:endParaRPr sz="9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endif</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SUB</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24624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格式:  SUBU rd, rs, rt</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目的:  32位数据相减</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描述:  rd ←rs - rt</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将通用寄存器中存的32位数据rs与rt相减产生一个32位数据存入目标寄存器rd。</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在任何情况下都不会有溢出的异常。</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temp ← GPR[rs] - GPR[rt]</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GPR[rd] ← temp</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SUBU</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89267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格式:  ADDI rt, rs, immediate </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目的:  使32位数据与一个立即数相加</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描述:  rt ← rs + immediate</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16位有符号立即数与通用寄存器rs中的32位数相加产生一个32位的数存入目标寄存器rt。</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 如果发生了溢出，则rt不改变并且产生一个溢出的异常。</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 如果相加不溢出，则结果存入目标寄存器rt。</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temp ←(GPR[rs]</a:t>
            </a:r>
            <a:r>
              <a:rPr sz="900" b="1">
                <a:solidFill>
                  <a:schemeClr val="tx1">
                    <a:lumMod val="75000"/>
                    <a:lumOff val="25000"/>
                  </a:schemeClr>
                </a:solidFill>
                <a:latin typeface="微软雅黑" panose="020B0503020204020204" pitchFamily="34" charset="-122"/>
                <a:ea typeface="微软雅黑" panose="020B0503020204020204" pitchFamily="34" charset="-122"/>
              </a:rPr>
              <a:t>31</a:t>
            </a:r>
            <a:r>
              <a:rPr sz="1600" b="1">
                <a:solidFill>
                  <a:schemeClr val="tx1">
                    <a:lumMod val="75000"/>
                    <a:lumOff val="25000"/>
                  </a:schemeClr>
                </a:solidFill>
                <a:latin typeface="微软雅黑" panose="020B0503020204020204" pitchFamily="34" charset="-122"/>
                <a:ea typeface="微软雅黑" panose="020B0503020204020204" pitchFamily="34" charset="-122"/>
              </a:rPr>
              <a:t>||GPR[rs]</a:t>
            </a:r>
            <a:r>
              <a:rPr sz="900" b="1">
                <a:solidFill>
                  <a:schemeClr val="tx1">
                    <a:lumMod val="75000"/>
                    <a:lumOff val="25000"/>
                  </a:schemeClr>
                </a:solidFill>
                <a:latin typeface="微软雅黑" panose="020B0503020204020204" pitchFamily="34" charset="-122"/>
                <a:ea typeface="微软雅黑" panose="020B0503020204020204" pitchFamily="34" charset="-122"/>
              </a:rPr>
              <a:t>31..0</a:t>
            </a:r>
            <a:r>
              <a:rPr sz="1600" b="1">
                <a:solidFill>
                  <a:schemeClr val="tx1">
                    <a:lumMod val="75000"/>
                    <a:lumOff val="25000"/>
                  </a:schemeClr>
                </a:solidFill>
                <a:latin typeface="微软雅黑" panose="020B0503020204020204" pitchFamily="34" charset="-122"/>
                <a:ea typeface="微软雅黑" panose="020B0503020204020204" pitchFamily="34" charset="-122"/>
              </a:rPr>
              <a:t>) + sign_extend(immediate)</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if temp</a:t>
            </a:r>
            <a:r>
              <a:rPr sz="900" b="1">
                <a:solidFill>
                  <a:schemeClr val="tx1">
                    <a:lumMod val="75000"/>
                    <a:lumOff val="25000"/>
                  </a:schemeClr>
                </a:solidFill>
                <a:latin typeface="微软雅黑" panose="020B0503020204020204" pitchFamily="34" charset="-122"/>
                <a:ea typeface="微软雅黑" panose="020B0503020204020204" pitchFamily="34" charset="-122"/>
              </a:rPr>
              <a:t>32</a:t>
            </a:r>
            <a:r>
              <a:rPr sz="1600" b="1">
                <a:solidFill>
                  <a:schemeClr val="tx1">
                    <a:lumMod val="75000"/>
                    <a:lumOff val="25000"/>
                  </a:schemeClr>
                </a:solidFill>
                <a:latin typeface="微软雅黑" panose="020B0503020204020204" pitchFamily="34" charset="-122"/>
                <a:ea typeface="微软雅黑" panose="020B0503020204020204" pitchFamily="34" charset="-122"/>
              </a:rPr>
              <a:t> ≠ temp</a:t>
            </a:r>
            <a:r>
              <a:rPr sz="900" b="1">
                <a:solidFill>
                  <a:schemeClr val="tx1">
                    <a:lumMod val="75000"/>
                    <a:lumOff val="25000"/>
                  </a:schemeClr>
                </a:solidFill>
                <a:latin typeface="微软雅黑" panose="020B0503020204020204" pitchFamily="34" charset="-122"/>
                <a:ea typeface="微软雅黑" panose="020B0503020204020204" pitchFamily="34" charset="-122"/>
              </a:rPr>
              <a:t>31</a:t>
            </a:r>
            <a:r>
              <a:rPr sz="1600" b="1">
                <a:solidFill>
                  <a:schemeClr val="tx1">
                    <a:lumMod val="75000"/>
                    <a:lumOff val="25000"/>
                  </a:schemeClr>
                </a:solidFill>
                <a:latin typeface="微软雅黑" panose="020B0503020204020204" pitchFamily="34" charset="-122"/>
                <a:ea typeface="微软雅黑" panose="020B0503020204020204" pitchFamily="34" charset="-122"/>
              </a:rPr>
              <a:t> then</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SignalException(IntegerOverflow)</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else</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GPR[rt] ←temp</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endif</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ADD</a:t>
            </a:r>
            <a:r>
              <a:rPr lang="en-US" altLang="zh-CN" b="1"/>
              <a:t>I</a:t>
            </a:r>
            <a:endParaRPr lang="en-US" altLang="zh-CN"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489267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格式:  SW rt, offset(base) </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目的:  存一个字到内存</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描述:  memory[base+offset] ←rt</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将通用寄存器rt中的32位数据存入内存中的有效地址，有效地址由基地址和16位偏移量相加所得。</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vAddr ← sign_extend(offset) + GPR[base]</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if vAddr</a:t>
            </a:r>
            <a:r>
              <a:rPr sz="900" b="1">
                <a:solidFill>
                  <a:schemeClr val="tx1">
                    <a:lumMod val="75000"/>
                    <a:lumOff val="25000"/>
                  </a:schemeClr>
                </a:solidFill>
                <a:latin typeface="微软雅黑" panose="020B0503020204020204" pitchFamily="34" charset="-122"/>
                <a:ea typeface="微软雅黑" panose="020B0503020204020204" pitchFamily="34" charset="-122"/>
              </a:rPr>
              <a:t>1..0 </a:t>
            </a:r>
            <a:r>
              <a:rPr sz="1600" b="1">
                <a:solidFill>
                  <a:schemeClr val="tx1">
                    <a:lumMod val="75000"/>
                    <a:lumOff val="25000"/>
                  </a:schemeClr>
                </a:solidFill>
                <a:latin typeface="微软雅黑" panose="020B0503020204020204" pitchFamily="34" charset="-122"/>
                <a:ea typeface="微软雅黑" panose="020B0503020204020204" pitchFamily="34" charset="-122"/>
              </a:rPr>
              <a:t>≠ 0</a:t>
            </a:r>
            <a:r>
              <a:rPr sz="1600" b="1" baseline="30000">
                <a:solidFill>
                  <a:schemeClr val="tx1">
                    <a:lumMod val="75000"/>
                    <a:lumOff val="25000"/>
                  </a:schemeClr>
                </a:solidFill>
                <a:uFillTx/>
                <a:latin typeface="微软雅黑" panose="020B0503020204020204" pitchFamily="34" charset="-122"/>
                <a:ea typeface="微软雅黑" panose="020B0503020204020204" pitchFamily="34" charset="-122"/>
              </a:rPr>
              <a:t>2</a:t>
            </a:r>
            <a:r>
              <a:rPr sz="1600" b="1">
                <a:solidFill>
                  <a:schemeClr val="tx1">
                    <a:lumMod val="75000"/>
                    <a:lumOff val="25000"/>
                  </a:schemeClr>
                </a:solidFill>
                <a:latin typeface="微软雅黑" panose="020B0503020204020204" pitchFamily="34" charset="-122"/>
                <a:ea typeface="微软雅黑" panose="020B0503020204020204" pitchFamily="34" charset="-122"/>
              </a:rPr>
              <a:t> then</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SignalException(AddressError)</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endif</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(pAddr, CCA) ← AddressTranslation (vAddr, DATA, STORE)</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dataword← GPR[rt]</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600" b="1">
                <a:solidFill>
                  <a:schemeClr val="tx1">
                    <a:lumMod val="75000"/>
                    <a:lumOff val="25000"/>
                  </a:schemeClr>
                </a:solidFill>
                <a:latin typeface="微软雅黑" panose="020B0503020204020204" pitchFamily="34" charset="-122"/>
                <a:ea typeface="微软雅黑" panose="020B0503020204020204" pitchFamily="34" charset="-122"/>
              </a:rPr>
              <a:t>StoreMemory (CCA, WORD, dataword, pAddr, vAddr, DATA)</a:t>
            </a:r>
            <a:endParaRPr sz="16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SW</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2861310"/>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格式:  XOR rd, rs, rt </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目的:  按位逻辑异或</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描述:  rd ←rs XOR rt</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将通用寄存器rs和rt中的内容按位进行异或操作，将结果存入rd中。</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GPR[rd] ← GPR[rs] xor GPR[rt]</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XOR</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332295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格式:  XORI rt, rs, immediate </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目的:  和一个常数做按位逻辑异或</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描述:  rt ←rs XOR immediate</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将通用寄存器rs和经过0扩展的立即数每一位做按位异或操作，将结果存入目标寄存器rd中。</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GPR[rt] ← GPR[rs] xor zero_extend(immediate)</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XORI</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6523" t="15384" b="513"/>
          <a:stretch>
            <a:fillRect/>
          </a:stretch>
        </p:blipFill>
        <p:spPr bwMode="auto">
          <a:xfrm>
            <a:off x="0" y="1"/>
            <a:ext cx="9143999" cy="4760686"/>
          </a:xfrm>
          <a:prstGeom prst="rect">
            <a:avLst/>
          </a:prstGeom>
          <a:noFill/>
          <a:extLst>
            <a:ext uri="{909E8E84-426E-40DD-AFC4-6F175D3DCCD1}">
              <a14:hiddenFill xmlns:a14="http://schemas.microsoft.com/office/drawing/2010/main">
                <a:solidFill>
                  <a:srgbClr val="FFFFFF"/>
                </a:solidFill>
              </a14:hiddenFill>
            </a:ext>
          </a:extLst>
        </p:spPr>
      </p:pic>
      <p:sp>
        <p:nvSpPr>
          <p:cNvPr id="14" name="任意多边形 13"/>
          <p:cNvSpPr/>
          <p:nvPr/>
        </p:nvSpPr>
        <p:spPr>
          <a:xfrm>
            <a:off x="0" y="2842036"/>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任意多边形 14"/>
          <p:cNvSpPr/>
          <p:nvPr/>
        </p:nvSpPr>
        <p:spPr>
          <a:xfrm>
            <a:off x="0" y="3379990"/>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52000"/>
                  <a:lumOff val="48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sp>
        <p:nvSpPr>
          <p:cNvPr id="8" name="TextBox 8"/>
          <p:cNvSpPr txBox="1"/>
          <p:nvPr/>
        </p:nvSpPr>
        <p:spPr>
          <a:xfrm>
            <a:off x="6588842" y="5305300"/>
            <a:ext cx="2228139" cy="1200329"/>
          </a:xfrm>
          <a:prstGeom prst="rect">
            <a:avLst/>
          </a:prstGeom>
          <a:noFill/>
        </p:spPr>
        <p:txBody>
          <a:bodyPr wrap="square" rtlCol="0">
            <a:spAutoFit/>
          </a:bodyPr>
          <a:lstStyle/>
          <a:p>
            <a:pPr algn="r">
              <a:lnSpc>
                <a:spcPct val="120000"/>
              </a:lnSpc>
            </a:pPr>
            <a:r>
              <a:rPr lang="zh-CN" altLang="en-US" sz="3600" b="1" smtClean="0">
                <a:solidFill>
                  <a:srgbClr val="04619D"/>
                </a:solidFill>
                <a:latin typeface="Arial" panose="020B0604020202020204" pitchFamily="34" charset="0"/>
                <a:ea typeface="微软雅黑" panose="020B0503020204020204" pitchFamily="34" charset="-122"/>
                <a:cs typeface="Arial" panose="020B0604020202020204" pitchFamily="34" charset="0"/>
              </a:rPr>
              <a:t>谢谢聆听</a:t>
            </a:r>
            <a:endParaRPr lang="en-US" altLang="zh-CN" sz="3600" b="1" dirty="0" smtClean="0">
              <a:solidFill>
                <a:srgbClr val="04619D"/>
              </a:solidFill>
              <a:latin typeface="Arial" panose="020B0604020202020204" pitchFamily="34" charset="0"/>
              <a:ea typeface="微软雅黑" panose="020B0503020204020204" pitchFamily="34" charset="-122"/>
              <a:cs typeface="Arial" panose="020B0604020202020204" pitchFamily="34" charset="0"/>
            </a:endParaRPr>
          </a:p>
          <a:p>
            <a:pPr algn="r">
              <a:lnSpc>
                <a:spcPct val="120000"/>
              </a:lnSpc>
            </a:pPr>
            <a:r>
              <a:rPr lang="en-US" altLang="zh-CN"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Thank You</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69975"/>
          <a:stretch>
            <a:fillRect/>
          </a:stretch>
        </p:blipFill>
        <p:spPr>
          <a:xfrm>
            <a:off x="352949" y="5516842"/>
            <a:ext cx="865985" cy="869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3550" y="1804035"/>
            <a:ext cx="8216900" cy="424624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格式:  ADDIU rt, rs, immediate </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目的:  使32位数据与一个立即数相加</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描述:  rt ← rs + immediate</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一个16位有符号的立即数与通用寄存器rs中的32位数相加产生一个32位的数存入目标寄存器rt。</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在任何情况下都不会有溢出的异常。</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	操作：</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	temp ←GPR[rs] + sign_extend(immediate)</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2000" b="1">
                <a:solidFill>
                  <a:schemeClr val="tx1">
                    <a:lumMod val="75000"/>
                    <a:lumOff val="25000"/>
                  </a:schemeClr>
                </a:solidFill>
                <a:latin typeface="微软雅黑" panose="020B0503020204020204" pitchFamily="34" charset="-122"/>
                <a:ea typeface="微软雅黑" panose="020B0503020204020204" pitchFamily="34" charset="-122"/>
              </a:rPr>
              <a:t>GPR[rt] ← temp</a:t>
            </a:r>
            <a:endParaRPr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ADDIU</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46100" y="1555115"/>
            <a:ext cx="8216900" cy="5077460"/>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格式:  ADDU rd, rs, rt </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目的:  32位数据相加</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描述:  rd ← rs + rt</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将通用寄存器中存的32位数据rs与rt相加产生一个32位数据存入目标寄存器rd。</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在任何情况下都不会有溢出的异常。</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操作：</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temp ← GPR[rs] + GPR[rt]</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GPR[rd] ← temp</a:t>
            </a:r>
            <a:endParaRPr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ADDU</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58800" y="1638935"/>
            <a:ext cx="8216900" cy="396938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格式:  AND rd, rs, rt</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目的:  按位逻辑与</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描述:  rd ← rs AND rt</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将通用寄存器rs和rd中的数据每一位做按位与操作，将结果存入目标寄存器rd中。</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操作：</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GPR[rd] ← GPR[rs] and GPR[rt]</a:t>
            </a:r>
            <a:endParaRPr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AND</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716405"/>
            <a:ext cx="8216900" cy="396938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格式:  ANDI rt, rs, immediate</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目的:  与一个常数做按位逻辑与</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描述:  rt ← rs AND immediate</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将16位立即数做0扩展后与通用寄存器rs中的32位数据做按位与，将结果存入目标寄存器rt。</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操作：</a:t>
            </a:r>
            <a:endParaRPr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b="1">
                <a:solidFill>
                  <a:schemeClr val="tx1">
                    <a:lumMod val="75000"/>
                    <a:lumOff val="25000"/>
                  </a:schemeClr>
                </a:solidFill>
                <a:latin typeface="微软雅黑" panose="020B0503020204020204" pitchFamily="34" charset="-122"/>
                <a:ea typeface="微软雅黑" panose="020B0503020204020204" pitchFamily="34" charset="-122"/>
              </a:rPr>
              <a:t>GPR[rt] ← GPR[rs] and zero_extend(immediate)</a:t>
            </a:r>
            <a:endParaRPr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ANDI</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584325"/>
            <a:ext cx="8216900" cy="5077460"/>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格式:  BEQ rs, rt, offset </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目的:  比较通用寄存器的值，然后做pc相关的分支跳转</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描述:  比较通用寄存器的值，然后做pc相关的分支跳转。</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如果 rs = rt ，那么将offset左移两位，再进行符号扩展到32位与当前pc相加，形成有效转移地址，转到该地址。</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如果rs != rt，则继续执行下条指令。</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I:  target_offset ← sign_extend(offset || 0</a:t>
            </a:r>
            <a:r>
              <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rPr>
              <a:t>2</a:t>
            </a:r>
            <a:r>
              <a:rPr sz="1800" b="1">
                <a:solidFill>
                  <a:schemeClr val="tx1">
                    <a:lumMod val="75000"/>
                    <a:lumOff val="25000"/>
                  </a:schemeClr>
                </a:solidFill>
                <a:latin typeface="微软雅黑" panose="020B0503020204020204" pitchFamily="34" charset="-122"/>
                <a:ea typeface="微软雅黑" panose="020B0503020204020204" pitchFamily="34" charset="-122"/>
              </a:rPr>
              <a:t>)</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condition ←(GPR[rs] = GPR[rt])</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I+1:  if condition then</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PC ←PC + target_offset</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endif</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BEQ</a:t>
            </a:r>
            <a:endParaRPr b="1"/>
          </a:p>
        </p:txBody>
      </p:sp>
      <p:graphicFrame>
        <p:nvGraphicFramePr>
          <p:cNvPr id="2" name="对象 1">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2770" y="1731010"/>
            <a:ext cx="8216900" cy="4661535"/>
          </a:xfrm>
          <a:prstGeom prst="rect">
            <a:avLst/>
          </a:prstGeom>
          <a:noFill/>
        </p:spPr>
        <p:txBody>
          <a:bodyPr wrap="square" lIns="72000" rIns="72000">
            <a:spAutoFit/>
          </a:bodyPr>
          <a:lstStyle/>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格式:  BNE rs, rt, offset </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目的:  比较通用寄存器的值，然后做pc相关的分支跳转</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描述:  如果 rs != rt ，那么将会跳转到现在pc与偏移量offset（如果是16位需扩展到18位）相加后所得的指令。</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如果rs = rt，则继续执行。</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操作：</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I:  target_offset ← sign_extend(offset || 0</a:t>
            </a:r>
            <a:r>
              <a:rPr sz="1800" b="1" baseline="30000">
                <a:solidFill>
                  <a:schemeClr val="tx1">
                    <a:lumMod val="75000"/>
                    <a:lumOff val="25000"/>
                  </a:schemeClr>
                </a:solidFill>
                <a:uFillTx/>
                <a:latin typeface="微软雅黑" panose="020B0503020204020204" pitchFamily="34" charset="-122"/>
                <a:ea typeface="微软雅黑" panose="020B0503020204020204" pitchFamily="34" charset="-122"/>
              </a:rPr>
              <a:t>2</a:t>
            </a:r>
            <a:r>
              <a:rPr sz="1800" b="1">
                <a:solidFill>
                  <a:schemeClr val="tx1">
                    <a:lumMod val="75000"/>
                    <a:lumOff val="25000"/>
                  </a:schemeClr>
                </a:solidFill>
                <a:latin typeface="微软雅黑" panose="020B0503020204020204" pitchFamily="34" charset="-122"/>
                <a:ea typeface="微软雅黑" panose="020B0503020204020204" pitchFamily="34" charset="-122"/>
              </a:rPr>
              <a:t>)</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condition ← (GPR[rs] ≠ GPR[rt])</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I+1:  if condition then</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PC ← PC + target_offset</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None/>
              <a:defRPr/>
            </a:pPr>
            <a:r>
              <a:rPr sz="1800" b="1">
                <a:solidFill>
                  <a:schemeClr val="tx1">
                    <a:lumMod val="75000"/>
                    <a:lumOff val="25000"/>
                  </a:schemeClr>
                </a:solidFill>
                <a:latin typeface="微软雅黑" panose="020B0503020204020204" pitchFamily="34" charset="-122"/>
                <a:ea typeface="微软雅黑" panose="020B0503020204020204" pitchFamily="34" charset="-122"/>
              </a:rPr>
              <a:t>endif</a:t>
            </a:r>
            <a:endParaRPr sz="1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b="1"/>
              <a:t>BNE</a:t>
            </a:r>
            <a:endParaRPr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自定义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noFill/>
          <a:prstDash val="solid"/>
          <a:round/>
          <a:headEnd type="none" w="med" len="med"/>
          <a:tailEnd type="none" w="med" len="med"/>
        </a:ln>
      </a:spPr>
      <a:bodyPr vert="horz" wrap="squar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defRPr>
        </a:defPPr>
      </a:lstStyle>
    </a:lnDef>
    <a:txDef>
      <a:spPr>
        <a:noFill/>
      </a:spPr>
      <a:bodyPr wrap="square" rtlCol="0">
        <a:no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6231</Words>
  <Application>WPS 演示</Application>
  <PresentationFormat>全屏显示(4:3)</PresentationFormat>
  <Paragraphs>366</Paragraphs>
  <Slides>33</Slides>
  <Notes>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0" baseType="lpstr">
      <vt:lpstr>Arial</vt:lpstr>
      <vt:lpstr>宋体</vt:lpstr>
      <vt:lpstr>Wingdings</vt:lpstr>
      <vt:lpstr>微软雅黑</vt:lpstr>
      <vt:lpstr>Arial Unicode MS</vt:lpstr>
      <vt:lpstr>默认设计模板</vt:lpstr>
      <vt:lpstr>Equation.KSEE3</vt:lpstr>
      <vt:lpstr>7.3 MIPS 31条指令介绍</vt:lpstr>
      <vt:lpstr>ADD</vt:lpstr>
      <vt:lpstr>ADDI</vt:lpstr>
      <vt:lpstr>ADDIU</vt:lpstr>
      <vt:lpstr>ADDU</vt:lpstr>
      <vt:lpstr>AND</vt:lpstr>
      <vt:lpstr>ANDI</vt:lpstr>
      <vt:lpstr>BEQ</vt:lpstr>
      <vt:lpstr>BNE</vt:lpstr>
      <vt:lpstr>J</vt:lpstr>
      <vt:lpstr>JAL</vt:lpstr>
      <vt:lpstr>JR</vt:lpstr>
      <vt:lpstr>LUI</vt:lpstr>
      <vt:lpstr>LW</vt:lpstr>
      <vt:lpstr>NOR</vt:lpstr>
      <vt:lpstr>OR</vt:lpstr>
      <vt:lpstr>ORI</vt:lpstr>
      <vt:lpstr>SLL</vt:lpstr>
      <vt:lpstr>SLLV</vt:lpstr>
      <vt:lpstr>SLT</vt:lpstr>
      <vt:lpstr>SLTI</vt:lpstr>
      <vt:lpstr>SLTIU</vt:lpstr>
      <vt:lpstr>SLTU</vt:lpstr>
      <vt:lpstr>SRA</vt:lpstr>
      <vt:lpstr>SRAV</vt:lpstr>
      <vt:lpstr>SRL</vt:lpstr>
      <vt:lpstr>SRLV</vt:lpstr>
      <vt:lpstr>SUB</vt:lpstr>
      <vt:lpstr>SUBU</vt:lpstr>
      <vt:lpstr>SW</vt:lpstr>
      <vt:lpstr>XOR</vt:lpstr>
      <vt:lpstr>XORI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PPTfans网设计</dc:title>
  <dc:creator>林辉强</dc:creator>
  <cp:keywords>www.pptfans.cn</cp:keywords>
  <cp:category>ppt模板设计</cp:category>
  <cp:lastModifiedBy>zpf1405737276</cp:lastModifiedBy>
  <cp:revision>1683</cp:revision>
  <cp:lastPrinted>2113-01-01T00:00:00Z</cp:lastPrinted>
  <dcterms:created xsi:type="dcterms:W3CDTF">2113-01-01T00:00:00Z</dcterms:created>
  <dcterms:modified xsi:type="dcterms:W3CDTF">2018-01-31T05:57:02Z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2052-10.1.0.7106</vt:lpwstr>
  </property>
</Properties>
</file>