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5"/>
  </p:notesMasterIdLst>
  <p:handoutMasterIdLst>
    <p:handoutMasterId r:id="rId73"/>
  </p:handoutMasterIdLst>
  <p:sldIdLst>
    <p:sldId id="735" r:id="rId3"/>
    <p:sldId id="736" r:id="rId4"/>
    <p:sldId id="740" r:id="rId6"/>
    <p:sldId id="720" r:id="rId7"/>
    <p:sldId id="750" r:id="rId8"/>
    <p:sldId id="751" r:id="rId9"/>
    <p:sldId id="753" r:id="rId10"/>
    <p:sldId id="752" r:id="rId11"/>
    <p:sldId id="754" r:id="rId12"/>
    <p:sldId id="755" r:id="rId13"/>
    <p:sldId id="756" r:id="rId14"/>
    <p:sldId id="757" r:id="rId15"/>
    <p:sldId id="758" r:id="rId16"/>
    <p:sldId id="759" r:id="rId17"/>
    <p:sldId id="761" r:id="rId18"/>
    <p:sldId id="760" r:id="rId19"/>
    <p:sldId id="762" r:id="rId20"/>
    <p:sldId id="763" r:id="rId21"/>
    <p:sldId id="764" r:id="rId22"/>
    <p:sldId id="765" r:id="rId23"/>
    <p:sldId id="766" r:id="rId24"/>
    <p:sldId id="767" r:id="rId25"/>
    <p:sldId id="769" r:id="rId26"/>
    <p:sldId id="768" r:id="rId27"/>
    <p:sldId id="770" r:id="rId28"/>
    <p:sldId id="771" r:id="rId29"/>
    <p:sldId id="772" r:id="rId30"/>
    <p:sldId id="773" r:id="rId31"/>
    <p:sldId id="774" r:id="rId32"/>
    <p:sldId id="775" r:id="rId33"/>
    <p:sldId id="776" r:id="rId34"/>
    <p:sldId id="777" r:id="rId35"/>
    <p:sldId id="778" r:id="rId36"/>
    <p:sldId id="779" r:id="rId37"/>
    <p:sldId id="781" r:id="rId38"/>
    <p:sldId id="780" r:id="rId39"/>
    <p:sldId id="782" r:id="rId40"/>
    <p:sldId id="783" r:id="rId41"/>
    <p:sldId id="784" r:id="rId42"/>
    <p:sldId id="785" r:id="rId43"/>
    <p:sldId id="786" r:id="rId44"/>
    <p:sldId id="787" r:id="rId45"/>
    <p:sldId id="788" r:id="rId46"/>
    <p:sldId id="789" r:id="rId47"/>
    <p:sldId id="791" r:id="rId48"/>
    <p:sldId id="790" r:id="rId49"/>
    <p:sldId id="792" r:id="rId50"/>
    <p:sldId id="793" r:id="rId51"/>
    <p:sldId id="794" r:id="rId52"/>
    <p:sldId id="795" r:id="rId53"/>
    <p:sldId id="796" r:id="rId54"/>
    <p:sldId id="797" r:id="rId55"/>
    <p:sldId id="822" r:id="rId56"/>
    <p:sldId id="798" r:id="rId57"/>
    <p:sldId id="799" r:id="rId58"/>
    <p:sldId id="823" r:id="rId59"/>
    <p:sldId id="801" r:id="rId60"/>
    <p:sldId id="800" r:id="rId61"/>
    <p:sldId id="802" r:id="rId62"/>
    <p:sldId id="812" r:id="rId63"/>
    <p:sldId id="813" r:id="rId64"/>
    <p:sldId id="814" r:id="rId65"/>
    <p:sldId id="815" r:id="rId66"/>
    <p:sldId id="816" r:id="rId67"/>
    <p:sldId id="817" r:id="rId68"/>
    <p:sldId id="818" r:id="rId69"/>
    <p:sldId id="819" r:id="rId70"/>
    <p:sldId id="820" r:id="rId71"/>
    <p:sldId id="737" r:id="rId72"/>
  </p:sldIdLst>
  <p:sldSz cx="9144000" cy="6858000" type="screen4x3"/>
  <p:notesSz cx="7099300" cy="10234295"/>
  <p:defaultTextStyle>
    <a:defPPr>
      <a:defRPr lang="zh-CN"/>
    </a:defPPr>
    <a:lvl1pPr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400"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2"/>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4619D"/>
    <a:srgbClr val="DA2A22"/>
    <a:srgbClr val="15994D"/>
    <a:srgbClr val="342275"/>
    <a:srgbClr val="E67A1C"/>
    <a:srgbClr val="E57717"/>
    <a:srgbClr val="5891D6"/>
    <a:srgbClr val="72A2DC"/>
    <a:srgbClr val="EE9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00" autoAdjust="0"/>
    <p:restoredTop sz="92281" autoAdjust="0"/>
  </p:normalViewPr>
  <p:slideViewPr>
    <p:cSldViewPr snapToGrid="0" showGuides="1">
      <p:cViewPr varScale="1">
        <p:scale>
          <a:sx n="81" d="100"/>
          <a:sy n="81" d="100"/>
        </p:scale>
        <p:origin x="3300" y="72"/>
      </p:cViewPr>
      <p:guideLst>
        <p:guide pos="228"/>
        <p:guide pos="5472"/>
        <p:guide orient="horz" pos="5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4" d="100"/>
          <a:sy n="74" d="100"/>
        </p:scale>
        <p:origin x="-4026" y="-120"/>
      </p:cViewPr>
      <p:guideLst>
        <p:guide orient="horz" pos="3368"/>
        <p:guide pos="2236"/>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9048" tIns="49524" rIns="99048" bIns="49524" rtlCol="0"/>
          <a:lstStyle>
            <a:lvl1pPr algn="l">
              <a:defRPr sz="1300" dirty="0">
                <a:latin typeface="Arial" panose="020B0604020202020204" pitchFamily="34" charset="0"/>
                <a:ea typeface="微软雅黑" panose="020B0503020204020204" pitchFamily="34" charset="-122"/>
              </a:defRPr>
            </a:lvl1pPr>
          </a:lstStyle>
          <a:p>
            <a:pPr>
              <a:defRPr/>
            </a:pPr>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9048" tIns="49524" rIns="99048" bIns="49524" rtlCol="0"/>
          <a:lstStyle>
            <a:lvl1pPr algn="r">
              <a:defRPr sz="1300" smtClean="0">
                <a:latin typeface="Arial" panose="020B0604020202020204" pitchFamily="34" charset="0"/>
                <a:ea typeface="微软雅黑" panose="020B0503020204020204" pitchFamily="34" charset="-122"/>
              </a:defRPr>
            </a:lvl1pPr>
          </a:lstStyle>
          <a:p>
            <a:pPr>
              <a:defRPr/>
            </a:pPr>
            <a:fld id="{83A91915-E571-4570-80B3-E65B02A79A95}" type="datetimeFigureOut">
              <a:rPr lang="zh-CN" altLang="en-US"/>
            </a:fld>
            <a:endParaRPr lang="zh-CN" altLang="en-US" dirty="0"/>
          </a:p>
        </p:txBody>
      </p:sp>
      <p:sp>
        <p:nvSpPr>
          <p:cNvPr id="4" name="页脚占位符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a:defRPr sz="1300" dirty="0">
                <a:latin typeface="Arial" panose="020B0604020202020204" pitchFamily="34" charset="0"/>
                <a:ea typeface="微软雅黑" panose="020B0503020204020204" pitchFamily="34" charset="-122"/>
              </a:defRPr>
            </a:lvl1pPr>
          </a:lstStyle>
          <a:p>
            <a:pPr>
              <a:defRPr/>
            </a:pPr>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lstStyle>
            <a:lvl1pPr algn="r">
              <a:defRPr sz="1300">
                <a:ea typeface="微软雅黑" panose="020B0503020204020204" pitchFamily="34" charset="-122"/>
              </a:defRPr>
            </a:lvl1pPr>
          </a:lstStyle>
          <a:p>
            <a:fld id="{E0BB458E-555F-42C7-BDA8-CA9357AC47B4}"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a:defRPr sz="1300" dirty="0">
                <a:solidFill>
                  <a:schemeClr val="tx1"/>
                </a:solidFill>
                <a:latin typeface="Arial" panose="020B0604020202020204" pitchFamily="34" charset="0"/>
                <a:ea typeface="微软雅黑" panose="020B0503020204020204" pitchFamily="34" charset="-122"/>
              </a:defRPr>
            </a:lvl1pPr>
          </a:lstStyle>
          <a:p>
            <a:pPr>
              <a:defRPr/>
            </a:pPr>
            <a:endParaRPr lang="en-US" altLang="zh-CN"/>
          </a:p>
        </p:txBody>
      </p:sp>
      <p:sp>
        <p:nvSpPr>
          <p:cNvPr id="10243"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a:defRPr sz="1300" dirty="0">
                <a:solidFill>
                  <a:schemeClr val="tx1"/>
                </a:solidFill>
                <a:latin typeface="Arial" panose="020B0604020202020204" pitchFamily="34" charset="0"/>
                <a:ea typeface="微软雅黑" panose="020B0503020204020204" pitchFamily="34" charset="-122"/>
              </a:defRPr>
            </a:lvl1pPr>
          </a:lstStyle>
          <a:p>
            <a:pPr>
              <a:defRPr/>
            </a:pPr>
            <a:endParaRPr lang="en-US" altLang="zh-CN"/>
          </a:p>
        </p:txBody>
      </p:sp>
      <p:sp>
        <p:nvSpPr>
          <p:cNvPr id="1638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dirty="0" smtClean="0"/>
              <a:t>单击此处编辑母版文本样式</a:t>
            </a:r>
            <a:endParaRPr lang="zh-CN" altLang="en-US" noProof="0" dirty="0" smtClean="0"/>
          </a:p>
          <a:p>
            <a:pPr lvl="1"/>
            <a:r>
              <a:rPr lang="zh-CN" altLang="en-US" noProof="0" dirty="0" smtClean="0"/>
              <a:t>第二级</a:t>
            </a:r>
            <a:endParaRPr lang="zh-CN" altLang="en-US" noProof="0" dirty="0" smtClean="0"/>
          </a:p>
          <a:p>
            <a:pPr lvl="2"/>
            <a:r>
              <a:rPr lang="zh-CN" altLang="en-US" noProof="0" dirty="0" smtClean="0"/>
              <a:t>第三级</a:t>
            </a:r>
            <a:endParaRPr lang="zh-CN" altLang="en-US" noProof="0" dirty="0" smtClean="0"/>
          </a:p>
          <a:p>
            <a:pPr lvl="3"/>
            <a:r>
              <a:rPr lang="zh-CN" altLang="en-US" noProof="0" dirty="0" smtClean="0"/>
              <a:t>第四级</a:t>
            </a:r>
            <a:endParaRPr lang="zh-CN" altLang="en-US" noProof="0" dirty="0" smtClean="0"/>
          </a:p>
          <a:p>
            <a:pPr lvl="4"/>
            <a:r>
              <a:rPr lang="zh-CN" altLang="en-US" noProof="0" dirty="0" smtClean="0"/>
              <a:t>第五级</a:t>
            </a:r>
            <a:endParaRPr lang="zh-CN" altLang="en-US" noProof="0" dirty="0" smtClean="0"/>
          </a:p>
        </p:txBody>
      </p:sp>
      <p:sp>
        <p:nvSpPr>
          <p:cNvPr id="10246"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a:defRPr sz="1300" dirty="0">
                <a:solidFill>
                  <a:schemeClr val="tx1"/>
                </a:solidFill>
                <a:latin typeface="Arial" panose="020B0604020202020204" pitchFamily="34" charset="0"/>
                <a:ea typeface="微软雅黑" panose="020B0503020204020204" pitchFamily="34" charset="-122"/>
              </a:defRPr>
            </a:lvl1pPr>
          </a:lstStyle>
          <a:p>
            <a:pPr>
              <a:defRPr/>
            </a:pPr>
            <a:endParaRPr lang="en-US" altLang="zh-CN"/>
          </a:p>
        </p:txBody>
      </p:sp>
      <p:sp>
        <p:nvSpPr>
          <p:cNvPr id="10247"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a:defRPr sz="1300">
                <a:solidFill>
                  <a:schemeClr val="tx1"/>
                </a:solidFill>
                <a:ea typeface="微软雅黑" panose="020B0503020204020204" pitchFamily="34" charset="-122"/>
              </a:defRPr>
            </a:lvl1pPr>
          </a:lstStyle>
          <a:p>
            <a:fld id="{0B48A77E-79FB-4BFF-B1F0-CFD29F30865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引导学员思考经销商管理的方面，注重框架性思维的培训</a:t>
            </a:r>
            <a:endParaRPr lang="zh-CN" altLang="zh-CN"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1">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4" name="组合 3"/>
          <p:cNvGrpSpPr/>
          <p:nvPr userDrawn="1"/>
        </p:nvGrpSpPr>
        <p:grpSpPr>
          <a:xfrm>
            <a:off x="0" y="6126486"/>
            <a:ext cx="9143999" cy="731514"/>
            <a:chOff x="1" y="2947547"/>
            <a:chExt cx="9143999" cy="2827685"/>
          </a:xfrm>
        </p:grpSpPr>
        <p:sp>
          <p:nvSpPr>
            <p:cNvPr id="5" name="任意多边形 4"/>
            <p:cNvSpPr/>
            <p:nvPr/>
          </p:nvSpPr>
          <p:spPr>
            <a:xfrm>
              <a:off x="1" y="2947547"/>
              <a:ext cx="9143999" cy="229735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6" name="任意多边形 5"/>
            <p:cNvSpPr/>
            <p:nvPr/>
          </p:nvSpPr>
          <p:spPr>
            <a:xfrm>
              <a:off x="1" y="3559995"/>
              <a:ext cx="9143999" cy="2215237"/>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26000">
                  <a:schemeClr val="bg1"/>
                </a:gs>
                <a:gs pos="100000">
                  <a:srgbClr val="DFDFDF">
                    <a:lumMod val="52000"/>
                    <a:lumOff val="4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grpSp>
        <p:nvGrpSpPr>
          <p:cNvPr id="7" name="组合 6"/>
          <p:cNvGrpSpPr/>
          <p:nvPr userDrawn="1"/>
        </p:nvGrpSpPr>
        <p:grpSpPr>
          <a:xfrm rot="10800000">
            <a:off x="-7" y="-1"/>
            <a:ext cx="9144001" cy="1882013"/>
            <a:chOff x="1" y="2994858"/>
            <a:chExt cx="9144001" cy="3162457"/>
          </a:xfrm>
        </p:grpSpPr>
        <p:sp>
          <p:nvSpPr>
            <p:cNvPr id="8" name="任意多边形 7"/>
            <p:cNvSpPr/>
            <p:nvPr/>
          </p:nvSpPr>
          <p:spPr>
            <a:xfrm>
              <a:off x="1" y="2994858"/>
              <a:ext cx="9143999" cy="215401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9" name="任意多边形 8"/>
            <p:cNvSpPr/>
            <p:nvPr/>
          </p:nvSpPr>
          <p:spPr>
            <a:xfrm>
              <a:off x="3" y="3474503"/>
              <a:ext cx="9143999" cy="2682812"/>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17000">
                  <a:schemeClr val="bg1"/>
                </a:gs>
                <a:gs pos="100000">
                  <a:srgbClr val="DFDFDF">
                    <a:lumMod val="73000"/>
                    <a:lumOff val="27000"/>
                  </a:srgbClr>
                </a:gs>
                <a:gs pos="81000">
                  <a:srgbClr val="DFDFDF">
                    <a:lumMod val="52000"/>
                    <a:lumOff val="48000"/>
                  </a:srgb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grpSp>
      <p:sp>
        <p:nvSpPr>
          <p:cNvPr id="10" name="矩形 9"/>
          <p:cNvSpPr/>
          <p:nvPr userDrawn="1"/>
        </p:nvSpPr>
        <p:spPr>
          <a:xfrm>
            <a:off x="7389087" y="6511210"/>
            <a:ext cx="1205865" cy="213995"/>
          </a:xfrm>
          <a:prstGeom prst="rect">
            <a:avLst/>
          </a:prstGeom>
        </p:spPr>
        <p:txBody>
          <a:bodyPr wrap="none">
            <a:spAutoFit/>
          </a:bodyPr>
          <a:lstStyle/>
          <a:p>
            <a:pPr algn="r"/>
            <a:r>
              <a:rPr lang="en-US" altLang="zh-CN" sz="800" kern="100" smtClean="0">
                <a:solidFill>
                  <a:schemeClr val="tx1">
                    <a:lumMod val="50000"/>
                    <a:lumOff val="50000"/>
                  </a:schemeClr>
                </a:solidFill>
                <a:latin typeface="微软雅黑" panose="020B0503020204020204" pitchFamily="34" charset="-122"/>
                <a:ea typeface="微软雅黑" panose="020B0503020204020204" pitchFamily="34" charset="-122"/>
              </a:rPr>
              <a:t>MIPS CPU </a:t>
            </a:r>
            <a:r>
              <a:rPr lang="zh-CN" altLang="en-US" sz="800" kern="100" smtClean="0">
                <a:solidFill>
                  <a:schemeClr val="tx1">
                    <a:lumMod val="50000"/>
                    <a:lumOff val="50000"/>
                  </a:schemeClr>
                </a:solidFill>
                <a:latin typeface="微软雅黑" panose="020B0503020204020204" pitchFamily="34" charset="-122"/>
                <a:ea typeface="微软雅黑" panose="020B0503020204020204" pitchFamily="34" charset="-122"/>
              </a:rPr>
              <a:t>基础与设计</a:t>
            </a:r>
            <a:endParaRPr lang="zh-CN" altLang="en-US" sz="800" kern="10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文本框 10"/>
          <p:cNvSpPr txBox="1"/>
          <p:nvPr userDrawn="1"/>
        </p:nvSpPr>
        <p:spPr>
          <a:xfrm>
            <a:off x="8703044" y="6511211"/>
            <a:ext cx="211221" cy="215442"/>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矩形 12"/>
          <p:cNvSpPr/>
          <p:nvPr userDrawn="1"/>
        </p:nvSpPr>
        <p:spPr>
          <a:xfrm>
            <a:off x="453759" y="6511210"/>
            <a:ext cx="1412240" cy="213995"/>
          </a:xfrm>
          <a:prstGeom prst="rect">
            <a:avLst/>
          </a:prstGeom>
        </p:spPr>
        <p:txBody>
          <a:bodyPr wrap="none" lIns="0">
            <a:spAutoFit/>
          </a:bodyPr>
          <a:lstStyle/>
          <a:p>
            <a:r>
              <a:rPr lang="zh-CN" altLang="en-US" sz="800" b="1" kern="100" smtClean="0">
                <a:solidFill>
                  <a:schemeClr val="tx1">
                    <a:lumMod val="50000"/>
                    <a:lumOff val="50000"/>
                  </a:schemeClr>
                </a:solidFill>
                <a:latin typeface="微软雅黑" panose="020B0503020204020204" pitchFamily="34" charset="-122"/>
                <a:ea typeface="微软雅黑" panose="020B0503020204020204" pitchFamily="34" charset="-122"/>
              </a:rPr>
              <a:t>同济大学电子与信息工程学院</a:t>
            </a:r>
            <a:endParaRPr lang="zh-CN" altLang="en-US" sz="800" b="1" kern="10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361950" y="371408"/>
            <a:ext cx="8229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smtClean="0"/>
              <a:t>单击此处编辑母版标题样式</a:t>
            </a:r>
            <a:endParaRPr lang="zh-CN" altLang="en-US"/>
          </a:p>
        </p:txBody>
      </p:sp>
      <p:pic>
        <p:nvPicPr>
          <p:cNvPr id="14" name="图片 13"/>
          <p:cNvPicPr>
            <a:picLocks noChangeAspect="1"/>
          </p:cNvPicPr>
          <p:nvPr userDrawn="1"/>
        </p:nvPicPr>
        <p:blipFill rotWithShape="1">
          <a:blip r:embed="rId2" cstate="print">
            <a:extLst>
              <a:ext uri="{28A0092B-C50C-407E-A947-70E740481C1C}">
                <a14:useLocalDpi xmlns:a14="http://schemas.microsoft.com/office/drawing/2010/main" val="0"/>
              </a:ext>
            </a:extLst>
          </a:blip>
          <a:srcRect r="69975"/>
          <a:stretch>
            <a:fillRect/>
          </a:stretch>
        </p:blipFill>
        <p:spPr>
          <a:xfrm>
            <a:off x="8041082" y="247834"/>
            <a:ext cx="865985" cy="869670"/>
          </a:xfrm>
          <a:prstGeom prst="rect">
            <a:avLst/>
          </a:prstGeom>
        </p:spPr>
      </p:pic>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2">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3">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
          <p:cNvSpPr>
            <a:spLocks noChangeArrowheads="1"/>
          </p:cNvSpPr>
          <p:nvPr userDrawn="1"/>
        </p:nvSpPr>
        <p:spPr bwMode="auto">
          <a:xfrm>
            <a:off x="-6324600" y="6096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nchor="ct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endParaRPr lang="zh-CN" altLang="en-US">
              <a:ea typeface="微软雅黑" panose="020B0503020204020204" pitchFamily="34" charset="-122"/>
            </a:endParaRPr>
          </a:p>
        </p:txBody>
      </p:sp>
      <p:sp>
        <p:nvSpPr>
          <p:cNvPr id="1027" name="TextBox 3"/>
          <p:cNvSpPr txBox="1">
            <a:spLocks noChangeArrowheads="1"/>
          </p:cNvSpPr>
          <p:nvPr userDrawn="1"/>
        </p:nvSpPr>
        <p:spPr bwMode="auto">
          <a:xfrm>
            <a:off x="2081213" y="2679700"/>
            <a:ext cx="5502275" cy="179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algn="l" eaLnBrk="1" hangingPunct="1"/>
            <a:endParaRPr lang="zh-CN" altLang="en-US" sz="180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txStyles>
    <p:titleStyle>
      <a:lvl1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2pPr>
      <a:lvl3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3pPr>
      <a:lvl4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4pPr>
      <a:lvl5pPr algn="r" rtl="0" eaLnBrk="0" fontAlgn="base" hangingPunct="0">
        <a:spcBef>
          <a:spcPct val="0"/>
        </a:spcBef>
        <a:spcAft>
          <a:spcPct val="0"/>
        </a:spcAft>
        <a:defRPr sz="2000" b="1">
          <a:solidFill>
            <a:srgbClr val="404040"/>
          </a:solidFill>
          <a:latin typeface="微软雅黑" panose="020B0503020204020204" pitchFamily="34" charset="-122"/>
          <a:ea typeface="微软雅黑" panose="020B0503020204020204" pitchFamily="34" charset="-122"/>
        </a:defRPr>
      </a:lvl5pPr>
      <a:lvl6pPr marL="4572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2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5.jpeg"/><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32.jpeg"/><Relationship Id="rId1" Type="http://schemas.openxmlformats.org/officeDocument/2006/relationships/image" Target="../media/image31.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34.jpeg"/><Relationship Id="rId1" Type="http://schemas.openxmlformats.org/officeDocument/2006/relationships/image" Target="../media/image33.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36.jpeg"/><Relationship Id="rId1" Type="http://schemas.openxmlformats.org/officeDocument/2006/relationships/image" Target="../media/image35.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38.jpeg"/><Relationship Id="rId1" Type="http://schemas.openxmlformats.org/officeDocument/2006/relationships/image" Target="../media/image37.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40.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41.jpe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42.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jpe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jpe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jpe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image" Target="../media/image46.jpe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0.jpeg"/><Relationship Id="rId1" Type="http://schemas.openxmlformats.org/officeDocument/2006/relationships/image" Target="../media/image49.jpe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2.jpeg"/><Relationship Id="rId1" Type="http://schemas.openxmlformats.org/officeDocument/2006/relationships/image" Target="../media/image51.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jpe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jpeg"/><Relationship Id="rId1" Type="http://schemas.openxmlformats.org/officeDocument/2006/relationships/image" Target="../media/image53.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jpe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image" Target="../media/image56.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jpe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jpe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6523" t="15384" b="513"/>
          <a:stretch>
            <a:fillRect/>
          </a:stretch>
        </p:blipFill>
        <p:spPr bwMode="auto">
          <a:xfrm>
            <a:off x="0" y="1"/>
            <a:ext cx="9143999" cy="4760686"/>
          </a:xfrm>
          <a:prstGeom prst="rect">
            <a:avLst/>
          </a:prstGeom>
          <a:noFill/>
          <a:extLst>
            <a:ext uri="{909E8E84-426E-40DD-AFC4-6F175D3DCCD1}">
              <a14:hiddenFill xmlns:a14="http://schemas.microsoft.com/office/drawing/2010/main">
                <a:solidFill>
                  <a:srgbClr val="FFFFFF"/>
                </a:solidFill>
              </a14:hiddenFill>
            </a:ext>
          </a:extLst>
        </p:spPr>
      </p:pic>
      <p:sp>
        <p:nvSpPr>
          <p:cNvPr id="15" name="任意多边形 14"/>
          <p:cNvSpPr/>
          <p:nvPr/>
        </p:nvSpPr>
        <p:spPr>
          <a:xfrm>
            <a:off x="0" y="2842036"/>
            <a:ext cx="9143999" cy="2051818"/>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任意多边形 21"/>
          <p:cNvSpPr/>
          <p:nvPr/>
        </p:nvSpPr>
        <p:spPr>
          <a:xfrm>
            <a:off x="0" y="3379990"/>
            <a:ext cx="9143999" cy="3478011"/>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17000">
                <a:schemeClr val="bg1"/>
              </a:gs>
              <a:gs pos="100000">
                <a:srgbClr val="DFDFDF">
                  <a:lumMod val="52000"/>
                  <a:lumOff val="48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sp>
        <p:nvSpPr>
          <p:cNvPr id="18" name="标题 3"/>
          <p:cNvSpPr>
            <a:spLocks noGrp="1"/>
          </p:cNvSpPr>
          <p:nvPr>
            <p:ph type="title" idx="4294967295"/>
          </p:nvPr>
        </p:nvSpPr>
        <p:spPr>
          <a:xfrm>
            <a:off x="503555" y="5272405"/>
            <a:ext cx="5546725" cy="583565"/>
          </a:xfrm>
          <a:prstGeom prst="rect">
            <a:avLst/>
          </a:prstGeom>
        </p:spPr>
        <p:txBody>
          <a:bodyPr wrap="square">
            <a:spAutoFit/>
          </a:bodyPr>
          <a:lstStyle/>
          <a:p>
            <a:pPr algn="l">
              <a:lnSpc>
                <a:spcPct val="100000"/>
              </a:lnSpc>
            </a:pPr>
            <a:r>
              <a:rPr sz="3200">
                <a:solidFill>
                  <a:srgbClr val="04619D"/>
                </a:solidFill>
              </a:rPr>
              <a:t>7.5  </a:t>
            </a:r>
            <a:r>
              <a:rPr lang="en-US" sz="3200">
                <a:solidFill>
                  <a:srgbClr val="04619D"/>
                </a:solidFill>
              </a:rPr>
              <a:t>MIPS </a:t>
            </a:r>
            <a:r>
              <a:rPr sz="3200">
                <a:solidFill>
                  <a:srgbClr val="04619D"/>
                </a:solidFill>
              </a:rPr>
              <a:t>CPU </a:t>
            </a:r>
            <a:r>
              <a:rPr lang="zh-CN" sz="3200">
                <a:solidFill>
                  <a:srgbClr val="04619D"/>
                </a:solidFill>
              </a:rPr>
              <a:t>基础与设计</a:t>
            </a:r>
            <a:endParaRPr lang="zh-CN" sz="3200">
              <a:solidFill>
                <a:srgbClr val="04619D"/>
              </a:solidFill>
            </a:endParaRPr>
          </a:p>
        </p:txBody>
      </p:sp>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r="69975"/>
          <a:stretch>
            <a:fillRect/>
          </a:stretch>
        </p:blipFill>
        <p:spPr>
          <a:xfrm>
            <a:off x="7513630" y="5143321"/>
            <a:ext cx="1456200" cy="146239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1950" y="1078865"/>
            <a:ext cx="8378190" cy="3646170"/>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按完成</a:t>
            </a:r>
            <a:r>
              <a:rPr lang="en-US" altLang="zh-CN" sz="2000" dirty="0">
                <a:solidFill>
                  <a:schemeClr val="tx1"/>
                </a:solidFill>
                <a:latin typeface="微软雅黑" panose="020B0503020204020204" pitchFamily="34" charset="-122"/>
                <a:ea typeface="微软雅黑" panose="020B0503020204020204" pitchFamily="34" charset="-122"/>
              </a:rPr>
              <a:t>SLL</a:t>
            </a:r>
            <a:r>
              <a:rPr lang="zh-CN" altLang="en-US" sz="2000" dirty="0">
                <a:solidFill>
                  <a:schemeClr val="tx1"/>
                </a:solidFill>
                <a:latin typeface="微软雅黑" panose="020B0503020204020204" pitchFamily="34" charset="-122"/>
                <a:ea typeface="微软雅黑" panose="020B0503020204020204" pitchFamily="34" charset="-122"/>
              </a:rPr>
              <a:t>指令所需的操作，确定每个部件数据的输入输出关系：</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en-US" altLang="zh-CN" sz="2000" dirty="0">
                <a:solidFill>
                  <a:srgbClr val="04619D"/>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表7.5.</a:t>
            </a:r>
            <a:r>
              <a:rPr lang="en-US" altLang="zh-CN" sz="1600" dirty="0">
                <a:solidFill>
                  <a:schemeClr val="tx1"/>
                </a:solidFill>
                <a:latin typeface="微软雅黑" panose="020B0503020204020204" pitchFamily="34" charset="-122"/>
                <a:ea typeface="微软雅黑" panose="020B0503020204020204" pitchFamily="34" charset="-122"/>
              </a:rPr>
              <a:t>6</a:t>
            </a:r>
            <a:r>
              <a:rPr lang="zh-CN" altLang="en-US" sz="1600" dirty="0">
                <a:solidFill>
                  <a:schemeClr val="tx1"/>
                </a:solidFill>
                <a:latin typeface="微软雅黑" panose="020B0503020204020204" pitchFamily="34" charset="-122"/>
                <a:ea typeface="微软雅黑" panose="020B0503020204020204" pitchFamily="34" charset="-122"/>
              </a:rPr>
              <a:t> 执行</a:t>
            </a:r>
            <a:r>
              <a:rPr lang="en-US" altLang="zh-CN" sz="1600" dirty="0">
                <a:solidFill>
                  <a:schemeClr val="tx1"/>
                </a:solidFill>
                <a:latin typeface="微软雅黑" panose="020B0503020204020204" pitchFamily="34" charset="-122"/>
                <a:ea typeface="微软雅黑" panose="020B0503020204020204" pitchFamily="34" charset="-122"/>
              </a:rPr>
              <a:t>S</a:t>
            </a:r>
            <a:r>
              <a:rPr lang="en-US" sz="1600" dirty="0">
                <a:solidFill>
                  <a:schemeClr val="tx1"/>
                </a:solidFill>
                <a:latin typeface="微软雅黑" panose="020B0503020204020204" pitchFamily="34" charset="-122"/>
                <a:ea typeface="微软雅黑" panose="020B0503020204020204" pitchFamily="34" charset="-122"/>
              </a:rPr>
              <a:t>LL</a:t>
            </a:r>
            <a:r>
              <a:rPr lang="zh-CN" altLang="en-US" sz="1600" dirty="0">
                <a:solidFill>
                  <a:schemeClr val="tx1"/>
                </a:solidFill>
                <a:latin typeface="微软雅黑" panose="020B0503020204020204" pitchFamily="34" charset="-122"/>
                <a:ea typeface="微软雅黑" panose="020B0503020204020204" pitchFamily="34" charset="-122"/>
              </a:rPr>
              <a:t>指令各部件输入输出关系</a:t>
            </a:r>
            <a:endParaRPr lang="zh-CN" altLang="en-US" sz="16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zh-CN" altLang="en-US" sz="1800" dirty="0">
                <a:solidFill>
                  <a:schemeClr val="tx1"/>
                </a:solidFill>
                <a:latin typeface="微软雅黑" panose="020B0503020204020204" pitchFamily="34" charset="-122"/>
                <a:ea typeface="微软雅黑" panose="020B0503020204020204" pitchFamily="34" charset="-122"/>
              </a:rPr>
              <a:t>     </a:t>
            </a:r>
            <a:r>
              <a:rPr lang="zh-CN" altLang="en-US" sz="1800" dirty="0">
                <a:solidFill>
                  <a:srgbClr val="04619D"/>
                </a:solidFill>
                <a:latin typeface="微软雅黑" panose="020B0503020204020204" pitchFamily="34" charset="-122"/>
                <a:ea typeface="微软雅黑" panose="020B0503020204020204" pitchFamily="34" charset="-122"/>
              </a:rPr>
              <a:t>上表的第一行是</a:t>
            </a:r>
            <a:r>
              <a:rPr lang="en-US" altLang="zh-CN" sz="1800" dirty="0">
                <a:solidFill>
                  <a:srgbClr val="04619D"/>
                </a:solidFill>
                <a:latin typeface="微软雅黑" panose="020B0503020204020204" pitchFamily="34" charset="-122"/>
                <a:ea typeface="微软雅黑" panose="020B0503020204020204" pitchFamily="34" charset="-122"/>
              </a:rPr>
              <a:t>S</a:t>
            </a:r>
            <a:r>
              <a:rPr lang="en-US" sz="1800" dirty="0">
                <a:solidFill>
                  <a:srgbClr val="04619D"/>
                </a:solidFill>
                <a:latin typeface="微软雅黑" panose="020B0503020204020204" pitchFamily="34" charset="-122"/>
                <a:ea typeface="微软雅黑" panose="020B0503020204020204" pitchFamily="34" charset="-122"/>
              </a:rPr>
              <a:t>LL</a:t>
            </a:r>
            <a:r>
              <a:rPr lang="zh-CN" altLang="en-US" sz="1800" dirty="0">
                <a:solidFill>
                  <a:srgbClr val="04619D"/>
                </a:solidFill>
                <a:latin typeface="微软雅黑" panose="020B0503020204020204" pitchFamily="34" charset="-122"/>
                <a:ea typeface="微软雅黑" panose="020B0503020204020204" pitchFamily="34" charset="-122"/>
              </a:rPr>
              <a:t>指令要用到部件，第二行是该部件输入端的数据来源</a:t>
            </a:r>
            <a:endParaRPr lang="zh-CN" altLang="en-US" sz="18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根据表7.5.</a:t>
            </a:r>
            <a:r>
              <a:rPr lang="en-US" altLang="zh-CN" sz="2000" dirty="0">
                <a:solidFill>
                  <a:schemeClr val="tx1"/>
                </a:solidFill>
                <a:latin typeface="微软雅黑" panose="020B0503020204020204" pitchFamily="34" charset="-122"/>
                <a:ea typeface="微软雅黑" panose="020B0503020204020204" pitchFamily="34" charset="-122"/>
              </a:rPr>
              <a:t>6</a:t>
            </a:r>
            <a:r>
              <a:rPr lang="zh-CN" altLang="en-US" sz="2000" dirty="0">
                <a:solidFill>
                  <a:schemeClr val="tx1"/>
                </a:solidFill>
                <a:latin typeface="微软雅黑" panose="020B0503020204020204" pitchFamily="34" charset="-122"/>
                <a:ea typeface="微软雅黑" panose="020B0503020204020204" pitchFamily="34" charset="-122"/>
              </a:rPr>
              <a:t>画出执行S</a:t>
            </a:r>
            <a:r>
              <a:rPr lang="en-US" altLang="zh-CN" sz="2000" dirty="0">
                <a:solidFill>
                  <a:schemeClr val="tx1"/>
                </a:solidFill>
                <a:latin typeface="微软雅黑" panose="020B0503020204020204" pitchFamily="34" charset="-122"/>
                <a:ea typeface="微软雅黑" panose="020B0503020204020204" pitchFamily="34" charset="-122"/>
              </a:rPr>
              <a:t>LL</a:t>
            </a:r>
            <a:r>
              <a:rPr lang="zh-CN" altLang="en-US" sz="2000" dirty="0">
                <a:solidFill>
                  <a:schemeClr val="tx1"/>
                </a:solidFill>
                <a:latin typeface="微软雅黑" panose="020B0503020204020204" pitchFamily="34" charset="-122"/>
                <a:ea typeface="微软雅黑" panose="020B0503020204020204" pitchFamily="34" charset="-122"/>
              </a:rPr>
              <a:t>指令所需的数据通路，如下图所示：</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algn="ctr" fontAlgn="auto">
              <a:lnSpc>
                <a:spcPct val="150000"/>
              </a:lnSpc>
              <a:spcBef>
                <a:spcPts val="0"/>
              </a:spcBef>
              <a:spcAft>
                <a:spcPts val="0"/>
              </a:spcAft>
              <a:buFont typeface="Wingdings" panose="05000000000000000000" charset="0"/>
              <a:buNone/>
              <a:defRPr/>
            </a:pPr>
            <a:r>
              <a:rPr lang="en-US" altLang="zh-CN" sz="1600" dirty="0">
                <a:solidFill>
                  <a:schemeClr val="tx1"/>
                </a:solidFill>
                <a:latin typeface="微软雅黑" panose="020B0503020204020204" pitchFamily="34" charset="-122"/>
                <a:ea typeface="微软雅黑" panose="020B0503020204020204" pitchFamily="34" charset="-122"/>
              </a:rPr>
              <a:t>图7.5.3 SLL指令数据通路</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lang="en-US" altLang="zh-CN">
                <a:sym typeface="Wingdings" panose="05000000000000000000" pitchFamily="2" charset="2"/>
              </a:rPr>
              <a:t>3) </a:t>
            </a:r>
            <a:r>
              <a:rPr lang="zh-CN" altLang="en-US">
                <a:sym typeface="Wingdings" panose="05000000000000000000" pitchFamily="2" charset="2"/>
              </a:rPr>
              <a:t>SLL Rd,Rt,Sa</a:t>
            </a:r>
            <a:endParaRPr lang="zh-CN" altLang="en-US">
              <a:sym typeface="Wingdings" panose="05000000000000000000" pitchFamily="2" charset="2"/>
            </a:endParaRPr>
          </a:p>
        </p:txBody>
      </p:sp>
      <p:pic>
        <p:nvPicPr>
          <p:cNvPr id="11" name="图片 10" descr="2)V{Y~S4U~R8LRRKV(Z@@2J"/>
          <p:cNvPicPr>
            <a:picLocks noChangeAspect="1"/>
          </p:cNvPicPr>
          <p:nvPr/>
        </p:nvPicPr>
        <p:blipFill>
          <a:blip r:embed="rId1"/>
          <a:stretch>
            <a:fillRect/>
          </a:stretch>
        </p:blipFill>
        <p:spPr>
          <a:xfrm>
            <a:off x="744855" y="2133600"/>
            <a:ext cx="7611745" cy="1184910"/>
          </a:xfrm>
          <a:prstGeom prst="rect">
            <a:avLst/>
          </a:prstGeom>
        </p:spPr>
      </p:pic>
      <p:pic>
        <p:nvPicPr>
          <p:cNvPr id="12"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345" y="4725035"/>
            <a:ext cx="6080125" cy="19881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51155" y="8045281"/>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2110" y="960120"/>
            <a:ext cx="8378190" cy="4615815"/>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指令功能：</a:t>
            </a:r>
            <a:r>
              <a:rPr lang="zh-CN" altLang="en-US" sz="2000" dirty="0">
                <a:solidFill>
                  <a:srgbClr val="04619D"/>
                </a:solidFill>
                <a:latin typeface="微软雅黑" panose="020B0503020204020204" pitchFamily="34" charset="-122"/>
                <a:ea typeface="微软雅黑" panose="020B0503020204020204" pitchFamily="34" charset="-122"/>
              </a:rPr>
              <a:t>rt ← rs or immediate；将通用寄存器rs和经过0扩展的立即数imm16（扩展为32位），按位做“或”操作，将结果存入目标寄存器rd中。</a:t>
            </a: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指令格式：</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完成</a:t>
            </a:r>
            <a:r>
              <a:rPr lang="en-US" altLang="zh-CN" sz="2000" dirty="0">
                <a:solidFill>
                  <a:schemeClr val="tx1"/>
                </a:solidFill>
                <a:latin typeface="微软雅黑" panose="020B0503020204020204" pitchFamily="34" charset="-122"/>
                <a:ea typeface="微软雅黑" panose="020B0503020204020204" pitchFamily="34" charset="-122"/>
              </a:rPr>
              <a:t>ORI</a:t>
            </a:r>
            <a:r>
              <a:rPr lang="zh-CN" altLang="en-US" sz="2000" dirty="0">
                <a:solidFill>
                  <a:schemeClr val="tx1"/>
                </a:solidFill>
                <a:latin typeface="微软雅黑" panose="020B0503020204020204" pitchFamily="34" charset="-122"/>
                <a:ea typeface="微软雅黑" panose="020B0503020204020204" pitchFamily="34" charset="-122"/>
              </a:rPr>
              <a:t>指令功能所需的操作：</a:t>
            </a:r>
            <a:r>
              <a:rPr lang="zh-CN" altLang="en-US" sz="2000" dirty="0">
                <a:solidFill>
                  <a:srgbClr val="04619D"/>
                </a:solidFill>
                <a:latin typeface="微软雅黑" panose="020B0503020204020204" pitchFamily="34" charset="-122"/>
                <a:ea typeface="微软雅黑" panose="020B0503020204020204" pitchFamily="34" charset="-122"/>
              </a:rPr>
              <a:t>IMEM←PC（取指令）、Rt←Rs or ext_imm16（执行指令）、PC←NPC。</a:t>
            </a: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根据指令操作, 确定完成操作所需部件：</a:t>
            </a:r>
            <a:r>
              <a:rPr sz="2000" dirty="0">
                <a:solidFill>
                  <a:srgbClr val="04619D"/>
                </a:solidFill>
                <a:latin typeface="微软雅黑" panose="020B0503020204020204" pitchFamily="34" charset="-122"/>
                <a:ea typeface="微软雅黑" panose="020B0503020204020204" pitchFamily="34" charset="-122"/>
              </a:rPr>
              <a:t>PC寄存器、NPC、指令存储器</a:t>
            </a:r>
            <a:r>
              <a:rPr lang="en-US" sz="2000" dirty="0">
                <a:solidFill>
                  <a:srgbClr val="04619D"/>
                </a:solidFill>
                <a:latin typeface="微软雅黑" panose="020B0503020204020204" pitchFamily="34" charset="-122"/>
                <a:ea typeface="微软雅黑" panose="020B0503020204020204" pitchFamily="34" charset="-122"/>
              </a:rPr>
              <a:t>IMEM</a:t>
            </a:r>
            <a:r>
              <a:rPr sz="2000" dirty="0">
                <a:solidFill>
                  <a:srgbClr val="04619D"/>
                </a:solidFill>
                <a:latin typeface="微软雅黑" panose="020B0503020204020204" pitchFamily="34" charset="-122"/>
                <a:ea typeface="微软雅黑" panose="020B0503020204020204" pitchFamily="34" charset="-122"/>
              </a:rPr>
              <a:t>、寄存器堆（Regfile）、ALU、扩展模块Ext16，</a:t>
            </a:r>
            <a:r>
              <a:rPr lang="zh-CN" altLang="en-US" sz="2000" dirty="0">
                <a:solidFill>
                  <a:srgbClr val="04619D"/>
                </a:solidFill>
                <a:latin typeface="微软雅黑" panose="020B0503020204020204" pitchFamily="34" charset="-122"/>
                <a:ea typeface="微软雅黑" panose="020B0503020204020204" pitchFamily="34" charset="-122"/>
              </a:rPr>
              <a:t>将这些部件列成下表</a:t>
            </a:r>
            <a:r>
              <a:rPr lang="zh-CN" altLang="en-US"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algn="ctr" fontAlgn="auto">
              <a:lnSpc>
                <a:spcPct val="150000"/>
              </a:lnSpc>
              <a:spcBef>
                <a:spcPts val="0"/>
              </a:spcBef>
              <a:spcAft>
                <a:spcPts val="0"/>
              </a:spcAft>
              <a:buFont typeface="Wingdings" panose="05000000000000000000" charset="0"/>
              <a:buNone/>
              <a:defRPr/>
            </a:pPr>
            <a:r>
              <a:rPr lang="zh-CN" altLang="en-US" sz="1600" dirty="0">
                <a:solidFill>
                  <a:schemeClr val="tx1"/>
                </a:solidFill>
                <a:latin typeface="微软雅黑" panose="020B0503020204020204" pitchFamily="34" charset="-122"/>
                <a:ea typeface="微软雅黑" panose="020B0503020204020204" pitchFamily="34" charset="-122"/>
              </a:rPr>
              <a:t>表7.5.7 执行ORI指令所需部件</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a:xfrm>
            <a:off x="351155" y="360613"/>
            <a:ext cx="8229600" cy="533400"/>
          </a:xfrm>
        </p:spPr>
        <p:txBody>
          <a:bodyPr/>
          <a:lstStyle/>
          <a:p>
            <a:pPr algn="l"/>
            <a:r>
              <a:rPr lang="en-US" altLang="zh-CN">
                <a:sym typeface="Wingdings" panose="05000000000000000000" pitchFamily="2" charset="2"/>
              </a:rPr>
              <a:t>4) </a:t>
            </a:r>
            <a:r>
              <a:rPr lang="zh-CN" altLang="en-US">
                <a:sym typeface="Wingdings" panose="05000000000000000000" pitchFamily="2" charset="2"/>
              </a:rPr>
              <a:t>ORI Rt,Rs,imm16</a:t>
            </a:r>
            <a:endParaRPr lang="zh-CN" altLang="en-US">
              <a:sym typeface="Wingdings" panose="05000000000000000000" pitchFamily="2" charset="2"/>
            </a:endParaRPr>
          </a:p>
        </p:txBody>
      </p:sp>
      <p:pic>
        <p:nvPicPr>
          <p:cNvPr id="50220"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38680" y="2129790"/>
            <a:ext cx="6296025" cy="737235"/>
          </a:xfrm>
          <a:prstGeom prst="rect">
            <a:avLst/>
          </a:prstGeom>
        </p:spPr>
      </p:pic>
      <p:graphicFrame>
        <p:nvGraphicFramePr>
          <p:cNvPr id="0" name="表格 -1"/>
          <p:cNvGraphicFramePr/>
          <p:nvPr/>
        </p:nvGraphicFramePr>
        <p:xfrm>
          <a:off x="1572895" y="5655945"/>
          <a:ext cx="5998845" cy="609600"/>
        </p:xfrm>
        <a:graphic>
          <a:graphicData uri="http://schemas.openxmlformats.org/drawingml/2006/table">
            <a:tbl>
              <a:tblPr firstRow="1" bandRow="1">
                <a:tableStyleId>{5940675A-B579-460E-94D1-54222C63F5DA}</a:tableStyleId>
              </a:tblPr>
              <a:tblGrid>
                <a:gridCol w="570230"/>
                <a:gridCol w="585470"/>
                <a:gridCol w="614045"/>
                <a:gridCol w="671195"/>
                <a:gridCol w="1223645"/>
                <a:gridCol w="533400"/>
                <a:gridCol w="534670"/>
                <a:gridCol w="603885"/>
                <a:gridCol w="662305"/>
              </a:tblGrid>
              <a:tr h="304800">
                <a:tc rowSpan="2">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指令</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NPC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IMEM</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R</a:t>
                      </a:r>
                      <a:r>
                        <a:rPr lang="en-US" altLang="zh-CN" sz="2000" b="0">
                          <a:latin typeface="Courier New" panose="02070309020205020404" charset="0"/>
                          <a:cs typeface="Courier New" panose="02070309020205020404" charset="0"/>
                        </a:rPr>
                        <a:t>eg</a:t>
                      </a:r>
                      <a:r>
                        <a:rPr lang="en-US" altLang="zh-CN" sz="2000" b="0">
                          <a:latin typeface="宋体" panose="02010600030101010101" pitchFamily="2" charset="-122"/>
                          <a:ea typeface="宋体" panose="02010600030101010101" pitchFamily="2" charset="-122"/>
                          <a:cs typeface="宋体" panose="02010600030101010101" pitchFamily="2" charset="-122"/>
                        </a:rPr>
                        <a:t>F</a:t>
                      </a:r>
                      <a:r>
                        <a:rPr lang="en-US" altLang="zh-CN" sz="2000" b="0">
                          <a:latin typeface="Courier New" panose="02070309020205020404" charset="0"/>
                          <a:cs typeface="Courier New" panose="02070309020205020404" charset="0"/>
                        </a:rPr>
                        <a:t>ile</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ALU</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Ext5</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Ext16</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Rd</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A</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B</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1950" y="1078865"/>
            <a:ext cx="8378190" cy="3646170"/>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按完成</a:t>
            </a:r>
            <a:r>
              <a:rPr lang="en-US" altLang="zh-CN" sz="2000" dirty="0">
                <a:solidFill>
                  <a:schemeClr val="tx1"/>
                </a:solidFill>
                <a:latin typeface="微软雅黑" panose="020B0503020204020204" pitchFamily="34" charset="-122"/>
                <a:ea typeface="微软雅黑" panose="020B0503020204020204" pitchFamily="34" charset="-122"/>
              </a:rPr>
              <a:t>ORI</a:t>
            </a:r>
            <a:r>
              <a:rPr lang="zh-CN" altLang="en-US" sz="2000" dirty="0">
                <a:solidFill>
                  <a:schemeClr val="tx1"/>
                </a:solidFill>
                <a:latin typeface="微软雅黑" panose="020B0503020204020204" pitchFamily="34" charset="-122"/>
                <a:ea typeface="微软雅黑" panose="020B0503020204020204" pitchFamily="34" charset="-122"/>
              </a:rPr>
              <a:t>指令所需的操作，确定每个部件数据的输入输出关系：</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en-US" altLang="zh-CN" sz="2000" dirty="0">
                <a:solidFill>
                  <a:srgbClr val="04619D"/>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表7.5.</a:t>
            </a:r>
            <a:r>
              <a:rPr lang="en-US" altLang="zh-CN" sz="1600" dirty="0">
                <a:solidFill>
                  <a:schemeClr val="tx1"/>
                </a:solidFill>
                <a:latin typeface="微软雅黑" panose="020B0503020204020204" pitchFamily="34" charset="-122"/>
                <a:ea typeface="微软雅黑" panose="020B0503020204020204" pitchFamily="34" charset="-122"/>
              </a:rPr>
              <a:t>8</a:t>
            </a:r>
            <a:r>
              <a:rPr lang="zh-CN" altLang="en-US" sz="1600" dirty="0">
                <a:solidFill>
                  <a:schemeClr val="tx1"/>
                </a:solidFill>
                <a:latin typeface="微软雅黑" panose="020B0503020204020204" pitchFamily="34" charset="-122"/>
                <a:ea typeface="微软雅黑" panose="020B0503020204020204" pitchFamily="34" charset="-122"/>
              </a:rPr>
              <a:t> 执行</a:t>
            </a:r>
            <a:r>
              <a:rPr lang="en-US" altLang="zh-CN" sz="1600" dirty="0">
                <a:solidFill>
                  <a:schemeClr val="tx1"/>
                </a:solidFill>
                <a:latin typeface="微软雅黑" panose="020B0503020204020204" pitchFamily="34" charset="-122"/>
                <a:ea typeface="微软雅黑" panose="020B0503020204020204" pitchFamily="34" charset="-122"/>
              </a:rPr>
              <a:t>ORI</a:t>
            </a:r>
            <a:r>
              <a:rPr lang="zh-CN" altLang="en-US" sz="1600" dirty="0">
                <a:solidFill>
                  <a:schemeClr val="tx1"/>
                </a:solidFill>
                <a:latin typeface="微软雅黑" panose="020B0503020204020204" pitchFamily="34" charset="-122"/>
                <a:ea typeface="微软雅黑" panose="020B0503020204020204" pitchFamily="34" charset="-122"/>
              </a:rPr>
              <a:t>指令各部件输入输出关系</a:t>
            </a:r>
            <a:endParaRPr lang="zh-CN" altLang="en-US" sz="16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zh-CN" altLang="en-US" sz="1800" dirty="0">
                <a:solidFill>
                  <a:schemeClr val="tx1"/>
                </a:solidFill>
                <a:latin typeface="微软雅黑" panose="020B0503020204020204" pitchFamily="34" charset="-122"/>
                <a:ea typeface="微软雅黑" panose="020B0503020204020204" pitchFamily="34" charset="-122"/>
              </a:rPr>
              <a:t>     </a:t>
            </a:r>
            <a:r>
              <a:rPr lang="zh-CN" altLang="en-US" sz="1800" dirty="0">
                <a:solidFill>
                  <a:srgbClr val="04619D"/>
                </a:solidFill>
                <a:latin typeface="微软雅黑" panose="020B0503020204020204" pitchFamily="34" charset="-122"/>
                <a:ea typeface="微软雅黑" panose="020B0503020204020204" pitchFamily="34" charset="-122"/>
              </a:rPr>
              <a:t>上表的第一行是</a:t>
            </a:r>
            <a:r>
              <a:rPr lang="en-US" altLang="zh-CN" sz="1800" dirty="0">
                <a:solidFill>
                  <a:srgbClr val="04619D"/>
                </a:solidFill>
                <a:latin typeface="微软雅黑" panose="020B0503020204020204" pitchFamily="34" charset="-122"/>
                <a:ea typeface="微软雅黑" panose="020B0503020204020204" pitchFamily="34" charset="-122"/>
              </a:rPr>
              <a:t>ORI</a:t>
            </a:r>
            <a:r>
              <a:rPr lang="zh-CN" altLang="en-US" sz="1800" dirty="0">
                <a:solidFill>
                  <a:srgbClr val="04619D"/>
                </a:solidFill>
                <a:latin typeface="微软雅黑" panose="020B0503020204020204" pitchFamily="34" charset="-122"/>
                <a:ea typeface="微软雅黑" panose="020B0503020204020204" pitchFamily="34" charset="-122"/>
              </a:rPr>
              <a:t>指令要用到部件，第二行是该部件输入端的数据来源</a:t>
            </a:r>
            <a:endParaRPr lang="zh-CN" altLang="en-US" sz="18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根据表7.5.</a:t>
            </a:r>
            <a:r>
              <a:rPr lang="en-US" altLang="zh-CN" sz="2000" dirty="0">
                <a:solidFill>
                  <a:schemeClr val="tx1"/>
                </a:solidFill>
                <a:latin typeface="微软雅黑" panose="020B0503020204020204" pitchFamily="34" charset="-122"/>
                <a:ea typeface="微软雅黑" panose="020B0503020204020204" pitchFamily="34" charset="-122"/>
              </a:rPr>
              <a:t>8</a:t>
            </a:r>
            <a:r>
              <a:rPr lang="zh-CN" altLang="en-US" sz="2000" dirty="0">
                <a:solidFill>
                  <a:schemeClr val="tx1"/>
                </a:solidFill>
                <a:latin typeface="微软雅黑" panose="020B0503020204020204" pitchFamily="34" charset="-122"/>
                <a:ea typeface="微软雅黑" panose="020B0503020204020204" pitchFamily="34" charset="-122"/>
              </a:rPr>
              <a:t>画出执行</a:t>
            </a:r>
            <a:r>
              <a:rPr lang="en-US" sz="2000" dirty="0">
                <a:solidFill>
                  <a:schemeClr val="tx1"/>
                </a:solidFill>
                <a:latin typeface="微软雅黑" panose="020B0503020204020204" pitchFamily="34" charset="-122"/>
                <a:ea typeface="微软雅黑" panose="020B0503020204020204" pitchFamily="34" charset="-122"/>
              </a:rPr>
              <a:t>ORI</a:t>
            </a:r>
            <a:r>
              <a:rPr lang="zh-CN" altLang="en-US" sz="2000" dirty="0">
                <a:solidFill>
                  <a:schemeClr val="tx1"/>
                </a:solidFill>
                <a:latin typeface="微软雅黑" panose="020B0503020204020204" pitchFamily="34" charset="-122"/>
                <a:ea typeface="微软雅黑" panose="020B0503020204020204" pitchFamily="34" charset="-122"/>
              </a:rPr>
              <a:t>指令所需的数据通路，如下图所示：</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algn="ctr" fontAlgn="auto">
              <a:lnSpc>
                <a:spcPct val="150000"/>
              </a:lnSpc>
              <a:spcBef>
                <a:spcPts val="0"/>
              </a:spcBef>
              <a:spcAft>
                <a:spcPts val="0"/>
              </a:spcAft>
              <a:buFont typeface="Wingdings" panose="05000000000000000000" charset="0"/>
              <a:buNone/>
              <a:defRPr/>
            </a:pPr>
            <a:r>
              <a:rPr lang="en-US" altLang="zh-CN" sz="1600" dirty="0">
                <a:solidFill>
                  <a:schemeClr val="tx1"/>
                </a:solidFill>
                <a:latin typeface="微软雅黑" panose="020B0503020204020204" pitchFamily="34" charset="-122"/>
                <a:ea typeface="微软雅黑" panose="020B0503020204020204" pitchFamily="34" charset="-122"/>
              </a:rPr>
              <a:t>图7.5.4 ORI指令数据通路</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lang="en-US" altLang="zh-CN">
                <a:sym typeface="Wingdings" panose="05000000000000000000" pitchFamily="2" charset="2"/>
              </a:rPr>
              <a:t>4) </a:t>
            </a:r>
            <a:r>
              <a:rPr>
                <a:sym typeface="Wingdings" panose="05000000000000000000" pitchFamily="2" charset="2"/>
              </a:rPr>
              <a:t>ORI Rt,Rs,imm16</a:t>
            </a:r>
            <a:endParaRPr lang="zh-CN" altLang="en-US">
              <a:sym typeface="Wingdings" panose="05000000000000000000" pitchFamily="2" charset="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62075" y="4725035"/>
            <a:ext cx="6022340" cy="1968500"/>
          </a:xfrm>
          <a:prstGeom prst="rect">
            <a:avLst/>
          </a:prstGeom>
        </p:spPr>
      </p:pic>
      <p:pic>
        <p:nvPicPr>
          <p:cNvPr id="5" name="图片 4" descr="4OO9L64%WM8LHR$AB%JM0MR"/>
          <p:cNvPicPr>
            <a:picLocks noChangeAspect="1"/>
          </p:cNvPicPr>
          <p:nvPr/>
        </p:nvPicPr>
        <p:blipFill>
          <a:blip r:embed="rId2"/>
          <a:stretch>
            <a:fillRect/>
          </a:stretch>
        </p:blipFill>
        <p:spPr>
          <a:xfrm>
            <a:off x="621030" y="2153920"/>
            <a:ext cx="7902575" cy="1208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51155" y="8045281"/>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2110" y="960120"/>
            <a:ext cx="8378190" cy="5077460"/>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指令功能：</a:t>
            </a:r>
            <a:r>
              <a:rPr lang="zh-CN" altLang="en-US" sz="2000" dirty="0">
                <a:solidFill>
                  <a:srgbClr val="04619D"/>
                </a:solidFill>
                <a:latin typeface="微软雅黑" panose="020B0503020204020204" pitchFamily="34" charset="-122"/>
                <a:ea typeface="微软雅黑" panose="020B0503020204020204" pitchFamily="34" charset="-122"/>
              </a:rPr>
              <a:t>rt ← memory[base+offset]；将基地址（base）加偏移量（offset）所得到的有效数据存储器地址中的内容加载到通用寄存器rt中。</a:t>
            </a: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指令格式：</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完成</a:t>
            </a:r>
            <a:r>
              <a:rPr lang="en-US" altLang="zh-CN" sz="2000" dirty="0">
                <a:solidFill>
                  <a:schemeClr val="tx1"/>
                </a:solidFill>
                <a:latin typeface="微软雅黑" panose="020B0503020204020204" pitchFamily="34" charset="-122"/>
                <a:ea typeface="微软雅黑" panose="020B0503020204020204" pitchFamily="34" charset="-122"/>
              </a:rPr>
              <a:t>LW</a:t>
            </a:r>
            <a:r>
              <a:rPr lang="zh-CN" altLang="en-US" sz="2000" dirty="0">
                <a:solidFill>
                  <a:schemeClr val="tx1"/>
                </a:solidFill>
                <a:latin typeface="微软雅黑" panose="020B0503020204020204" pitchFamily="34" charset="-122"/>
                <a:ea typeface="微软雅黑" panose="020B0503020204020204" pitchFamily="34" charset="-122"/>
              </a:rPr>
              <a:t>指令功能所需的操作：</a:t>
            </a:r>
            <a:r>
              <a:rPr lang="zh-CN" altLang="en-US" sz="2000" dirty="0">
                <a:solidFill>
                  <a:srgbClr val="04619D"/>
                </a:solidFill>
                <a:latin typeface="微软雅黑" panose="020B0503020204020204" pitchFamily="34" charset="-122"/>
                <a:ea typeface="微软雅黑" panose="020B0503020204020204" pitchFamily="34" charset="-122"/>
              </a:rPr>
              <a:t>IMEM←PC（取指令）、Rt←[base+Sign_ ext_offset] （执行指令）、PC←NPC。</a:t>
            </a: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根据指令操作, 确定完成操作所需部件：</a:t>
            </a:r>
            <a:r>
              <a:rPr sz="2000" dirty="0">
                <a:solidFill>
                  <a:srgbClr val="04619D"/>
                </a:solidFill>
                <a:latin typeface="微软雅黑" panose="020B0503020204020204" pitchFamily="34" charset="-122"/>
                <a:ea typeface="微软雅黑" panose="020B0503020204020204" pitchFamily="34" charset="-122"/>
              </a:rPr>
              <a:t>PC寄存器、NPC、指令存储器</a:t>
            </a:r>
            <a:r>
              <a:rPr lang="en-US" sz="2000" dirty="0">
                <a:solidFill>
                  <a:srgbClr val="04619D"/>
                </a:solidFill>
                <a:latin typeface="微软雅黑" panose="020B0503020204020204" pitchFamily="34" charset="-122"/>
                <a:ea typeface="微软雅黑" panose="020B0503020204020204" pitchFamily="34" charset="-122"/>
              </a:rPr>
              <a:t>IMEM</a:t>
            </a:r>
            <a:r>
              <a:rPr sz="2000" dirty="0">
                <a:solidFill>
                  <a:srgbClr val="04619D"/>
                </a:solidFill>
                <a:latin typeface="微软雅黑" panose="020B0503020204020204" pitchFamily="34" charset="-122"/>
                <a:ea typeface="微软雅黑" panose="020B0503020204020204" pitchFamily="34" charset="-122"/>
              </a:rPr>
              <a:t>、寄存器堆rt、base（Regfile）、ALU（完成操作数地址计算）、符号扩展模块S_Ext16（将offset按符号位进行扩展到32位，送ALU计算操作数地址）、DMEM（从中取操作数），</a:t>
            </a:r>
            <a:r>
              <a:rPr lang="zh-CN" altLang="en-US" sz="2000" dirty="0">
                <a:solidFill>
                  <a:srgbClr val="04619D"/>
                </a:solidFill>
                <a:latin typeface="微软雅黑" panose="020B0503020204020204" pitchFamily="34" charset="-122"/>
                <a:ea typeface="微软雅黑" panose="020B0503020204020204" pitchFamily="34" charset="-122"/>
              </a:rPr>
              <a:t>将这些部件列成下表</a:t>
            </a:r>
            <a:r>
              <a:rPr lang="zh-CN" altLang="en-US"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algn="ctr" fontAlgn="auto">
              <a:lnSpc>
                <a:spcPct val="150000"/>
              </a:lnSpc>
              <a:spcBef>
                <a:spcPts val="0"/>
              </a:spcBef>
              <a:spcAft>
                <a:spcPts val="0"/>
              </a:spcAft>
              <a:buFont typeface="Wingdings" panose="05000000000000000000" charset="0"/>
              <a:buNone/>
              <a:defRPr/>
            </a:pPr>
            <a:r>
              <a:rPr lang="zh-CN" altLang="en-US" sz="1600" dirty="0">
                <a:solidFill>
                  <a:schemeClr val="tx1"/>
                </a:solidFill>
                <a:latin typeface="微软雅黑" panose="020B0503020204020204" pitchFamily="34" charset="-122"/>
                <a:ea typeface="微软雅黑" panose="020B0503020204020204" pitchFamily="34" charset="-122"/>
              </a:rPr>
              <a:t>表7.5.</a:t>
            </a:r>
            <a:r>
              <a:rPr lang="en-US" altLang="zh-CN" sz="1600" dirty="0">
                <a:solidFill>
                  <a:schemeClr val="tx1"/>
                </a:solidFill>
                <a:latin typeface="微软雅黑" panose="020B0503020204020204" pitchFamily="34" charset="-122"/>
                <a:ea typeface="微软雅黑" panose="020B0503020204020204" pitchFamily="34" charset="-122"/>
              </a:rPr>
              <a:t>9</a:t>
            </a:r>
            <a:r>
              <a:rPr lang="zh-CN" altLang="en-US" sz="1600" dirty="0">
                <a:solidFill>
                  <a:schemeClr val="tx1"/>
                </a:solidFill>
                <a:latin typeface="微软雅黑" panose="020B0503020204020204" pitchFamily="34" charset="-122"/>
                <a:ea typeface="微软雅黑" panose="020B0503020204020204" pitchFamily="34" charset="-122"/>
              </a:rPr>
              <a:t> 执行</a:t>
            </a:r>
            <a:r>
              <a:rPr lang="en-US" altLang="zh-CN" sz="1600" dirty="0">
                <a:solidFill>
                  <a:schemeClr val="tx1"/>
                </a:solidFill>
                <a:latin typeface="微软雅黑" panose="020B0503020204020204" pitchFamily="34" charset="-122"/>
                <a:ea typeface="微软雅黑" panose="020B0503020204020204" pitchFamily="34" charset="-122"/>
              </a:rPr>
              <a:t>LW</a:t>
            </a:r>
            <a:r>
              <a:rPr lang="zh-CN" altLang="en-US" sz="1600" dirty="0">
                <a:solidFill>
                  <a:schemeClr val="tx1"/>
                </a:solidFill>
                <a:latin typeface="微软雅黑" panose="020B0503020204020204" pitchFamily="34" charset="-122"/>
                <a:ea typeface="微软雅黑" panose="020B0503020204020204" pitchFamily="34" charset="-122"/>
              </a:rPr>
              <a:t>指令所需部件</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a:xfrm>
            <a:off x="351155" y="360613"/>
            <a:ext cx="8229600" cy="533400"/>
          </a:xfrm>
        </p:spPr>
        <p:txBody>
          <a:bodyPr/>
          <a:lstStyle/>
          <a:p>
            <a:pPr algn="l"/>
            <a:r>
              <a:rPr lang="en-US" altLang="zh-CN">
                <a:sym typeface="Wingdings" panose="05000000000000000000" pitchFamily="2" charset="2"/>
              </a:rPr>
              <a:t>5) </a:t>
            </a:r>
            <a:r>
              <a:rPr lang="zh-CN" altLang="en-US">
                <a:sym typeface="Wingdings" panose="05000000000000000000" pitchFamily="2" charset="2"/>
              </a:rPr>
              <a:t>LW Rt,offset（base）</a:t>
            </a:r>
            <a:endParaRPr lang="zh-CN" altLang="en-US">
              <a:sym typeface="Wingdings" panose="05000000000000000000" pitchFamily="2" charset="2"/>
            </a:endParaRPr>
          </a:p>
        </p:txBody>
      </p:sp>
      <p:pic>
        <p:nvPicPr>
          <p:cNvPr id="12"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2131060" y="2131695"/>
            <a:ext cx="6182360" cy="722630"/>
          </a:xfrm>
          <a:prstGeom prst="rect">
            <a:avLst/>
          </a:prstGeom>
          <a:noFill/>
          <a:ln>
            <a:noFill/>
          </a:ln>
        </p:spPr>
      </p:pic>
      <p:pic>
        <p:nvPicPr>
          <p:cNvPr id="5" name="图片 4" descr="V6L{)R(34{{9B`Y]P@X38M1"/>
          <p:cNvPicPr>
            <a:picLocks noChangeAspect="1"/>
          </p:cNvPicPr>
          <p:nvPr/>
        </p:nvPicPr>
        <p:blipFill>
          <a:blip r:embed="rId2"/>
          <a:stretch>
            <a:fillRect/>
          </a:stretch>
        </p:blipFill>
        <p:spPr>
          <a:xfrm>
            <a:off x="889635" y="6037580"/>
            <a:ext cx="7152640" cy="733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1950" y="1078865"/>
            <a:ext cx="8378190" cy="3646170"/>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按完成</a:t>
            </a:r>
            <a:r>
              <a:rPr lang="en-US" altLang="zh-CN" sz="2000" dirty="0">
                <a:solidFill>
                  <a:schemeClr val="tx1"/>
                </a:solidFill>
                <a:latin typeface="微软雅黑" panose="020B0503020204020204" pitchFamily="34" charset="-122"/>
                <a:ea typeface="微软雅黑" panose="020B0503020204020204" pitchFamily="34" charset="-122"/>
              </a:rPr>
              <a:t>LW</a:t>
            </a:r>
            <a:r>
              <a:rPr lang="zh-CN" altLang="en-US" sz="2000" dirty="0">
                <a:solidFill>
                  <a:schemeClr val="tx1"/>
                </a:solidFill>
                <a:latin typeface="微软雅黑" panose="020B0503020204020204" pitchFamily="34" charset="-122"/>
                <a:ea typeface="微软雅黑" panose="020B0503020204020204" pitchFamily="34" charset="-122"/>
              </a:rPr>
              <a:t>指令所需的操作，确定每个部件数据的输入输出关系：</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en-US" altLang="zh-CN" sz="2000" dirty="0">
                <a:solidFill>
                  <a:srgbClr val="04619D"/>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表7.5.</a:t>
            </a:r>
            <a:r>
              <a:rPr lang="en-US" altLang="zh-CN" sz="1600" dirty="0">
                <a:solidFill>
                  <a:schemeClr val="tx1"/>
                </a:solidFill>
                <a:latin typeface="微软雅黑" panose="020B0503020204020204" pitchFamily="34" charset="-122"/>
                <a:ea typeface="微软雅黑" panose="020B0503020204020204" pitchFamily="34" charset="-122"/>
              </a:rPr>
              <a:t>10</a:t>
            </a:r>
            <a:r>
              <a:rPr lang="zh-CN" altLang="en-US" sz="1600" dirty="0">
                <a:solidFill>
                  <a:schemeClr val="tx1"/>
                </a:solidFill>
                <a:latin typeface="微软雅黑" panose="020B0503020204020204" pitchFamily="34" charset="-122"/>
                <a:ea typeface="微软雅黑" panose="020B0503020204020204" pitchFamily="34" charset="-122"/>
              </a:rPr>
              <a:t> 执行</a:t>
            </a:r>
            <a:r>
              <a:rPr lang="en-US" altLang="zh-CN" sz="1600" dirty="0">
                <a:solidFill>
                  <a:schemeClr val="tx1"/>
                </a:solidFill>
                <a:latin typeface="微软雅黑" panose="020B0503020204020204" pitchFamily="34" charset="-122"/>
                <a:ea typeface="微软雅黑" panose="020B0503020204020204" pitchFamily="34" charset="-122"/>
              </a:rPr>
              <a:t>LW</a:t>
            </a:r>
            <a:r>
              <a:rPr lang="zh-CN" altLang="en-US" sz="1600" dirty="0">
                <a:solidFill>
                  <a:schemeClr val="tx1"/>
                </a:solidFill>
                <a:latin typeface="微软雅黑" panose="020B0503020204020204" pitchFamily="34" charset="-122"/>
                <a:ea typeface="微软雅黑" panose="020B0503020204020204" pitchFamily="34" charset="-122"/>
              </a:rPr>
              <a:t>指令各部件输入输出关系</a:t>
            </a:r>
            <a:endParaRPr lang="zh-CN" altLang="en-US" sz="16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zh-CN" altLang="en-US" sz="1800" dirty="0">
                <a:solidFill>
                  <a:schemeClr val="tx1"/>
                </a:solidFill>
                <a:latin typeface="微软雅黑" panose="020B0503020204020204" pitchFamily="34" charset="-122"/>
                <a:ea typeface="微软雅黑" panose="020B0503020204020204" pitchFamily="34" charset="-122"/>
              </a:rPr>
              <a:t>     </a:t>
            </a:r>
            <a:r>
              <a:rPr lang="zh-CN" altLang="en-US" sz="1800" dirty="0">
                <a:solidFill>
                  <a:srgbClr val="04619D"/>
                </a:solidFill>
                <a:latin typeface="微软雅黑" panose="020B0503020204020204" pitchFamily="34" charset="-122"/>
                <a:ea typeface="微软雅黑" panose="020B0503020204020204" pitchFamily="34" charset="-122"/>
              </a:rPr>
              <a:t>上表的第一行是</a:t>
            </a:r>
            <a:r>
              <a:rPr lang="en-US" altLang="zh-CN" sz="1800" dirty="0">
                <a:solidFill>
                  <a:srgbClr val="04619D"/>
                </a:solidFill>
                <a:latin typeface="微软雅黑" panose="020B0503020204020204" pitchFamily="34" charset="-122"/>
                <a:ea typeface="微软雅黑" panose="020B0503020204020204" pitchFamily="34" charset="-122"/>
              </a:rPr>
              <a:t>LW</a:t>
            </a:r>
            <a:r>
              <a:rPr lang="zh-CN" altLang="en-US" sz="1800" dirty="0">
                <a:solidFill>
                  <a:srgbClr val="04619D"/>
                </a:solidFill>
                <a:latin typeface="微软雅黑" panose="020B0503020204020204" pitchFamily="34" charset="-122"/>
                <a:ea typeface="微软雅黑" panose="020B0503020204020204" pitchFamily="34" charset="-122"/>
              </a:rPr>
              <a:t>指令要用到部件，第二行是该部件输入端的数据来源</a:t>
            </a:r>
            <a:endParaRPr lang="zh-CN" altLang="en-US" sz="18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根据表7.5.</a:t>
            </a:r>
            <a:r>
              <a:rPr lang="en-US" altLang="zh-CN" sz="2000" dirty="0">
                <a:solidFill>
                  <a:schemeClr val="tx1"/>
                </a:solidFill>
                <a:latin typeface="微软雅黑" panose="020B0503020204020204" pitchFamily="34" charset="-122"/>
                <a:ea typeface="微软雅黑" panose="020B0503020204020204" pitchFamily="34" charset="-122"/>
              </a:rPr>
              <a:t>10</a:t>
            </a:r>
            <a:r>
              <a:rPr lang="zh-CN" altLang="en-US" sz="2000" dirty="0">
                <a:solidFill>
                  <a:schemeClr val="tx1"/>
                </a:solidFill>
                <a:latin typeface="微软雅黑" panose="020B0503020204020204" pitchFamily="34" charset="-122"/>
                <a:ea typeface="微软雅黑" panose="020B0503020204020204" pitchFamily="34" charset="-122"/>
              </a:rPr>
              <a:t>画出执行</a:t>
            </a:r>
            <a:r>
              <a:rPr lang="en-US" sz="2000" dirty="0">
                <a:solidFill>
                  <a:schemeClr val="tx1"/>
                </a:solidFill>
                <a:latin typeface="微软雅黑" panose="020B0503020204020204" pitchFamily="34" charset="-122"/>
                <a:ea typeface="微软雅黑" panose="020B0503020204020204" pitchFamily="34" charset="-122"/>
              </a:rPr>
              <a:t>LW</a:t>
            </a:r>
            <a:r>
              <a:rPr lang="zh-CN" altLang="en-US" sz="2000" dirty="0">
                <a:solidFill>
                  <a:schemeClr val="tx1"/>
                </a:solidFill>
                <a:latin typeface="微软雅黑" panose="020B0503020204020204" pitchFamily="34" charset="-122"/>
                <a:ea typeface="微软雅黑" panose="020B0503020204020204" pitchFamily="34" charset="-122"/>
              </a:rPr>
              <a:t>指令所需的数据通路，如下图所示：</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algn="ctr" fontAlgn="auto">
              <a:lnSpc>
                <a:spcPct val="150000"/>
              </a:lnSpc>
              <a:spcBef>
                <a:spcPts val="0"/>
              </a:spcBef>
              <a:spcAft>
                <a:spcPts val="0"/>
              </a:spcAft>
              <a:buFont typeface="Wingdings" panose="05000000000000000000" charset="0"/>
              <a:buNone/>
              <a:defRPr/>
            </a:pPr>
            <a:r>
              <a:rPr lang="en-US" altLang="zh-CN" sz="1600" dirty="0">
                <a:solidFill>
                  <a:schemeClr val="tx1"/>
                </a:solidFill>
                <a:latin typeface="微软雅黑" panose="020B0503020204020204" pitchFamily="34" charset="-122"/>
                <a:ea typeface="微软雅黑" panose="020B0503020204020204" pitchFamily="34" charset="-122"/>
              </a:rPr>
              <a:t>图7.5.5 LW指令数据通路</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lang="en-US" altLang="zh-CN">
                <a:sym typeface="Wingdings" panose="05000000000000000000" pitchFamily="2" charset="2"/>
              </a:rPr>
              <a:t>5)  </a:t>
            </a:r>
            <a:r>
              <a:rPr>
                <a:sym typeface="Wingdings" panose="05000000000000000000" pitchFamily="2" charset="2"/>
              </a:rPr>
              <a:t>LW Rt,offset（base）</a:t>
            </a:r>
            <a:endParaRPr lang="zh-CN" altLang="en-US">
              <a:sym typeface="Wingdings" panose="05000000000000000000" pitchFamily="2" charset="2"/>
            </a:endParaRPr>
          </a:p>
        </p:txBody>
      </p:sp>
      <p:pic>
        <p:nvPicPr>
          <p:cNvPr id="50226" name="图片 5022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3925" y="4725035"/>
            <a:ext cx="7558405" cy="2001520"/>
          </a:xfrm>
          <a:prstGeom prst="rect">
            <a:avLst/>
          </a:prstGeom>
        </p:spPr>
      </p:pic>
      <p:pic>
        <p:nvPicPr>
          <p:cNvPr id="7" name="图片 6" descr="ISG{DK%S_HH0FMH6IZHR7AI"/>
          <p:cNvPicPr>
            <a:picLocks noChangeAspect="1"/>
          </p:cNvPicPr>
          <p:nvPr/>
        </p:nvPicPr>
        <p:blipFill>
          <a:blip r:embed="rId2"/>
          <a:stretch>
            <a:fillRect/>
          </a:stretch>
        </p:blipFill>
        <p:spPr>
          <a:xfrm>
            <a:off x="543560" y="2143125"/>
            <a:ext cx="8319135" cy="12363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51155" y="8045281"/>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2110" y="960120"/>
            <a:ext cx="8378190" cy="4615815"/>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指令功能：</a:t>
            </a:r>
            <a:r>
              <a:rPr lang="zh-CN" altLang="en-US" sz="2000" dirty="0">
                <a:solidFill>
                  <a:srgbClr val="04619D"/>
                </a:solidFill>
                <a:latin typeface="微软雅黑" panose="020B0503020204020204" pitchFamily="34" charset="-122"/>
                <a:ea typeface="微软雅黑" panose="020B0503020204020204" pitchFamily="34" charset="-122"/>
              </a:rPr>
              <a:t>memory[base+offset] ←rt；将通用寄存器rt中的32位数据存入数据存储器中的有效地址，有效地址由基地址（base）和16位偏移量（offset）相加所得。</a:t>
            </a: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指令格式：</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完成</a:t>
            </a:r>
            <a:r>
              <a:rPr lang="en-US" altLang="zh-CN" sz="2000" dirty="0">
                <a:solidFill>
                  <a:schemeClr val="tx1"/>
                </a:solidFill>
                <a:latin typeface="微软雅黑" panose="020B0503020204020204" pitchFamily="34" charset="-122"/>
                <a:ea typeface="微软雅黑" panose="020B0503020204020204" pitchFamily="34" charset="-122"/>
              </a:rPr>
              <a:t>SW</a:t>
            </a:r>
            <a:r>
              <a:rPr lang="zh-CN" altLang="en-US" sz="2000" dirty="0">
                <a:solidFill>
                  <a:schemeClr val="tx1"/>
                </a:solidFill>
                <a:latin typeface="微软雅黑" panose="020B0503020204020204" pitchFamily="34" charset="-122"/>
                <a:ea typeface="微软雅黑" panose="020B0503020204020204" pitchFamily="34" charset="-122"/>
              </a:rPr>
              <a:t>指令功能所需的操作：</a:t>
            </a:r>
            <a:r>
              <a:rPr lang="zh-CN" altLang="en-US" sz="2000" dirty="0">
                <a:solidFill>
                  <a:srgbClr val="04619D"/>
                </a:solidFill>
                <a:latin typeface="微软雅黑" panose="020B0503020204020204" pitchFamily="34" charset="-122"/>
                <a:ea typeface="微软雅黑" panose="020B0503020204020204" pitchFamily="34" charset="-122"/>
              </a:rPr>
              <a:t>IMEM←PC（取指令）、 [base+Sign_ ext_offset] ←Rt（执行指令）、PC←NPC。</a:t>
            </a: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根据指令操作, 确定完成操作所需部件：</a:t>
            </a:r>
            <a:r>
              <a:rPr sz="2000" dirty="0">
                <a:solidFill>
                  <a:srgbClr val="04619D"/>
                </a:solidFill>
                <a:latin typeface="微软雅黑" panose="020B0503020204020204" pitchFamily="34" charset="-122"/>
                <a:ea typeface="微软雅黑" panose="020B0503020204020204" pitchFamily="34" charset="-122"/>
              </a:rPr>
              <a:t>PC寄存器、NPC、指令存储器</a:t>
            </a:r>
            <a:r>
              <a:rPr lang="en-US" sz="2000" dirty="0">
                <a:solidFill>
                  <a:srgbClr val="04619D"/>
                </a:solidFill>
                <a:latin typeface="微软雅黑" panose="020B0503020204020204" pitchFamily="34" charset="-122"/>
                <a:ea typeface="微软雅黑" panose="020B0503020204020204" pitchFamily="34" charset="-122"/>
              </a:rPr>
              <a:t>IMEM</a:t>
            </a:r>
            <a:r>
              <a:rPr sz="2000" dirty="0">
                <a:solidFill>
                  <a:srgbClr val="04619D"/>
                </a:solidFill>
                <a:latin typeface="微软雅黑" panose="020B0503020204020204" pitchFamily="34" charset="-122"/>
                <a:ea typeface="微软雅黑" panose="020B0503020204020204" pitchFamily="34" charset="-122"/>
              </a:rPr>
              <a:t>、寄存器堆（Regfile）、ALU、符号扩展模块S_Ext16、DMEM，</a:t>
            </a:r>
            <a:r>
              <a:rPr lang="zh-CN" altLang="en-US" sz="2000" dirty="0">
                <a:solidFill>
                  <a:srgbClr val="04619D"/>
                </a:solidFill>
                <a:latin typeface="微软雅黑" panose="020B0503020204020204" pitchFamily="34" charset="-122"/>
                <a:ea typeface="微软雅黑" panose="020B0503020204020204" pitchFamily="34" charset="-122"/>
              </a:rPr>
              <a:t>将这些部件列成下表</a:t>
            </a:r>
            <a:r>
              <a:rPr lang="zh-CN" altLang="en-US"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algn="ctr" fontAlgn="auto">
              <a:lnSpc>
                <a:spcPct val="150000"/>
              </a:lnSpc>
              <a:spcBef>
                <a:spcPts val="0"/>
              </a:spcBef>
              <a:spcAft>
                <a:spcPts val="0"/>
              </a:spcAft>
              <a:buFont typeface="Wingdings" panose="05000000000000000000" charset="0"/>
              <a:buNone/>
              <a:defRPr/>
            </a:pPr>
            <a:r>
              <a:rPr lang="zh-CN" altLang="en-US" sz="1600" dirty="0">
                <a:solidFill>
                  <a:schemeClr val="tx1"/>
                </a:solidFill>
                <a:latin typeface="微软雅黑" panose="020B0503020204020204" pitchFamily="34" charset="-122"/>
                <a:ea typeface="微软雅黑" panose="020B0503020204020204" pitchFamily="34" charset="-122"/>
              </a:rPr>
              <a:t>表7.5.</a:t>
            </a:r>
            <a:r>
              <a:rPr lang="en-US" altLang="zh-CN" sz="1600" dirty="0">
                <a:solidFill>
                  <a:schemeClr val="tx1"/>
                </a:solidFill>
                <a:latin typeface="微软雅黑" panose="020B0503020204020204" pitchFamily="34" charset="-122"/>
                <a:ea typeface="微软雅黑" panose="020B0503020204020204" pitchFamily="34" charset="-122"/>
              </a:rPr>
              <a:t>11</a:t>
            </a:r>
            <a:r>
              <a:rPr lang="zh-CN" altLang="en-US" sz="1600" dirty="0">
                <a:solidFill>
                  <a:schemeClr val="tx1"/>
                </a:solidFill>
                <a:latin typeface="微软雅黑" panose="020B0503020204020204" pitchFamily="34" charset="-122"/>
                <a:ea typeface="微软雅黑" panose="020B0503020204020204" pitchFamily="34" charset="-122"/>
              </a:rPr>
              <a:t> 执行</a:t>
            </a:r>
            <a:r>
              <a:rPr lang="en-US" altLang="zh-CN" sz="1600" dirty="0">
                <a:solidFill>
                  <a:schemeClr val="tx1"/>
                </a:solidFill>
                <a:latin typeface="微软雅黑" panose="020B0503020204020204" pitchFamily="34" charset="-122"/>
                <a:ea typeface="微软雅黑" panose="020B0503020204020204" pitchFamily="34" charset="-122"/>
              </a:rPr>
              <a:t>SW</a:t>
            </a:r>
            <a:r>
              <a:rPr lang="zh-CN" altLang="en-US" sz="1600" dirty="0">
                <a:solidFill>
                  <a:schemeClr val="tx1"/>
                </a:solidFill>
                <a:latin typeface="微软雅黑" panose="020B0503020204020204" pitchFamily="34" charset="-122"/>
                <a:ea typeface="微软雅黑" panose="020B0503020204020204" pitchFamily="34" charset="-122"/>
              </a:rPr>
              <a:t>指令所需部件</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a:xfrm>
            <a:off x="351155" y="360613"/>
            <a:ext cx="8229600" cy="533400"/>
          </a:xfrm>
        </p:spPr>
        <p:txBody>
          <a:bodyPr/>
          <a:lstStyle/>
          <a:p>
            <a:pPr algn="l"/>
            <a:r>
              <a:rPr lang="en-US" altLang="zh-CN">
                <a:sym typeface="Wingdings" panose="05000000000000000000" pitchFamily="2" charset="2"/>
              </a:rPr>
              <a:t>6) </a:t>
            </a:r>
            <a:r>
              <a:rPr>
                <a:sym typeface="Wingdings" panose="05000000000000000000" pitchFamily="2" charset="2"/>
              </a:rPr>
              <a:t>SW Rt,offset（base）</a:t>
            </a:r>
            <a:endParaRPr>
              <a:sym typeface="Wingdings" panose="05000000000000000000" pitchFamily="2" charset="2"/>
            </a:endParaRPr>
          </a:p>
        </p:txBody>
      </p:sp>
      <p:pic>
        <p:nvPicPr>
          <p:cNvPr id="68"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2051050" y="2352675"/>
            <a:ext cx="5193665" cy="607060"/>
          </a:xfrm>
          <a:prstGeom prst="rect">
            <a:avLst/>
          </a:prstGeom>
          <a:noFill/>
          <a:ln>
            <a:noFill/>
          </a:ln>
        </p:spPr>
      </p:pic>
      <p:pic>
        <p:nvPicPr>
          <p:cNvPr id="2" name="图片 1" descr=")9HIF@B5YKPHMRWK$TJ(QEQ"/>
          <p:cNvPicPr>
            <a:picLocks noChangeAspect="1"/>
          </p:cNvPicPr>
          <p:nvPr/>
        </p:nvPicPr>
        <p:blipFill>
          <a:blip r:embed="rId2"/>
          <a:stretch>
            <a:fillRect/>
          </a:stretch>
        </p:blipFill>
        <p:spPr>
          <a:xfrm>
            <a:off x="687070" y="5575935"/>
            <a:ext cx="7557770" cy="7861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1950" y="1078865"/>
            <a:ext cx="8378190" cy="3646170"/>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按完成</a:t>
            </a:r>
            <a:r>
              <a:rPr lang="en-US" altLang="zh-CN" sz="2000" dirty="0">
                <a:solidFill>
                  <a:schemeClr val="tx1"/>
                </a:solidFill>
                <a:latin typeface="微软雅黑" panose="020B0503020204020204" pitchFamily="34" charset="-122"/>
                <a:ea typeface="微软雅黑" panose="020B0503020204020204" pitchFamily="34" charset="-122"/>
              </a:rPr>
              <a:t>SW</a:t>
            </a:r>
            <a:r>
              <a:rPr lang="zh-CN" altLang="en-US" sz="2000" dirty="0">
                <a:solidFill>
                  <a:schemeClr val="tx1"/>
                </a:solidFill>
                <a:latin typeface="微软雅黑" panose="020B0503020204020204" pitchFamily="34" charset="-122"/>
                <a:ea typeface="微软雅黑" panose="020B0503020204020204" pitchFamily="34" charset="-122"/>
              </a:rPr>
              <a:t>指令所需的操作，确定每个部件数据的输入输出关系：</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en-US" altLang="zh-CN" sz="2000" dirty="0">
                <a:solidFill>
                  <a:srgbClr val="04619D"/>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表7.5.</a:t>
            </a:r>
            <a:r>
              <a:rPr lang="en-US" altLang="zh-CN" sz="1600" dirty="0">
                <a:solidFill>
                  <a:schemeClr val="tx1"/>
                </a:solidFill>
                <a:latin typeface="微软雅黑" panose="020B0503020204020204" pitchFamily="34" charset="-122"/>
                <a:ea typeface="微软雅黑" panose="020B0503020204020204" pitchFamily="34" charset="-122"/>
              </a:rPr>
              <a:t>12</a:t>
            </a:r>
            <a:r>
              <a:rPr lang="zh-CN" altLang="en-US" sz="1600" dirty="0">
                <a:solidFill>
                  <a:schemeClr val="tx1"/>
                </a:solidFill>
                <a:latin typeface="微软雅黑" panose="020B0503020204020204" pitchFamily="34" charset="-122"/>
                <a:ea typeface="微软雅黑" panose="020B0503020204020204" pitchFamily="34" charset="-122"/>
              </a:rPr>
              <a:t> 执行</a:t>
            </a:r>
            <a:r>
              <a:rPr lang="en-US" altLang="zh-CN" sz="1600" dirty="0">
                <a:solidFill>
                  <a:schemeClr val="tx1"/>
                </a:solidFill>
                <a:latin typeface="微软雅黑" panose="020B0503020204020204" pitchFamily="34" charset="-122"/>
                <a:ea typeface="微软雅黑" panose="020B0503020204020204" pitchFamily="34" charset="-122"/>
              </a:rPr>
              <a:t>SW</a:t>
            </a:r>
            <a:r>
              <a:rPr lang="zh-CN" altLang="en-US" sz="1600" dirty="0">
                <a:solidFill>
                  <a:schemeClr val="tx1"/>
                </a:solidFill>
                <a:latin typeface="微软雅黑" panose="020B0503020204020204" pitchFamily="34" charset="-122"/>
                <a:ea typeface="微软雅黑" panose="020B0503020204020204" pitchFamily="34" charset="-122"/>
              </a:rPr>
              <a:t>指令各部件输入输出关系</a:t>
            </a:r>
            <a:endParaRPr lang="zh-CN" altLang="en-US" sz="16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zh-CN" altLang="en-US" sz="1800" dirty="0">
                <a:solidFill>
                  <a:schemeClr val="tx1"/>
                </a:solidFill>
                <a:latin typeface="微软雅黑" panose="020B0503020204020204" pitchFamily="34" charset="-122"/>
                <a:ea typeface="微软雅黑" panose="020B0503020204020204" pitchFamily="34" charset="-122"/>
              </a:rPr>
              <a:t>     </a:t>
            </a:r>
            <a:r>
              <a:rPr lang="zh-CN" altLang="en-US" sz="1800" dirty="0">
                <a:solidFill>
                  <a:srgbClr val="04619D"/>
                </a:solidFill>
                <a:latin typeface="微软雅黑" panose="020B0503020204020204" pitchFamily="34" charset="-122"/>
                <a:ea typeface="微软雅黑" panose="020B0503020204020204" pitchFamily="34" charset="-122"/>
              </a:rPr>
              <a:t>上表的第一行是</a:t>
            </a:r>
            <a:r>
              <a:rPr lang="en-US" altLang="zh-CN" sz="1800" dirty="0">
                <a:solidFill>
                  <a:srgbClr val="04619D"/>
                </a:solidFill>
                <a:latin typeface="微软雅黑" panose="020B0503020204020204" pitchFamily="34" charset="-122"/>
                <a:ea typeface="微软雅黑" panose="020B0503020204020204" pitchFamily="34" charset="-122"/>
              </a:rPr>
              <a:t>SW</a:t>
            </a:r>
            <a:r>
              <a:rPr lang="zh-CN" altLang="en-US" sz="1800" dirty="0">
                <a:solidFill>
                  <a:srgbClr val="04619D"/>
                </a:solidFill>
                <a:latin typeface="微软雅黑" panose="020B0503020204020204" pitchFamily="34" charset="-122"/>
                <a:ea typeface="微软雅黑" panose="020B0503020204020204" pitchFamily="34" charset="-122"/>
              </a:rPr>
              <a:t>指令要用到部件，第二行是该部件输入端的数据来源</a:t>
            </a:r>
            <a:endParaRPr lang="zh-CN" altLang="en-US" sz="18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根据表7.5.</a:t>
            </a:r>
            <a:r>
              <a:rPr lang="en-US" altLang="zh-CN" sz="2000" dirty="0">
                <a:solidFill>
                  <a:schemeClr val="tx1"/>
                </a:solidFill>
                <a:latin typeface="微软雅黑" panose="020B0503020204020204" pitchFamily="34" charset="-122"/>
                <a:ea typeface="微软雅黑" panose="020B0503020204020204" pitchFamily="34" charset="-122"/>
              </a:rPr>
              <a:t>12</a:t>
            </a:r>
            <a:r>
              <a:rPr lang="zh-CN" altLang="en-US" sz="2000" dirty="0">
                <a:solidFill>
                  <a:schemeClr val="tx1"/>
                </a:solidFill>
                <a:latin typeface="微软雅黑" panose="020B0503020204020204" pitchFamily="34" charset="-122"/>
                <a:ea typeface="微软雅黑" panose="020B0503020204020204" pitchFamily="34" charset="-122"/>
              </a:rPr>
              <a:t>画出执行</a:t>
            </a:r>
            <a:r>
              <a:rPr lang="en-US" altLang="zh-CN" sz="2000" dirty="0">
                <a:solidFill>
                  <a:schemeClr val="tx1"/>
                </a:solidFill>
                <a:latin typeface="微软雅黑" panose="020B0503020204020204" pitchFamily="34" charset="-122"/>
                <a:ea typeface="微软雅黑" panose="020B0503020204020204" pitchFamily="34" charset="-122"/>
              </a:rPr>
              <a:t>S</a:t>
            </a:r>
            <a:r>
              <a:rPr lang="en-US" sz="2000" dirty="0">
                <a:solidFill>
                  <a:schemeClr val="tx1"/>
                </a:solidFill>
                <a:latin typeface="微软雅黑" panose="020B0503020204020204" pitchFamily="34" charset="-122"/>
                <a:ea typeface="微软雅黑" panose="020B0503020204020204" pitchFamily="34" charset="-122"/>
              </a:rPr>
              <a:t>W</a:t>
            </a:r>
            <a:r>
              <a:rPr lang="zh-CN" altLang="en-US" sz="2000" dirty="0">
                <a:solidFill>
                  <a:schemeClr val="tx1"/>
                </a:solidFill>
                <a:latin typeface="微软雅黑" panose="020B0503020204020204" pitchFamily="34" charset="-122"/>
                <a:ea typeface="微软雅黑" panose="020B0503020204020204" pitchFamily="34" charset="-122"/>
              </a:rPr>
              <a:t>指令所需的数据通路，如下图所示：</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algn="ctr" fontAlgn="auto">
              <a:lnSpc>
                <a:spcPct val="150000"/>
              </a:lnSpc>
              <a:spcBef>
                <a:spcPts val="0"/>
              </a:spcBef>
              <a:spcAft>
                <a:spcPts val="0"/>
              </a:spcAft>
              <a:buFont typeface="Wingdings" panose="05000000000000000000" charset="0"/>
              <a:buNone/>
              <a:defRPr/>
            </a:pPr>
            <a:r>
              <a:rPr lang="en-US" altLang="zh-CN" sz="1600" dirty="0">
                <a:solidFill>
                  <a:schemeClr val="tx1"/>
                </a:solidFill>
                <a:latin typeface="微软雅黑" panose="020B0503020204020204" pitchFamily="34" charset="-122"/>
                <a:ea typeface="微软雅黑" panose="020B0503020204020204" pitchFamily="34" charset="-122"/>
              </a:rPr>
              <a:t>图7.5.6 SW指令数据通路</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lang="en-US" altLang="zh-CN">
                <a:sym typeface="Wingdings" panose="05000000000000000000" pitchFamily="2" charset="2"/>
              </a:rPr>
              <a:t>6)  </a:t>
            </a:r>
            <a:r>
              <a:rPr>
                <a:sym typeface="Wingdings" panose="05000000000000000000" pitchFamily="2" charset="2"/>
              </a:rPr>
              <a:t>SW Rt,offset（base）</a:t>
            </a:r>
            <a:endParaRPr>
              <a:sym typeface="Wingdings" panose="05000000000000000000" pitchFamily="2" charset="2"/>
            </a:endParaRPr>
          </a:p>
        </p:txBody>
      </p:sp>
      <p:pic>
        <p:nvPicPr>
          <p:cNvPr id="2" name="图片 1" descr="5(FEDPWR7~9AR3TPU6~FNJI"/>
          <p:cNvPicPr>
            <a:picLocks noChangeAspect="1"/>
          </p:cNvPicPr>
          <p:nvPr/>
        </p:nvPicPr>
        <p:blipFill>
          <a:blip r:embed="rId1"/>
          <a:stretch>
            <a:fillRect/>
          </a:stretch>
        </p:blipFill>
        <p:spPr>
          <a:xfrm>
            <a:off x="657860" y="2127250"/>
            <a:ext cx="8082280" cy="1207135"/>
          </a:xfrm>
          <a:prstGeom prst="rect">
            <a:avLst/>
          </a:prstGeom>
        </p:spPr>
      </p:pic>
      <p:pic>
        <p:nvPicPr>
          <p:cNvPr id="69" name="图片 6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820" y="4725035"/>
            <a:ext cx="7298055" cy="19329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51155" y="8045281"/>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2110" y="960120"/>
            <a:ext cx="8378190" cy="5077460"/>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指令功能：</a:t>
            </a:r>
            <a:r>
              <a:rPr lang="zh-CN" altLang="en-US" sz="2000" dirty="0">
                <a:solidFill>
                  <a:srgbClr val="04619D"/>
                </a:solidFill>
                <a:latin typeface="微软雅黑" panose="020B0503020204020204" pitchFamily="34" charset="-122"/>
                <a:ea typeface="微软雅黑" panose="020B0503020204020204" pitchFamily="34" charset="-122"/>
              </a:rPr>
              <a:t>比较通用寄存器的值，然后做pc相关的分支跳转。如果 rs = rt ，那么将offset左移两位，再进行符号扩展到32位与当前pc相加，形成有效转移地址，转到该地址。如果rs != rt，则继续执行下条指令。</a:t>
            </a: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指令格式：</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完成</a:t>
            </a:r>
            <a:r>
              <a:rPr lang="en-US" altLang="zh-CN" sz="2000" dirty="0">
                <a:solidFill>
                  <a:schemeClr val="tx1"/>
                </a:solidFill>
                <a:latin typeface="微软雅黑" panose="020B0503020204020204" pitchFamily="34" charset="-122"/>
                <a:ea typeface="微软雅黑" panose="020B0503020204020204" pitchFamily="34" charset="-122"/>
              </a:rPr>
              <a:t>BEQ</a:t>
            </a:r>
            <a:r>
              <a:rPr lang="zh-CN" altLang="en-US" sz="2000" dirty="0">
                <a:solidFill>
                  <a:schemeClr val="tx1"/>
                </a:solidFill>
                <a:latin typeface="微软雅黑" panose="020B0503020204020204" pitchFamily="34" charset="-122"/>
                <a:ea typeface="微软雅黑" panose="020B0503020204020204" pitchFamily="34" charset="-122"/>
              </a:rPr>
              <a:t>指令功能所需的操作：</a:t>
            </a:r>
            <a:r>
              <a:rPr lang="zh-CN" altLang="en-US" sz="2000" dirty="0">
                <a:solidFill>
                  <a:srgbClr val="04619D"/>
                </a:solidFill>
                <a:latin typeface="微软雅黑" panose="020B0503020204020204" pitchFamily="34" charset="-122"/>
                <a:ea typeface="微软雅黑" panose="020B0503020204020204" pitchFamily="34" charset="-122"/>
              </a:rPr>
              <a:t>IMEM←PC（取指令）、if Rs=Rt，PC← NPC+Sign_ ext（offset‖O2）（执行指令），then PC←NPC。（注：offset‖O2表示将offset左移2位）</a:t>
            </a: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根据指令操作, 确定完成操作所需部件：</a:t>
            </a:r>
            <a:r>
              <a:rPr sz="2000" dirty="0">
                <a:solidFill>
                  <a:srgbClr val="04619D"/>
                </a:solidFill>
                <a:latin typeface="微软雅黑" panose="020B0503020204020204" pitchFamily="34" charset="-122"/>
                <a:ea typeface="微软雅黑" panose="020B0503020204020204" pitchFamily="34" charset="-122"/>
              </a:rPr>
              <a:t>PC寄存器、NPC、指令存储器</a:t>
            </a:r>
            <a:r>
              <a:rPr lang="en-US" sz="2000" dirty="0">
                <a:solidFill>
                  <a:srgbClr val="04619D"/>
                </a:solidFill>
                <a:latin typeface="微软雅黑" panose="020B0503020204020204" pitchFamily="34" charset="-122"/>
                <a:ea typeface="微软雅黑" panose="020B0503020204020204" pitchFamily="34" charset="-122"/>
              </a:rPr>
              <a:t>IMEM</a:t>
            </a:r>
            <a:r>
              <a:rPr sz="2000" dirty="0">
                <a:solidFill>
                  <a:srgbClr val="04619D"/>
                </a:solidFill>
                <a:latin typeface="微软雅黑" panose="020B0503020204020204" pitchFamily="34" charset="-122"/>
                <a:ea typeface="微软雅黑" panose="020B0503020204020204" pitchFamily="34" charset="-122"/>
              </a:rPr>
              <a:t>、寄存器堆（Regfile）、ALU、扩展模块Ext18、加法器ADD，完成转移地址的计算</a:t>
            </a:r>
            <a:r>
              <a:rPr lang="en-US" sz="2000" dirty="0">
                <a:solidFill>
                  <a:srgbClr val="04619D"/>
                </a:solidFill>
                <a:latin typeface="微软雅黑" panose="020B0503020204020204" pitchFamily="34" charset="-122"/>
                <a:ea typeface="微软雅黑" panose="020B0503020204020204" pitchFamily="34" charset="-122"/>
              </a:rPr>
              <a:t>, </a:t>
            </a:r>
            <a:r>
              <a:rPr lang="zh-CN" altLang="en-US" sz="2000" dirty="0">
                <a:solidFill>
                  <a:srgbClr val="04619D"/>
                </a:solidFill>
                <a:latin typeface="微软雅黑" panose="020B0503020204020204" pitchFamily="34" charset="-122"/>
                <a:ea typeface="微软雅黑" panose="020B0503020204020204" pitchFamily="34" charset="-122"/>
              </a:rPr>
              <a:t>将这些部件列成下表</a:t>
            </a:r>
            <a:r>
              <a:rPr lang="zh-CN" altLang="en-US"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algn="ctr" fontAlgn="auto">
              <a:lnSpc>
                <a:spcPct val="150000"/>
              </a:lnSpc>
              <a:spcBef>
                <a:spcPts val="0"/>
              </a:spcBef>
              <a:spcAft>
                <a:spcPts val="0"/>
              </a:spcAft>
              <a:buFont typeface="Wingdings" panose="05000000000000000000" charset="0"/>
              <a:buNone/>
              <a:defRPr/>
            </a:pPr>
            <a:r>
              <a:rPr lang="zh-CN" altLang="en-US" sz="1600" dirty="0">
                <a:solidFill>
                  <a:schemeClr val="tx1"/>
                </a:solidFill>
                <a:latin typeface="微软雅黑" panose="020B0503020204020204" pitchFamily="34" charset="-122"/>
                <a:ea typeface="微软雅黑" panose="020B0503020204020204" pitchFamily="34" charset="-122"/>
              </a:rPr>
              <a:t>表7.5.</a:t>
            </a:r>
            <a:r>
              <a:rPr lang="en-US" altLang="zh-CN" sz="1600" dirty="0">
                <a:solidFill>
                  <a:schemeClr val="tx1"/>
                </a:solidFill>
                <a:latin typeface="微软雅黑" panose="020B0503020204020204" pitchFamily="34" charset="-122"/>
                <a:ea typeface="微软雅黑" panose="020B0503020204020204" pitchFamily="34" charset="-122"/>
              </a:rPr>
              <a:t>13</a:t>
            </a:r>
            <a:r>
              <a:rPr lang="zh-CN" altLang="en-US" sz="1600" dirty="0">
                <a:solidFill>
                  <a:schemeClr val="tx1"/>
                </a:solidFill>
                <a:latin typeface="微软雅黑" panose="020B0503020204020204" pitchFamily="34" charset="-122"/>
                <a:ea typeface="微软雅黑" panose="020B0503020204020204" pitchFamily="34" charset="-122"/>
              </a:rPr>
              <a:t> 执行</a:t>
            </a:r>
            <a:r>
              <a:rPr lang="en-US" altLang="zh-CN" sz="1600" dirty="0">
                <a:solidFill>
                  <a:schemeClr val="tx1"/>
                </a:solidFill>
                <a:latin typeface="微软雅黑" panose="020B0503020204020204" pitchFamily="34" charset="-122"/>
                <a:ea typeface="微软雅黑" panose="020B0503020204020204" pitchFamily="34" charset="-122"/>
              </a:rPr>
              <a:t>BEQ</a:t>
            </a:r>
            <a:r>
              <a:rPr lang="zh-CN" altLang="en-US" sz="1600" dirty="0">
                <a:solidFill>
                  <a:schemeClr val="tx1"/>
                </a:solidFill>
                <a:latin typeface="微软雅黑" panose="020B0503020204020204" pitchFamily="34" charset="-122"/>
                <a:ea typeface="微软雅黑" panose="020B0503020204020204" pitchFamily="34" charset="-122"/>
              </a:rPr>
              <a:t>指令所需部件</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a:xfrm>
            <a:off x="351155" y="360613"/>
            <a:ext cx="8229600" cy="533400"/>
          </a:xfrm>
        </p:spPr>
        <p:txBody>
          <a:bodyPr/>
          <a:lstStyle/>
          <a:p>
            <a:pPr algn="l"/>
            <a:r>
              <a:rPr lang="en-US" altLang="zh-CN">
                <a:sym typeface="Wingdings" panose="05000000000000000000" pitchFamily="2" charset="2"/>
              </a:rPr>
              <a:t>7) </a:t>
            </a:r>
            <a:r>
              <a:rPr>
                <a:sym typeface="Wingdings" panose="05000000000000000000" pitchFamily="2" charset="2"/>
              </a:rPr>
              <a:t>BEQ Rs,Rt,offset</a:t>
            </a:r>
            <a:endParaRPr>
              <a:sym typeface="Wingdings" panose="05000000000000000000" pitchFamily="2" charset="2"/>
            </a:endParaRPr>
          </a:p>
        </p:txBody>
      </p:sp>
      <p:pic>
        <p:nvPicPr>
          <p:cNvPr id="75"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2022475" y="2324735"/>
            <a:ext cx="5746115" cy="674370"/>
          </a:xfrm>
          <a:prstGeom prst="rect">
            <a:avLst/>
          </a:prstGeom>
          <a:noFill/>
          <a:ln>
            <a:noFill/>
          </a:ln>
        </p:spPr>
      </p:pic>
      <p:pic>
        <p:nvPicPr>
          <p:cNvPr id="4" name="图片 3" descr="DGX$3WI45RGA]$K9GP(XPVT"/>
          <p:cNvPicPr>
            <a:picLocks noChangeAspect="1"/>
          </p:cNvPicPr>
          <p:nvPr/>
        </p:nvPicPr>
        <p:blipFill>
          <a:blip r:embed="rId2"/>
          <a:stretch>
            <a:fillRect/>
          </a:stretch>
        </p:blipFill>
        <p:spPr>
          <a:xfrm>
            <a:off x="241300" y="5972810"/>
            <a:ext cx="8662035" cy="848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1950" y="956310"/>
            <a:ext cx="8378190" cy="3646170"/>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按完成</a:t>
            </a:r>
            <a:r>
              <a:rPr lang="en-US" altLang="zh-CN" sz="2000" dirty="0">
                <a:solidFill>
                  <a:schemeClr val="tx1"/>
                </a:solidFill>
                <a:latin typeface="微软雅黑" panose="020B0503020204020204" pitchFamily="34" charset="-122"/>
                <a:ea typeface="微软雅黑" panose="020B0503020204020204" pitchFamily="34" charset="-122"/>
              </a:rPr>
              <a:t>BEQ</a:t>
            </a:r>
            <a:r>
              <a:rPr lang="zh-CN" altLang="en-US" sz="2000" dirty="0">
                <a:solidFill>
                  <a:schemeClr val="tx1"/>
                </a:solidFill>
                <a:latin typeface="微软雅黑" panose="020B0503020204020204" pitchFamily="34" charset="-122"/>
                <a:ea typeface="微软雅黑" panose="020B0503020204020204" pitchFamily="34" charset="-122"/>
              </a:rPr>
              <a:t>指令所需的操作，确定每个部件数据的输入输出关系：</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en-US" altLang="zh-CN" sz="2000" dirty="0">
                <a:solidFill>
                  <a:srgbClr val="04619D"/>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表7.5.</a:t>
            </a:r>
            <a:r>
              <a:rPr lang="en-US" altLang="zh-CN" sz="1600" dirty="0">
                <a:solidFill>
                  <a:schemeClr val="tx1"/>
                </a:solidFill>
                <a:latin typeface="微软雅黑" panose="020B0503020204020204" pitchFamily="34" charset="-122"/>
                <a:ea typeface="微软雅黑" panose="020B0503020204020204" pitchFamily="34" charset="-122"/>
              </a:rPr>
              <a:t>14</a:t>
            </a:r>
            <a:r>
              <a:rPr lang="zh-CN" altLang="en-US" sz="1600" dirty="0">
                <a:solidFill>
                  <a:schemeClr val="tx1"/>
                </a:solidFill>
                <a:latin typeface="微软雅黑" panose="020B0503020204020204" pitchFamily="34" charset="-122"/>
                <a:ea typeface="微软雅黑" panose="020B0503020204020204" pitchFamily="34" charset="-122"/>
              </a:rPr>
              <a:t> 执行</a:t>
            </a:r>
            <a:r>
              <a:rPr lang="en-US" altLang="zh-CN" sz="1600" dirty="0">
                <a:solidFill>
                  <a:schemeClr val="tx1"/>
                </a:solidFill>
                <a:latin typeface="微软雅黑" panose="020B0503020204020204" pitchFamily="34" charset="-122"/>
                <a:ea typeface="微软雅黑" panose="020B0503020204020204" pitchFamily="34" charset="-122"/>
              </a:rPr>
              <a:t>BEQ</a:t>
            </a:r>
            <a:r>
              <a:rPr lang="zh-CN" altLang="en-US" sz="1600" dirty="0">
                <a:solidFill>
                  <a:schemeClr val="tx1"/>
                </a:solidFill>
                <a:latin typeface="微软雅黑" panose="020B0503020204020204" pitchFamily="34" charset="-122"/>
                <a:ea typeface="微软雅黑" panose="020B0503020204020204" pitchFamily="34" charset="-122"/>
              </a:rPr>
              <a:t>指令各部件输入输出关系</a:t>
            </a:r>
            <a:endParaRPr lang="zh-CN" altLang="en-US" sz="16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zh-CN" altLang="en-US" sz="1800" dirty="0">
                <a:solidFill>
                  <a:schemeClr val="tx1"/>
                </a:solidFill>
                <a:latin typeface="微软雅黑" panose="020B0503020204020204" pitchFamily="34" charset="-122"/>
                <a:ea typeface="微软雅黑" panose="020B0503020204020204" pitchFamily="34" charset="-122"/>
              </a:rPr>
              <a:t>     </a:t>
            </a:r>
            <a:r>
              <a:rPr lang="zh-CN" altLang="en-US" sz="1800" dirty="0">
                <a:solidFill>
                  <a:srgbClr val="04619D"/>
                </a:solidFill>
                <a:latin typeface="微软雅黑" panose="020B0503020204020204" pitchFamily="34" charset="-122"/>
                <a:ea typeface="微软雅黑" panose="020B0503020204020204" pitchFamily="34" charset="-122"/>
              </a:rPr>
              <a:t>上表的第一行是</a:t>
            </a:r>
            <a:r>
              <a:rPr lang="en-US" altLang="zh-CN" sz="1800" dirty="0">
                <a:solidFill>
                  <a:srgbClr val="04619D"/>
                </a:solidFill>
                <a:latin typeface="微软雅黑" panose="020B0503020204020204" pitchFamily="34" charset="-122"/>
                <a:ea typeface="微软雅黑" panose="020B0503020204020204" pitchFamily="34" charset="-122"/>
              </a:rPr>
              <a:t>BEQ</a:t>
            </a:r>
            <a:r>
              <a:rPr lang="zh-CN" altLang="en-US" sz="1800" dirty="0">
                <a:solidFill>
                  <a:srgbClr val="04619D"/>
                </a:solidFill>
                <a:latin typeface="微软雅黑" panose="020B0503020204020204" pitchFamily="34" charset="-122"/>
                <a:ea typeface="微软雅黑" panose="020B0503020204020204" pitchFamily="34" charset="-122"/>
              </a:rPr>
              <a:t>指令要用到部件，第二行是该部件输入端的数据来源</a:t>
            </a:r>
            <a:endParaRPr lang="zh-CN" altLang="en-US" sz="18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根据表7.5.</a:t>
            </a:r>
            <a:r>
              <a:rPr lang="en-US" altLang="zh-CN" sz="2000" dirty="0">
                <a:solidFill>
                  <a:schemeClr val="tx1"/>
                </a:solidFill>
                <a:latin typeface="微软雅黑" panose="020B0503020204020204" pitchFamily="34" charset="-122"/>
                <a:ea typeface="微软雅黑" panose="020B0503020204020204" pitchFamily="34" charset="-122"/>
              </a:rPr>
              <a:t>14</a:t>
            </a:r>
            <a:r>
              <a:rPr lang="zh-CN" altLang="en-US" sz="2000" dirty="0">
                <a:solidFill>
                  <a:schemeClr val="tx1"/>
                </a:solidFill>
                <a:latin typeface="微软雅黑" panose="020B0503020204020204" pitchFamily="34" charset="-122"/>
                <a:ea typeface="微软雅黑" panose="020B0503020204020204" pitchFamily="34" charset="-122"/>
              </a:rPr>
              <a:t>画出执行</a:t>
            </a:r>
            <a:r>
              <a:rPr lang="en-US" sz="2000" dirty="0">
                <a:solidFill>
                  <a:schemeClr val="tx1"/>
                </a:solidFill>
                <a:latin typeface="微软雅黑" panose="020B0503020204020204" pitchFamily="34" charset="-122"/>
                <a:ea typeface="微软雅黑" panose="020B0503020204020204" pitchFamily="34" charset="-122"/>
              </a:rPr>
              <a:t>SW</a:t>
            </a:r>
            <a:r>
              <a:rPr lang="zh-CN" altLang="en-US" sz="2000" dirty="0">
                <a:solidFill>
                  <a:schemeClr val="tx1"/>
                </a:solidFill>
                <a:latin typeface="微软雅黑" panose="020B0503020204020204" pitchFamily="34" charset="-122"/>
                <a:ea typeface="微软雅黑" panose="020B0503020204020204" pitchFamily="34" charset="-122"/>
              </a:rPr>
              <a:t>指令所需的数据通路，如下图所示：</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en-US" altLang="zh-CN" sz="1600" dirty="0">
                <a:solidFill>
                  <a:schemeClr val="tx1"/>
                </a:solidFill>
                <a:latin typeface="微软雅黑" panose="020B0503020204020204" pitchFamily="34" charset="-122"/>
                <a:ea typeface="微软雅黑" panose="020B0503020204020204" pitchFamily="34" charset="-122"/>
              </a:rPr>
              <a:t>      图7.5.7 BEQ指令数据通路</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lang="en-US" altLang="zh-CN">
                <a:sym typeface="Wingdings" panose="05000000000000000000" pitchFamily="2" charset="2"/>
              </a:rPr>
              <a:t>7)  </a:t>
            </a:r>
            <a:r>
              <a:rPr>
                <a:sym typeface="Wingdings" panose="05000000000000000000" pitchFamily="2" charset="2"/>
              </a:rPr>
              <a:t>BEQ Rs,Rt,offset</a:t>
            </a:r>
            <a:endParaRPr>
              <a:sym typeface="Wingdings" panose="05000000000000000000" pitchFamily="2" charset="2"/>
            </a:endParaRPr>
          </a:p>
        </p:txBody>
      </p:sp>
      <p:pic>
        <p:nvPicPr>
          <p:cNvPr id="4" name="图片 3" descr="1[@ZQA517S7`C@]5QUVT2GV"/>
          <p:cNvPicPr>
            <a:picLocks noChangeAspect="1"/>
          </p:cNvPicPr>
          <p:nvPr/>
        </p:nvPicPr>
        <p:blipFill>
          <a:blip r:embed="rId1"/>
          <a:stretch>
            <a:fillRect/>
          </a:stretch>
        </p:blipFill>
        <p:spPr>
          <a:xfrm>
            <a:off x="221615" y="1960245"/>
            <a:ext cx="8894445" cy="1196975"/>
          </a:xfrm>
          <a:prstGeom prst="rect">
            <a:avLst/>
          </a:prstGeom>
        </p:spPr>
      </p:pic>
      <p:pic>
        <p:nvPicPr>
          <p:cNvPr id="14"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4370" y="4211955"/>
            <a:ext cx="5840095" cy="25514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51155" y="8045281"/>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72110" y="960120"/>
            <a:ext cx="8378190" cy="4615815"/>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指令功能：</a:t>
            </a:r>
            <a:r>
              <a:rPr lang="zh-CN" altLang="en-US" sz="2000" dirty="0">
                <a:solidFill>
                  <a:srgbClr val="04619D"/>
                </a:solidFill>
                <a:latin typeface="微软雅黑" panose="020B0503020204020204" pitchFamily="34" charset="-122"/>
                <a:ea typeface="微软雅黑" panose="020B0503020204020204" pitchFamily="34" charset="-122"/>
              </a:rPr>
              <a:t>该指令无条件跳转到一个绝对地址，instr_index长度26位，在左移2位后为28位，再与PC的最高4位（PC31-28）并接成32位转移地址。</a:t>
            </a: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指令格式：</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完成</a:t>
            </a:r>
            <a:r>
              <a:rPr lang="en-US" altLang="zh-CN" sz="2000" dirty="0">
                <a:solidFill>
                  <a:schemeClr val="tx1"/>
                </a:solidFill>
                <a:latin typeface="微软雅黑" panose="020B0503020204020204" pitchFamily="34" charset="-122"/>
                <a:ea typeface="微软雅黑" panose="020B0503020204020204" pitchFamily="34" charset="-122"/>
              </a:rPr>
              <a:t>J</a:t>
            </a:r>
            <a:r>
              <a:rPr lang="zh-CN" altLang="en-US" sz="2000" dirty="0">
                <a:solidFill>
                  <a:schemeClr val="tx1"/>
                </a:solidFill>
                <a:latin typeface="微软雅黑" panose="020B0503020204020204" pitchFamily="34" charset="-122"/>
                <a:ea typeface="微软雅黑" panose="020B0503020204020204" pitchFamily="34" charset="-122"/>
              </a:rPr>
              <a:t>指令功能所需的操作：</a:t>
            </a:r>
            <a:r>
              <a:rPr lang="zh-CN" altLang="en-US" sz="2000" dirty="0">
                <a:solidFill>
                  <a:srgbClr val="04619D"/>
                </a:solidFill>
                <a:latin typeface="微软雅黑" panose="020B0503020204020204" pitchFamily="34" charset="-122"/>
                <a:ea typeface="微软雅黑" panose="020B0503020204020204" pitchFamily="34" charset="-122"/>
              </a:rPr>
              <a:t>IMEM←PC（取指令）、PC←PC31-28‖instr_index‖O2（执行指令</a:t>
            </a:r>
            <a:r>
              <a:rPr lang="en-US" altLang="zh-CN" sz="2000" dirty="0">
                <a:solidFill>
                  <a:srgbClr val="04619D"/>
                </a:solidFill>
                <a:latin typeface="微软雅黑" panose="020B0503020204020204" pitchFamily="34" charset="-122"/>
                <a:ea typeface="微软雅黑" panose="020B0503020204020204" pitchFamily="34" charset="-122"/>
              </a:rPr>
              <a:t>, </a:t>
            </a:r>
            <a:r>
              <a:rPr lang="zh-CN" altLang="en-US" sz="2000" dirty="0">
                <a:solidFill>
                  <a:srgbClr val="04619D"/>
                </a:solidFill>
                <a:latin typeface="微软雅黑" panose="020B0503020204020204" pitchFamily="34" charset="-122"/>
                <a:ea typeface="微软雅黑" panose="020B0503020204020204" pitchFamily="34" charset="-122"/>
                <a:sym typeface="+mn-ea"/>
              </a:rPr>
              <a:t>表示将instr_index左移两位后与PC31-28并接成32位</a:t>
            </a:r>
            <a:r>
              <a:rPr lang="zh-CN" altLang="en-US" sz="2000" dirty="0">
                <a:solidFill>
                  <a:srgbClr val="04619D"/>
                </a:solidFill>
                <a:latin typeface="微软雅黑" panose="020B0503020204020204" pitchFamily="34" charset="-122"/>
                <a:ea typeface="微软雅黑" panose="020B0503020204020204" pitchFamily="34" charset="-122"/>
              </a:rPr>
              <a:t>），PC←NPC。</a:t>
            </a: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根据指令操作, 确定完成操作所需部件：</a:t>
            </a:r>
            <a:r>
              <a:rPr sz="2000" dirty="0">
                <a:solidFill>
                  <a:srgbClr val="04619D"/>
                </a:solidFill>
                <a:latin typeface="微软雅黑" panose="020B0503020204020204" pitchFamily="34" charset="-122"/>
                <a:ea typeface="微软雅黑" panose="020B0503020204020204" pitchFamily="34" charset="-122"/>
              </a:rPr>
              <a:t>PC寄存器、NPC、指令存储器（Instruction Memory）、并接模块‖，</a:t>
            </a:r>
            <a:r>
              <a:rPr lang="en-US" sz="2000" dirty="0">
                <a:solidFill>
                  <a:srgbClr val="04619D"/>
                </a:solidFill>
                <a:latin typeface="微软雅黑" panose="020B0503020204020204" pitchFamily="34" charset="-122"/>
                <a:ea typeface="微软雅黑" panose="020B0503020204020204" pitchFamily="34" charset="-122"/>
              </a:rPr>
              <a:t> </a:t>
            </a:r>
            <a:r>
              <a:rPr lang="zh-CN" altLang="en-US" sz="2000" dirty="0">
                <a:solidFill>
                  <a:srgbClr val="04619D"/>
                </a:solidFill>
                <a:latin typeface="微软雅黑" panose="020B0503020204020204" pitchFamily="34" charset="-122"/>
                <a:ea typeface="微软雅黑" panose="020B0503020204020204" pitchFamily="34" charset="-122"/>
              </a:rPr>
              <a:t>将这些部件列成下表</a:t>
            </a:r>
            <a:r>
              <a:rPr lang="zh-CN" altLang="en-US"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algn="ctr" fontAlgn="auto">
              <a:lnSpc>
                <a:spcPct val="150000"/>
              </a:lnSpc>
              <a:spcBef>
                <a:spcPts val="0"/>
              </a:spcBef>
              <a:spcAft>
                <a:spcPts val="0"/>
              </a:spcAft>
              <a:buFont typeface="Wingdings" panose="05000000000000000000" charset="0"/>
              <a:buNone/>
              <a:defRPr/>
            </a:pPr>
            <a:r>
              <a:rPr lang="zh-CN" altLang="en-US" sz="1600" dirty="0">
                <a:solidFill>
                  <a:schemeClr val="tx1"/>
                </a:solidFill>
                <a:latin typeface="微软雅黑" panose="020B0503020204020204" pitchFamily="34" charset="-122"/>
                <a:ea typeface="微软雅黑" panose="020B0503020204020204" pitchFamily="34" charset="-122"/>
              </a:rPr>
              <a:t>表7.5.</a:t>
            </a:r>
            <a:r>
              <a:rPr lang="en-US" altLang="zh-CN" sz="1600" dirty="0">
                <a:solidFill>
                  <a:schemeClr val="tx1"/>
                </a:solidFill>
                <a:latin typeface="微软雅黑" panose="020B0503020204020204" pitchFamily="34" charset="-122"/>
                <a:ea typeface="微软雅黑" panose="020B0503020204020204" pitchFamily="34" charset="-122"/>
              </a:rPr>
              <a:t>15</a:t>
            </a:r>
            <a:r>
              <a:rPr lang="zh-CN" altLang="en-US" sz="1600" dirty="0">
                <a:solidFill>
                  <a:schemeClr val="tx1"/>
                </a:solidFill>
                <a:latin typeface="微软雅黑" panose="020B0503020204020204" pitchFamily="34" charset="-122"/>
                <a:ea typeface="微软雅黑" panose="020B0503020204020204" pitchFamily="34" charset="-122"/>
              </a:rPr>
              <a:t> 执行</a:t>
            </a:r>
            <a:r>
              <a:rPr lang="en-US" altLang="zh-CN" sz="1600" dirty="0">
                <a:solidFill>
                  <a:schemeClr val="tx1"/>
                </a:solidFill>
                <a:latin typeface="微软雅黑" panose="020B0503020204020204" pitchFamily="34" charset="-122"/>
                <a:ea typeface="微软雅黑" panose="020B0503020204020204" pitchFamily="34" charset="-122"/>
              </a:rPr>
              <a:t>J</a:t>
            </a:r>
            <a:r>
              <a:rPr lang="zh-CN" altLang="en-US" sz="1600" dirty="0">
                <a:solidFill>
                  <a:schemeClr val="tx1"/>
                </a:solidFill>
                <a:latin typeface="微软雅黑" panose="020B0503020204020204" pitchFamily="34" charset="-122"/>
                <a:ea typeface="微软雅黑" panose="020B0503020204020204" pitchFamily="34" charset="-122"/>
              </a:rPr>
              <a:t>指令所需部件</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a:xfrm>
            <a:off x="351155" y="360613"/>
            <a:ext cx="8229600" cy="533400"/>
          </a:xfrm>
        </p:spPr>
        <p:txBody>
          <a:bodyPr/>
          <a:lstStyle/>
          <a:p>
            <a:pPr algn="l"/>
            <a:r>
              <a:rPr lang="en-US" altLang="zh-CN">
                <a:sym typeface="Wingdings" panose="05000000000000000000" pitchFamily="2" charset="2"/>
              </a:rPr>
              <a:t>8) </a:t>
            </a:r>
            <a:r>
              <a:rPr>
                <a:sym typeface="Wingdings" panose="05000000000000000000" pitchFamily="2" charset="2"/>
              </a:rPr>
              <a:t>J target</a:t>
            </a:r>
            <a:endParaRPr>
              <a:sym typeface="Wingdings" panose="05000000000000000000" pitchFamily="2" charset="2"/>
            </a:endParaRPr>
          </a:p>
        </p:txBody>
      </p:sp>
      <p:pic>
        <p:nvPicPr>
          <p:cNvPr id="86"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2089785" y="2105660"/>
            <a:ext cx="6165850" cy="720725"/>
          </a:xfrm>
          <a:prstGeom prst="rect">
            <a:avLst/>
          </a:prstGeom>
          <a:noFill/>
          <a:ln>
            <a:noFill/>
          </a:ln>
        </p:spPr>
      </p:pic>
      <p:pic>
        <p:nvPicPr>
          <p:cNvPr id="2" name="图片 1" descr="JITK[2CX0)KQII``C34ARAT"/>
          <p:cNvPicPr>
            <a:picLocks noChangeAspect="1"/>
          </p:cNvPicPr>
          <p:nvPr/>
        </p:nvPicPr>
        <p:blipFill>
          <a:blip r:embed="rId2"/>
          <a:stretch>
            <a:fillRect/>
          </a:stretch>
        </p:blipFill>
        <p:spPr>
          <a:xfrm>
            <a:off x="0" y="5575935"/>
            <a:ext cx="9209405" cy="993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1" y="0"/>
            <a:ext cx="4368801" cy="6858000"/>
          </a:xfrm>
          <a:prstGeom prst="rect">
            <a:avLst/>
          </a:pr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47" name="矩形 46"/>
          <p:cNvSpPr/>
          <p:nvPr/>
        </p:nvSpPr>
        <p:spPr bwMode="auto">
          <a:xfrm rot="5400000" flipV="1">
            <a:off x="1270707" y="-1270708"/>
            <a:ext cx="1827382" cy="4368800"/>
          </a:xfrm>
          <a:prstGeom prst="rect">
            <a:avLst/>
          </a:pr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38" name="矩形 37"/>
          <p:cNvSpPr/>
          <p:nvPr/>
        </p:nvSpPr>
        <p:spPr bwMode="auto">
          <a:xfrm rot="5400000">
            <a:off x="1371901" y="3861106"/>
            <a:ext cx="1624987" cy="4368801"/>
          </a:xfrm>
          <a:prstGeom prst="rect">
            <a:avLst/>
          </a:pr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nvGrpSpPr>
          <p:cNvPr id="53" name="组合 52"/>
          <p:cNvGrpSpPr/>
          <p:nvPr/>
        </p:nvGrpSpPr>
        <p:grpSpPr>
          <a:xfrm>
            <a:off x="0" y="1070223"/>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29"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24441" t="10084" r="295" b="10084"/>
          <a:stretch>
            <a:fillRect/>
          </a:stretch>
        </p:blipFill>
        <p:spPr bwMode="auto">
          <a:xfrm>
            <a:off x="0" y="2120900"/>
            <a:ext cx="4592057" cy="2818596"/>
          </a:xfrm>
          <a:prstGeom prst="rect">
            <a:avLst/>
          </a:prstGeom>
          <a:noFill/>
          <a:extLst>
            <a:ext uri="{909E8E84-426E-40DD-AFC4-6F175D3DCCD1}">
              <a14:hiddenFill xmlns:a14="http://schemas.microsoft.com/office/drawing/2010/main">
                <a:solidFill>
                  <a:srgbClr val="FFFFFF"/>
                </a:solidFill>
              </a14:hiddenFill>
            </a:ext>
          </a:extLst>
        </p:spPr>
      </p:pic>
      <p:sp>
        <p:nvSpPr>
          <p:cNvPr id="39" name="任意多边形 38"/>
          <p:cNvSpPr/>
          <p:nvPr/>
        </p:nvSpPr>
        <p:spPr>
          <a:xfrm rot="16200000">
            <a:off x="67870"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4" name="任意多边形 43"/>
          <p:cNvSpPr/>
          <p:nvPr/>
        </p:nvSpPr>
        <p:spPr>
          <a:xfrm rot="16200000">
            <a:off x="2318257" y="-16039"/>
            <a:ext cx="6868891"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gradFill flip="none" rotWithShape="1">
            <a:gsLst>
              <a:gs pos="25000">
                <a:schemeClr val="bg1"/>
              </a:gs>
              <a:gs pos="100000">
                <a:srgbClr val="DFDFDF">
                  <a:lumMod val="52000"/>
                  <a:lumOff val="48000"/>
                </a:srgbClr>
              </a:gs>
            </a:gsLst>
            <a:lin ang="2700000" scaled="1"/>
            <a:tileRect/>
          </a:gradFill>
          <a:ln>
            <a:noFill/>
          </a:ln>
          <a:effectLst>
            <a:outerShdw blurRad="25400" dist="25400" dir="10800000" algn="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zh-CN" altLang="en-US" sz="1800">
                <a:ea typeface="微软雅黑" panose="020B0503020204020204" pitchFamily="34" charset="-122"/>
              </a:rPr>
              <a:t>跟随以下步骤来添加IP核</a:t>
            </a:r>
            <a:endParaRPr lang="zh-CN" altLang="en-US" sz="1800">
              <a:ea typeface="微软雅黑" panose="020B0503020204020204" pitchFamily="34" charset="-122"/>
            </a:endParaRPr>
          </a:p>
        </p:txBody>
      </p:sp>
      <p:sp>
        <p:nvSpPr>
          <p:cNvPr id="5" name="矩形 4"/>
          <p:cNvSpPr/>
          <p:nvPr/>
        </p:nvSpPr>
        <p:spPr>
          <a:xfrm>
            <a:off x="5629404" y="4258152"/>
            <a:ext cx="316801" cy="316801"/>
          </a:xfrm>
          <a:prstGeom prst="rect">
            <a:avLst/>
          </a:prstGeom>
          <a:solidFill>
            <a:srgbClr val="0461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微软雅黑" panose="020B0503020204020204" pitchFamily="34" charset="-122"/>
                <a:ea typeface="微软雅黑" panose="020B0503020204020204" pitchFamily="34" charset="-122"/>
              </a:rPr>
              <a:t>1</a:t>
            </a:r>
            <a:endParaRPr lang="zh-CN" altLang="en-US" sz="1400" b="1" dirty="0">
              <a:latin typeface="微软雅黑" panose="020B0503020204020204" pitchFamily="34" charset="-122"/>
              <a:ea typeface="微软雅黑" panose="020B0503020204020204" pitchFamily="34" charset="-122"/>
            </a:endParaRPr>
          </a:p>
        </p:txBody>
      </p:sp>
      <p:sp>
        <p:nvSpPr>
          <p:cNvPr id="6" name="矩形 5"/>
          <p:cNvSpPr/>
          <p:nvPr/>
        </p:nvSpPr>
        <p:spPr>
          <a:xfrm>
            <a:off x="6092209" y="4263200"/>
            <a:ext cx="1930400" cy="306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r>
              <a:rPr lang="zh-CN" altLang="en-US" sz="1400" b="1" dirty="0" smtClean="0">
                <a:solidFill>
                  <a:srgbClr val="04619D"/>
                </a:solidFill>
                <a:latin typeface="微软雅黑" panose="020B0503020204020204" pitchFamily="34" charset="-122"/>
                <a:ea typeface="微软雅黑" panose="020B0503020204020204" pitchFamily="34" charset="-122"/>
              </a:rPr>
              <a:t>7.5.</a:t>
            </a:r>
            <a:r>
              <a:rPr lang="en-US" altLang="zh-CN" sz="1400" b="1" dirty="0" smtClean="0">
                <a:solidFill>
                  <a:srgbClr val="04619D"/>
                </a:solidFill>
                <a:latin typeface="微软雅黑" panose="020B0503020204020204" pitchFamily="34" charset="-122"/>
                <a:ea typeface="微软雅黑" panose="020B0503020204020204" pitchFamily="34" charset="-122"/>
              </a:rPr>
              <a:t>1</a:t>
            </a:r>
            <a:r>
              <a:rPr lang="zh-CN" altLang="en-US" sz="1400" b="1" dirty="0" smtClean="0">
                <a:solidFill>
                  <a:srgbClr val="04619D"/>
                </a:solidFill>
                <a:latin typeface="微软雅黑" panose="020B0503020204020204" pitchFamily="34" charset="-122"/>
                <a:ea typeface="微软雅黑" panose="020B0503020204020204" pitchFamily="34" charset="-122"/>
              </a:rPr>
              <a:t> 单周期CPU设计</a:t>
            </a:r>
            <a:endParaRPr lang="zh-CN" altLang="en-US" sz="1400" b="1" dirty="0" smtClean="0">
              <a:solidFill>
                <a:srgbClr val="04619D"/>
              </a:solidFill>
              <a:latin typeface="微软雅黑" panose="020B0503020204020204" pitchFamily="34" charset="-122"/>
              <a:ea typeface="微软雅黑" panose="020B0503020204020204" pitchFamily="34" charset="-122"/>
            </a:endParaRPr>
          </a:p>
        </p:txBody>
      </p:sp>
      <p:sp>
        <p:nvSpPr>
          <p:cNvPr id="9" name="矩形 8"/>
          <p:cNvSpPr/>
          <p:nvPr/>
        </p:nvSpPr>
        <p:spPr>
          <a:xfrm>
            <a:off x="5629404" y="469170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latin typeface="微软雅黑" panose="020B0503020204020204" pitchFamily="34" charset="-122"/>
                <a:ea typeface="微软雅黑" panose="020B0503020204020204" pitchFamily="34" charset="-122"/>
              </a:rPr>
              <a:t>2</a:t>
            </a:r>
            <a:endParaRPr lang="zh-CN" altLang="en-US" sz="1400" b="1" dirty="0">
              <a:latin typeface="微软雅黑" panose="020B0503020204020204" pitchFamily="34" charset="-122"/>
              <a:ea typeface="微软雅黑" panose="020B0503020204020204" pitchFamily="34" charset="-122"/>
            </a:endParaRPr>
          </a:p>
        </p:txBody>
      </p:sp>
      <p:sp>
        <p:nvSpPr>
          <p:cNvPr id="10" name="矩形 9"/>
          <p:cNvSpPr/>
          <p:nvPr/>
        </p:nvSpPr>
        <p:spPr>
          <a:xfrm>
            <a:off x="6092209" y="4696753"/>
            <a:ext cx="1930400" cy="306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pPr algn="l"/>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7.5.2 多周期CPU设计</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8" name="Text Box 6"/>
          <p:cNvSpPr txBox="1">
            <a:spLocks noChangeArrowheads="1"/>
          </p:cNvSpPr>
          <p:nvPr/>
        </p:nvSpPr>
        <p:spPr bwMode="auto">
          <a:xfrm>
            <a:off x="5600376" y="3230751"/>
            <a:ext cx="2550698" cy="461665"/>
          </a:xfrm>
          <a:prstGeom prst="rect">
            <a:avLst/>
          </a:prstGeom>
          <a:noFill/>
          <a:ln w="9525">
            <a:noFill/>
            <a:miter lim="800000"/>
          </a:ln>
          <a:effectLst/>
        </p:spPr>
        <p:txBody>
          <a:bodyPr wrap="none" lIns="0">
            <a:spAutoFit/>
            <a:scene3d>
              <a:camera prst="orthographicFront"/>
              <a:lightRig rig="soft" dir="tl">
                <a:rot lat="0" lon="0" rev="0"/>
              </a:lightRig>
            </a:scene3d>
            <a:sp3d contourW="25400" prstMaterial="matte">
              <a:contourClr>
                <a:schemeClr val="accent2">
                  <a:tint val="20000"/>
                </a:schemeClr>
              </a:contourClr>
            </a:sp3d>
          </a:bodyPr>
          <a:lstStyle/>
          <a:p>
            <a:r>
              <a:rPr lang="zh-CN" altLang="en-US" spc="67" dirty="0" smtClean="0">
                <a:ln w="11430">
                  <a:noFill/>
                </a:ln>
                <a:solidFill>
                  <a:sysClr val="windowText" lastClr="000000"/>
                </a:solidFill>
                <a:latin typeface="微软雅黑" panose="020B0503020204020204" pitchFamily="34" charset="-122"/>
                <a:ea typeface="微软雅黑" panose="020B0503020204020204" pitchFamily="34" charset="-122"/>
              </a:rPr>
              <a:t>目录 </a:t>
            </a:r>
            <a:r>
              <a:rPr lang="en-US" altLang="zh-CN" spc="67" dirty="0" smtClean="0">
                <a:ln w="11430">
                  <a:noFill/>
                </a:ln>
                <a:solidFill>
                  <a:schemeClr val="bg1">
                    <a:lumMod val="75000"/>
                  </a:schemeClr>
                </a:solidFill>
                <a:latin typeface="微软雅黑" panose="020B0503020204020204" pitchFamily="34" charset="-122"/>
                <a:ea typeface="微软雅黑" panose="020B0503020204020204" pitchFamily="34" charset="-122"/>
              </a:rPr>
              <a:t>| CONTENT</a:t>
            </a:r>
            <a:endParaRPr lang="en-US" altLang="zh-CN" spc="67" dirty="0">
              <a:ln w="11430">
                <a:noFill/>
              </a:ln>
              <a:solidFill>
                <a:schemeClr val="bg1">
                  <a:lumMod val="7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3813" y="679899"/>
            <a:ext cx="2833688" cy="854418"/>
          </a:xfrm>
          <a:prstGeom prst="rect">
            <a:avLst/>
          </a:prstGeom>
        </p:spPr>
      </p:pic>
      <p:sp>
        <p:nvSpPr>
          <p:cNvPr id="3" name="矩形 2"/>
          <p:cNvSpPr/>
          <p:nvPr/>
        </p:nvSpPr>
        <p:spPr>
          <a:xfrm>
            <a:off x="5629404" y="510191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400" b="1" dirty="0">
                <a:latin typeface="微软雅黑" panose="020B0503020204020204" pitchFamily="34" charset="-122"/>
                <a:ea typeface="微软雅黑" panose="020B0503020204020204" pitchFamily="34" charset="-122"/>
              </a:rPr>
              <a:t>3</a:t>
            </a:r>
            <a:endParaRPr lang="en-US" altLang="zh-CN" sz="1400" b="1" dirty="0">
              <a:latin typeface="微软雅黑" panose="020B0503020204020204" pitchFamily="34" charset="-122"/>
              <a:ea typeface="微软雅黑" panose="020B0503020204020204" pitchFamily="34" charset="-122"/>
            </a:endParaRPr>
          </a:p>
        </p:txBody>
      </p:sp>
      <p:sp>
        <p:nvSpPr>
          <p:cNvPr id="4" name="矩形 3"/>
          <p:cNvSpPr/>
          <p:nvPr/>
        </p:nvSpPr>
        <p:spPr>
          <a:xfrm>
            <a:off x="6092209" y="5102518"/>
            <a:ext cx="1394460" cy="3067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p>
            <a:pPr algn="l"/>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7.</a:t>
            </a: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6   </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en-US" altLang="zh-CN" sz="1400" b="1" dirty="0">
                <a:solidFill>
                  <a:schemeClr val="tx1">
                    <a:lumMod val="50000"/>
                    <a:lumOff val="50000"/>
                  </a:schemeClr>
                </a:solidFill>
                <a:latin typeface="微软雅黑" panose="020B0503020204020204" pitchFamily="34" charset="-122"/>
                <a:ea typeface="微软雅黑" panose="020B0503020204020204" pitchFamily="34" charset="-122"/>
              </a:rPr>
              <a:t>CPU</a:t>
            </a:r>
            <a:r>
              <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rPr>
              <a:t>测试</a:t>
            </a:r>
            <a:endParaRPr lang="zh-CN" altLang="en-US" sz="14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1950" y="956310"/>
            <a:ext cx="8378190" cy="3646170"/>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按完成</a:t>
            </a:r>
            <a:r>
              <a:rPr lang="en-US" altLang="zh-CN" sz="2000" dirty="0">
                <a:solidFill>
                  <a:schemeClr val="tx1"/>
                </a:solidFill>
                <a:latin typeface="微软雅黑" panose="020B0503020204020204" pitchFamily="34" charset="-122"/>
                <a:ea typeface="微软雅黑" panose="020B0503020204020204" pitchFamily="34" charset="-122"/>
              </a:rPr>
              <a:t>J</a:t>
            </a:r>
            <a:r>
              <a:rPr lang="zh-CN" altLang="en-US" sz="2000" dirty="0">
                <a:solidFill>
                  <a:schemeClr val="tx1"/>
                </a:solidFill>
                <a:latin typeface="微软雅黑" panose="020B0503020204020204" pitchFamily="34" charset="-122"/>
                <a:ea typeface="微软雅黑" panose="020B0503020204020204" pitchFamily="34" charset="-122"/>
              </a:rPr>
              <a:t>指令所需的操作，确定每个部件数据的输入输出关系：</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en-US" altLang="zh-CN" sz="2000" dirty="0">
                <a:solidFill>
                  <a:srgbClr val="04619D"/>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表7.5.</a:t>
            </a:r>
            <a:r>
              <a:rPr lang="en-US" altLang="zh-CN" sz="1600" dirty="0">
                <a:solidFill>
                  <a:schemeClr val="tx1"/>
                </a:solidFill>
                <a:latin typeface="微软雅黑" panose="020B0503020204020204" pitchFamily="34" charset="-122"/>
                <a:ea typeface="微软雅黑" panose="020B0503020204020204" pitchFamily="34" charset="-122"/>
              </a:rPr>
              <a:t>16</a:t>
            </a:r>
            <a:r>
              <a:rPr lang="zh-CN" altLang="en-US" sz="1600" dirty="0">
                <a:solidFill>
                  <a:schemeClr val="tx1"/>
                </a:solidFill>
                <a:latin typeface="微软雅黑" panose="020B0503020204020204" pitchFamily="34" charset="-122"/>
                <a:ea typeface="微软雅黑" panose="020B0503020204020204" pitchFamily="34" charset="-122"/>
              </a:rPr>
              <a:t> 执行</a:t>
            </a:r>
            <a:r>
              <a:rPr lang="en-US" altLang="zh-CN" sz="1600" dirty="0">
                <a:solidFill>
                  <a:schemeClr val="tx1"/>
                </a:solidFill>
                <a:latin typeface="微软雅黑" panose="020B0503020204020204" pitchFamily="34" charset="-122"/>
                <a:ea typeface="微软雅黑" panose="020B0503020204020204" pitchFamily="34" charset="-122"/>
              </a:rPr>
              <a:t>J</a:t>
            </a:r>
            <a:r>
              <a:rPr lang="zh-CN" altLang="en-US" sz="1600" dirty="0">
                <a:solidFill>
                  <a:schemeClr val="tx1"/>
                </a:solidFill>
                <a:latin typeface="微软雅黑" panose="020B0503020204020204" pitchFamily="34" charset="-122"/>
                <a:ea typeface="微软雅黑" panose="020B0503020204020204" pitchFamily="34" charset="-122"/>
              </a:rPr>
              <a:t>指令各部件输入输出关系</a:t>
            </a:r>
            <a:endParaRPr lang="zh-CN" altLang="en-US" sz="16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zh-CN" altLang="en-US" sz="1800" dirty="0">
                <a:solidFill>
                  <a:schemeClr val="tx1"/>
                </a:solidFill>
                <a:latin typeface="微软雅黑" panose="020B0503020204020204" pitchFamily="34" charset="-122"/>
                <a:ea typeface="微软雅黑" panose="020B0503020204020204" pitchFamily="34" charset="-122"/>
              </a:rPr>
              <a:t>     </a:t>
            </a:r>
            <a:r>
              <a:rPr lang="zh-CN" altLang="en-US" sz="1800" dirty="0">
                <a:solidFill>
                  <a:srgbClr val="04619D"/>
                </a:solidFill>
                <a:latin typeface="微软雅黑" panose="020B0503020204020204" pitchFamily="34" charset="-122"/>
                <a:ea typeface="微软雅黑" panose="020B0503020204020204" pitchFamily="34" charset="-122"/>
              </a:rPr>
              <a:t>上表的第一行是</a:t>
            </a:r>
            <a:r>
              <a:rPr lang="en-US" altLang="zh-CN" sz="1800" dirty="0">
                <a:solidFill>
                  <a:srgbClr val="04619D"/>
                </a:solidFill>
                <a:latin typeface="微软雅黑" panose="020B0503020204020204" pitchFamily="34" charset="-122"/>
                <a:ea typeface="微软雅黑" panose="020B0503020204020204" pitchFamily="34" charset="-122"/>
              </a:rPr>
              <a:t>BEQ</a:t>
            </a:r>
            <a:r>
              <a:rPr lang="zh-CN" altLang="en-US" sz="1800" dirty="0">
                <a:solidFill>
                  <a:srgbClr val="04619D"/>
                </a:solidFill>
                <a:latin typeface="微软雅黑" panose="020B0503020204020204" pitchFamily="34" charset="-122"/>
                <a:ea typeface="微软雅黑" panose="020B0503020204020204" pitchFamily="34" charset="-122"/>
              </a:rPr>
              <a:t>指令要用到部件，第二行是该部件输入端的数据来源</a:t>
            </a:r>
            <a:endParaRPr lang="zh-CN" altLang="en-US" sz="18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根据表7.5.</a:t>
            </a:r>
            <a:r>
              <a:rPr lang="en-US" altLang="zh-CN" sz="2000" dirty="0">
                <a:solidFill>
                  <a:schemeClr val="tx1"/>
                </a:solidFill>
                <a:latin typeface="微软雅黑" panose="020B0503020204020204" pitchFamily="34" charset="-122"/>
                <a:ea typeface="微软雅黑" panose="020B0503020204020204" pitchFamily="34" charset="-122"/>
              </a:rPr>
              <a:t>16</a:t>
            </a:r>
            <a:r>
              <a:rPr lang="zh-CN" altLang="en-US" sz="2000" dirty="0">
                <a:solidFill>
                  <a:schemeClr val="tx1"/>
                </a:solidFill>
                <a:latin typeface="微软雅黑" panose="020B0503020204020204" pitchFamily="34" charset="-122"/>
                <a:ea typeface="微软雅黑" panose="020B0503020204020204" pitchFamily="34" charset="-122"/>
              </a:rPr>
              <a:t>画出执行</a:t>
            </a:r>
            <a:r>
              <a:rPr lang="en-US" sz="2000" dirty="0">
                <a:solidFill>
                  <a:schemeClr val="tx1"/>
                </a:solidFill>
                <a:latin typeface="微软雅黑" panose="020B0503020204020204" pitchFamily="34" charset="-122"/>
                <a:ea typeface="微软雅黑" panose="020B0503020204020204" pitchFamily="34" charset="-122"/>
              </a:rPr>
              <a:t>J</a:t>
            </a:r>
            <a:r>
              <a:rPr lang="zh-CN" altLang="en-US" sz="2000" dirty="0">
                <a:solidFill>
                  <a:schemeClr val="tx1"/>
                </a:solidFill>
                <a:latin typeface="微软雅黑" panose="020B0503020204020204" pitchFamily="34" charset="-122"/>
                <a:ea typeface="微软雅黑" panose="020B0503020204020204" pitchFamily="34" charset="-122"/>
              </a:rPr>
              <a:t>指令所需的数据通路，如下图所示：</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en-US" altLang="zh-CN" sz="1600" dirty="0">
                <a:solidFill>
                  <a:schemeClr val="tx1"/>
                </a:solidFill>
                <a:latin typeface="微软雅黑" panose="020B0503020204020204" pitchFamily="34" charset="-122"/>
                <a:ea typeface="微软雅黑" panose="020B0503020204020204" pitchFamily="34" charset="-122"/>
              </a:rPr>
              <a:t>      图7.5.8 J指令数据通路</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lang="en-US" altLang="zh-CN">
                <a:sym typeface="Wingdings" panose="05000000000000000000" pitchFamily="2" charset="2"/>
              </a:rPr>
              <a:t>8)  </a:t>
            </a:r>
            <a:r>
              <a:rPr>
                <a:sym typeface="Wingdings" panose="05000000000000000000" pitchFamily="2" charset="2"/>
              </a:rPr>
              <a:t>J target</a:t>
            </a:r>
            <a:endParaRPr>
              <a:sym typeface="Wingdings" panose="05000000000000000000" pitchFamily="2" charset="2"/>
            </a:endParaRPr>
          </a:p>
        </p:txBody>
      </p:sp>
      <p:pic>
        <p:nvPicPr>
          <p:cNvPr id="2" name="图片 1" descr="(8W[L%YNT~4LKVJ8FMRIW%G"/>
          <p:cNvPicPr>
            <a:picLocks noChangeAspect="1"/>
          </p:cNvPicPr>
          <p:nvPr/>
        </p:nvPicPr>
        <p:blipFill>
          <a:blip r:embed="rId1"/>
          <a:stretch>
            <a:fillRect/>
          </a:stretch>
        </p:blipFill>
        <p:spPr>
          <a:xfrm>
            <a:off x="-59690" y="2030095"/>
            <a:ext cx="9263380" cy="1229995"/>
          </a:xfrm>
          <a:prstGeom prst="rect">
            <a:avLst/>
          </a:prstGeom>
        </p:spPr>
      </p:pic>
      <p:pic>
        <p:nvPicPr>
          <p:cNvPr id="5" name="图片 4" descr="QYB__YBPFXD}BSOZQR96O@C"/>
          <p:cNvPicPr>
            <a:picLocks noChangeAspect="1"/>
          </p:cNvPicPr>
          <p:nvPr/>
        </p:nvPicPr>
        <p:blipFill>
          <a:blip r:embed="rId2"/>
          <a:stretch>
            <a:fillRect/>
          </a:stretch>
        </p:blipFill>
        <p:spPr>
          <a:xfrm>
            <a:off x="3021965" y="4202430"/>
            <a:ext cx="4116070" cy="25584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66" name="标题 7265"/>
          <p:cNvSpPr>
            <a:spLocks noGrp="1"/>
          </p:cNvSpPr>
          <p:nvPr>
            <p:ph type="title"/>
          </p:nvPr>
        </p:nvSpPr>
        <p:spPr/>
        <p:txBody>
          <a:bodyPr/>
          <a:lstStyle/>
          <a:p>
            <a:pPr algn="l"/>
            <a:r>
              <a:rPr lang="en-US" altLang="zh-CN">
                <a:sym typeface="Wingdings" panose="05000000000000000000" pitchFamily="2" charset="2"/>
              </a:rPr>
              <a:t>  </a:t>
            </a:r>
            <a:r>
              <a:rPr dirty="0">
                <a:solidFill>
                  <a:schemeClr val="tx1"/>
                </a:solidFill>
                <a:sym typeface="+mn-ea"/>
              </a:rPr>
              <a:t>执行</a:t>
            </a:r>
            <a:r>
              <a:rPr lang="en-US" altLang="zh-CN" dirty="0">
                <a:solidFill>
                  <a:schemeClr val="tx1"/>
                </a:solidFill>
                <a:sym typeface="+mn-ea"/>
              </a:rPr>
              <a:t>8</a:t>
            </a:r>
            <a:r>
              <a:rPr dirty="0">
                <a:solidFill>
                  <a:schemeClr val="tx1"/>
                </a:solidFill>
                <a:sym typeface="+mn-ea"/>
              </a:rPr>
              <a:t>条指令各部件输入输出关系</a:t>
            </a:r>
            <a:endParaRPr>
              <a:sym typeface="Wingdings" panose="05000000000000000000" pitchFamily="2" charset="2"/>
            </a:endParaRPr>
          </a:p>
        </p:txBody>
      </p:sp>
      <p:graphicFrame>
        <p:nvGraphicFramePr>
          <p:cNvPr id="0" name="表格 -1"/>
          <p:cNvGraphicFramePr/>
          <p:nvPr/>
        </p:nvGraphicFramePr>
        <p:xfrm>
          <a:off x="260985" y="1027430"/>
          <a:ext cx="8622030" cy="5486400"/>
        </p:xfrm>
        <a:graphic>
          <a:graphicData uri="http://schemas.openxmlformats.org/drawingml/2006/table">
            <a:tbl>
              <a:tblPr firstRow="1" bandRow="1">
                <a:tableStyleId>{5940675A-B579-460E-94D1-54222C63F5DA}</a:tableStyleId>
              </a:tblPr>
              <a:tblGrid>
                <a:gridCol w="450850"/>
                <a:gridCol w="394970"/>
                <a:gridCol w="393065"/>
                <a:gridCol w="450215"/>
                <a:gridCol w="621030"/>
                <a:gridCol w="448945"/>
                <a:gridCol w="620395"/>
                <a:gridCol w="451485"/>
                <a:gridCol w="506730"/>
                <a:gridCol w="450850"/>
                <a:gridCol w="448945"/>
                <a:gridCol w="621030"/>
                <a:gridCol w="564515"/>
                <a:gridCol w="394335"/>
                <a:gridCol w="507365"/>
                <a:gridCol w="621030"/>
                <a:gridCol w="676275"/>
              </a:tblGrid>
              <a:tr h="548640">
                <a:tc rowSpan="2">
                  <a:txBody>
                    <a:bodyPr/>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指令</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NPC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IMEM</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R</a:t>
                      </a:r>
                      <a:r>
                        <a:rPr lang="en-US" altLang="zh-CN" sz="1800" b="0">
                          <a:latin typeface="Courier New" panose="02070309020205020404" charset="0"/>
                          <a:cs typeface="Courier New" panose="02070309020205020404" charset="0"/>
                        </a:rPr>
                        <a:t>eg</a:t>
                      </a:r>
                      <a:r>
                        <a:rPr lang="en-US" altLang="zh-CN" sz="1800" b="0">
                          <a:latin typeface="宋体" panose="02010600030101010101" pitchFamily="2" charset="-122"/>
                          <a:ea typeface="宋体" panose="02010600030101010101" pitchFamily="2" charset="-122"/>
                          <a:cs typeface="宋体" panose="02010600030101010101" pitchFamily="2" charset="-122"/>
                        </a:rPr>
                        <a:t>F</a:t>
                      </a:r>
                      <a:r>
                        <a:rPr lang="en-US" altLang="zh-CN" sz="1800" b="0">
                          <a:latin typeface="Courier New" panose="02070309020205020404" charset="0"/>
                          <a:cs typeface="Courier New" panose="02070309020205020404" charset="0"/>
                        </a:rPr>
                        <a:t>ile</a:t>
                      </a:r>
                      <a:endParaRPr lang="en-US" altLang="zh-CN" sz="1800" b="0">
                        <a:latin typeface="Courier New" panose="02070309020205020404" charset="0"/>
                        <a:ea typeface="宋体" panose="02010600030101010101" pitchFamily="2" charset="-122"/>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ALU</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Ext5</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Ext16</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DMEM</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tcPr>
                </a:tc>
                <a:tc rowSpan="2">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S_Ext16</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Ext18</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ADD</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5486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Rd</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B</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Addr</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Data</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B</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B</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ADDU</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NPC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ALU</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Rs</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Rt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SUBU</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NPC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ALU</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Rs</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Rt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SLL</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NPC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ALU</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Ext5</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Rt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Sa</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ORI</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NPC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ALU</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Rs</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Ext16</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imm16</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LW</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NPC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Data</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Rs</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S_Ext16</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ALU</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offset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SW</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NPC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Rs</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S_Ext16</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ALU</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Rt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O</a:t>
                      </a:r>
                      <a:r>
                        <a:rPr lang="en-US" altLang="zh-CN" sz="1800" b="0">
                          <a:latin typeface="宋体" panose="02010600030101010101" pitchFamily="2" charset="-122"/>
                          <a:ea typeface="宋体" panose="02010600030101010101" pitchFamily="2" charset="-122"/>
                          <a:cs typeface="宋体" panose="02010600030101010101" pitchFamily="2" charset="-122"/>
                        </a:rPr>
                        <a:t>ffset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BEQ</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ADD</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Rs</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Rt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O</a:t>
                      </a:r>
                      <a:r>
                        <a:rPr lang="en-US" altLang="zh-CN" sz="1800" b="0">
                          <a:latin typeface="宋体" panose="02010600030101010101" pitchFamily="2" charset="-122"/>
                          <a:ea typeface="宋体" panose="02010600030101010101" pitchFamily="2" charset="-122"/>
                          <a:cs typeface="宋体" panose="02010600030101010101" pitchFamily="2" charset="-122"/>
                        </a:rPr>
                        <a:t>ffset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NPC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Ext18</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J</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Courier New" panose="02070309020205020404" charset="0"/>
                          <a:cs typeface="Courier New" panose="02070309020205020404" charset="0"/>
                        </a:rPr>
                        <a:t> </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PC31-28</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IMEM25-0</a:t>
                      </a:r>
                      <a:endParaRPr lang="en-US" altLang="zh-CN"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66" name="标题 7265"/>
          <p:cNvSpPr>
            <a:spLocks noGrp="1"/>
          </p:cNvSpPr>
          <p:nvPr>
            <p:ph type="title"/>
          </p:nvPr>
        </p:nvSpPr>
        <p:spPr/>
        <p:txBody>
          <a:bodyPr/>
          <a:lstStyle/>
          <a:p>
            <a:pPr algn="l"/>
            <a:r>
              <a:rPr lang="en-US" altLang="zh-CN">
                <a:sym typeface="Wingdings" panose="05000000000000000000" pitchFamily="2" charset="2"/>
              </a:rPr>
              <a:t>9)  </a:t>
            </a:r>
            <a:r>
              <a:rPr dirty="0">
                <a:solidFill>
                  <a:schemeClr val="tx1"/>
                </a:solidFill>
                <a:sym typeface="+mn-ea"/>
              </a:rPr>
              <a:t>绘制整个数据通路</a:t>
            </a:r>
            <a:endParaRPr dirty="0">
              <a:solidFill>
                <a:schemeClr val="tx1"/>
              </a:solidFill>
              <a:sym typeface="+mn-ea"/>
            </a:endParaRPr>
          </a:p>
        </p:txBody>
      </p:sp>
      <p:pic>
        <p:nvPicPr>
          <p:cNvPr id="88" name="图片 8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35" y="904875"/>
            <a:ext cx="9142730" cy="57181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60120" y="1699260"/>
            <a:ext cx="7255510" cy="4246245"/>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b="1">
                <a:latin typeface="微软雅黑" panose="020B0503020204020204" pitchFamily="34" charset="-122"/>
                <a:ea typeface="微软雅黑" panose="020B0503020204020204" pitchFamily="34" charset="-122"/>
                <a:sym typeface="Wingdings" panose="05000000000000000000" pitchFamily="2" charset="2"/>
              </a:rPr>
              <a:t>控制部件设计流程</a:t>
            </a:r>
            <a:r>
              <a:rPr lang="zh-CN" altLang="en-US" sz="2000" b="1" dirty="0">
                <a:solidFill>
                  <a:schemeClr val="tx1"/>
                </a:solidFill>
                <a:latin typeface="微软雅黑" panose="020B0503020204020204" pitchFamily="34" charset="-122"/>
                <a:ea typeface="微软雅黑" panose="020B0503020204020204" pitchFamily="34" charset="-122"/>
              </a:rPr>
              <a:t>：</a:t>
            </a:r>
            <a:endParaRPr lang="zh-CN" altLang="en-US" sz="2000" b="1" dirty="0">
              <a:solidFill>
                <a:schemeClr val="tx1"/>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0"/>
              </a:spcBef>
              <a:spcAft>
                <a:spcPts val="0"/>
              </a:spcAft>
              <a:buFont typeface="Wingdings" panose="05000000000000000000" charset="0"/>
              <a:buChar char=""/>
              <a:defRPr/>
            </a:pPr>
            <a:r>
              <a:rPr lang="zh-CN" altLang="en-US" sz="2000" dirty="0">
                <a:solidFill>
                  <a:srgbClr val="04619D"/>
                </a:solidFill>
                <a:latin typeface="微软雅黑" panose="020B0503020204020204" pitchFamily="34" charset="-122"/>
                <a:ea typeface="微软雅黑" panose="020B0503020204020204" pitchFamily="34" charset="-122"/>
              </a:rPr>
              <a:t>根据每条指令功能，在已形成的数据通路下，画出每条指令从取指到执行过程的指令流程图。</a:t>
            </a:r>
            <a:endParaRPr lang="zh-CN" altLang="en-US" sz="2000" dirty="0">
              <a:solidFill>
                <a:srgbClr val="04619D"/>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0"/>
              </a:spcBef>
              <a:spcAft>
                <a:spcPts val="0"/>
              </a:spcAft>
              <a:buFont typeface="Wingdings" panose="05000000000000000000" charset="0"/>
              <a:buChar char=""/>
              <a:defRPr/>
            </a:pPr>
            <a:r>
              <a:rPr lang="zh-CN" altLang="en-US" sz="2000" dirty="0">
                <a:solidFill>
                  <a:srgbClr val="04619D"/>
                </a:solidFill>
                <a:latin typeface="微软雅黑" panose="020B0503020204020204" pitchFamily="34" charset="-122"/>
                <a:ea typeface="微软雅黑" panose="020B0503020204020204" pitchFamily="34" charset="-122"/>
              </a:rPr>
              <a:t>根据指令流程图，编排指令取指到执行的操作时间表。</a:t>
            </a:r>
            <a:endParaRPr lang="zh-CN" altLang="en-US" sz="2000" dirty="0">
              <a:solidFill>
                <a:srgbClr val="04619D"/>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0"/>
              </a:spcBef>
              <a:spcAft>
                <a:spcPts val="0"/>
              </a:spcAft>
              <a:buFont typeface="Wingdings" panose="05000000000000000000" charset="0"/>
              <a:buChar char=""/>
              <a:defRPr/>
            </a:pPr>
            <a:r>
              <a:rPr lang="zh-CN" altLang="en-US" sz="2000" dirty="0">
                <a:solidFill>
                  <a:srgbClr val="04619D"/>
                </a:solidFill>
                <a:latin typeface="微软雅黑" panose="020B0503020204020204" pitchFamily="34" charset="-122"/>
                <a:ea typeface="微软雅黑" panose="020B0503020204020204" pitchFamily="34" charset="-122"/>
              </a:rPr>
              <a:t>根据指令操作时间表，写出每个控制信号的逻辑表达式。</a:t>
            </a:r>
            <a:endParaRPr lang="zh-CN" altLang="en-US" sz="2000" dirty="0">
              <a:solidFill>
                <a:srgbClr val="04619D"/>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0"/>
              </a:spcBef>
              <a:spcAft>
                <a:spcPts val="0"/>
              </a:spcAft>
              <a:buFont typeface="Wingdings" panose="05000000000000000000" charset="0"/>
              <a:buChar char=""/>
              <a:defRPr/>
            </a:pPr>
            <a:r>
              <a:rPr lang="zh-CN" altLang="en-US" sz="2000" dirty="0">
                <a:solidFill>
                  <a:srgbClr val="04619D"/>
                </a:solidFill>
                <a:latin typeface="微软雅黑" panose="020B0503020204020204" pitchFamily="34" charset="-122"/>
                <a:ea typeface="微软雅黑" panose="020B0503020204020204" pitchFamily="34" charset="-122"/>
              </a:rPr>
              <a:t>根据逻辑表达式，用门电路实现，完成控制部件设计。</a:t>
            </a:r>
            <a:endParaRPr lang="zh-CN" altLang="en-US" sz="2000" dirty="0">
              <a:solidFill>
                <a:srgbClr val="04619D"/>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0"/>
              </a:spcBef>
              <a:spcAft>
                <a:spcPts val="0"/>
              </a:spcAft>
              <a:buFont typeface="Wingdings" panose="05000000000000000000" charset="0"/>
              <a:buChar char=""/>
              <a:defRPr/>
            </a:pP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后面将以8条指令ADDU、SUBU、ORI、SLL、LW、SW、BEQ、J为例来说明设计过程。</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lang="zh-CN" altLang="en-US">
                <a:sym typeface="Wingdings" panose="05000000000000000000" pitchFamily="2" charset="2"/>
              </a:rPr>
              <a:t>控制部件设计</a:t>
            </a:r>
            <a:endParaRPr lang="zh-CN" altLang="en-US">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66" name="标题 7265"/>
          <p:cNvSpPr>
            <a:spLocks noGrp="1"/>
          </p:cNvSpPr>
          <p:nvPr>
            <p:ph type="title"/>
          </p:nvPr>
        </p:nvSpPr>
        <p:spPr/>
        <p:txBody>
          <a:bodyPr/>
          <a:lstStyle/>
          <a:p>
            <a:pPr algn="l"/>
            <a:r>
              <a:rPr lang="zh-CN" altLang="en-US">
                <a:sym typeface="Wingdings" panose="05000000000000000000" pitchFamily="2" charset="2"/>
              </a:rPr>
              <a:t>1）画指令流程图</a:t>
            </a:r>
            <a:endParaRPr lang="zh-CN" altLang="en-US">
              <a:sym typeface="Wingdings" panose="05000000000000000000" pitchFamily="2" charset="2"/>
            </a:endParaRPr>
          </a:p>
        </p:txBody>
      </p:sp>
      <p:pic>
        <p:nvPicPr>
          <p:cNvPr id="89" name="图片 8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21765" y="1848485"/>
            <a:ext cx="2625725" cy="3174365"/>
          </a:xfrm>
          <a:prstGeom prst="rect">
            <a:avLst/>
          </a:prstGeom>
        </p:spPr>
      </p:pic>
      <p:pic>
        <p:nvPicPr>
          <p:cNvPr id="90" name="图片 9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1910" y="1844040"/>
            <a:ext cx="2778125" cy="3178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66" name="标题 7265"/>
          <p:cNvSpPr>
            <a:spLocks noGrp="1"/>
          </p:cNvSpPr>
          <p:nvPr>
            <p:ph type="title"/>
          </p:nvPr>
        </p:nvSpPr>
        <p:spPr/>
        <p:txBody>
          <a:bodyPr/>
          <a:lstStyle/>
          <a:p>
            <a:pPr algn="l"/>
            <a:r>
              <a:rPr lang="zh-CN" altLang="en-US">
                <a:sym typeface="Wingdings" panose="05000000000000000000" pitchFamily="2" charset="2"/>
              </a:rPr>
              <a:t>1）画指令流程图</a:t>
            </a:r>
            <a:endParaRPr lang="zh-CN" altLang="en-US">
              <a:sym typeface="Wingdings" panose="05000000000000000000" pitchFamily="2" charset="2"/>
            </a:endParaRPr>
          </a:p>
        </p:txBody>
      </p:sp>
      <p:pic>
        <p:nvPicPr>
          <p:cNvPr id="93" name="图片 9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92980" y="2032000"/>
            <a:ext cx="3587750" cy="3069590"/>
          </a:xfrm>
          <a:prstGeom prst="rect">
            <a:avLst/>
          </a:prstGeom>
        </p:spPr>
      </p:pic>
      <p:pic>
        <p:nvPicPr>
          <p:cNvPr id="2" name="图片 9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140" y="1722755"/>
            <a:ext cx="3265805" cy="36874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66" name="标题 7265"/>
          <p:cNvSpPr>
            <a:spLocks noGrp="1"/>
          </p:cNvSpPr>
          <p:nvPr>
            <p:ph type="title"/>
          </p:nvPr>
        </p:nvSpPr>
        <p:spPr/>
        <p:txBody>
          <a:bodyPr/>
          <a:lstStyle/>
          <a:p>
            <a:pPr algn="l"/>
            <a:r>
              <a:rPr lang="zh-CN" altLang="en-US">
                <a:sym typeface="Wingdings" panose="05000000000000000000" pitchFamily="2" charset="2"/>
              </a:rPr>
              <a:t>1）画指令流程图</a:t>
            </a:r>
            <a:endParaRPr lang="zh-CN" altLang="en-US">
              <a:sym typeface="Wingdings" panose="05000000000000000000" pitchFamily="2" charset="2"/>
            </a:endParaRPr>
          </a:p>
        </p:txBody>
      </p:sp>
      <p:pic>
        <p:nvPicPr>
          <p:cNvPr id="94" name="图片 9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1950" y="2369820"/>
            <a:ext cx="4039235" cy="3098800"/>
          </a:xfrm>
          <a:prstGeom prst="rect">
            <a:avLst/>
          </a:prstGeom>
        </p:spPr>
      </p:pic>
      <p:pic>
        <p:nvPicPr>
          <p:cNvPr id="95" name="图片 9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3140" y="2480945"/>
            <a:ext cx="4015105" cy="2987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66" name="标题 7265"/>
          <p:cNvSpPr>
            <a:spLocks noGrp="1"/>
          </p:cNvSpPr>
          <p:nvPr>
            <p:ph type="title"/>
          </p:nvPr>
        </p:nvSpPr>
        <p:spPr/>
        <p:txBody>
          <a:bodyPr/>
          <a:lstStyle/>
          <a:p>
            <a:pPr algn="l"/>
            <a:r>
              <a:rPr lang="zh-CN" altLang="en-US">
                <a:sym typeface="Wingdings" panose="05000000000000000000" pitchFamily="2" charset="2"/>
              </a:rPr>
              <a:t>1）画指令流程图</a:t>
            </a:r>
            <a:endParaRPr lang="zh-CN" altLang="en-US">
              <a:sym typeface="Wingdings" panose="05000000000000000000" pitchFamily="2" charset="2"/>
            </a:endParaRPr>
          </a:p>
        </p:txBody>
      </p:sp>
      <p:pic>
        <p:nvPicPr>
          <p:cNvPr id="96" name="图片 9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1950" y="2164715"/>
            <a:ext cx="4925695" cy="2644775"/>
          </a:xfrm>
          <a:prstGeom prst="rect">
            <a:avLst/>
          </a:prstGeom>
        </p:spPr>
      </p:pic>
      <p:pic>
        <p:nvPicPr>
          <p:cNvPr id="97" name="图片 9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7470" y="2089150"/>
            <a:ext cx="3549650" cy="2505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60120" y="1699260"/>
            <a:ext cx="7255510" cy="1476375"/>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依据各条机器指令的操作流程图将每条指令执行所需的控制信号填入下表。</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假设：ALU控制如下表。</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lang="zh-CN" altLang="en-US">
                <a:sym typeface="Wingdings" panose="05000000000000000000" pitchFamily="2" charset="2"/>
              </a:rPr>
              <a:t>2）编排指令操作时间表</a:t>
            </a:r>
            <a:endParaRPr lang="zh-CN" altLang="en-US">
              <a:sym typeface="Wingdings" panose="05000000000000000000" pitchFamily="2" charset="2"/>
            </a:endParaRPr>
          </a:p>
        </p:txBody>
      </p:sp>
      <p:graphicFrame>
        <p:nvGraphicFramePr>
          <p:cNvPr id="0" name="表格 -1"/>
          <p:cNvGraphicFramePr/>
          <p:nvPr/>
        </p:nvGraphicFramePr>
        <p:xfrm>
          <a:off x="1066165" y="3358515"/>
          <a:ext cx="6821170" cy="2331085"/>
        </p:xfrm>
        <a:graphic>
          <a:graphicData uri="http://schemas.openxmlformats.org/drawingml/2006/table">
            <a:tbl>
              <a:tblPr firstRow="1" bandRow="1">
                <a:tableStyleId>{5940675A-B579-460E-94D1-54222C63F5DA}</a:tableStyleId>
              </a:tblPr>
              <a:tblGrid>
                <a:gridCol w="883920"/>
                <a:gridCol w="1223010"/>
                <a:gridCol w="1221105"/>
                <a:gridCol w="1222375"/>
                <a:gridCol w="2270760"/>
              </a:tblGrid>
              <a:tr h="433705">
                <a:tc>
                  <a:txBody>
                    <a:bodyPr/>
                    <a:p>
                      <a:pPr indent="0" algn="ctr">
                        <a:buNone/>
                      </a:pPr>
                      <a:endParaRPr lang="zh-CN" altLang="en-US" sz="1800" b="0">
                        <a:latin typeface="Courier New" panose="02070309020205020404" charset="0"/>
                        <a:ea typeface="Courier New" panose="02070309020205020404" charset="0"/>
                        <a:cs typeface="Courier New" panose="02070309020205020404" charset="0"/>
                      </a:endParaRPr>
                    </a:p>
                  </a:txBody>
                  <a:tcPr marL="0" marR="0" marT="0" marB="1" vert="horz" anchor="ctr">
                    <a:lnL w="12700" cap="flat" cmpd="sng">
                      <a:solidFill>
                        <a:srgbClr val="969696"/>
                      </a:solidFill>
                      <a:prstDash val="solid"/>
                      <a:headEnd type="none" w="med" len="med"/>
                      <a:tailEnd type="none" w="med" len="med"/>
                    </a:lnL>
                    <a:lnR w="12700" cap="flat" cmpd="sng">
                      <a:solidFill>
                        <a:srgbClr val="969696"/>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EFEFEF"/>
                    </a:solidFill>
                  </a:tcPr>
                </a:tc>
                <a:tc>
                  <a:txBody>
                    <a:bodyPr/>
                    <a:p>
                      <a:pPr indent="0" algn="ctr">
                        <a:buNone/>
                      </a:pPr>
                      <a:r>
                        <a:rPr lang="en-US" altLang="zh-CN" sz="1800" b="0">
                          <a:latin typeface="Courier New" panose="02070309020205020404" charset="0"/>
                          <a:cs typeface="Courier New" panose="02070309020205020404" charset="0"/>
                        </a:rPr>
                        <a:t>ALUC2</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12700" cap="flat" cmpd="sng">
                      <a:solidFill>
                        <a:srgbClr val="969696"/>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EFEFEF"/>
                    </a:solidFill>
                  </a:tcPr>
                </a:tc>
                <a:tc>
                  <a:txBody>
                    <a:bodyPr/>
                    <a:p>
                      <a:pPr indent="0" algn="ctr">
                        <a:buNone/>
                      </a:pPr>
                      <a:r>
                        <a:rPr lang="en-US" altLang="zh-CN" sz="1800" b="0">
                          <a:latin typeface="Courier New" panose="02070309020205020404" charset="0"/>
                          <a:cs typeface="Courier New" panose="02070309020205020404" charset="0"/>
                        </a:rPr>
                        <a:t>ALUC1</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EFEFEF"/>
                    </a:solidFill>
                  </a:tcPr>
                </a:tc>
                <a:tc>
                  <a:txBody>
                    <a:bodyPr/>
                    <a:p>
                      <a:pPr indent="0" algn="ctr">
                        <a:buNone/>
                      </a:pPr>
                      <a:r>
                        <a:rPr lang="en-US" altLang="zh-CN" sz="1800" b="0">
                          <a:latin typeface="Courier New" panose="02070309020205020404" charset="0"/>
                          <a:cs typeface="Courier New" panose="02070309020205020404" charset="0"/>
                        </a:rPr>
                        <a:t>ALUC0</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EFEFEF"/>
                    </a:solidFill>
                  </a:tcPr>
                </a:tc>
                <a:tc>
                  <a:txBody>
                    <a:bodyPr/>
                    <a:p>
                      <a:pPr indent="0" algn="ctr">
                        <a:buNone/>
                      </a:pPr>
                      <a:r>
                        <a:rPr lang="zh-CN" altLang="en-US" sz="1800" b="0">
                          <a:latin typeface="宋体" panose="02010600030101010101" pitchFamily="2" charset="-122"/>
                          <a:ea typeface="宋体" panose="02010600030101010101" pitchFamily="2" charset="-122"/>
                          <a:cs typeface="宋体" panose="02010600030101010101" pitchFamily="2" charset="-122"/>
                        </a:rPr>
                        <a:t>备注</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EFEFEF"/>
                    </a:solidFill>
                  </a:tcPr>
                </a:tc>
              </a:tr>
              <a:tr h="352425">
                <a:tc>
                  <a:txBody>
                    <a:bodyPr/>
                    <a:p>
                      <a:pPr indent="0" algn="ctr">
                        <a:buNone/>
                      </a:pPr>
                      <a:r>
                        <a:rPr lang="en-US" altLang="zh-CN" sz="1800" b="0">
                          <a:latin typeface="Courier New" panose="02070309020205020404" charset="0"/>
                          <a:cs typeface="Courier New" panose="02070309020205020404" charset="0"/>
                        </a:rPr>
                        <a:t>Add</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12700" cap="flat" cmpd="sng">
                      <a:solidFill>
                        <a:srgbClr val="969696"/>
                      </a:solidFill>
                      <a:prstDash val="solid"/>
                      <a:headEnd type="none" w="med" len="med"/>
                      <a:tailEnd type="none" w="med" len="med"/>
                    </a:lnL>
                    <a:lnR w="12700" cap="flat" cmpd="sng">
                      <a:solidFill>
                        <a:srgbClr val="969696"/>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DDDDDD"/>
                    </a:solidFill>
                  </a:tcPr>
                </a:tc>
                <a:tc>
                  <a:txBody>
                    <a:bodyPr/>
                    <a:p>
                      <a:pPr indent="0" algn="ctr">
                        <a:buNone/>
                      </a:pPr>
                      <a:r>
                        <a:rPr lang="en-US" altLang="zh-CN" sz="1800" b="0">
                          <a:latin typeface="Courier New" panose="02070309020205020404" charset="0"/>
                          <a:cs typeface="Courier New" panose="02070309020205020404" charset="0"/>
                        </a:rPr>
                        <a:t>0</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12700" cap="flat" cmpd="sng">
                      <a:solidFill>
                        <a:srgbClr val="969696"/>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DDDDDD"/>
                    </a:solidFill>
                  </a:tcPr>
                </a:tc>
                <a:tc>
                  <a:txBody>
                    <a:bodyPr/>
                    <a:p>
                      <a:pPr indent="0" algn="ctr">
                        <a:buNone/>
                      </a:pPr>
                      <a:r>
                        <a:rPr lang="en-US" altLang="zh-CN" sz="1800" b="0">
                          <a:latin typeface="Courier New" panose="02070309020205020404" charset="0"/>
                          <a:cs typeface="Courier New" panose="02070309020205020404" charset="0"/>
                        </a:rPr>
                        <a:t>0</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DDDDDD"/>
                    </a:solidFill>
                  </a:tcPr>
                </a:tc>
                <a:tc>
                  <a:txBody>
                    <a:bodyPr/>
                    <a:p>
                      <a:pPr indent="0" algn="ctr">
                        <a:buNone/>
                      </a:pPr>
                      <a:r>
                        <a:rPr lang="en-US" altLang="zh-CN" sz="1800" b="0">
                          <a:latin typeface="Courier New" panose="02070309020205020404" charset="0"/>
                          <a:cs typeface="Courier New" panose="02070309020205020404" charset="0"/>
                        </a:rPr>
                        <a:t>0</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DDDDDD"/>
                    </a:solid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ALU</a:t>
                      </a:r>
                      <a:r>
                        <a:rPr lang="zh-CN" altLang="en-US" sz="1800" b="0">
                          <a:latin typeface="宋体" panose="02010600030101010101" pitchFamily="2" charset="-122"/>
                          <a:ea typeface="宋体" panose="02010600030101010101" pitchFamily="2" charset="-122"/>
                          <a:cs typeface="宋体" panose="02010600030101010101" pitchFamily="2" charset="-122"/>
                        </a:rPr>
                        <a:t>完成“加”</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DDDDDD"/>
                    </a:solidFill>
                  </a:tcPr>
                </a:tc>
              </a:tr>
              <a:tr h="461010">
                <a:tc>
                  <a:txBody>
                    <a:bodyPr/>
                    <a:p>
                      <a:pPr indent="0" algn="ctr">
                        <a:buNone/>
                      </a:pPr>
                      <a:r>
                        <a:rPr lang="en-US" altLang="zh-CN" sz="1800" b="0">
                          <a:latin typeface="Courier New" panose="02070309020205020404" charset="0"/>
                          <a:cs typeface="Courier New" panose="02070309020205020404" charset="0"/>
                        </a:rPr>
                        <a:t>Sub</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12700" cap="flat" cmpd="sng">
                      <a:solidFill>
                        <a:srgbClr val="969696"/>
                      </a:solidFill>
                      <a:prstDash val="solid"/>
                      <a:headEnd type="none" w="med" len="med"/>
                      <a:tailEnd type="none" w="med" len="med"/>
                    </a:lnL>
                    <a:lnR w="12700" cap="flat" cmpd="sng">
                      <a:solidFill>
                        <a:srgbClr val="969696"/>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EFEFEF"/>
                    </a:solidFill>
                  </a:tcPr>
                </a:tc>
                <a:tc>
                  <a:txBody>
                    <a:bodyPr/>
                    <a:p>
                      <a:pPr indent="0" algn="ctr">
                        <a:buNone/>
                      </a:pPr>
                      <a:r>
                        <a:rPr lang="en-US" altLang="zh-CN" sz="1800" b="0">
                          <a:latin typeface="Courier New" panose="02070309020205020404" charset="0"/>
                          <a:cs typeface="Courier New" panose="02070309020205020404" charset="0"/>
                        </a:rPr>
                        <a:t>0</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12700" cap="flat" cmpd="sng">
                      <a:solidFill>
                        <a:srgbClr val="969696"/>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EFEFEF"/>
                    </a:solidFill>
                  </a:tcPr>
                </a:tc>
                <a:tc>
                  <a:txBody>
                    <a:bodyPr/>
                    <a:p>
                      <a:pPr indent="0" algn="ctr">
                        <a:buNone/>
                      </a:pPr>
                      <a:r>
                        <a:rPr lang="en-US" altLang="zh-CN" sz="1800" b="0">
                          <a:latin typeface="Courier New" panose="02070309020205020404" charset="0"/>
                          <a:cs typeface="Courier New" panose="02070309020205020404" charset="0"/>
                        </a:rPr>
                        <a:t>0</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EFEFEF"/>
                    </a:solidFill>
                  </a:tcPr>
                </a:tc>
                <a:tc>
                  <a:txBody>
                    <a:bodyPr/>
                    <a:p>
                      <a:pPr indent="0" algn="ctr">
                        <a:buNone/>
                      </a:pPr>
                      <a:r>
                        <a:rPr lang="en-US" altLang="zh-CN" sz="1800" b="0">
                          <a:latin typeface="Courier New" panose="02070309020205020404" charset="0"/>
                          <a:cs typeface="Courier New" panose="02070309020205020404" charset="0"/>
                        </a:rPr>
                        <a:t>1</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EFEFEF"/>
                    </a:solid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ALU</a:t>
                      </a:r>
                      <a:r>
                        <a:rPr lang="zh-CN" altLang="en-US" sz="1800" b="0">
                          <a:latin typeface="宋体" panose="02010600030101010101" pitchFamily="2" charset="-122"/>
                          <a:ea typeface="宋体" panose="02010600030101010101" pitchFamily="2" charset="-122"/>
                          <a:cs typeface="宋体" panose="02010600030101010101" pitchFamily="2" charset="-122"/>
                        </a:rPr>
                        <a:t>完成“减”</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EFEFEF"/>
                    </a:solidFill>
                  </a:tcPr>
                </a:tc>
              </a:tr>
              <a:tr h="541655">
                <a:tc>
                  <a:txBody>
                    <a:bodyPr/>
                    <a:p>
                      <a:pPr indent="0" algn="ctr">
                        <a:buNone/>
                      </a:pPr>
                      <a:r>
                        <a:rPr lang="en-US" altLang="zh-CN" sz="1800" b="0">
                          <a:latin typeface="Courier New" panose="02070309020205020404" charset="0"/>
                          <a:cs typeface="Courier New" panose="02070309020205020404" charset="0"/>
                        </a:rPr>
                        <a:t>Ori</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12700" cap="flat" cmpd="sng">
                      <a:solidFill>
                        <a:srgbClr val="969696"/>
                      </a:solidFill>
                      <a:prstDash val="solid"/>
                      <a:headEnd type="none" w="med" len="med"/>
                      <a:tailEnd type="none" w="med" len="med"/>
                    </a:lnL>
                    <a:lnR w="12700" cap="flat" cmpd="sng">
                      <a:solidFill>
                        <a:srgbClr val="969696"/>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DDDDDD"/>
                    </a:solidFill>
                  </a:tcPr>
                </a:tc>
                <a:tc>
                  <a:txBody>
                    <a:bodyPr/>
                    <a:p>
                      <a:pPr indent="0" algn="ctr">
                        <a:buNone/>
                      </a:pPr>
                      <a:r>
                        <a:rPr lang="en-US" altLang="zh-CN" sz="1800" b="0">
                          <a:latin typeface="Courier New" panose="02070309020205020404" charset="0"/>
                          <a:cs typeface="Courier New" panose="02070309020205020404" charset="0"/>
                        </a:rPr>
                        <a:t>0</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12700" cap="flat" cmpd="sng">
                      <a:solidFill>
                        <a:srgbClr val="969696"/>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DDDDDD"/>
                    </a:solidFill>
                  </a:tcPr>
                </a:tc>
                <a:tc>
                  <a:txBody>
                    <a:bodyPr/>
                    <a:p>
                      <a:pPr indent="0" algn="ctr">
                        <a:buNone/>
                      </a:pPr>
                      <a:r>
                        <a:rPr lang="en-US" altLang="zh-CN" sz="1800" b="0">
                          <a:latin typeface="Courier New" panose="02070309020205020404" charset="0"/>
                          <a:cs typeface="Courier New" panose="02070309020205020404" charset="0"/>
                        </a:rPr>
                        <a:t>1</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DDDDDD"/>
                    </a:solidFill>
                  </a:tcPr>
                </a:tc>
                <a:tc>
                  <a:txBody>
                    <a:bodyPr/>
                    <a:p>
                      <a:pPr indent="0" algn="ctr">
                        <a:buNone/>
                      </a:pPr>
                      <a:r>
                        <a:rPr lang="en-US" altLang="zh-CN" sz="1800" b="0">
                          <a:latin typeface="Courier New" panose="02070309020205020404" charset="0"/>
                          <a:cs typeface="Courier New" panose="02070309020205020404" charset="0"/>
                        </a:rPr>
                        <a:t>0</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DDDDDD"/>
                    </a:solid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ALU</a:t>
                      </a:r>
                      <a:r>
                        <a:rPr lang="zh-CN" altLang="en-US" sz="1800" b="0">
                          <a:latin typeface="宋体" panose="02010600030101010101" pitchFamily="2" charset="-122"/>
                          <a:ea typeface="宋体" panose="02010600030101010101" pitchFamily="2" charset="-122"/>
                          <a:cs typeface="宋体" panose="02010600030101010101" pitchFamily="2" charset="-122"/>
                        </a:rPr>
                        <a:t>完成“或”</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DDDDDD"/>
                    </a:solidFill>
                  </a:tcPr>
                </a:tc>
              </a:tr>
              <a:tr h="542290">
                <a:tc>
                  <a:txBody>
                    <a:bodyPr/>
                    <a:p>
                      <a:pPr indent="0" algn="ctr">
                        <a:buNone/>
                      </a:pPr>
                      <a:r>
                        <a:rPr lang="en-US" altLang="zh-CN" sz="1800" b="0">
                          <a:latin typeface="Courier New" panose="02070309020205020404" charset="0"/>
                          <a:cs typeface="Courier New" panose="02070309020205020404" charset="0"/>
                        </a:rPr>
                        <a:t>Sll</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12700" cap="flat" cmpd="sng">
                      <a:solidFill>
                        <a:srgbClr val="969696"/>
                      </a:solidFill>
                      <a:prstDash val="solid"/>
                      <a:headEnd type="none" w="med" len="med"/>
                      <a:tailEnd type="none" w="med" len="med"/>
                    </a:lnL>
                    <a:lnR w="12700" cap="flat" cmpd="sng">
                      <a:solidFill>
                        <a:srgbClr val="969696"/>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EFEFEF"/>
                    </a:solidFill>
                  </a:tcPr>
                </a:tc>
                <a:tc>
                  <a:txBody>
                    <a:bodyPr/>
                    <a:p>
                      <a:pPr indent="0" algn="ctr">
                        <a:buNone/>
                      </a:pPr>
                      <a:r>
                        <a:rPr lang="en-US" altLang="zh-CN" sz="1800" b="0">
                          <a:latin typeface="Courier New" panose="02070309020205020404" charset="0"/>
                          <a:cs typeface="Courier New" panose="02070309020205020404" charset="0"/>
                        </a:rPr>
                        <a:t>0</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12700" cap="flat" cmpd="sng">
                      <a:solidFill>
                        <a:srgbClr val="969696"/>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EFEFEF"/>
                    </a:solidFill>
                  </a:tcPr>
                </a:tc>
                <a:tc>
                  <a:txBody>
                    <a:bodyPr/>
                    <a:p>
                      <a:pPr indent="0" algn="ctr">
                        <a:buNone/>
                      </a:pPr>
                      <a:r>
                        <a:rPr lang="en-US" altLang="zh-CN" sz="1800" b="0">
                          <a:latin typeface="Courier New" panose="02070309020205020404" charset="0"/>
                          <a:cs typeface="Courier New" panose="02070309020205020404" charset="0"/>
                        </a:rPr>
                        <a:t>1</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EFEFEF"/>
                    </a:solidFill>
                  </a:tcPr>
                </a:tc>
                <a:tc>
                  <a:txBody>
                    <a:bodyPr/>
                    <a:p>
                      <a:pPr indent="0" algn="ctr">
                        <a:buNone/>
                      </a:pPr>
                      <a:r>
                        <a:rPr lang="en-US" altLang="zh-CN" sz="1800" b="0">
                          <a:latin typeface="Courier New" panose="02070309020205020404" charset="0"/>
                          <a:cs typeface="Courier New" panose="02070309020205020404" charset="0"/>
                        </a:rPr>
                        <a:t>1</a:t>
                      </a:r>
                      <a:endParaRPr lang="en-US" altLang="zh-CN" sz="18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EFEFEF"/>
                    </a:solidFill>
                  </a:tcPr>
                </a:tc>
                <a:tc>
                  <a:txBody>
                    <a:bodyPr/>
                    <a:p>
                      <a:pPr indent="0" algn="ctr">
                        <a:buNone/>
                      </a:pPr>
                      <a:r>
                        <a:rPr lang="en-US" altLang="zh-CN" sz="1800" b="0">
                          <a:latin typeface="宋体" panose="02010600030101010101" pitchFamily="2" charset="-122"/>
                          <a:ea typeface="宋体" panose="02010600030101010101" pitchFamily="2" charset="-122"/>
                          <a:cs typeface="宋体" panose="02010600030101010101" pitchFamily="2" charset="-122"/>
                        </a:rPr>
                        <a:t>ALU</a:t>
                      </a:r>
                      <a:r>
                        <a:rPr lang="zh-CN" altLang="en-US" sz="1800" b="0">
                          <a:latin typeface="宋体" panose="02010600030101010101" pitchFamily="2" charset="-122"/>
                          <a:ea typeface="宋体" panose="02010600030101010101" pitchFamily="2" charset="-122"/>
                          <a:cs typeface="宋体" panose="02010600030101010101" pitchFamily="2" charset="-122"/>
                        </a:rPr>
                        <a:t>完成“左移”</a:t>
                      </a:r>
                      <a:endParaRPr lang="zh-CN" altLang="en-US" sz="18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969696"/>
                      </a:solidFill>
                      <a:prstDash val="solid"/>
                      <a:headEnd type="none" w="med" len="med"/>
                      <a:tailEnd type="none" w="med" len="med"/>
                    </a:lnT>
                    <a:lnB w="12700" cap="flat" cmpd="sng">
                      <a:solidFill>
                        <a:srgbClr val="969696"/>
                      </a:solidFill>
                      <a:prstDash val="solid"/>
                      <a:headEnd type="none" w="med" len="med"/>
                      <a:tailEnd type="none" w="med" len="med"/>
                    </a:lnB>
                    <a:lnTlToBr>
                      <a:noFill/>
                    </a:lnTlToBr>
                    <a:lnBlToTr>
                      <a:noFill/>
                    </a:lnBlToTr>
                    <a:solidFill>
                      <a:srgbClr val="EFEFEF"/>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66" name="标题 7265"/>
          <p:cNvSpPr>
            <a:spLocks noGrp="1"/>
          </p:cNvSpPr>
          <p:nvPr>
            <p:ph type="title"/>
          </p:nvPr>
        </p:nvSpPr>
        <p:spPr/>
        <p:txBody>
          <a:bodyPr/>
          <a:lstStyle/>
          <a:p>
            <a:pPr algn="l"/>
            <a:r>
              <a:rPr lang="en-US" altLang="zh-CN">
                <a:sym typeface="Wingdings" panose="05000000000000000000" pitchFamily="2" charset="2"/>
              </a:rPr>
              <a:t>    </a:t>
            </a:r>
            <a:r>
              <a:rPr lang="zh-CN" altLang="en-US">
                <a:sym typeface="Wingdings" panose="05000000000000000000" pitchFamily="2" charset="2"/>
              </a:rPr>
              <a:t>8条指令控制信号表</a:t>
            </a:r>
            <a:endParaRPr lang="zh-CN" altLang="en-US">
              <a:sym typeface="Wingdings" panose="05000000000000000000" pitchFamily="2" charset="2"/>
            </a:endParaRPr>
          </a:p>
        </p:txBody>
      </p:sp>
      <p:graphicFrame>
        <p:nvGraphicFramePr>
          <p:cNvPr id="6" name="表格 5"/>
          <p:cNvGraphicFramePr/>
          <p:nvPr/>
        </p:nvGraphicFramePr>
        <p:xfrm>
          <a:off x="1297940" y="1003300"/>
          <a:ext cx="6356985" cy="5365750"/>
        </p:xfrm>
        <a:graphic>
          <a:graphicData uri="http://schemas.openxmlformats.org/drawingml/2006/table">
            <a:tbl>
              <a:tblPr firstRow="1" bandRow="1">
                <a:tableStyleId>{5940675A-B579-460E-94D1-54222C63F5DA}</a:tableStyleId>
              </a:tblPr>
              <a:tblGrid>
                <a:gridCol w="1726565"/>
                <a:gridCol w="4630420"/>
              </a:tblGrid>
              <a:tr h="386715">
                <a:tc>
                  <a:txBody>
                    <a:bodyPr/>
                    <a:p>
                      <a:pPr indent="0" algn="l">
                        <a:buNone/>
                      </a:pPr>
                      <a:r>
                        <a:rPr lang="zh-CN" altLang="en-US" sz="1600" b="0">
                          <a:latin typeface="宋体" panose="02010600030101010101" pitchFamily="2" charset="-122"/>
                          <a:ea typeface="宋体" panose="02010600030101010101" pitchFamily="2" charset="-122"/>
                          <a:cs typeface="宋体" panose="02010600030101010101" pitchFamily="2" charset="-122"/>
                        </a:rPr>
                        <a:t>控制信号（微操作）</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控制信号说明</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PC_CLK</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CPU</a:t>
                      </a:r>
                      <a:r>
                        <a:rPr lang="zh-CN" altLang="en-US" sz="1600" b="0">
                          <a:latin typeface="宋体" panose="02010600030101010101" pitchFamily="2" charset="-122"/>
                          <a:ea typeface="宋体" panose="02010600030101010101" pitchFamily="2" charset="-122"/>
                          <a:cs typeface="宋体" panose="02010600030101010101" pitchFamily="2" charset="-122"/>
                        </a:rPr>
                        <a:t>工作主频</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Courier New" panose="02070309020205020404" charset="0"/>
                          <a:cs typeface="Courier New" panose="02070309020205020404" charset="0"/>
                        </a:rPr>
                        <a:t> IM_R</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t>
                      </a:r>
                      <a:r>
                        <a:rPr lang="zh-CN" altLang="en-US" sz="1600" b="0">
                          <a:latin typeface="宋体" panose="02010600030101010101" pitchFamily="2" charset="-122"/>
                          <a:ea typeface="宋体" panose="02010600030101010101" pitchFamily="2" charset="-122"/>
                          <a:cs typeface="宋体" panose="02010600030101010101" pitchFamily="2" charset="-122"/>
                        </a:rPr>
                        <a:t>代码存储器读信号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Courier New" panose="02070309020205020404" charset="0"/>
                          <a:cs typeface="Courier New" panose="02070309020205020404" charset="0"/>
                        </a:rPr>
                        <a:t> Rsc4-0</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Rs</a:t>
                      </a:r>
                      <a:r>
                        <a:rPr lang="zh-CN" altLang="en-US" sz="1600" b="0">
                          <a:latin typeface="宋体" panose="02010600030101010101" pitchFamily="2" charset="-122"/>
                          <a:ea typeface="宋体" panose="02010600030101010101" pitchFamily="2" charset="-122"/>
                          <a:cs typeface="宋体" panose="02010600030101010101" pitchFamily="2" charset="-122"/>
                        </a:rPr>
                        <a:t>寄存器选择输入控制端</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Courier New" panose="02070309020205020404" charset="0"/>
                          <a:cs typeface="Courier New" panose="02070309020205020404" charset="0"/>
                        </a:rPr>
                        <a:t> Rtc4-0</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Rt</a:t>
                      </a:r>
                      <a:r>
                        <a:rPr lang="zh-CN" altLang="en-US" sz="1600" b="0">
                          <a:latin typeface="宋体" panose="02010600030101010101" pitchFamily="2" charset="-122"/>
                          <a:ea typeface="宋体" panose="02010600030101010101" pitchFamily="2" charset="-122"/>
                          <a:cs typeface="宋体" panose="02010600030101010101" pitchFamily="2" charset="-122"/>
                        </a:rPr>
                        <a:t>寄存器选择输入控制端</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685">
                <a:tc>
                  <a:txBody>
                    <a:bodyPr/>
                    <a:p>
                      <a:pPr indent="0">
                        <a:buNone/>
                      </a:pPr>
                      <a:r>
                        <a:rPr lang="en-US" altLang="zh-CN" sz="1600" b="0">
                          <a:latin typeface="Courier New" panose="02070309020205020404" charset="0"/>
                          <a:cs typeface="Courier New" panose="02070309020205020404" charset="0"/>
                        </a:rPr>
                        <a:t> M</a:t>
                      </a:r>
                      <a:r>
                        <a:rPr lang="en-US" altLang="zh-CN" sz="1600" b="0">
                          <a:latin typeface="宋体" panose="02010600030101010101" pitchFamily="2" charset="-122"/>
                          <a:ea typeface="宋体" panose="02010600030101010101" pitchFamily="2" charset="-122"/>
                          <a:cs typeface="宋体" panose="02010600030101010101" pitchFamily="2" charset="-122"/>
                        </a:rPr>
                        <a:t>3</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MUX3</a:t>
                      </a:r>
                      <a:r>
                        <a:rPr lang="zh-CN" altLang="en-US" sz="1600" b="0">
                          <a:latin typeface="宋体" panose="02010600030101010101" pitchFamily="2" charset="-122"/>
                          <a:ea typeface="宋体" panose="02010600030101010101" pitchFamily="2" charset="-122"/>
                          <a:cs typeface="宋体" panose="02010600030101010101" pitchFamily="2" charset="-122"/>
                        </a:rPr>
                        <a:t>选择器控制端</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M4_1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MUX4</a:t>
                      </a:r>
                      <a:r>
                        <a:rPr lang="zh-CN" altLang="en-US" sz="1600" b="0">
                          <a:latin typeface="宋体" panose="02010600030101010101" pitchFamily="2" charset="-122"/>
                          <a:ea typeface="宋体" panose="02010600030101010101" pitchFamily="2" charset="-122"/>
                          <a:cs typeface="宋体" panose="02010600030101010101" pitchFamily="2" charset="-122"/>
                        </a:rPr>
                        <a:t>选择器控制端</a:t>
                      </a: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M4_0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MUX4</a:t>
                      </a:r>
                      <a:r>
                        <a:rPr lang="zh-CN" altLang="en-US" sz="1600" b="0">
                          <a:latin typeface="宋体" panose="02010600030101010101" pitchFamily="2" charset="-122"/>
                          <a:ea typeface="宋体" panose="02010600030101010101" pitchFamily="2" charset="-122"/>
                          <a:cs typeface="宋体" panose="02010600030101010101" pitchFamily="2" charset="-122"/>
                        </a:rPr>
                        <a:t>选择器控制端</a:t>
                      </a: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ALUC2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ALU</a:t>
                      </a:r>
                      <a:r>
                        <a:rPr lang="zh-CN" altLang="en-US" sz="1600" b="0">
                          <a:latin typeface="宋体" panose="02010600030101010101" pitchFamily="2" charset="-122"/>
                          <a:ea typeface="宋体" panose="02010600030101010101" pitchFamily="2" charset="-122"/>
                          <a:cs typeface="宋体" panose="02010600030101010101" pitchFamily="2" charset="-122"/>
                        </a:rPr>
                        <a:t>控制端</a:t>
                      </a:r>
                      <a:r>
                        <a:rPr lang="en-US" altLang="zh-CN" sz="1600" b="0">
                          <a:latin typeface="宋体" panose="02010600030101010101" pitchFamily="2" charset="-122"/>
                          <a:ea typeface="宋体" panose="02010600030101010101" pitchFamily="2" charset="-122"/>
                          <a:cs typeface="宋体" panose="02010600030101010101" pitchFamily="2" charset="-122"/>
                        </a:rPr>
                        <a:t>2</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3528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ALUC1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ALU</a:t>
                      </a:r>
                      <a:r>
                        <a:rPr lang="zh-CN" altLang="en-US" sz="1600" b="0">
                          <a:latin typeface="宋体" panose="02010600030101010101" pitchFamily="2" charset="-122"/>
                          <a:ea typeface="宋体" panose="02010600030101010101" pitchFamily="2" charset="-122"/>
                          <a:cs typeface="宋体" panose="02010600030101010101" pitchFamily="2" charset="-122"/>
                        </a:rPr>
                        <a:t>控制端</a:t>
                      </a: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ALUC0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ALU</a:t>
                      </a:r>
                      <a:r>
                        <a:rPr lang="zh-CN" altLang="en-US" sz="1600" b="0">
                          <a:latin typeface="宋体" panose="02010600030101010101" pitchFamily="2" charset="-122"/>
                          <a:ea typeface="宋体" panose="02010600030101010101" pitchFamily="2" charset="-122"/>
                          <a:cs typeface="宋体" panose="02010600030101010101" pitchFamily="2" charset="-122"/>
                        </a:rPr>
                        <a:t>控制端</a:t>
                      </a: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MUX2</a:t>
                      </a:r>
                      <a:r>
                        <a:rPr lang="zh-CN" altLang="en-US" sz="1600" b="0">
                          <a:latin typeface="宋体" panose="02010600030101010101" pitchFamily="2" charset="-122"/>
                          <a:ea typeface="宋体" panose="02010600030101010101" pitchFamily="2" charset="-122"/>
                          <a:cs typeface="宋体" panose="02010600030101010101" pitchFamily="2" charset="-122"/>
                        </a:rPr>
                        <a:t>选择器控制端</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68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Rdc4-0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Rd</a:t>
                      </a:r>
                      <a:r>
                        <a:rPr lang="zh-CN" altLang="en-US" sz="1600" b="0">
                          <a:latin typeface="宋体" panose="02010600030101010101" pitchFamily="2" charset="-122"/>
                          <a:ea typeface="宋体" panose="02010600030101010101" pitchFamily="2" charset="-122"/>
                          <a:cs typeface="宋体" panose="02010600030101010101" pitchFamily="2" charset="-122"/>
                        </a:rPr>
                        <a:t>寄存器选择输入控制端</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RF_W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Regfile</a:t>
                      </a:r>
                      <a:r>
                        <a:rPr lang="zh-CN" altLang="en-US" sz="1600" b="0">
                          <a:latin typeface="宋体" panose="02010600030101010101" pitchFamily="2" charset="-122"/>
                          <a:ea typeface="宋体" panose="02010600030101010101" pitchFamily="2" charset="-122"/>
                          <a:cs typeface="宋体" panose="02010600030101010101" pitchFamily="2" charset="-122"/>
                        </a:rPr>
                        <a:t>写信号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RF_CLK</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Regfile</a:t>
                      </a:r>
                      <a:r>
                        <a:rPr lang="zh-CN" altLang="en-US" sz="1600" b="0">
                          <a:latin typeface="宋体" panose="02010600030101010101" pitchFamily="2" charset="-122"/>
                          <a:ea typeface="宋体" panose="02010600030101010101" pitchFamily="2" charset="-122"/>
                          <a:cs typeface="宋体" panose="02010600030101010101" pitchFamily="2" charset="-122"/>
                        </a:rPr>
                        <a:t>时钟</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M5</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MUX5</a:t>
                      </a:r>
                      <a:r>
                        <a:rPr lang="zh-CN" altLang="en-US" sz="1600" b="0">
                          <a:latin typeface="宋体" panose="02010600030101010101" pitchFamily="2" charset="-122"/>
                          <a:ea typeface="宋体" panose="02010600030101010101" pitchFamily="2" charset="-122"/>
                          <a:cs typeface="宋体" panose="02010600030101010101" pitchFamily="2" charset="-122"/>
                        </a:rPr>
                        <a:t>选择器控制端</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68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MUX1</a:t>
                      </a:r>
                      <a:r>
                        <a:rPr lang="zh-CN" altLang="en-US" sz="1600" b="0">
                          <a:latin typeface="宋体" panose="02010600030101010101" pitchFamily="2" charset="-122"/>
                          <a:ea typeface="宋体" panose="02010600030101010101" pitchFamily="2" charset="-122"/>
                          <a:cs typeface="宋体" panose="02010600030101010101" pitchFamily="2" charset="-122"/>
                        </a:rPr>
                        <a:t>选择器控制端</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DM_R</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t>
                      </a:r>
                      <a:r>
                        <a:rPr lang="zh-CN" altLang="en-US" sz="1600" b="0">
                          <a:latin typeface="宋体" panose="02010600030101010101" pitchFamily="2" charset="-122"/>
                          <a:ea typeface="宋体" panose="02010600030101010101" pitchFamily="2" charset="-122"/>
                          <a:cs typeface="宋体" panose="02010600030101010101" pitchFamily="2" charset="-122"/>
                        </a:rPr>
                        <a:t>数据存储器读信号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DM_W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t>
                      </a:r>
                      <a:r>
                        <a:rPr lang="zh-CN" altLang="en-US" sz="1600" b="0">
                          <a:latin typeface="宋体" panose="02010600030101010101" pitchFamily="2" charset="-122"/>
                          <a:ea typeface="宋体" panose="02010600030101010101" pitchFamily="2" charset="-122"/>
                          <a:cs typeface="宋体" panose="02010600030101010101" pitchFamily="2" charset="-122"/>
                        </a:rPr>
                        <a:t>数据存储器写信号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t>7.5.1单周期CPU设计</a:t>
            </a:r>
            <a:endParaRPr lang="zh-CN" altLang="en-US"/>
          </a:p>
        </p:txBody>
      </p:sp>
      <p:sp>
        <p:nvSpPr>
          <p:cNvPr id="8" name="Rectangle 33"/>
          <p:cNvSpPr/>
          <p:nvPr/>
        </p:nvSpPr>
        <p:spPr>
          <a:xfrm>
            <a:off x="882650" y="1676400"/>
            <a:ext cx="7708265" cy="1938020"/>
          </a:xfrm>
          <a:prstGeom prst="rect">
            <a:avLst/>
          </a:prstGeom>
        </p:spPr>
        <p:txBody>
          <a:bodyPr wrap="square">
            <a:spAutoFit/>
          </a:bodyPr>
          <a:lstStyle/>
          <a:p>
            <a:pPr marL="342900" indent="-342900" algn="l" fontAlgn="auto">
              <a:lnSpc>
                <a:spcPct val="150000"/>
              </a:lnSpc>
              <a:spcBef>
                <a:spcPts val="0"/>
              </a:spcBef>
              <a:spcAft>
                <a:spcPts val="0"/>
              </a:spcAft>
              <a:buFont typeface="Wingdings" panose="05000000000000000000" charset="0"/>
              <a:buChar char=""/>
              <a:defRPr/>
            </a:pPr>
            <a:r>
              <a:rPr lang="zh-CN" altLang="en-US" sz="2000" b="1">
                <a:solidFill>
                  <a:schemeClr val="tx1"/>
                </a:solidFill>
                <a:latin typeface="微软雅黑" panose="020B0503020204020204" pitchFamily="34" charset="-122"/>
                <a:ea typeface="微软雅黑" panose="020B0503020204020204" pitchFamily="34" charset="-122"/>
              </a:rPr>
              <a:t>完成一个CPU的设计，主要完成两件事：</a:t>
            </a:r>
            <a:endParaRPr lang="zh-CN" altLang="en-US" sz="2000" b="1">
              <a:solidFill>
                <a:schemeClr val="tx1"/>
              </a:solidFill>
              <a:latin typeface="微软雅黑" panose="020B0503020204020204" pitchFamily="34" charset="-122"/>
              <a:ea typeface="微软雅黑" panose="020B0503020204020204" pitchFamily="34" charset="-122"/>
            </a:endParaRPr>
          </a:p>
          <a:p>
            <a:pPr marL="285750" indent="-285750" algn="l" fontAlgn="auto">
              <a:lnSpc>
                <a:spcPct val="150000"/>
              </a:lnSpc>
              <a:spcBef>
                <a:spcPts val="0"/>
              </a:spcBef>
              <a:spcAft>
                <a:spcPts val="0"/>
              </a:spcAft>
              <a:buFont typeface="Wingdings" panose="05000000000000000000" charset="0"/>
              <a:buChar char=""/>
              <a:defRPr/>
            </a:pPr>
            <a:r>
              <a:rPr lang="zh-CN" altLang="en-US" sz="2000">
                <a:solidFill>
                  <a:srgbClr val="04619D"/>
                </a:solidFill>
                <a:latin typeface="微软雅黑" panose="020B0503020204020204" pitchFamily="34" charset="-122"/>
                <a:ea typeface="微软雅黑" panose="020B0503020204020204" pitchFamily="34" charset="-122"/>
              </a:rPr>
              <a:t>首先，根据所设计的所有汇编指令的功能及指令格式，完成CPU的</a:t>
            </a:r>
            <a:r>
              <a:rPr lang="zh-CN" altLang="en-US" sz="2000" b="1">
                <a:solidFill>
                  <a:srgbClr val="04619D"/>
                </a:solidFill>
                <a:latin typeface="微软雅黑" panose="020B0503020204020204" pitchFamily="34" charset="-122"/>
                <a:ea typeface="微软雅黑" panose="020B0503020204020204" pitchFamily="34" charset="-122"/>
              </a:rPr>
              <a:t>数据通路设计</a:t>
            </a:r>
            <a:r>
              <a:rPr lang="zh-CN" altLang="en-US" sz="2000">
                <a:solidFill>
                  <a:srgbClr val="04619D"/>
                </a:solidFill>
                <a:latin typeface="微软雅黑" panose="020B0503020204020204" pitchFamily="34" charset="-122"/>
                <a:ea typeface="微软雅黑" panose="020B0503020204020204" pitchFamily="34" charset="-122"/>
              </a:rPr>
              <a:t>。</a:t>
            </a:r>
            <a:endParaRPr lang="zh-CN" altLang="en-US" sz="2000">
              <a:solidFill>
                <a:srgbClr val="04619D"/>
              </a:solidFill>
              <a:latin typeface="微软雅黑" panose="020B0503020204020204" pitchFamily="34" charset="-122"/>
              <a:ea typeface="微软雅黑" panose="020B0503020204020204" pitchFamily="34" charset="-122"/>
            </a:endParaRPr>
          </a:p>
          <a:p>
            <a:pPr marL="285750" indent="-285750" algn="l" fontAlgn="auto">
              <a:lnSpc>
                <a:spcPct val="150000"/>
              </a:lnSpc>
              <a:spcBef>
                <a:spcPts val="0"/>
              </a:spcBef>
              <a:spcAft>
                <a:spcPts val="0"/>
              </a:spcAft>
              <a:buFont typeface="Wingdings" panose="05000000000000000000" charset="0"/>
              <a:buChar char=""/>
              <a:defRPr/>
            </a:pPr>
            <a:r>
              <a:rPr lang="zh-CN" altLang="en-US" sz="2000">
                <a:solidFill>
                  <a:srgbClr val="04619D"/>
                </a:solidFill>
                <a:latin typeface="微软雅黑" panose="020B0503020204020204" pitchFamily="34" charset="-122"/>
                <a:ea typeface="微软雅黑" panose="020B0503020204020204" pitchFamily="34" charset="-122"/>
              </a:rPr>
              <a:t>其次，根据指令功能和数据通路</a:t>
            </a:r>
            <a:r>
              <a:rPr lang="zh-CN" altLang="en-US" sz="2000" b="1">
                <a:solidFill>
                  <a:srgbClr val="04619D"/>
                </a:solidFill>
                <a:latin typeface="微软雅黑" panose="020B0503020204020204" pitchFamily="34" charset="-122"/>
                <a:ea typeface="微软雅黑" panose="020B0503020204020204" pitchFamily="34" charset="-122"/>
              </a:rPr>
              <a:t>设计控制部件</a:t>
            </a:r>
            <a:r>
              <a:rPr lang="zh-CN" altLang="en-US" sz="2000">
                <a:solidFill>
                  <a:srgbClr val="04619D"/>
                </a:solidFill>
                <a:latin typeface="微软雅黑" panose="020B0503020204020204" pitchFamily="34" charset="-122"/>
                <a:ea typeface="微软雅黑" panose="020B0503020204020204" pitchFamily="34" charset="-122"/>
              </a:rPr>
              <a:t>。</a:t>
            </a:r>
            <a:endParaRPr lang="zh-CN" altLang="en-US" sz="2000">
              <a:solidFill>
                <a:srgbClr val="04619D"/>
              </a:solidFill>
              <a:latin typeface="微软雅黑" panose="020B0503020204020204" pitchFamily="34" charset="-122"/>
              <a:ea typeface="微软雅黑" panose="020B0503020204020204" pitchFamily="34" charset="-122"/>
            </a:endParaRPr>
          </a:p>
        </p:txBody>
      </p:sp>
      <p:sp>
        <p:nvSpPr>
          <p:cNvPr id="22" name="Rectangle 33"/>
          <p:cNvSpPr/>
          <p:nvPr/>
        </p:nvSpPr>
        <p:spPr>
          <a:xfrm>
            <a:off x="883285" y="4450715"/>
            <a:ext cx="7708265" cy="1014730"/>
          </a:xfrm>
          <a:prstGeom prst="rect">
            <a:avLst/>
          </a:prstGeom>
        </p:spPr>
        <p:txBody>
          <a:bodyPr wrap="square">
            <a:spAutoFit/>
          </a:bodyPr>
          <a:lstStyle/>
          <a:p>
            <a:pPr marL="342900" indent="-342900" algn="l" fontAlgn="auto">
              <a:lnSpc>
                <a:spcPct val="150000"/>
              </a:lnSpc>
              <a:spcBef>
                <a:spcPts val="0"/>
              </a:spcBef>
              <a:spcAft>
                <a:spcPts val="0"/>
              </a:spcAft>
              <a:buFont typeface="Wingdings" panose="05000000000000000000" charset="0"/>
              <a:buChar char=""/>
              <a:defRPr/>
            </a:pPr>
            <a:r>
              <a:rPr lang="zh-CN" altLang="en-US" sz="2000">
                <a:solidFill>
                  <a:schemeClr val="tx1"/>
                </a:solidFill>
                <a:latin typeface="微软雅黑" panose="020B0503020204020204" pitchFamily="34" charset="-122"/>
                <a:ea typeface="微软雅黑" panose="020B0503020204020204" pitchFamily="34" charset="-122"/>
              </a:rPr>
              <a:t>下面以8条指令ADDU、SUBU、ORI、SLL、LW、SW、BEQ、J为例来说明单周期CPU的设计方法。</a:t>
            </a:r>
            <a:endParaRPr lang="zh-CN" altLang="en-US" sz="20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捕获"/>
          <p:cNvPicPr>
            <a:picLocks noChangeAspect="1"/>
          </p:cNvPicPr>
          <p:nvPr/>
        </p:nvPicPr>
        <p:blipFill>
          <a:blip r:embed="rId1"/>
          <a:stretch>
            <a:fillRect/>
          </a:stretch>
        </p:blipFill>
        <p:spPr>
          <a:xfrm>
            <a:off x="193040" y="451485"/>
            <a:ext cx="8783320" cy="6443345"/>
          </a:xfrm>
          <a:prstGeom prst="rect">
            <a:avLst/>
          </a:prstGeom>
        </p:spPr>
      </p:pic>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66" name="标题 7265"/>
          <p:cNvSpPr>
            <a:spLocks noGrp="1"/>
          </p:cNvSpPr>
          <p:nvPr>
            <p:ph type="title"/>
          </p:nvPr>
        </p:nvSpPr>
        <p:spPr>
          <a:xfrm>
            <a:off x="361950" y="122555"/>
            <a:ext cx="8229600" cy="425450"/>
          </a:xfrm>
        </p:spPr>
        <p:txBody>
          <a:bodyPr/>
          <a:lstStyle/>
          <a:p>
            <a:pPr algn="l"/>
            <a:r>
              <a:rPr lang="zh-CN" altLang="en-US" sz="2000">
                <a:sym typeface="Wingdings" panose="05000000000000000000" pitchFamily="2" charset="2"/>
              </a:rPr>
              <a:t>Addu指令执行所需控制信号</a:t>
            </a:r>
            <a:endParaRPr lang="zh-CN" altLang="en-US" sz="2000">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66" name="标题 7265"/>
          <p:cNvSpPr>
            <a:spLocks noGrp="1"/>
          </p:cNvSpPr>
          <p:nvPr>
            <p:ph type="title"/>
          </p:nvPr>
        </p:nvSpPr>
        <p:spPr/>
        <p:txBody>
          <a:bodyPr/>
          <a:lstStyle/>
          <a:p>
            <a:pPr algn="l"/>
            <a:r>
              <a:rPr lang="en-US" altLang="zh-CN">
                <a:sym typeface="Wingdings" panose="05000000000000000000" pitchFamily="2" charset="2"/>
              </a:rPr>
              <a:t>    </a:t>
            </a:r>
            <a:r>
              <a:rPr lang="zh-CN" altLang="en-US">
                <a:sym typeface="Wingdings" panose="05000000000000000000" pitchFamily="2" charset="2"/>
              </a:rPr>
              <a:t>8条指令的操作时间表</a:t>
            </a:r>
            <a:endParaRPr lang="zh-CN" altLang="en-US">
              <a:sym typeface="Wingdings" panose="05000000000000000000" pitchFamily="2" charset="2"/>
            </a:endParaRPr>
          </a:p>
        </p:txBody>
      </p:sp>
      <p:graphicFrame>
        <p:nvGraphicFramePr>
          <p:cNvPr id="4" name="表格 3"/>
          <p:cNvGraphicFramePr/>
          <p:nvPr/>
        </p:nvGraphicFramePr>
        <p:xfrm>
          <a:off x="361950" y="904875"/>
          <a:ext cx="8528685" cy="5478780"/>
        </p:xfrm>
        <a:graphic>
          <a:graphicData uri="http://schemas.openxmlformats.org/drawingml/2006/table">
            <a:tbl>
              <a:tblPr firstRow="1" bandRow="1">
                <a:tableStyleId>{5940675A-B579-460E-94D1-54222C63F5DA}</a:tableStyleId>
              </a:tblPr>
              <a:tblGrid>
                <a:gridCol w="1054735"/>
                <a:gridCol w="934720"/>
                <a:gridCol w="934085"/>
                <a:gridCol w="934720"/>
                <a:gridCol w="933450"/>
                <a:gridCol w="934720"/>
                <a:gridCol w="934085"/>
                <a:gridCol w="934085"/>
                <a:gridCol w="934085"/>
              </a:tblGrid>
              <a:tr h="487680">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控制信号（微操作）</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Addu</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Subu</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Ori</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Sll</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Beq</a:t>
                      </a:r>
                      <a:endParaRPr lang="en-US" altLang="zh-CN" sz="16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a:t>
                      </a:r>
                      <a:r>
                        <a:rPr lang="en-US" altLang="zh-CN" sz="1600" b="0">
                          <a:latin typeface="宋体" panose="02010600030101010101" pitchFamily="2" charset="-122"/>
                          <a:ea typeface="宋体" panose="02010600030101010101" pitchFamily="2" charset="-122"/>
                          <a:cs typeface="宋体" panose="02010600030101010101" pitchFamily="2" charset="-122"/>
                        </a:rPr>
                        <a:t>Z=1</a:t>
                      </a:r>
                      <a:r>
                        <a:rPr lang="zh-CN" altLang="en-US" sz="1600" b="0">
                          <a:latin typeface="宋体" panose="02010600030101010101" pitchFamily="2" charset="-122"/>
                          <a:ea typeface="宋体" panose="02010600030101010101" pitchFamily="2" charset="-122"/>
                          <a:cs typeface="宋体" panose="02010600030101010101" pitchFamily="2" charset="-122"/>
                        </a:rPr>
                        <a:t>）</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J</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Lw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70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PC_CLK</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indent="0" algn="ctr">
                        <a:buNone/>
                      </a:pPr>
                      <a:r>
                        <a:rPr lang="en-US" altLang="zh-CN" sz="1600" b="0">
                          <a:latin typeface="Courier New" panose="02070309020205020404" charset="0"/>
                          <a:cs typeface="Courier New" panose="02070309020205020404" charset="0"/>
                        </a:rPr>
                        <a:t>IM_R</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335">
                <a:tc>
                  <a:txBody>
                    <a:bodyPr/>
                    <a:p>
                      <a:pPr indent="0" algn="ctr">
                        <a:buNone/>
                      </a:pPr>
                      <a:r>
                        <a:rPr lang="en-US" altLang="zh-CN" sz="1600" b="0">
                          <a:latin typeface="Courier New" panose="02070309020205020404" charset="0"/>
                          <a:cs typeface="Courier New" panose="02070309020205020404" charset="0"/>
                        </a:rPr>
                        <a:t>Rsc4-0</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IM25-21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IM25-21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IM25-21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IM25-21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IM25-21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IM25-21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indent="0" algn="ctr">
                        <a:buNone/>
                      </a:pPr>
                      <a:r>
                        <a:rPr lang="en-US" altLang="zh-CN" sz="1600" b="0">
                          <a:latin typeface="Courier New" panose="02070309020205020404" charset="0"/>
                          <a:cs typeface="Courier New" panose="02070309020205020404" charset="0"/>
                        </a:rPr>
                        <a:t>Rtc4-0</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IM20-16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IM20-16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IM20-16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IM20-16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IM20-16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indent="0" algn="ctr">
                        <a:buNone/>
                      </a:pPr>
                      <a:r>
                        <a:rPr lang="en-US" altLang="zh-CN" sz="1600" b="0">
                          <a:latin typeface="Courier New" panose="02070309020205020404" charset="0"/>
                          <a:cs typeface="Courier New" panose="02070309020205020404" charset="0"/>
                        </a:rPr>
                        <a:t>M</a:t>
                      </a:r>
                      <a:r>
                        <a:rPr lang="en-US" altLang="zh-CN" sz="1600" b="0">
                          <a:latin typeface="宋体" panose="02010600030101010101" pitchFamily="2" charset="-122"/>
                          <a:ea typeface="宋体" panose="02010600030101010101" pitchFamily="2" charset="-122"/>
                          <a:cs typeface="宋体" panose="02010600030101010101" pitchFamily="2" charset="-122"/>
                        </a:rPr>
                        <a:t>3</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33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M4_1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M4_0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ALUC2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33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ALUC1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ALUC0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70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M2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70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Rdc4-0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IM15-11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IM15-11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IM20-16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IM15-11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IM15-11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IM20-16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70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RF_W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RF_CLK</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70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M5</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70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M1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CS</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733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DM_R</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606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DM_W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44245" y="1774825"/>
            <a:ext cx="7255510" cy="1938020"/>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a:latin typeface="微软雅黑" panose="020B0503020204020204" pitchFamily="34" charset="-122"/>
                <a:ea typeface="微软雅黑" panose="020B0503020204020204" pitchFamily="34" charset="-122"/>
                <a:sym typeface="Wingdings" panose="05000000000000000000" pitchFamily="2" charset="2"/>
              </a:rPr>
              <a:t>从上页表中可以看出Rdc的输入源有两个源IM20-16、IM15-11，所以，在Rdc输入端加一个多路选择器MUX6</a:t>
            </a:r>
            <a:endParaRPr lang="zh-CN" altLang="en-US" sz="2000">
              <a:latin typeface="微软雅黑" panose="020B0503020204020204" pitchFamily="34" charset="-122"/>
              <a:ea typeface="微软雅黑" panose="020B0503020204020204" pitchFamily="34" charset="-122"/>
              <a:sym typeface="Wingdings" panose="05000000000000000000" pitchFamily="2" charset="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加入MUX6的数据通路如下图（下页）：</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endParaRPr lang="zh-CN" altLang="en-US">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66" name="标题 7265"/>
          <p:cNvSpPr>
            <a:spLocks noGrp="1"/>
          </p:cNvSpPr>
          <p:nvPr>
            <p:ph type="title"/>
          </p:nvPr>
        </p:nvSpPr>
        <p:spPr/>
        <p:txBody>
          <a:bodyPr/>
          <a:lstStyle/>
          <a:p>
            <a:pPr algn="l"/>
            <a:endParaRPr lang="zh-CN" altLang="en-US">
              <a:sym typeface="Wingdings" panose="05000000000000000000" pitchFamily="2" charset="2"/>
            </a:endParaRPr>
          </a:p>
        </p:txBody>
      </p:sp>
      <p:pic>
        <p:nvPicPr>
          <p:cNvPr id="100" name="图片 10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240" y="473075"/>
            <a:ext cx="9113520" cy="56959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66" name="标题 7265"/>
          <p:cNvSpPr>
            <a:spLocks noGrp="1"/>
          </p:cNvSpPr>
          <p:nvPr>
            <p:ph type="title"/>
          </p:nvPr>
        </p:nvSpPr>
        <p:spPr/>
        <p:txBody>
          <a:bodyPr/>
          <a:lstStyle/>
          <a:p>
            <a:pPr algn="l"/>
            <a:r>
              <a:rPr lang="en-US" altLang="zh-CN">
                <a:sym typeface="Wingdings" panose="05000000000000000000" pitchFamily="2" charset="2"/>
              </a:rPr>
              <a:t>    </a:t>
            </a:r>
            <a:r>
              <a:rPr lang="zh-CN" altLang="en-US">
                <a:sym typeface="Wingdings" panose="05000000000000000000" pitchFamily="2" charset="2"/>
              </a:rPr>
              <a:t>加入MUX6的时间表</a:t>
            </a:r>
            <a:endParaRPr lang="zh-CN" altLang="en-US">
              <a:sym typeface="Wingdings" panose="05000000000000000000" pitchFamily="2" charset="2"/>
            </a:endParaRPr>
          </a:p>
        </p:txBody>
      </p:sp>
      <p:graphicFrame>
        <p:nvGraphicFramePr>
          <p:cNvPr id="0" name="表格 -1"/>
          <p:cNvGraphicFramePr/>
          <p:nvPr/>
        </p:nvGraphicFramePr>
        <p:xfrm>
          <a:off x="448310" y="904875"/>
          <a:ext cx="8248015" cy="5541010"/>
        </p:xfrm>
        <a:graphic>
          <a:graphicData uri="http://schemas.openxmlformats.org/drawingml/2006/table">
            <a:tbl>
              <a:tblPr firstRow="1" bandRow="1">
                <a:tableStyleId>{5940675A-B579-460E-94D1-54222C63F5DA}</a:tableStyleId>
              </a:tblPr>
              <a:tblGrid>
                <a:gridCol w="1020445"/>
                <a:gridCol w="903605"/>
                <a:gridCol w="903605"/>
                <a:gridCol w="902970"/>
                <a:gridCol w="903605"/>
                <a:gridCol w="903605"/>
                <a:gridCol w="902970"/>
                <a:gridCol w="904240"/>
                <a:gridCol w="902970"/>
              </a:tblGrid>
              <a:tr h="400050">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控制信号（微操作）</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Addu</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Subu</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Ori</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Sll</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Beq</a:t>
                      </a:r>
                      <a:r>
                        <a:rPr lang="zh-CN" altLang="en-US" sz="1600" b="0">
                          <a:latin typeface="宋体" panose="02010600030101010101" pitchFamily="2" charset="-122"/>
                          <a:ea typeface="宋体" panose="02010600030101010101" pitchFamily="2" charset="-122"/>
                          <a:cs typeface="宋体" panose="02010600030101010101" pitchFamily="2" charset="-122"/>
                        </a:rPr>
                        <a:t>（</a:t>
                      </a:r>
                      <a:r>
                        <a:rPr lang="en-US" altLang="zh-CN" sz="1600" b="0">
                          <a:latin typeface="宋体" panose="02010600030101010101" pitchFamily="2" charset="-122"/>
                          <a:ea typeface="宋体" panose="02010600030101010101" pitchFamily="2" charset="-122"/>
                          <a:cs typeface="宋体" panose="02010600030101010101" pitchFamily="2" charset="-122"/>
                        </a:rPr>
                        <a:t>Z=1</a:t>
                      </a:r>
                      <a:r>
                        <a:rPr lang="zh-CN" altLang="en-US" sz="1600" b="0">
                          <a:latin typeface="宋体" panose="02010600030101010101" pitchFamily="2" charset="-122"/>
                          <a:ea typeface="宋体" panose="02010600030101010101" pitchFamily="2" charset="-122"/>
                          <a:cs typeface="宋体" panose="02010600030101010101" pitchFamily="2" charset="-122"/>
                        </a:rPr>
                        <a:t>）</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J</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Lw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17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PC_CLK</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6540">
                <a:tc>
                  <a:txBody>
                    <a:bodyPr/>
                    <a:p>
                      <a:pPr indent="0" algn="ctr">
                        <a:buNone/>
                      </a:pPr>
                      <a:r>
                        <a:rPr lang="en-US" altLang="zh-CN" sz="1600" b="0">
                          <a:latin typeface="Courier New" panose="02070309020205020404" charset="0"/>
                          <a:cs typeface="Courier New" panose="02070309020205020404" charset="0"/>
                        </a:rPr>
                        <a:t>IM_R</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175">
                <a:tc>
                  <a:txBody>
                    <a:bodyPr/>
                    <a:p>
                      <a:pPr indent="0" algn="ctr">
                        <a:buNone/>
                      </a:pPr>
                      <a:r>
                        <a:rPr lang="en-US" altLang="zh-CN" sz="1600" b="0">
                          <a:latin typeface="Courier New" panose="02070309020205020404" charset="0"/>
                          <a:cs typeface="Courier New" panose="02070309020205020404" charset="0"/>
                        </a:rPr>
                        <a:t>Rsc4-0</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IM25-21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IM25-21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IM25-21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IM25-21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IM25-21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IM25-21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175">
                <a:tc>
                  <a:txBody>
                    <a:bodyPr/>
                    <a:p>
                      <a:pPr indent="0" algn="ctr">
                        <a:buNone/>
                      </a:pPr>
                      <a:r>
                        <a:rPr lang="en-US" altLang="zh-CN" sz="1600" b="0">
                          <a:latin typeface="Courier New" panose="02070309020205020404" charset="0"/>
                          <a:cs typeface="Courier New" panose="02070309020205020404" charset="0"/>
                        </a:rPr>
                        <a:t>Rtc4-0</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IM20-16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IM20-16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IM20-16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IM20-16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IM20-16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175">
                <a:tc>
                  <a:txBody>
                    <a:bodyPr/>
                    <a:p>
                      <a:pPr indent="0" algn="ctr">
                        <a:buNone/>
                      </a:pPr>
                      <a:r>
                        <a:rPr lang="en-US" altLang="zh-CN" sz="1600" b="0">
                          <a:latin typeface="Courier New" panose="02070309020205020404" charset="0"/>
                          <a:cs typeface="Courier New" panose="02070309020205020404" charset="0"/>
                        </a:rPr>
                        <a:t>M</a:t>
                      </a:r>
                      <a:r>
                        <a:rPr lang="en-US" altLang="zh-CN" sz="1600" b="0">
                          <a:latin typeface="宋体" panose="02010600030101010101" pitchFamily="2" charset="-122"/>
                          <a:ea typeface="宋体" panose="02010600030101010101" pitchFamily="2" charset="-122"/>
                          <a:cs typeface="宋体" panose="02010600030101010101" pitchFamily="2" charset="-122"/>
                        </a:rPr>
                        <a:t>3</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654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M4_1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17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M4_0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81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ALU2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654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ALU1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17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ALU0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17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M2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654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Rdc4-0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IM15-11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IM15-11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IM20-16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IM15-11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IM15-11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IM20-16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17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RF_W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17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RF_CLK</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81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M5</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590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M1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81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CS</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17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DM_R</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654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DM_W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7175">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M6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48995" y="1234440"/>
            <a:ext cx="7255510" cy="5631180"/>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PC_CLK=CLK（上升沿）//CLK-CPU工作主频</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IM_R=1</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Rsc=IM25-21</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Rtc=IM20-16</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M3=Addu+Subu+Ori+Beq+J+Lw+Sw</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M4_1=Lw+Sw</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M4_0=Ori</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ALUC2=0</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ALUC1=Ori+Sll</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ALUC0=Subu+Sll+Beq</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M2=Addu+Subu+Ori+Sll+Beq+J+Sw</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lang="zh-CN" altLang="en-US">
                <a:sym typeface="Wingdings" panose="05000000000000000000" pitchFamily="2" charset="2"/>
              </a:rPr>
              <a:t>3）控制信号综合</a:t>
            </a:r>
            <a:endParaRPr lang="zh-CN" altLang="en-US">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848995" y="1233805"/>
            <a:ext cx="7255510" cy="4707890"/>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Rdc4-0=IM15-11（Addu+Subu+Sll+Beq）+IM20-16（Ori+Lw）</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RF_W=Addu+Subu+Ori+Sll+Lw</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RF_CLK=（Addu+Subu+Ori+Sll+Lw）CLK（上升沿）</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M5=BeqZ</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M1=Addu+Subu+Ori+Sll+Beq+Lw+Sw</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CS=Lw+Sw</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DM_R=Lw</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DM_W=Sw</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M6=Ori+Lw</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lang="zh-CN" altLang="en-US">
                <a:sym typeface="Wingdings" panose="05000000000000000000" pitchFamily="2" charset="2"/>
              </a:rPr>
              <a:t>3）控制信号综合</a:t>
            </a:r>
            <a:endParaRPr lang="zh-CN" altLang="en-US">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66" name="标题 7265"/>
          <p:cNvSpPr>
            <a:spLocks noGrp="1"/>
          </p:cNvSpPr>
          <p:nvPr>
            <p:ph type="title"/>
          </p:nvPr>
        </p:nvSpPr>
        <p:spPr/>
        <p:txBody>
          <a:bodyPr/>
          <a:lstStyle/>
          <a:p>
            <a:pPr algn="l"/>
            <a:r>
              <a:rPr lang="en-US" altLang="zh-CN">
                <a:sym typeface="Wingdings" panose="05000000000000000000" pitchFamily="2" charset="2"/>
              </a:rPr>
              <a:t>4</a:t>
            </a:r>
            <a:r>
              <a:rPr>
                <a:sym typeface="Wingdings" panose="05000000000000000000" pitchFamily="2" charset="2"/>
              </a:rPr>
              <a:t>）</a:t>
            </a:r>
            <a:r>
              <a:rPr lang="zh-CN" altLang="en-US">
                <a:sym typeface="Wingdings" panose="05000000000000000000" pitchFamily="2" charset="2"/>
              </a:rPr>
              <a:t>构成微操作序列形成部件的组合逻辑网络</a:t>
            </a:r>
            <a:endParaRPr lang="zh-CN" altLang="en-US">
              <a:sym typeface="Wingdings" panose="05000000000000000000" pitchFamily="2" charset="2"/>
            </a:endParaRPr>
          </a:p>
        </p:txBody>
      </p:sp>
      <p:pic>
        <p:nvPicPr>
          <p:cNvPr id="101" name="图片 10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1925" y="2099945"/>
            <a:ext cx="8820785" cy="35864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266" name="标题 7265"/>
          <p:cNvSpPr>
            <a:spLocks noGrp="1"/>
          </p:cNvSpPr>
          <p:nvPr>
            <p:ph type="title"/>
          </p:nvPr>
        </p:nvSpPr>
        <p:spPr/>
        <p:txBody>
          <a:bodyPr/>
          <a:lstStyle/>
          <a:p>
            <a:pPr algn="l"/>
            <a:r>
              <a:rPr lang="en-US" altLang="zh-CN">
                <a:sym typeface="Wingdings" panose="05000000000000000000" pitchFamily="2" charset="2"/>
              </a:rPr>
              <a:t>5</a:t>
            </a:r>
            <a:r>
              <a:rPr>
                <a:sym typeface="Wingdings" panose="05000000000000000000" pitchFamily="2" charset="2"/>
              </a:rPr>
              <a:t>）</a:t>
            </a:r>
            <a:r>
              <a:rPr lang="zh-CN" altLang="en-US">
                <a:sym typeface="Wingdings" panose="05000000000000000000" pitchFamily="2" charset="2"/>
              </a:rPr>
              <a:t>8条指令CPU逻辑结构</a:t>
            </a:r>
            <a:endParaRPr lang="zh-CN" altLang="en-US">
              <a:sym typeface="Wingdings" panose="05000000000000000000" pitchFamily="2" charset="2"/>
            </a:endParaRPr>
          </a:p>
        </p:txBody>
      </p:sp>
      <p:pic>
        <p:nvPicPr>
          <p:cNvPr id="102" name="图片 10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65430" y="805180"/>
            <a:ext cx="8467090" cy="60623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t>7.5.</a:t>
            </a:r>
            <a:r>
              <a:rPr lang="en-US" altLang="zh-CN"/>
              <a:t>2 </a:t>
            </a:r>
            <a:r>
              <a:rPr lang="zh-CN" altLang="en-US"/>
              <a:t>多周期CPU设计</a:t>
            </a:r>
            <a:endParaRPr lang="zh-CN" altLang="en-US"/>
          </a:p>
        </p:txBody>
      </p:sp>
      <p:sp>
        <p:nvSpPr>
          <p:cNvPr id="8" name="Rectangle 33"/>
          <p:cNvSpPr/>
          <p:nvPr/>
        </p:nvSpPr>
        <p:spPr>
          <a:xfrm>
            <a:off x="883285" y="1233170"/>
            <a:ext cx="7708265" cy="1938020"/>
          </a:xfrm>
          <a:prstGeom prst="rect">
            <a:avLst/>
          </a:prstGeom>
        </p:spPr>
        <p:txBody>
          <a:bodyPr wrap="square">
            <a:spAutoFit/>
          </a:bodyPr>
          <a:lstStyle/>
          <a:p>
            <a:pPr marL="342900" indent="-342900" algn="l" fontAlgn="auto">
              <a:lnSpc>
                <a:spcPct val="150000"/>
              </a:lnSpc>
              <a:spcBef>
                <a:spcPts val="0"/>
              </a:spcBef>
              <a:spcAft>
                <a:spcPts val="0"/>
              </a:spcAft>
              <a:buFont typeface="Wingdings" panose="05000000000000000000" charset="0"/>
              <a:buChar char=""/>
              <a:defRPr/>
            </a:pPr>
            <a:r>
              <a:rPr lang="zh-CN" altLang="en-US" sz="2000" b="1">
                <a:solidFill>
                  <a:schemeClr val="tx1"/>
                </a:solidFill>
                <a:latin typeface="微软雅黑" panose="020B0503020204020204" pitchFamily="34" charset="-122"/>
                <a:ea typeface="微软雅黑" panose="020B0503020204020204" pitchFamily="34" charset="-122"/>
              </a:rPr>
              <a:t>设计思想：</a:t>
            </a:r>
            <a:endParaRPr lang="zh-CN" altLang="en-US" sz="2000" b="1">
              <a:solidFill>
                <a:schemeClr val="tx1"/>
              </a:solidFill>
              <a:latin typeface="微软雅黑" panose="020B0503020204020204" pitchFamily="34" charset="-122"/>
              <a:ea typeface="微软雅黑" panose="020B0503020204020204" pitchFamily="34" charset="-122"/>
            </a:endParaRPr>
          </a:p>
          <a:p>
            <a:pPr marL="285750" indent="-285750" algn="l" fontAlgn="auto">
              <a:lnSpc>
                <a:spcPct val="150000"/>
              </a:lnSpc>
              <a:spcBef>
                <a:spcPts val="0"/>
              </a:spcBef>
              <a:spcAft>
                <a:spcPts val="0"/>
              </a:spcAft>
              <a:buFont typeface="Wingdings" panose="05000000000000000000" charset="0"/>
              <a:buChar char=""/>
              <a:defRPr/>
            </a:pPr>
            <a:r>
              <a:rPr lang="zh-CN" altLang="en-US" sz="2000">
                <a:solidFill>
                  <a:srgbClr val="04619D"/>
                </a:solidFill>
                <a:latin typeface="微软雅黑" panose="020B0503020204020204" pitchFamily="34" charset="-122"/>
                <a:ea typeface="微软雅黑" panose="020B0503020204020204" pitchFamily="34" charset="-122"/>
              </a:rPr>
              <a:t>把一条指令的执行分成若干个小周期，根据每条指令的复杂程度，使用不同数量的小周期去执行，许多个小周期加在一起相当于单周期CPU中的一个周期。</a:t>
            </a:r>
            <a:endParaRPr lang="zh-CN" altLang="en-US" sz="2000">
              <a:solidFill>
                <a:srgbClr val="04619D"/>
              </a:solidFill>
              <a:latin typeface="微软雅黑" panose="020B0503020204020204" pitchFamily="34" charset="-122"/>
              <a:ea typeface="微软雅黑" panose="020B0503020204020204" pitchFamily="34" charset="-122"/>
            </a:endParaRPr>
          </a:p>
        </p:txBody>
      </p:sp>
      <p:sp>
        <p:nvSpPr>
          <p:cNvPr id="22" name="Rectangle 33"/>
          <p:cNvSpPr/>
          <p:nvPr/>
        </p:nvSpPr>
        <p:spPr>
          <a:xfrm>
            <a:off x="883285" y="3171190"/>
            <a:ext cx="7708265" cy="3322955"/>
          </a:xfrm>
          <a:prstGeom prst="rect">
            <a:avLst/>
          </a:prstGeom>
        </p:spPr>
        <p:txBody>
          <a:bodyPr wrap="square">
            <a:spAutoFit/>
          </a:bodyPr>
          <a:lstStyle/>
          <a:p>
            <a:pPr marL="342900" indent="-342900" algn="l" fontAlgn="auto">
              <a:lnSpc>
                <a:spcPct val="150000"/>
              </a:lnSpc>
              <a:spcBef>
                <a:spcPts val="0"/>
              </a:spcBef>
              <a:spcAft>
                <a:spcPts val="0"/>
              </a:spcAft>
              <a:buFont typeface="Wingdings" panose="05000000000000000000" charset="0"/>
              <a:buChar char=""/>
              <a:defRPr/>
            </a:pPr>
            <a:r>
              <a:rPr lang="zh-CN" altLang="en-US" sz="2000">
                <a:solidFill>
                  <a:schemeClr val="tx1"/>
                </a:solidFill>
                <a:latin typeface="微软雅黑" panose="020B0503020204020204" pitchFamily="34" charset="-122"/>
                <a:ea typeface="微软雅黑" panose="020B0503020204020204" pitchFamily="34" charset="-122"/>
              </a:rPr>
              <a:t>在我们实现的8条指令中，最复杂的指令之一是BEQ Rs,Rt,offset，它需要5个周期，其整个执行的过程为：</a:t>
            </a:r>
            <a:endParaRPr lang="zh-CN" altLang="en-US" sz="2000">
              <a:solidFill>
                <a:schemeClr val="tx1"/>
              </a:solidFill>
              <a:latin typeface="微软雅黑" panose="020B0503020204020204" pitchFamily="34" charset="-122"/>
              <a:ea typeface="微软雅黑" panose="020B0503020204020204" pitchFamily="34" charset="-122"/>
            </a:endParaRPr>
          </a:p>
          <a:p>
            <a:pPr marL="457200" indent="-457200" algn="l" fontAlgn="auto">
              <a:lnSpc>
                <a:spcPct val="150000"/>
              </a:lnSpc>
              <a:spcBef>
                <a:spcPts val="0"/>
              </a:spcBef>
              <a:spcAft>
                <a:spcPts val="0"/>
              </a:spcAft>
              <a:buFont typeface="+mj-lt"/>
              <a:buAutoNum type="alphaLcParenR"/>
              <a:defRPr/>
            </a:pPr>
            <a:r>
              <a:rPr lang="zh-CN" altLang="en-US" sz="2000">
                <a:solidFill>
                  <a:srgbClr val="04619D"/>
                </a:solidFill>
                <a:latin typeface="微软雅黑" panose="020B0503020204020204" pitchFamily="34" charset="-122"/>
                <a:ea typeface="微软雅黑" panose="020B0503020204020204" pitchFamily="34" charset="-122"/>
              </a:rPr>
              <a:t>根据PC取指令；</a:t>
            </a:r>
            <a:endParaRPr lang="zh-CN" altLang="en-US" sz="2000">
              <a:solidFill>
                <a:srgbClr val="04619D"/>
              </a:solidFill>
              <a:latin typeface="微软雅黑" panose="020B0503020204020204" pitchFamily="34" charset="-122"/>
              <a:ea typeface="微软雅黑" panose="020B0503020204020204" pitchFamily="34" charset="-122"/>
            </a:endParaRPr>
          </a:p>
          <a:p>
            <a:pPr marL="457200" indent="-457200" algn="l" fontAlgn="auto">
              <a:lnSpc>
                <a:spcPct val="150000"/>
              </a:lnSpc>
              <a:spcBef>
                <a:spcPts val="0"/>
              </a:spcBef>
              <a:spcAft>
                <a:spcPts val="0"/>
              </a:spcAft>
              <a:buFont typeface="+mj-lt"/>
              <a:buAutoNum type="alphaLcParenR"/>
              <a:defRPr/>
            </a:pPr>
            <a:r>
              <a:rPr lang="zh-CN" altLang="en-US" sz="2000">
                <a:solidFill>
                  <a:srgbClr val="04619D"/>
                </a:solidFill>
                <a:latin typeface="微软雅黑" panose="020B0503020204020204" pitchFamily="34" charset="-122"/>
                <a:ea typeface="微软雅黑" panose="020B0503020204020204" pitchFamily="34" charset="-122"/>
              </a:rPr>
              <a:t>完成PC加4；</a:t>
            </a:r>
            <a:endParaRPr lang="zh-CN" altLang="en-US" sz="2000">
              <a:solidFill>
                <a:srgbClr val="04619D"/>
              </a:solidFill>
              <a:latin typeface="微软雅黑" panose="020B0503020204020204" pitchFamily="34" charset="-122"/>
              <a:ea typeface="微软雅黑" panose="020B0503020204020204" pitchFamily="34" charset="-122"/>
            </a:endParaRPr>
          </a:p>
          <a:p>
            <a:pPr marL="457200" indent="-457200" algn="l" fontAlgn="auto">
              <a:lnSpc>
                <a:spcPct val="150000"/>
              </a:lnSpc>
              <a:spcBef>
                <a:spcPts val="0"/>
              </a:spcBef>
              <a:spcAft>
                <a:spcPts val="0"/>
              </a:spcAft>
              <a:buFont typeface="+mj-lt"/>
              <a:buAutoNum type="alphaLcParenR"/>
              <a:defRPr/>
            </a:pPr>
            <a:r>
              <a:rPr lang="zh-CN" altLang="en-US" sz="2000">
                <a:solidFill>
                  <a:srgbClr val="04619D"/>
                </a:solidFill>
                <a:latin typeface="微软雅黑" panose="020B0503020204020204" pitchFamily="34" charset="-122"/>
                <a:ea typeface="微软雅黑" panose="020B0503020204020204" pitchFamily="34" charset="-122"/>
              </a:rPr>
              <a:t>读出rs和rt两个寄存器的数据并锁存，比较是否相等；</a:t>
            </a:r>
            <a:endParaRPr lang="zh-CN" altLang="en-US" sz="2000">
              <a:solidFill>
                <a:srgbClr val="04619D"/>
              </a:solidFill>
              <a:latin typeface="微软雅黑" panose="020B0503020204020204" pitchFamily="34" charset="-122"/>
              <a:ea typeface="微软雅黑" panose="020B0503020204020204" pitchFamily="34" charset="-122"/>
            </a:endParaRPr>
          </a:p>
          <a:p>
            <a:pPr marL="457200" indent="-457200" algn="l" fontAlgn="auto">
              <a:lnSpc>
                <a:spcPct val="150000"/>
              </a:lnSpc>
              <a:spcBef>
                <a:spcPts val="0"/>
              </a:spcBef>
              <a:spcAft>
                <a:spcPts val="0"/>
              </a:spcAft>
              <a:buFont typeface="+mj-lt"/>
              <a:buAutoNum type="alphaLcParenR"/>
              <a:defRPr/>
            </a:pPr>
            <a:r>
              <a:rPr lang="zh-CN" altLang="en-US" sz="2000">
                <a:solidFill>
                  <a:srgbClr val="04619D"/>
                </a:solidFill>
                <a:latin typeface="微软雅黑" panose="020B0503020204020204" pitchFamily="34" charset="-122"/>
                <a:ea typeface="微软雅黑" panose="020B0503020204020204" pitchFamily="34" charset="-122"/>
              </a:rPr>
              <a:t>相等，ALU计算转移地址并锁存，否则指令结束；</a:t>
            </a:r>
            <a:endParaRPr lang="zh-CN" altLang="en-US" sz="2000">
              <a:solidFill>
                <a:srgbClr val="04619D"/>
              </a:solidFill>
              <a:latin typeface="微软雅黑" panose="020B0503020204020204" pitchFamily="34" charset="-122"/>
              <a:ea typeface="微软雅黑" panose="020B0503020204020204" pitchFamily="34" charset="-122"/>
            </a:endParaRPr>
          </a:p>
          <a:p>
            <a:pPr marL="457200" indent="-457200" algn="l" fontAlgn="auto">
              <a:lnSpc>
                <a:spcPct val="150000"/>
              </a:lnSpc>
              <a:spcBef>
                <a:spcPts val="0"/>
              </a:spcBef>
              <a:spcAft>
                <a:spcPts val="0"/>
              </a:spcAft>
              <a:buFont typeface="+mj-lt"/>
              <a:buAutoNum type="alphaLcParenR"/>
              <a:defRPr/>
            </a:pPr>
            <a:r>
              <a:rPr lang="zh-CN" altLang="en-US" sz="2000">
                <a:solidFill>
                  <a:srgbClr val="04619D"/>
                </a:solidFill>
                <a:latin typeface="微软雅黑" panose="020B0503020204020204" pitchFamily="34" charset="-122"/>
                <a:ea typeface="微软雅黑" panose="020B0503020204020204" pitchFamily="34" charset="-122"/>
              </a:rPr>
              <a:t>将转移地址写入PC，指令结束。</a:t>
            </a:r>
            <a:endParaRPr lang="zh-CN" altLang="en-US" sz="2000">
              <a:solidFill>
                <a:srgbClr val="04619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90295" y="1699260"/>
            <a:ext cx="7125335" cy="3784600"/>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b="1" dirty="0">
                <a:solidFill>
                  <a:schemeClr val="tx1"/>
                </a:solidFill>
                <a:latin typeface="微软雅黑" panose="020B0503020204020204" pitchFamily="34" charset="-122"/>
                <a:ea typeface="微软雅黑" panose="020B0503020204020204" pitchFamily="34" charset="-122"/>
              </a:rPr>
              <a:t>数据通路设计的一般性方法：</a:t>
            </a:r>
            <a:endParaRPr lang="zh-CN" altLang="en-US" sz="2000" b="1" dirty="0">
              <a:solidFill>
                <a:schemeClr val="tx1"/>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0"/>
              </a:spcBef>
              <a:spcAft>
                <a:spcPts val="0"/>
              </a:spcAft>
              <a:buFont typeface="Wingdings" panose="05000000000000000000" charset="0"/>
              <a:buChar char=""/>
              <a:defRPr/>
            </a:pPr>
            <a:r>
              <a:rPr lang="zh-CN" altLang="en-US" sz="2000" dirty="0">
                <a:solidFill>
                  <a:srgbClr val="04619D"/>
                </a:solidFill>
                <a:latin typeface="微软雅黑" panose="020B0503020204020204" pitchFamily="34" charset="-122"/>
                <a:ea typeface="微软雅黑" panose="020B0503020204020204" pitchFamily="34" charset="-122"/>
              </a:rPr>
              <a:t>根据指令的功能，确定每条指令在执行过程中所用到的部件（包括取指）；</a:t>
            </a:r>
            <a:endParaRPr lang="zh-CN" altLang="en-US" sz="2000" dirty="0">
              <a:solidFill>
                <a:srgbClr val="04619D"/>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0"/>
              </a:spcBef>
              <a:spcAft>
                <a:spcPts val="0"/>
              </a:spcAft>
              <a:buFont typeface="Wingdings" panose="05000000000000000000" charset="0"/>
              <a:buChar char=""/>
              <a:defRPr/>
            </a:pPr>
            <a:r>
              <a:rPr lang="zh-CN" altLang="en-US" sz="2000" dirty="0">
                <a:solidFill>
                  <a:srgbClr val="04619D"/>
                </a:solidFill>
                <a:latin typeface="微软雅黑" panose="020B0503020204020204" pitchFamily="34" charset="-122"/>
                <a:ea typeface="微软雅黑" panose="020B0503020204020204" pitchFamily="34" charset="-122"/>
              </a:rPr>
              <a:t>根据该指令所用的部件，用表格列出，并在表格中填入每个部件的数据输入来源；</a:t>
            </a:r>
            <a:endParaRPr lang="zh-CN" altLang="en-US" sz="2000" dirty="0">
              <a:solidFill>
                <a:srgbClr val="04619D"/>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0"/>
              </a:spcBef>
              <a:spcAft>
                <a:spcPts val="0"/>
              </a:spcAft>
              <a:buFont typeface="Wingdings" panose="05000000000000000000" charset="0"/>
              <a:buChar char=""/>
              <a:defRPr/>
            </a:pPr>
            <a:r>
              <a:rPr lang="zh-CN" altLang="en-US" sz="2000" dirty="0">
                <a:solidFill>
                  <a:srgbClr val="04619D"/>
                </a:solidFill>
                <a:latin typeface="微软雅黑" panose="020B0503020204020204" pitchFamily="34" charset="-122"/>
                <a:ea typeface="微软雅黑" panose="020B0503020204020204" pitchFamily="34" charset="-122"/>
              </a:rPr>
              <a:t>根据表格所涉及部件和部件的数据输入来源，画出每条指令的数据通路；</a:t>
            </a:r>
            <a:endParaRPr lang="zh-CN" altLang="en-US" sz="2000" dirty="0">
              <a:solidFill>
                <a:srgbClr val="04619D"/>
              </a:solidFill>
              <a:latin typeface="微软雅黑" panose="020B0503020204020204" pitchFamily="34" charset="-122"/>
              <a:ea typeface="微软雅黑" panose="020B0503020204020204" pitchFamily="34" charset="-122"/>
            </a:endParaRPr>
          </a:p>
          <a:p>
            <a:pPr marL="285750" indent="-285750" fontAlgn="auto">
              <a:lnSpc>
                <a:spcPct val="150000"/>
              </a:lnSpc>
              <a:spcBef>
                <a:spcPts val="0"/>
              </a:spcBef>
              <a:spcAft>
                <a:spcPts val="0"/>
              </a:spcAft>
              <a:buFont typeface="Wingdings" panose="05000000000000000000" charset="0"/>
              <a:buChar char=""/>
              <a:defRPr/>
            </a:pPr>
            <a:r>
              <a:rPr lang="zh-CN" altLang="en-US" sz="2000" dirty="0">
                <a:solidFill>
                  <a:srgbClr val="04619D"/>
                </a:solidFill>
                <a:latin typeface="微软雅黑" panose="020B0503020204020204" pitchFamily="34" charset="-122"/>
                <a:ea typeface="微软雅黑" panose="020B0503020204020204" pitchFamily="34" charset="-122"/>
              </a:rPr>
              <a:t>最后将所有指令数据通路合成一个总的数据通路。</a:t>
            </a:r>
            <a:endParaRPr lang="zh-CN" altLang="en-US" sz="2000" dirty="0">
              <a:solidFill>
                <a:srgbClr val="04619D"/>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lang="zh-CN" altLang="en-US">
                <a:sym typeface="Wingdings" panose="05000000000000000000" pitchFamily="2" charset="2"/>
              </a:rPr>
              <a:t>数据通路设计</a:t>
            </a:r>
            <a:endParaRPr lang="zh-CN" altLang="en-US">
              <a:sym typeface="Wingdings" panose="05000000000000000000" pitchFamily="2" charset="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t>7.5.</a:t>
            </a:r>
            <a:r>
              <a:rPr lang="en-US" altLang="zh-CN"/>
              <a:t>2 </a:t>
            </a:r>
            <a:r>
              <a:rPr lang="zh-CN" altLang="en-US"/>
              <a:t>多周期CPU设计</a:t>
            </a:r>
            <a:endParaRPr lang="zh-CN" altLang="en-US"/>
          </a:p>
        </p:txBody>
      </p:sp>
      <p:sp>
        <p:nvSpPr>
          <p:cNvPr id="22" name="Rectangle 33"/>
          <p:cNvSpPr/>
          <p:nvPr/>
        </p:nvSpPr>
        <p:spPr>
          <a:xfrm>
            <a:off x="622935" y="1767840"/>
            <a:ext cx="7708265" cy="3322955"/>
          </a:xfrm>
          <a:prstGeom prst="rect">
            <a:avLst/>
          </a:prstGeom>
        </p:spPr>
        <p:txBody>
          <a:bodyPr wrap="square">
            <a:spAutoFit/>
          </a:bodyPr>
          <a:lstStyle/>
          <a:p>
            <a:pPr marL="342900" indent="-342900" algn="l" fontAlgn="auto">
              <a:lnSpc>
                <a:spcPct val="150000"/>
              </a:lnSpc>
              <a:spcBef>
                <a:spcPts val="0"/>
              </a:spcBef>
              <a:spcAft>
                <a:spcPts val="0"/>
              </a:spcAft>
              <a:buFont typeface="Wingdings" panose="05000000000000000000" charset="0"/>
              <a:buChar char=""/>
              <a:defRPr/>
            </a:pPr>
            <a:r>
              <a:rPr lang="zh-CN" altLang="en-US" sz="2000">
                <a:solidFill>
                  <a:schemeClr val="tx1"/>
                </a:solidFill>
                <a:latin typeface="微软雅黑" panose="020B0503020204020204" pitchFamily="34" charset="-122"/>
                <a:ea typeface="微软雅黑" panose="020B0503020204020204" pitchFamily="34" charset="-122"/>
              </a:rPr>
              <a:t>最简单的指令是j target，3个周期：</a:t>
            </a:r>
            <a:endParaRPr lang="zh-CN" altLang="en-US" sz="2000">
              <a:solidFill>
                <a:schemeClr val="tx1"/>
              </a:solidFill>
              <a:latin typeface="微软雅黑" panose="020B0503020204020204" pitchFamily="34" charset="-122"/>
              <a:ea typeface="微软雅黑" panose="020B0503020204020204" pitchFamily="34" charset="-122"/>
            </a:endParaRPr>
          </a:p>
          <a:p>
            <a:pPr marL="0" indent="0" algn="l" fontAlgn="auto">
              <a:lnSpc>
                <a:spcPct val="150000"/>
              </a:lnSpc>
              <a:spcBef>
                <a:spcPts val="0"/>
              </a:spcBef>
              <a:spcAft>
                <a:spcPts val="0"/>
              </a:spcAft>
              <a:buFont typeface="+mj-lt"/>
              <a:buNone/>
              <a:defRPr/>
            </a:pPr>
            <a:r>
              <a:rPr lang="en-US" altLang="zh-CN" sz="2000">
                <a:solidFill>
                  <a:srgbClr val="04619D"/>
                </a:solidFill>
                <a:latin typeface="微软雅黑" panose="020B0503020204020204" pitchFamily="34" charset="-122"/>
                <a:ea typeface="微软雅黑" panose="020B0503020204020204" pitchFamily="34" charset="-122"/>
              </a:rPr>
              <a:t>a</a:t>
            </a:r>
            <a:r>
              <a:rPr lang="zh-CN" altLang="en-US" sz="2000">
                <a:solidFill>
                  <a:srgbClr val="04619D"/>
                </a:solidFill>
                <a:latin typeface="微软雅黑" panose="020B0503020204020204" pitchFamily="34" charset="-122"/>
                <a:ea typeface="微软雅黑" panose="020B0503020204020204" pitchFamily="34" charset="-122"/>
              </a:rPr>
              <a:t>）根据PC取指令；</a:t>
            </a:r>
            <a:r>
              <a:rPr lang="en-US" altLang="zh-CN" sz="2000">
                <a:solidFill>
                  <a:srgbClr val="04619D"/>
                </a:solidFill>
                <a:latin typeface="微软雅黑" panose="020B0503020204020204" pitchFamily="34" charset="-122"/>
                <a:ea typeface="微软雅黑" panose="020B0503020204020204" pitchFamily="34" charset="-122"/>
              </a:rPr>
              <a:t>		b</a:t>
            </a:r>
            <a:r>
              <a:rPr lang="zh-CN" altLang="en-US" sz="2000">
                <a:solidFill>
                  <a:srgbClr val="04619D"/>
                </a:solidFill>
                <a:latin typeface="微软雅黑" panose="020B0503020204020204" pitchFamily="34" charset="-122"/>
                <a:ea typeface="微软雅黑" panose="020B0503020204020204" pitchFamily="34" charset="-122"/>
              </a:rPr>
              <a:t>）完成PC加4；</a:t>
            </a:r>
            <a:endParaRPr lang="zh-CN" altLang="en-US" sz="2000">
              <a:solidFill>
                <a:srgbClr val="04619D"/>
              </a:solidFill>
              <a:latin typeface="微软雅黑" panose="020B0503020204020204" pitchFamily="34" charset="-122"/>
              <a:ea typeface="微软雅黑" panose="020B0503020204020204" pitchFamily="34" charset="-122"/>
            </a:endParaRPr>
          </a:p>
          <a:p>
            <a:pPr marL="0" indent="0" algn="l" fontAlgn="auto">
              <a:lnSpc>
                <a:spcPct val="150000"/>
              </a:lnSpc>
              <a:spcBef>
                <a:spcPts val="0"/>
              </a:spcBef>
              <a:spcAft>
                <a:spcPts val="0"/>
              </a:spcAft>
              <a:buFont typeface="+mj-lt"/>
              <a:buNone/>
              <a:defRPr/>
            </a:pPr>
            <a:r>
              <a:rPr lang="en-US" altLang="zh-CN" sz="2000">
                <a:solidFill>
                  <a:srgbClr val="04619D"/>
                </a:solidFill>
                <a:latin typeface="微软雅黑" panose="020B0503020204020204" pitchFamily="34" charset="-122"/>
                <a:ea typeface="微软雅黑" panose="020B0503020204020204" pitchFamily="34" charset="-122"/>
              </a:rPr>
              <a:t>c</a:t>
            </a:r>
            <a:r>
              <a:rPr lang="zh-CN" altLang="en-US" sz="2000">
                <a:solidFill>
                  <a:srgbClr val="04619D"/>
                </a:solidFill>
                <a:latin typeface="微软雅黑" panose="020B0503020204020204" pitchFamily="34" charset="-122"/>
                <a:ea typeface="微软雅黑" panose="020B0503020204020204" pitchFamily="34" charset="-122"/>
              </a:rPr>
              <a:t>）指令中的target左移两位与PC的高4位拼接成32位地址写入PC。</a:t>
            </a:r>
            <a:endParaRPr lang="zh-CN" altLang="en-US" sz="2000">
              <a:solidFill>
                <a:srgbClr val="04619D"/>
              </a:solidFill>
              <a:latin typeface="微软雅黑" panose="020B0503020204020204" pitchFamily="34" charset="-122"/>
              <a:ea typeface="微软雅黑" panose="020B0503020204020204" pitchFamily="34" charset="-122"/>
            </a:endParaRPr>
          </a:p>
          <a:p>
            <a:pPr marL="342900" indent="-342900" algn="l" fontAlgn="auto">
              <a:lnSpc>
                <a:spcPct val="150000"/>
              </a:lnSpc>
              <a:spcBef>
                <a:spcPts val="0"/>
              </a:spcBef>
              <a:spcAft>
                <a:spcPts val="0"/>
              </a:spcAft>
              <a:buFont typeface="Wingdings" panose="05000000000000000000" charset="0"/>
              <a:buChar char=""/>
              <a:defRPr/>
            </a:pPr>
            <a:r>
              <a:rPr lang="zh-CN" altLang="en-US" sz="2000">
                <a:solidFill>
                  <a:schemeClr val="tx1"/>
                </a:solidFill>
                <a:latin typeface="微软雅黑" panose="020B0503020204020204" pitchFamily="34" charset="-122"/>
                <a:ea typeface="微软雅黑" panose="020B0503020204020204" pitchFamily="34" charset="-122"/>
              </a:rPr>
              <a:t>ALU计算类型的指令需要4个周期</a:t>
            </a:r>
            <a:r>
              <a:rPr lang="zh-CN" altLang="en-US" sz="2000">
                <a:solidFill>
                  <a:srgbClr val="04619D"/>
                </a:solidFill>
                <a:latin typeface="微软雅黑" panose="020B0503020204020204" pitchFamily="34" charset="-122"/>
                <a:ea typeface="微软雅黑" panose="020B0503020204020204" pitchFamily="34" charset="-122"/>
              </a:rPr>
              <a:t>：</a:t>
            </a:r>
            <a:endParaRPr lang="zh-CN" altLang="en-US" sz="2000">
              <a:solidFill>
                <a:srgbClr val="04619D"/>
              </a:solidFill>
              <a:latin typeface="微软雅黑" panose="020B0503020204020204" pitchFamily="34" charset="-122"/>
              <a:ea typeface="微软雅黑" panose="020B0503020204020204" pitchFamily="34" charset="-122"/>
            </a:endParaRPr>
          </a:p>
          <a:p>
            <a:pPr marL="0" indent="0" algn="l" fontAlgn="auto">
              <a:lnSpc>
                <a:spcPct val="150000"/>
              </a:lnSpc>
              <a:spcBef>
                <a:spcPts val="0"/>
              </a:spcBef>
              <a:spcAft>
                <a:spcPts val="0"/>
              </a:spcAft>
              <a:buFont typeface="+mj-lt"/>
              <a:buNone/>
              <a:defRPr/>
            </a:pPr>
            <a:r>
              <a:rPr lang="zh-CN" altLang="en-US" sz="2000">
                <a:solidFill>
                  <a:srgbClr val="04619D"/>
                </a:solidFill>
                <a:latin typeface="微软雅黑" panose="020B0503020204020204" pitchFamily="34" charset="-122"/>
                <a:ea typeface="微软雅黑" panose="020B0503020204020204" pitchFamily="34" charset="-122"/>
              </a:rPr>
              <a:t>a）根据PC取指令；</a:t>
            </a:r>
            <a:r>
              <a:rPr lang="en-US" altLang="zh-CN" sz="2000">
                <a:solidFill>
                  <a:srgbClr val="04619D"/>
                </a:solidFill>
                <a:latin typeface="微软雅黑" panose="020B0503020204020204" pitchFamily="34" charset="-122"/>
                <a:ea typeface="微软雅黑" panose="020B0503020204020204" pitchFamily="34" charset="-122"/>
              </a:rPr>
              <a:t>		b</a:t>
            </a:r>
            <a:r>
              <a:rPr lang="zh-CN" altLang="en-US" sz="2000">
                <a:solidFill>
                  <a:srgbClr val="04619D"/>
                </a:solidFill>
                <a:latin typeface="微软雅黑" panose="020B0503020204020204" pitchFamily="34" charset="-122"/>
                <a:ea typeface="微软雅黑" panose="020B0503020204020204" pitchFamily="34" charset="-122"/>
              </a:rPr>
              <a:t>）完成PC加4；</a:t>
            </a:r>
            <a:endParaRPr lang="zh-CN" altLang="en-US" sz="2000">
              <a:solidFill>
                <a:srgbClr val="04619D"/>
              </a:solidFill>
              <a:latin typeface="微软雅黑" panose="020B0503020204020204" pitchFamily="34" charset="-122"/>
              <a:ea typeface="微软雅黑" panose="020B0503020204020204" pitchFamily="34" charset="-122"/>
            </a:endParaRPr>
          </a:p>
          <a:p>
            <a:pPr marL="0" indent="0" algn="l" fontAlgn="auto">
              <a:lnSpc>
                <a:spcPct val="150000"/>
              </a:lnSpc>
              <a:spcBef>
                <a:spcPts val="0"/>
              </a:spcBef>
              <a:spcAft>
                <a:spcPts val="0"/>
              </a:spcAft>
              <a:buFont typeface="+mj-lt"/>
              <a:buNone/>
              <a:defRPr/>
            </a:pPr>
            <a:r>
              <a:rPr lang="en-US" altLang="zh-CN" sz="2000">
                <a:solidFill>
                  <a:srgbClr val="04619D"/>
                </a:solidFill>
                <a:latin typeface="微软雅黑" panose="020B0503020204020204" pitchFamily="34" charset="-122"/>
                <a:ea typeface="微软雅黑" panose="020B0503020204020204" pitchFamily="34" charset="-122"/>
              </a:rPr>
              <a:t>c</a:t>
            </a:r>
            <a:r>
              <a:rPr lang="zh-CN" altLang="en-US" sz="2000">
                <a:solidFill>
                  <a:srgbClr val="04619D"/>
                </a:solidFill>
                <a:latin typeface="微软雅黑" panose="020B0503020204020204" pitchFamily="34" charset="-122"/>
                <a:ea typeface="微软雅黑" panose="020B0503020204020204" pitchFamily="34" charset="-122"/>
              </a:rPr>
              <a:t>）读出rs和rt两个寄存器的内容进行运算；</a:t>
            </a:r>
            <a:endParaRPr lang="zh-CN" altLang="en-US" sz="2000">
              <a:solidFill>
                <a:srgbClr val="04619D"/>
              </a:solidFill>
              <a:latin typeface="微软雅黑" panose="020B0503020204020204" pitchFamily="34" charset="-122"/>
              <a:ea typeface="微软雅黑" panose="020B0503020204020204" pitchFamily="34" charset="-122"/>
            </a:endParaRPr>
          </a:p>
          <a:p>
            <a:pPr marL="0" indent="0" algn="l" fontAlgn="auto">
              <a:lnSpc>
                <a:spcPct val="150000"/>
              </a:lnSpc>
              <a:spcBef>
                <a:spcPts val="0"/>
              </a:spcBef>
              <a:spcAft>
                <a:spcPts val="0"/>
              </a:spcAft>
              <a:buFont typeface="+mj-lt"/>
              <a:buNone/>
              <a:defRPr/>
            </a:pPr>
            <a:r>
              <a:rPr lang="en-US" altLang="zh-CN" sz="2000">
                <a:solidFill>
                  <a:srgbClr val="04619D"/>
                </a:solidFill>
                <a:latin typeface="微软雅黑" panose="020B0503020204020204" pitchFamily="34" charset="-122"/>
                <a:ea typeface="微软雅黑" panose="020B0503020204020204" pitchFamily="34" charset="-122"/>
              </a:rPr>
              <a:t>d</a:t>
            </a:r>
            <a:r>
              <a:rPr lang="zh-CN" altLang="en-US" sz="2000">
                <a:solidFill>
                  <a:srgbClr val="04619D"/>
                </a:solidFill>
                <a:latin typeface="微软雅黑" panose="020B0503020204020204" pitchFamily="34" charset="-122"/>
                <a:ea typeface="微软雅黑" panose="020B0503020204020204" pitchFamily="34" charset="-122"/>
              </a:rPr>
              <a:t>）把运算结果写入寄存器堆中的rd（或rt）寄存器。</a:t>
            </a:r>
            <a:endParaRPr lang="zh-CN" altLang="en-US" sz="2000">
              <a:solidFill>
                <a:srgbClr val="04619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a:t>7.5.</a:t>
            </a:r>
            <a:r>
              <a:rPr lang="en-US" altLang="zh-CN"/>
              <a:t>2 </a:t>
            </a:r>
            <a:r>
              <a:rPr lang="zh-CN" altLang="en-US"/>
              <a:t>多周期CPU设计</a:t>
            </a:r>
            <a:endParaRPr lang="zh-CN" altLang="en-US"/>
          </a:p>
        </p:txBody>
      </p:sp>
      <p:sp>
        <p:nvSpPr>
          <p:cNvPr id="22" name="Rectangle 33"/>
          <p:cNvSpPr/>
          <p:nvPr/>
        </p:nvSpPr>
        <p:spPr>
          <a:xfrm>
            <a:off x="628015" y="1196975"/>
            <a:ext cx="7697470" cy="4707890"/>
          </a:xfrm>
          <a:prstGeom prst="rect">
            <a:avLst/>
          </a:prstGeom>
        </p:spPr>
        <p:txBody>
          <a:bodyPr wrap="square">
            <a:spAutoFit/>
          </a:bodyPr>
          <a:lstStyle/>
          <a:p>
            <a:pPr marL="0" indent="0" algn="l" fontAlgn="auto">
              <a:lnSpc>
                <a:spcPct val="150000"/>
              </a:lnSpc>
              <a:spcBef>
                <a:spcPts val="0"/>
              </a:spcBef>
              <a:spcAft>
                <a:spcPts val="0"/>
              </a:spcAft>
              <a:buFont typeface="Wingdings" panose="05000000000000000000" charset="0"/>
              <a:buNone/>
              <a:defRPr/>
            </a:pPr>
            <a:endParaRPr lang="zh-CN" altLang="en-US" sz="2000">
              <a:solidFill>
                <a:srgbClr val="04619D"/>
              </a:solidFill>
              <a:latin typeface="微软雅黑" panose="020B0503020204020204" pitchFamily="34" charset="-122"/>
              <a:ea typeface="微软雅黑" panose="020B0503020204020204" pitchFamily="34" charset="-122"/>
            </a:endParaRPr>
          </a:p>
          <a:p>
            <a:pPr marL="342900" indent="-342900" algn="l" fontAlgn="auto">
              <a:lnSpc>
                <a:spcPct val="150000"/>
              </a:lnSpc>
              <a:spcBef>
                <a:spcPts val="0"/>
              </a:spcBef>
              <a:spcAft>
                <a:spcPts val="0"/>
              </a:spcAft>
              <a:buFont typeface="Wingdings" panose="05000000000000000000" charset="0"/>
              <a:buChar char=""/>
              <a:defRPr/>
            </a:pPr>
            <a:r>
              <a:rPr lang="zh-CN" altLang="en-US" sz="2000">
                <a:solidFill>
                  <a:schemeClr val="tx1"/>
                </a:solidFill>
                <a:latin typeface="微软雅黑" panose="020B0503020204020204" pitchFamily="34" charset="-122"/>
                <a:ea typeface="微软雅黑" panose="020B0503020204020204" pitchFamily="34" charset="-122"/>
              </a:rPr>
              <a:t>访内存类型的指令，需要4个周期：</a:t>
            </a:r>
            <a:endParaRPr lang="zh-CN" altLang="en-US" sz="2000">
              <a:solidFill>
                <a:schemeClr val="tx1"/>
              </a:solidFill>
              <a:latin typeface="微软雅黑" panose="020B0503020204020204" pitchFamily="34" charset="-122"/>
              <a:ea typeface="微软雅黑" panose="020B0503020204020204" pitchFamily="34" charset="-122"/>
            </a:endParaRPr>
          </a:p>
          <a:p>
            <a:pPr marL="0" indent="0" algn="l" fontAlgn="auto">
              <a:lnSpc>
                <a:spcPct val="150000"/>
              </a:lnSpc>
              <a:spcBef>
                <a:spcPts val="0"/>
              </a:spcBef>
              <a:spcAft>
                <a:spcPts val="0"/>
              </a:spcAft>
              <a:buFont typeface="+mj-lt"/>
              <a:buNone/>
              <a:defRPr/>
            </a:pPr>
            <a:r>
              <a:rPr lang="en-US" altLang="zh-CN" sz="2000">
                <a:solidFill>
                  <a:srgbClr val="04619D"/>
                </a:solidFill>
                <a:latin typeface="微软雅黑" panose="020B0503020204020204" pitchFamily="34" charset="-122"/>
                <a:ea typeface="微软雅黑" panose="020B0503020204020204" pitchFamily="34" charset="-122"/>
              </a:rPr>
              <a:t>a</a:t>
            </a:r>
            <a:r>
              <a:rPr lang="zh-CN" altLang="en-US" sz="2000">
                <a:solidFill>
                  <a:srgbClr val="04619D"/>
                </a:solidFill>
                <a:latin typeface="微软雅黑" panose="020B0503020204020204" pitchFamily="34" charset="-122"/>
                <a:ea typeface="微软雅黑" panose="020B0503020204020204" pitchFamily="34" charset="-122"/>
              </a:rPr>
              <a:t>）根据PC取指令；</a:t>
            </a:r>
            <a:r>
              <a:rPr lang="en-US" altLang="zh-CN" sz="2000">
                <a:solidFill>
                  <a:srgbClr val="04619D"/>
                </a:solidFill>
                <a:latin typeface="微软雅黑" panose="020B0503020204020204" pitchFamily="34" charset="-122"/>
                <a:ea typeface="微软雅黑" panose="020B0503020204020204" pitchFamily="34" charset="-122"/>
              </a:rPr>
              <a:t>		b</a:t>
            </a:r>
            <a:r>
              <a:rPr lang="zh-CN" altLang="en-US" sz="2000">
                <a:solidFill>
                  <a:srgbClr val="04619D"/>
                </a:solidFill>
                <a:latin typeface="微软雅黑" panose="020B0503020204020204" pitchFamily="34" charset="-122"/>
                <a:ea typeface="微软雅黑" panose="020B0503020204020204" pitchFamily="34" charset="-122"/>
              </a:rPr>
              <a:t>）完成PC加4；</a:t>
            </a:r>
            <a:endParaRPr lang="zh-CN" altLang="en-US" sz="2000">
              <a:solidFill>
                <a:srgbClr val="04619D"/>
              </a:solidFill>
              <a:latin typeface="微软雅黑" panose="020B0503020204020204" pitchFamily="34" charset="-122"/>
              <a:ea typeface="微软雅黑" panose="020B0503020204020204" pitchFamily="34" charset="-122"/>
            </a:endParaRPr>
          </a:p>
          <a:p>
            <a:pPr marL="0" indent="0" algn="l" fontAlgn="auto">
              <a:lnSpc>
                <a:spcPct val="150000"/>
              </a:lnSpc>
              <a:spcBef>
                <a:spcPts val="0"/>
              </a:spcBef>
              <a:spcAft>
                <a:spcPts val="0"/>
              </a:spcAft>
              <a:buFont typeface="+mj-lt"/>
              <a:buNone/>
              <a:defRPr/>
            </a:pPr>
            <a:r>
              <a:rPr lang="en-US" altLang="zh-CN" sz="2000">
                <a:solidFill>
                  <a:srgbClr val="04619D"/>
                </a:solidFill>
                <a:latin typeface="微软雅黑" panose="020B0503020204020204" pitchFamily="34" charset="-122"/>
                <a:ea typeface="微软雅黑" panose="020B0503020204020204" pitchFamily="34" charset="-122"/>
              </a:rPr>
              <a:t>c</a:t>
            </a:r>
            <a:r>
              <a:rPr lang="zh-CN" altLang="en-US" sz="2000">
                <a:solidFill>
                  <a:srgbClr val="04619D"/>
                </a:solidFill>
                <a:latin typeface="微软雅黑" panose="020B0503020204020204" pitchFamily="34" charset="-122"/>
                <a:ea typeface="微软雅黑" panose="020B0503020204020204" pitchFamily="34" charset="-122"/>
              </a:rPr>
              <a:t>）rs寄存器的内容与指令中的偏移量offset相加，计算得到存储器地址；</a:t>
            </a:r>
            <a:endParaRPr lang="zh-CN" altLang="en-US" sz="2000">
              <a:solidFill>
                <a:srgbClr val="04619D"/>
              </a:solidFill>
              <a:latin typeface="微软雅黑" panose="020B0503020204020204" pitchFamily="34" charset="-122"/>
              <a:ea typeface="微软雅黑" panose="020B0503020204020204" pitchFamily="34" charset="-122"/>
            </a:endParaRPr>
          </a:p>
          <a:p>
            <a:pPr marL="0" indent="0" algn="l" fontAlgn="auto">
              <a:lnSpc>
                <a:spcPct val="150000"/>
              </a:lnSpc>
              <a:spcBef>
                <a:spcPts val="0"/>
              </a:spcBef>
              <a:spcAft>
                <a:spcPts val="0"/>
              </a:spcAft>
              <a:buFont typeface="+mj-lt"/>
              <a:buNone/>
              <a:defRPr/>
            </a:pPr>
            <a:r>
              <a:rPr lang="en-US" altLang="zh-CN" sz="2000">
                <a:solidFill>
                  <a:srgbClr val="04619D"/>
                </a:solidFill>
                <a:latin typeface="微软雅黑" panose="020B0503020204020204" pitchFamily="34" charset="-122"/>
                <a:ea typeface="微软雅黑" panose="020B0503020204020204" pitchFamily="34" charset="-122"/>
              </a:rPr>
              <a:t>d</a:t>
            </a:r>
            <a:r>
              <a:rPr lang="zh-CN" altLang="en-US" sz="2000">
                <a:solidFill>
                  <a:srgbClr val="04619D"/>
                </a:solidFill>
                <a:latin typeface="微软雅黑" panose="020B0503020204020204" pitchFamily="34" charset="-122"/>
                <a:ea typeface="微软雅黑" panose="020B0503020204020204" pitchFamily="34" charset="-122"/>
              </a:rPr>
              <a:t>）使用计算好的地址访问存储器，从中读写出一个32位的数据。</a:t>
            </a:r>
            <a:endParaRPr lang="zh-CN" altLang="en-US" sz="2000">
              <a:solidFill>
                <a:srgbClr val="04619D"/>
              </a:solidFill>
              <a:latin typeface="微软雅黑" panose="020B0503020204020204" pitchFamily="34" charset="-122"/>
              <a:ea typeface="微软雅黑" panose="020B0503020204020204" pitchFamily="34" charset="-122"/>
            </a:endParaRPr>
          </a:p>
          <a:p>
            <a:pPr marL="0" indent="0" algn="l" fontAlgn="auto">
              <a:lnSpc>
                <a:spcPct val="150000"/>
              </a:lnSpc>
              <a:spcBef>
                <a:spcPts val="0"/>
              </a:spcBef>
              <a:spcAft>
                <a:spcPts val="0"/>
              </a:spcAft>
              <a:buFont typeface="+mj-lt"/>
              <a:buNone/>
              <a:defRPr/>
            </a:pPr>
            <a:endParaRPr lang="zh-CN" altLang="en-US" sz="2000">
              <a:solidFill>
                <a:srgbClr val="04619D"/>
              </a:solidFill>
              <a:latin typeface="微软雅黑" panose="020B0503020204020204" pitchFamily="34" charset="-122"/>
              <a:ea typeface="微软雅黑" panose="020B0503020204020204" pitchFamily="34" charset="-122"/>
            </a:endParaRPr>
          </a:p>
          <a:p>
            <a:pPr marL="342900" indent="-342900" algn="l" fontAlgn="auto">
              <a:lnSpc>
                <a:spcPct val="150000"/>
              </a:lnSpc>
              <a:spcBef>
                <a:spcPts val="0"/>
              </a:spcBef>
              <a:spcAft>
                <a:spcPts val="0"/>
              </a:spcAft>
              <a:buFont typeface="Wingdings" panose="05000000000000000000" charset="0"/>
              <a:buChar char=""/>
              <a:defRPr/>
            </a:pPr>
            <a:r>
              <a:rPr lang="zh-CN" altLang="en-US" sz="2000">
                <a:solidFill>
                  <a:schemeClr val="tx1"/>
                </a:solidFill>
                <a:latin typeface="微软雅黑" panose="020B0503020204020204" pitchFamily="34" charset="-122"/>
                <a:ea typeface="微软雅黑" panose="020B0503020204020204" pitchFamily="34" charset="-122"/>
              </a:rPr>
              <a:t>下面以8条指令多周期CPU的设计过程为例具体说明，ADDU、SUBU、ORI、SLL、LW、SW、BEQ、J为例来说明多周期CPU的设计过程。</a:t>
            </a:r>
            <a:endParaRPr lang="zh-CN" altLang="en-US" sz="20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t>1）数据通路设计</a:t>
            </a:r>
          </a:p>
        </p:txBody>
      </p:sp>
      <p:sp>
        <p:nvSpPr>
          <p:cNvPr id="22" name="Rectangle 33"/>
          <p:cNvSpPr/>
          <p:nvPr/>
        </p:nvSpPr>
        <p:spPr>
          <a:xfrm>
            <a:off x="628015" y="828675"/>
            <a:ext cx="7697470" cy="5631180"/>
          </a:xfrm>
          <a:prstGeom prst="rect">
            <a:avLst/>
          </a:prstGeom>
        </p:spPr>
        <p:txBody>
          <a:bodyPr wrap="square">
            <a:spAutoFit/>
          </a:bodyPr>
          <a:lstStyle/>
          <a:p>
            <a:pPr marL="342900" indent="-342900" algn="l" fontAlgn="auto">
              <a:lnSpc>
                <a:spcPct val="150000"/>
              </a:lnSpc>
              <a:spcBef>
                <a:spcPts val="0"/>
              </a:spcBef>
              <a:spcAft>
                <a:spcPts val="0"/>
              </a:spcAft>
              <a:buFont typeface="Wingdings" panose="05000000000000000000" charset="0"/>
              <a:buChar char=""/>
              <a:defRPr/>
            </a:pPr>
            <a:r>
              <a:rPr lang="zh-CN" altLang="en-US" sz="2000">
                <a:solidFill>
                  <a:schemeClr val="tx1"/>
                </a:solidFill>
                <a:latin typeface="微软雅黑" panose="020B0503020204020204" pitchFamily="34" charset="-122"/>
                <a:ea typeface="微软雅黑" panose="020B0503020204020204" pitchFamily="34" charset="-122"/>
              </a:rPr>
              <a:t>数据通路的设计过程与单周期的数据通路设计过程一样，要注意的是，多周期CPU设计中基本原则是：</a:t>
            </a:r>
            <a:endParaRPr lang="zh-CN" altLang="en-US" sz="2000">
              <a:solidFill>
                <a:schemeClr val="tx1"/>
              </a:solidFill>
              <a:latin typeface="微软雅黑" panose="020B0503020204020204" pitchFamily="34" charset="-122"/>
              <a:ea typeface="微软雅黑" panose="020B0503020204020204" pitchFamily="34" charset="-122"/>
            </a:endParaRPr>
          </a:p>
          <a:p>
            <a:pPr marL="342900" indent="-342900" algn="l" fontAlgn="auto">
              <a:lnSpc>
                <a:spcPct val="150000"/>
              </a:lnSpc>
              <a:spcBef>
                <a:spcPts val="0"/>
              </a:spcBef>
              <a:spcAft>
                <a:spcPts val="0"/>
              </a:spcAft>
              <a:buFont typeface="Wingdings" panose="05000000000000000000" charset="0"/>
              <a:buChar char=""/>
              <a:defRPr/>
            </a:pPr>
            <a:r>
              <a:rPr lang="zh-CN" altLang="en-US" sz="2000">
                <a:solidFill>
                  <a:schemeClr val="tx1"/>
                </a:solidFill>
                <a:latin typeface="微软雅黑" panose="020B0503020204020204" pitchFamily="34" charset="-122"/>
                <a:ea typeface="微软雅黑" panose="020B0503020204020204" pitchFamily="34" charset="-122"/>
              </a:rPr>
              <a:t>首先，在多周期CPU中的某些资源可以复用。</a:t>
            </a:r>
            <a:r>
              <a:rPr lang="zh-CN" altLang="en-US" sz="2000">
                <a:solidFill>
                  <a:srgbClr val="04619D"/>
                </a:solidFill>
                <a:latin typeface="微软雅黑" panose="020B0503020204020204" pitchFamily="34" charset="-122"/>
                <a:ea typeface="微软雅黑" panose="020B0503020204020204" pitchFamily="34" charset="-122"/>
              </a:rPr>
              <a:t>比如ALU，既可以完成算术和逻辑运算，还可以用于PC的增值运算，因为它们的操作是在不同的周期中，所以，这两种操作都可以用ALU完成。我们可以使用一个指令和数据公用的存储器，而不需分为两个独立的指令和数据存储器，因为读取指令和读取操作数的操作是在不同的周期中。</a:t>
            </a:r>
            <a:endParaRPr lang="zh-CN" altLang="en-US" sz="2000">
              <a:solidFill>
                <a:srgbClr val="04619D"/>
              </a:solidFill>
              <a:latin typeface="微软雅黑" panose="020B0503020204020204" pitchFamily="34" charset="-122"/>
              <a:ea typeface="微软雅黑" panose="020B0503020204020204" pitchFamily="34" charset="-122"/>
            </a:endParaRPr>
          </a:p>
          <a:p>
            <a:pPr marL="342900" indent="-342900" algn="l" fontAlgn="auto">
              <a:lnSpc>
                <a:spcPct val="150000"/>
              </a:lnSpc>
              <a:spcBef>
                <a:spcPts val="0"/>
              </a:spcBef>
              <a:spcAft>
                <a:spcPts val="0"/>
              </a:spcAft>
              <a:buFont typeface="Wingdings" panose="05000000000000000000" charset="0"/>
              <a:buChar char=""/>
              <a:defRPr/>
            </a:pPr>
            <a:r>
              <a:rPr lang="zh-CN" altLang="en-US" sz="2000">
                <a:solidFill>
                  <a:schemeClr val="tx1"/>
                </a:solidFill>
                <a:latin typeface="微软雅黑" panose="020B0503020204020204" pitchFamily="34" charset="-122"/>
                <a:ea typeface="微软雅黑" panose="020B0503020204020204" pitchFamily="34" charset="-122"/>
              </a:rPr>
              <a:t>其次，每个周期结束时要把本周期的结果保存到某个寄存器中，以便下个周期可使用。</a:t>
            </a:r>
            <a:r>
              <a:rPr lang="zh-CN" altLang="en-US" sz="2000">
                <a:solidFill>
                  <a:srgbClr val="04619D"/>
                </a:solidFill>
                <a:latin typeface="微软雅黑" panose="020B0503020204020204" pitchFamily="34" charset="-122"/>
                <a:ea typeface="微软雅黑" panose="020B0503020204020204" pitchFamily="34" charset="-122"/>
              </a:rPr>
              <a:t>所以，我们增加了一个指令寄存器IR和一个暂存器Y。IR作用是存放读出的指令，供以后的周期使用。Y作用是存放ALU运算的结果，供以后的周期使用。</a:t>
            </a:r>
            <a:endParaRPr lang="zh-CN" altLang="en-US" sz="2000">
              <a:solidFill>
                <a:srgbClr val="04619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    </a:t>
            </a:r>
            <a:r>
              <a:t>8条指令的多周期CPU数据通路</a:t>
            </a:r>
          </a:p>
        </p:txBody>
      </p:sp>
      <p:pic>
        <p:nvPicPr>
          <p:cNvPr id="103" name="图片 10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1290" y="1144270"/>
            <a:ext cx="8820785" cy="4569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t>2）控制器设计</a:t>
            </a:r>
          </a:p>
        </p:txBody>
      </p:sp>
      <p:sp>
        <p:nvSpPr>
          <p:cNvPr id="22" name="Rectangle 33"/>
          <p:cNvSpPr/>
          <p:nvPr/>
        </p:nvSpPr>
        <p:spPr>
          <a:xfrm>
            <a:off x="563245" y="1315720"/>
            <a:ext cx="7697470" cy="1938020"/>
          </a:xfrm>
          <a:prstGeom prst="rect">
            <a:avLst/>
          </a:prstGeom>
        </p:spPr>
        <p:txBody>
          <a:bodyPr wrap="square">
            <a:spAutoFit/>
          </a:bodyPr>
          <a:lstStyle/>
          <a:p>
            <a:pPr marL="342900" indent="-342900" algn="l" fontAlgn="auto">
              <a:lnSpc>
                <a:spcPct val="150000"/>
              </a:lnSpc>
              <a:spcBef>
                <a:spcPts val="0"/>
              </a:spcBef>
              <a:spcAft>
                <a:spcPts val="0"/>
              </a:spcAft>
              <a:buFont typeface="Wingdings" panose="05000000000000000000" charset="0"/>
              <a:buChar char=""/>
              <a:defRPr/>
            </a:pPr>
            <a:r>
              <a:rPr lang="zh-CN" altLang="en-US" sz="2000">
                <a:solidFill>
                  <a:schemeClr val="tx1"/>
                </a:solidFill>
                <a:latin typeface="微软雅黑" panose="020B0503020204020204" pitchFamily="34" charset="-122"/>
                <a:ea typeface="微软雅黑" panose="020B0503020204020204" pitchFamily="34" charset="-122"/>
              </a:rPr>
              <a:t>用有限状态机实现多周期CPU的控制部件，我们可以用时序电路来实现多周期CPU的控制部件，主要工作是确定状态转移图及输出逻辑。（状态转移图不是唯一的）</a:t>
            </a:r>
            <a:endParaRPr lang="zh-CN" altLang="en-US" sz="2000">
              <a:solidFill>
                <a:schemeClr val="tx1"/>
              </a:solidFill>
              <a:latin typeface="微软雅黑" panose="020B0503020204020204" pitchFamily="34" charset="-122"/>
              <a:ea typeface="微软雅黑" panose="020B0503020204020204" pitchFamily="34" charset="-122"/>
            </a:endParaRPr>
          </a:p>
          <a:p>
            <a:pPr marL="342900" indent="-342900" algn="l" fontAlgn="auto">
              <a:lnSpc>
                <a:spcPct val="150000"/>
              </a:lnSpc>
              <a:spcBef>
                <a:spcPts val="0"/>
              </a:spcBef>
              <a:spcAft>
                <a:spcPts val="0"/>
              </a:spcAft>
              <a:buFont typeface="Wingdings" panose="05000000000000000000" charset="0"/>
              <a:buChar char=""/>
              <a:defRPr/>
            </a:pPr>
            <a:r>
              <a:rPr lang="zh-CN" altLang="en-US" sz="2000">
                <a:solidFill>
                  <a:schemeClr val="tx1"/>
                </a:solidFill>
                <a:latin typeface="微软雅黑" panose="020B0503020204020204" pitchFamily="34" charset="-122"/>
                <a:ea typeface="微软雅黑" panose="020B0503020204020204" pitchFamily="34" charset="-122"/>
              </a:rPr>
              <a:t>结构逻辑图如下图</a:t>
            </a:r>
            <a:endParaRPr lang="zh-CN" altLang="en-US" sz="2000">
              <a:solidFill>
                <a:schemeClr val="tx1"/>
              </a:solidFill>
              <a:latin typeface="微软雅黑" panose="020B0503020204020204" pitchFamily="34" charset="-122"/>
              <a:ea typeface="微软雅黑" panose="020B0503020204020204" pitchFamily="34" charset="-122"/>
            </a:endParaRPr>
          </a:p>
        </p:txBody>
      </p:sp>
      <p:pic>
        <p:nvPicPr>
          <p:cNvPr id="25" name="图片 2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96315" y="3253740"/>
            <a:ext cx="5571490" cy="29851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    </a:t>
            </a:r>
            <a:r>
              <a:t>指令流程图</a:t>
            </a:r>
          </a:p>
        </p:txBody>
      </p:sp>
      <p:sp>
        <p:nvSpPr>
          <p:cNvPr id="22" name="Rectangle 33"/>
          <p:cNvSpPr/>
          <p:nvPr/>
        </p:nvSpPr>
        <p:spPr>
          <a:xfrm>
            <a:off x="563245" y="1315720"/>
            <a:ext cx="7697470" cy="553085"/>
          </a:xfrm>
          <a:prstGeom prst="rect">
            <a:avLst/>
          </a:prstGeom>
        </p:spPr>
        <p:txBody>
          <a:bodyPr wrap="square">
            <a:spAutoFit/>
          </a:bodyPr>
          <a:lstStyle/>
          <a:p>
            <a:pPr marL="342900" indent="-342900" algn="l" fontAlgn="auto">
              <a:lnSpc>
                <a:spcPct val="150000"/>
              </a:lnSpc>
              <a:spcBef>
                <a:spcPts val="0"/>
              </a:spcBef>
              <a:spcAft>
                <a:spcPts val="0"/>
              </a:spcAft>
              <a:buFont typeface="Wingdings" panose="05000000000000000000" charset="0"/>
              <a:buChar char=""/>
              <a:defRPr/>
            </a:pPr>
            <a:r>
              <a:rPr lang="zh-CN" altLang="en-US" sz="2000">
                <a:solidFill>
                  <a:schemeClr val="tx1"/>
                </a:solidFill>
                <a:latin typeface="微软雅黑" panose="020B0503020204020204" pitchFamily="34" charset="-122"/>
                <a:ea typeface="微软雅黑" panose="020B0503020204020204" pitchFamily="34" charset="-122"/>
              </a:rPr>
              <a:t>ADDU Rd,Rs,Rt</a:t>
            </a:r>
            <a:endParaRPr lang="zh-CN" altLang="en-US" sz="2000">
              <a:solidFill>
                <a:schemeClr val="tx1"/>
              </a:solidFill>
              <a:latin typeface="微软雅黑" panose="020B0503020204020204" pitchFamily="34" charset="-122"/>
              <a:ea typeface="微软雅黑" panose="020B0503020204020204" pitchFamily="34" charset="-122"/>
            </a:endParaRPr>
          </a:p>
        </p:txBody>
      </p:sp>
      <p:pic>
        <p:nvPicPr>
          <p:cNvPr id="38" name="图片 3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46785" y="1934845"/>
            <a:ext cx="1655445" cy="4629785"/>
          </a:xfrm>
          <a:prstGeom prst="rect">
            <a:avLst/>
          </a:prstGeom>
        </p:spPr>
      </p:pic>
      <p:sp>
        <p:nvSpPr>
          <p:cNvPr id="100" name="文本框 99"/>
          <p:cNvSpPr txBox="1"/>
          <p:nvPr/>
        </p:nvSpPr>
        <p:spPr>
          <a:xfrm>
            <a:off x="3027045" y="2731770"/>
            <a:ext cx="5080000" cy="3476625"/>
          </a:xfrm>
          <a:prstGeom prst="rect">
            <a:avLst/>
          </a:prstGeom>
          <a:noFill/>
          <a:ln w="9525">
            <a:noFill/>
          </a:ln>
        </p:spPr>
        <p:txBody>
          <a:bodyPr>
            <a:spAutoFit/>
          </a:bodyPr>
          <a:p>
            <a:pPr marL="0" indent="0"/>
            <a:r>
              <a:rPr lang="zh-CN" altLang="en-US" sz="2000" b="0">
                <a:latin typeface="宋体" panose="02010600030101010101" pitchFamily="2" charset="-122"/>
                <a:ea typeface="宋体" panose="02010600030101010101" pitchFamily="2" charset="-122"/>
                <a:cs typeface="宋体" panose="02010600030101010101" pitchFamily="2" charset="-122"/>
              </a:rPr>
              <a:t>取指令：</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marL="0" indent="0"/>
            <a:r>
              <a:rPr lang="en-US" altLang="zh-CN" sz="2000" b="0">
                <a:latin typeface="宋体" panose="02010600030101010101" pitchFamily="2" charset="-122"/>
                <a:ea typeface="宋体" panose="02010600030101010101" pitchFamily="2" charset="-122"/>
                <a:cs typeface="宋体" panose="02010600030101010101" pitchFamily="2" charset="-122"/>
              </a:rPr>
              <a:t>① </a:t>
            </a:r>
            <a:r>
              <a:rPr lang="zh-CN" altLang="en-US" sz="2000" b="0">
                <a:latin typeface="宋体" panose="02010600030101010101" pitchFamily="2" charset="-122"/>
                <a:ea typeface="宋体" panose="02010600030101010101" pitchFamily="2" charset="-122"/>
                <a:cs typeface="宋体" panose="02010600030101010101" pitchFamily="2" charset="-122"/>
              </a:rPr>
              <a:t>先要将</a:t>
            </a:r>
            <a:r>
              <a:rPr lang="en-US" altLang="zh-CN" sz="2000" b="0">
                <a:latin typeface="宋体" panose="02010600030101010101" pitchFamily="2" charset="-122"/>
                <a:ea typeface="宋体" panose="02010600030101010101" pitchFamily="2" charset="-122"/>
                <a:cs typeface="宋体" panose="02010600030101010101" pitchFamily="2" charset="-122"/>
              </a:rPr>
              <a:t>PC</a:t>
            </a:r>
            <a:r>
              <a:rPr lang="zh-CN" altLang="en-US" sz="2000" b="0">
                <a:latin typeface="宋体" panose="02010600030101010101" pitchFamily="2" charset="-122"/>
                <a:ea typeface="宋体" panose="02010600030101010101" pitchFamily="2" charset="-122"/>
                <a:cs typeface="宋体" panose="02010600030101010101" pitchFamily="2" charset="-122"/>
              </a:rPr>
              <a:t>的地址送到存储器</a:t>
            </a:r>
            <a:r>
              <a:rPr lang="en-US" altLang="zh-CN" sz="2000" b="0">
                <a:latin typeface="Calibri" panose="020F0502020204030204" charset="0"/>
                <a:cs typeface="Calibri" panose="020F0502020204030204" charset="0"/>
              </a:rPr>
              <a:t>MEM</a:t>
            </a:r>
            <a:r>
              <a:rPr lang="zh-CN" altLang="en-US" sz="2000" b="0">
                <a:latin typeface="宋体" panose="02010600030101010101" pitchFamily="2" charset="-122"/>
                <a:ea typeface="宋体" panose="02010600030101010101" pitchFamily="2" charset="-122"/>
                <a:cs typeface="宋体" panose="02010600030101010101" pitchFamily="2" charset="-122"/>
              </a:rPr>
              <a:t>的地址</a:t>
            </a:r>
            <a:r>
              <a:rPr lang="en-US" altLang="zh-CN" sz="2000" b="0">
                <a:latin typeface="Calibri" panose="020F0502020204030204" charset="0"/>
                <a:cs typeface="Calibri" panose="020F0502020204030204" charset="0"/>
              </a:rPr>
              <a:t>MA</a:t>
            </a:r>
            <a:r>
              <a:rPr lang="zh-CN" altLang="en-US" sz="2000" b="0">
                <a:latin typeface="宋体" panose="02010600030101010101" pitchFamily="2" charset="-122"/>
                <a:ea typeface="宋体" panose="02010600030101010101" pitchFamily="2" charset="-122"/>
                <a:cs typeface="宋体" panose="02010600030101010101" pitchFamily="2" charset="-122"/>
              </a:rPr>
              <a:t>上，然后对</a:t>
            </a:r>
            <a:r>
              <a:rPr lang="en-US" altLang="zh-CN" sz="2000" b="0">
                <a:latin typeface="Calibri" panose="020F0502020204030204" charset="0"/>
                <a:cs typeface="Calibri" panose="020F0502020204030204" charset="0"/>
              </a:rPr>
              <a:t>MEM</a:t>
            </a:r>
            <a:r>
              <a:rPr lang="zh-CN" altLang="en-US" sz="2000" b="0">
                <a:latin typeface="宋体" panose="02010600030101010101" pitchFamily="2" charset="-122"/>
                <a:ea typeface="宋体" panose="02010600030101010101" pitchFamily="2" charset="-122"/>
                <a:cs typeface="宋体" panose="02010600030101010101" pitchFamily="2" charset="-122"/>
              </a:rPr>
              <a:t>发一个读信号（</a:t>
            </a:r>
            <a:r>
              <a:rPr lang="en-US" altLang="zh-CN" sz="2000" b="0">
                <a:latin typeface="Calibri" panose="020F0502020204030204" charset="0"/>
                <a:cs typeface="Calibri" panose="020F0502020204030204" charset="0"/>
              </a:rPr>
              <a:t>M_R</a:t>
            </a:r>
            <a:r>
              <a:rPr lang="zh-CN" altLang="en-US" sz="2000" b="0">
                <a:latin typeface="宋体" panose="02010600030101010101" pitchFamily="2" charset="-122"/>
                <a:ea typeface="宋体" panose="02010600030101010101" pitchFamily="2" charset="-122"/>
                <a:cs typeface="宋体" panose="02010600030101010101" pitchFamily="2" charset="-122"/>
              </a:rPr>
              <a:t>），将指令从</a:t>
            </a:r>
            <a:r>
              <a:rPr lang="en-US" altLang="zh-CN" sz="2000" b="0">
                <a:latin typeface="Calibri" panose="020F0502020204030204" charset="0"/>
                <a:cs typeface="Calibri" panose="020F0502020204030204" charset="0"/>
              </a:rPr>
              <a:t>MEM</a:t>
            </a:r>
            <a:r>
              <a:rPr lang="zh-CN" altLang="en-US" sz="2000" b="0">
                <a:latin typeface="宋体" panose="02010600030101010101" pitchFamily="2" charset="-122"/>
                <a:ea typeface="宋体" panose="02010600030101010101" pitchFamily="2" charset="-122"/>
                <a:cs typeface="宋体" panose="02010600030101010101" pitchFamily="2" charset="-122"/>
              </a:rPr>
              <a:t>读出（</a:t>
            </a:r>
            <a:r>
              <a:rPr lang="en-US" altLang="zh-CN" sz="2000" b="0">
                <a:latin typeface="Calibri" panose="020F0502020204030204" charset="0"/>
                <a:cs typeface="Calibri" panose="020F0502020204030204" charset="0"/>
              </a:rPr>
              <a:t>MD</a:t>
            </a:r>
            <a:r>
              <a:rPr lang="zh-CN" altLang="en-US" sz="2000" b="0">
                <a:latin typeface="宋体" panose="02010600030101010101" pitchFamily="2" charset="-122"/>
                <a:ea typeface="宋体" panose="02010600030101010101" pitchFamily="2" charset="-122"/>
                <a:cs typeface="宋体" panose="02010600030101010101" pitchFamily="2" charset="-122"/>
              </a:rPr>
              <a:t>）送入</a:t>
            </a:r>
            <a:r>
              <a:rPr lang="en-US" altLang="zh-CN" sz="2000" b="0">
                <a:latin typeface="Calibri" panose="020F0502020204030204" charset="0"/>
                <a:cs typeface="Calibri" panose="020F0502020204030204" charset="0"/>
              </a:rPr>
              <a:t>IR</a:t>
            </a:r>
            <a:r>
              <a:rPr lang="zh-CN" altLang="en-US" sz="2000" b="0">
                <a:latin typeface="宋体" panose="02010600030101010101" pitchFamily="2" charset="-122"/>
                <a:ea typeface="宋体" panose="02010600030101010101" pitchFamily="2" charset="-122"/>
                <a:cs typeface="宋体" panose="02010600030101010101" pitchFamily="2" charset="-122"/>
              </a:rPr>
              <a:t>。同时， </a:t>
            </a:r>
            <a:r>
              <a:rPr lang="en-US" altLang="zh-CN" sz="2000" b="0">
                <a:latin typeface="Calibri" panose="020F0502020204030204" charset="0"/>
                <a:cs typeface="Calibri" panose="020F0502020204030204" charset="0"/>
              </a:rPr>
              <a:t>PC</a:t>
            </a:r>
            <a:r>
              <a:rPr lang="zh-CN" altLang="en-US" sz="2000" b="0">
                <a:latin typeface="宋体" panose="02010600030101010101" pitchFamily="2" charset="-122"/>
                <a:ea typeface="宋体" panose="02010600030101010101" pitchFamily="2" charset="-122"/>
                <a:cs typeface="宋体" panose="02010600030101010101" pitchFamily="2" charset="-122"/>
              </a:rPr>
              <a:t>送</a:t>
            </a:r>
            <a:r>
              <a:rPr lang="en-US" altLang="zh-CN" sz="2000" b="0">
                <a:latin typeface="Calibri" panose="020F0502020204030204" charset="0"/>
                <a:cs typeface="Calibri" panose="020F0502020204030204" charset="0"/>
              </a:rPr>
              <a:t>ALU</a:t>
            </a:r>
            <a:r>
              <a:rPr lang="zh-CN" altLang="en-US" sz="2000" b="0">
                <a:latin typeface="宋体" panose="02010600030101010101" pitchFamily="2" charset="-122"/>
                <a:ea typeface="宋体" panose="02010600030101010101" pitchFamily="2" charset="-122"/>
                <a:cs typeface="宋体" panose="02010600030101010101" pitchFamily="2" charset="-122"/>
              </a:rPr>
              <a:t>完成加</a:t>
            </a:r>
            <a:r>
              <a:rPr lang="en-US" altLang="zh-CN" sz="2000" b="0">
                <a:latin typeface="Calibri" panose="020F0502020204030204" charset="0"/>
                <a:cs typeface="Calibri" panose="020F0502020204030204" charset="0"/>
              </a:rPr>
              <a:t>4</a:t>
            </a:r>
            <a:r>
              <a:rPr lang="zh-CN" altLang="en-US" sz="2000" b="0">
                <a:latin typeface="宋体" panose="02010600030101010101" pitchFamily="2" charset="-122"/>
                <a:ea typeface="宋体" panose="02010600030101010101" pitchFamily="2" charset="-122"/>
                <a:cs typeface="宋体" panose="02010600030101010101" pitchFamily="2" charset="-122"/>
              </a:rPr>
              <a:t>增值后送入暂存器</a:t>
            </a:r>
            <a:r>
              <a:rPr lang="en-US" altLang="zh-CN" sz="2000" b="0">
                <a:latin typeface="Calibri" panose="020F0502020204030204" charset="0"/>
                <a:cs typeface="Calibri" panose="020F0502020204030204" charset="0"/>
              </a:rPr>
              <a:t>Y</a:t>
            </a:r>
            <a:r>
              <a:rPr lang="zh-CN" altLang="en-US" sz="2000" b="0">
                <a:latin typeface="宋体" panose="02010600030101010101" pitchFamily="2" charset="-122"/>
                <a:ea typeface="宋体" panose="02010600030101010101" pitchFamily="2" charset="-122"/>
                <a:cs typeface="宋体" panose="02010600030101010101" pitchFamily="2" charset="-122"/>
              </a:rPr>
              <a:t>。</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marL="0" indent="0"/>
            <a:r>
              <a:rPr lang="en-US" altLang="zh-CN" sz="2000" b="0">
                <a:latin typeface="宋体" panose="02010600030101010101" pitchFamily="2" charset="-122"/>
                <a:ea typeface="宋体" panose="02010600030101010101" pitchFamily="2" charset="-122"/>
                <a:cs typeface="宋体" panose="02010600030101010101" pitchFamily="2" charset="-122"/>
              </a:rPr>
              <a:t>② </a:t>
            </a:r>
            <a:r>
              <a:rPr lang="zh-CN" altLang="en-US" sz="2000" b="0">
                <a:latin typeface="宋体" panose="02010600030101010101" pitchFamily="2" charset="-122"/>
                <a:ea typeface="宋体" panose="02010600030101010101" pitchFamily="2" charset="-122"/>
                <a:cs typeface="宋体" panose="02010600030101010101" pitchFamily="2" charset="-122"/>
              </a:rPr>
              <a:t>暂存器</a:t>
            </a:r>
            <a:r>
              <a:rPr lang="en-US" altLang="zh-CN" sz="2000" b="0">
                <a:latin typeface="宋体" panose="02010600030101010101" pitchFamily="2" charset="-122"/>
                <a:ea typeface="宋体" panose="02010600030101010101" pitchFamily="2" charset="-122"/>
                <a:cs typeface="宋体" panose="02010600030101010101" pitchFamily="2" charset="-122"/>
              </a:rPr>
              <a:t>Y</a:t>
            </a:r>
            <a:r>
              <a:rPr lang="zh-CN" altLang="en-US" sz="2000" b="0">
                <a:latin typeface="宋体" panose="02010600030101010101" pitchFamily="2" charset="-122"/>
                <a:ea typeface="宋体" panose="02010600030101010101" pitchFamily="2" charset="-122"/>
                <a:cs typeface="宋体" panose="02010600030101010101" pitchFamily="2" charset="-122"/>
              </a:rPr>
              <a:t>的内容送回</a:t>
            </a:r>
            <a:r>
              <a:rPr lang="en-US" altLang="zh-CN" sz="2000" b="0">
                <a:latin typeface="Calibri" panose="020F0502020204030204" charset="0"/>
                <a:cs typeface="Calibri" panose="020F0502020204030204" charset="0"/>
              </a:rPr>
              <a:t>PC</a:t>
            </a:r>
            <a:r>
              <a:rPr lang="zh-CN" altLang="en-US" sz="2000" b="0">
                <a:latin typeface="宋体" panose="02010600030101010101" pitchFamily="2" charset="-122"/>
                <a:ea typeface="宋体" panose="02010600030101010101" pitchFamily="2" charset="-122"/>
                <a:cs typeface="宋体" panose="02010600030101010101" pitchFamily="2" charset="-122"/>
              </a:rPr>
              <a:t>，完成</a:t>
            </a:r>
            <a:r>
              <a:rPr lang="en-US" altLang="zh-CN" sz="2000" b="0">
                <a:latin typeface="Calibri" panose="020F0502020204030204" charset="0"/>
                <a:cs typeface="Calibri" panose="020F0502020204030204" charset="0"/>
              </a:rPr>
              <a:t>PC</a:t>
            </a:r>
            <a:r>
              <a:rPr lang="zh-CN" altLang="en-US" sz="2000" b="0">
                <a:latin typeface="宋体" panose="02010600030101010101" pitchFamily="2" charset="-122"/>
                <a:ea typeface="宋体" panose="02010600030101010101" pitchFamily="2" charset="-122"/>
                <a:cs typeface="宋体" panose="02010600030101010101" pitchFamily="2" charset="-122"/>
              </a:rPr>
              <a:t>增值。执行指令：</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marL="0" indent="0"/>
            <a:r>
              <a:rPr lang="en-US" altLang="zh-CN" sz="2000" b="0">
                <a:latin typeface="宋体" panose="02010600030101010101" pitchFamily="2" charset="-122"/>
                <a:ea typeface="宋体" panose="02010600030101010101" pitchFamily="2" charset="-122"/>
                <a:cs typeface="宋体" panose="02010600030101010101" pitchFamily="2" charset="-122"/>
              </a:rPr>
              <a:t>③ </a:t>
            </a:r>
            <a:r>
              <a:rPr lang="zh-CN" altLang="en-US" sz="2000" b="0">
                <a:latin typeface="宋体" panose="02010600030101010101" pitchFamily="2" charset="-122"/>
                <a:ea typeface="宋体" panose="02010600030101010101" pitchFamily="2" charset="-122"/>
                <a:cs typeface="宋体" panose="02010600030101010101" pitchFamily="2" charset="-122"/>
              </a:rPr>
              <a:t>先将</a:t>
            </a:r>
            <a:r>
              <a:rPr lang="en-US" altLang="zh-CN" sz="2000" b="0">
                <a:latin typeface="宋体" panose="02010600030101010101" pitchFamily="2" charset="-122"/>
                <a:ea typeface="宋体" panose="02010600030101010101" pitchFamily="2" charset="-122"/>
                <a:cs typeface="宋体" panose="02010600030101010101" pitchFamily="2" charset="-122"/>
              </a:rPr>
              <a:t>rs</a:t>
            </a:r>
            <a:r>
              <a:rPr lang="zh-CN" altLang="en-US" sz="2000" b="0">
                <a:latin typeface="宋体" panose="02010600030101010101" pitchFamily="2" charset="-122"/>
                <a:ea typeface="宋体" panose="02010600030101010101" pitchFamily="2" charset="-122"/>
                <a:cs typeface="宋体" panose="02010600030101010101" pitchFamily="2" charset="-122"/>
              </a:rPr>
              <a:t>和</a:t>
            </a:r>
            <a:r>
              <a:rPr lang="en-US" altLang="zh-CN" sz="2000" b="0">
                <a:latin typeface="Calibri" panose="020F0502020204030204" charset="0"/>
                <a:cs typeface="Calibri" panose="020F0502020204030204" charset="0"/>
              </a:rPr>
              <a:t>rt</a:t>
            </a:r>
            <a:r>
              <a:rPr lang="zh-CN" altLang="en-US" sz="2000" b="0">
                <a:latin typeface="宋体" panose="02010600030101010101" pitchFamily="2" charset="-122"/>
                <a:ea typeface="宋体" panose="02010600030101010101" pitchFamily="2" charset="-122"/>
                <a:cs typeface="宋体" panose="02010600030101010101" pitchFamily="2" charset="-122"/>
              </a:rPr>
              <a:t>的内容送</a:t>
            </a:r>
            <a:r>
              <a:rPr lang="en-US" altLang="zh-CN" sz="2000" b="0">
                <a:latin typeface="Calibri" panose="020F0502020204030204" charset="0"/>
                <a:cs typeface="Calibri" panose="020F0502020204030204" charset="0"/>
              </a:rPr>
              <a:t>ALU</a:t>
            </a:r>
            <a:r>
              <a:rPr lang="zh-CN" altLang="en-US" sz="2000" b="0">
                <a:latin typeface="宋体" panose="02010600030101010101" pitchFamily="2" charset="-122"/>
                <a:ea typeface="宋体" panose="02010600030101010101" pitchFamily="2" charset="-122"/>
                <a:cs typeface="宋体" panose="02010600030101010101" pitchFamily="2" charset="-122"/>
              </a:rPr>
              <a:t>，完成“</a:t>
            </a:r>
            <a:r>
              <a:rPr lang="en-US" altLang="zh-CN" sz="2000" b="0">
                <a:latin typeface="Calibri" panose="020F0502020204030204" charset="0"/>
                <a:cs typeface="Calibri" panose="020F0502020204030204" charset="0"/>
              </a:rPr>
              <a:t>+</a:t>
            </a:r>
            <a:r>
              <a:rPr lang="en-US" altLang="zh-CN" sz="2000" b="0">
                <a:latin typeface="宋体" panose="02010600030101010101" pitchFamily="2" charset="-122"/>
                <a:ea typeface="宋体" panose="02010600030101010101" pitchFamily="2" charset="-122"/>
                <a:cs typeface="宋体" panose="02010600030101010101" pitchFamily="2" charset="-122"/>
              </a:rPr>
              <a:t>”</a:t>
            </a:r>
            <a:r>
              <a:rPr lang="zh-CN" altLang="en-US" sz="2000" b="0">
                <a:latin typeface="宋体" panose="02010600030101010101" pitchFamily="2" charset="-122"/>
                <a:ea typeface="宋体" panose="02010600030101010101" pitchFamily="2" charset="-122"/>
                <a:cs typeface="宋体" panose="02010600030101010101" pitchFamily="2" charset="-122"/>
              </a:rPr>
              <a:t>运算后，送入</a:t>
            </a:r>
            <a:r>
              <a:rPr lang="en-US" altLang="zh-CN" sz="2000" b="0">
                <a:latin typeface="Calibri" panose="020F0502020204030204" charset="0"/>
                <a:cs typeface="Calibri" panose="020F0502020204030204" charset="0"/>
              </a:rPr>
              <a:t>Y</a:t>
            </a:r>
            <a:r>
              <a:rPr lang="zh-CN" altLang="en-US" sz="2000" b="0">
                <a:latin typeface="宋体" panose="02010600030101010101" pitchFamily="2" charset="-122"/>
                <a:ea typeface="宋体" panose="02010600030101010101" pitchFamily="2" charset="-122"/>
                <a:cs typeface="宋体" panose="02010600030101010101" pitchFamily="2" charset="-122"/>
              </a:rPr>
              <a:t>。</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marL="0" indent="0"/>
            <a:r>
              <a:rPr lang="en-US" altLang="zh-CN" sz="2000" b="0">
                <a:latin typeface="宋体" panose="02010600030101010101" pitchFamily="2" charset="-122"/>
                <a:ea typeface="宋体" panose="02010600030101010101" pitchFamily="2" charset="-122"/>
                <a:cs typeface="宋体" panose="02010600030101010101" pitchFamily="2" charset="-122"/>
              </a:rPr>
              <a:t>④ </a:t>
            </a:r>
            <a:r>
              <a:rPr lang="zh-CN" altLang="en-US" sz="2000" b="0">
                <a:latin typeface="宋体" panose="02010600030101010101" pitchFamily="2" charset="-122"/>
                <a:ea typeface="宋体" panose="02010600030101010101" pitchFamily="2" charset="-122"/>
                <a:cs typeface="宋体" panose="02010600030101010101" pitchFamily="2" charset="-122"/>
              </a:rPr>
              <a:t>将</a:t>
            </a:r>
            <a:r>
              <a:rPr lang="en-US" altLang="zh-CN" sz="2000" b="0">
                <a:latin typeface="宋体" panose="02010600030101010101" pitchFamily="2" charset="-122"/>
                <a:ea typeface="宋体" panose="02010600030101010101" pitchFamily="2" charset="-122"/>
                <a:cs typeface="宋体" panose="02010600030101010101" pitchFamily="2" charset="-122"/>
              </a:rPr>
              <a:t>Y</a:t>
            </a:r>
            <a:r>
              <a:rPr lang="zh-CN" altLang="en-US" sz="2000" b="0">
                <a:latin typeface="宋体" panose="02010600030101010101" pitchFamily="2" charset="-122"/>
                <a:ea typeface="宋体" panose="02010600030101010101" pitchFamily="2" charset="-122"/>
                <a:cs typeface="宋体" panose="02010600030101010101" pitchFamily="2" charset="-122"/>
              </a:rPr>
              <a:t>中内容写回</a:t>
            </a:r>
            <a:r>
              <a:rPr lang="en-US" altLang="zh-CN" sz="2000" b="0">
                <a:latin typeface="Calibri" panose="020F0502020204030204" charset="0"/>
                <a:cs typeface="Calibri" panose="020F0502020204030204" charset="0"/>
              </a:rPr>
              <a:t>Rd</a:t>
            </a:r>
            <a:r>
              <a:rPr lang="zh-CN" altLang="en-US" sz="2000" b="0">
                <a:latin typeface="宋体" panose="02010600030101010101" pitchFamily="2" charset="-122"/>
                <a:ea typeface="宋体" panose="02010600030101010101" pitchFamily="2" charset="-122"/>
                <a:cs typeface="宋体" panose="02010600030101010101" pitchFamily="2" charset="-122"/>
              </a:rPr>
              <a:t>。</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marL="0" indent="0"/>
            <a:r>
              <a:rPr lang="en-US" altLang="zh-CN" sz="2000" b="0">
                <a:latin typeface="宋体" panose="02010600030101010101" pitchFamily="2" charset="-122"/>
                <a:ea typeface="宋体" panose="02010600030101010101" pitchFamily="2" charset="-122"/>
                <a:cs typeface="宋体" panose="02010600030101010101" pitchFamily="2" charset="-122"/>
              </a:rPr>
              <a:t>Addu</a:t>
            </a:r>
            <a:r>
              <a:rPr lang="zh-CN" altLang="en-US" sz="2000" b="0">
                <a:latin typeface="宋体" panose="02010600030101010101" pitchFamily="2" charset="-122"/>
                <a:ea typeface="宋体" panose="02010600030101010101" pitchFamily="2" charset="-122"/>
                <a:cs typeface="宋体" panose="02010600030101010101" pitchFamily="2" charset="-122"/>
              </a:rPr>
              <a:t>指令流程图结束。</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    </a:t>
            </a:r>
            <a:r>
              <a:t>指令流程图</a:t>
            </a:r>
          </a:p>
        </p:txBody>
      </p:sp>
      <p:pic>
        <p:nvPicPr>
          <p:cNvPr id="46" name="图片 4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3445" y="1630045"/>
            <a:ext cx="1602105" cy="4418330"/>
          </a:xfrm>
          <a:prstGeom prst="rect">
            <a:avLst/>
          </a:prstGeom>
        </p:spPr>
      </p:pic>
      <p:pic>
        <p:nvPicPr>
          <p:cNvPr id="55" name="图片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8345" y="1630045"/>
            <a:ext cx="1588135" cy="4407535"/>
          </a:xfrm>
          <a:prstGeom prst="rect">
            <a:avLst/>
          </a:prstGeom>
        </p:spPr>
      </p:pic>
      <p:pic>
        <p:nvPicPr>
          <p:cNvPr id="50204" name="图片 502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6555" y="1630045"/>
            <a:ext cx="2573655" cy="4407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    </a:t>
            </a:r>
            <a:r>
              <a:t>指令流程图</a:t>
            </a:r>
          </a:p>
        </p:txBody>
      </p:sp>
      <p:pic>
        <p:nvPicPr>
          <p:cNvPr id="50209" name="图片 5020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86205" y="1564005"/>
            <a:ext cx="2619375" cy="4451985"/>
          </a:xfrm>
          <a:prstGeom prst="rect">
            <a:avLst/>
          </a:prstGeom>
        </p:spPr>
      </p:pic>
      <p:pic>
        <p:nvPicPr>
          <p:cNvPr id="50227" name="图片 5022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4250" y="1564640"/>
            <a:ext cx="2597150" cy="4451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    </a:t>
            </a:r>
            <a:r>
              <a:t>指令流程图</a:t>
            </a:r>
          </a:p>
        </p:txBody>
      </p:sp>
      <p:pic>
        <p:nvPicPr>
          <p:cNvPr id="50229" name="图片 5022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40155" y="1466215"/>
            <a:ext cx="3041015" cy="4471670"/>
          </a:xfrm>
          <a:prstGeom prst="rect">
            <a:avLst/>
          </a:prstGeom>
        </p:spPr>
      </p:pic>
      <p:pic>
        <p:nvPicPr>
          <p:cNvPr id="50231" name="图片 502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7110" y="1466215"/>
            <a:ext cx="3879850" cy="42437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    </a:t>
            </a:r>
            <a:r>
              <a:t>编排指令操作时间表</a:t>
            </a:r>
          </a:p>
        </p:txBody>
      </p:sp>
      <p:sp>
        <p:nvSpPr>
          <p:cNvPr id="100" name="文本框 99"/>
          <p:cNvSpPr txBox="1"/>
          <p:nvPr/>
        </p:nvSpPr>
        <p:spPr>
          <a:xfrm>
            <a:off x="680085" y="1977390"/>
            <a:ext cx="2094230" cy="3169285"/>
          </a:xfrm>
          <a:prstGeom prst="rect">
            <a:avLst/>
          </a:prstGeom>
          <a:noFill/>
          <a:ln w="9525">
            <a:noFill/>
          </a:ln>
        </p:spPr>
        <p:txBody>
          <a:bodyPr wrap="square">
            <a:spAutoFit/>
          </a:bodyPr>
          <a:p>
            <a:pPr marL="342900" indent="-342900">
              <a:buFont typeface="Wingdings" panose="05000000000000000000" charset="0"/>
              <a:buChar char=""/>
            </a:pPr>
            <a:r>
              <a:rPr lang="zh-CN" altLang="en-US" sz="2000" b="0">
                <a:latin typeface="微软雅黑" panose="020B0503020204020204" pitchFamily="34" charset="-122"/>
                <a:ea typeface="微软雅黑" panose="020B0503020204020204" pitchFamily="34" charset="-122"/>
                <a:cs typeface="宋体" panose="02010600030101010101" pitchFamily="2" charset="-122"/>
              </a:rPr>
              <a:t>先将数据通路中的所有控制信号列出一张表，再依据每条指令的操作流程图，结合数据通路，将每条指令执行时所需的控制信号填入表中。</a:t>
            </a:r>
            <a:endParaRPr lang="zh-CN" altLang="en-US" sz="2000" b="0">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0" name="表格 -1"/>
          <p:cNvGraphicFramePr/>
          <p:nvPr/>
        </p:nvGraphicFramePr>
        <p:xfrm>
          <a:off x="3768090" y="371475"/>
          <a:ext cx="4267835" cy="6339840"/>
        </p:xfrm>
        <a:graphic>
          <a:graphicData uri="http://schemas.openxmlformats.org/drawingml/2006/table">
            <a:tbl>
              <a:tblPr firstRow="1" bandRow="1">
                <a:tableStyleId>{5940675A-B579-460E-94D1-54222C63F5DA}</a:tableStyleId>
              </a:tblPr>
              <a:tblGrid>
                <a:gridCol w="1192530"/>
                <a:gridCol w="3075305"/>
              </a:tblGrid>
              <a:tr h="396875">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控制信号（微操作）</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控制信号说明</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PCout</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PC</a:t>
                      </a:r>
                      <a:r>
                        <a:rPr lang="zh-CN" altLang="en-US" sz="1600" b="0">
                          <a:latin typeface="宋体" panose="02010600030101010101" pitchFamily="2" charset="-122"/>
                          <a:ea typeface="宋体" panose="02010600030101010101" pitchFamily="2" charset="-122"/>
                          <a:cs typeface="宋体" panose="02010600030101010101" pitchFamily="2" charset="-122"/>
                        </a:rPr>
                        <a:t>输出控制信号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135">
                <a:tc>
                  <a:txBody>
                    <a:bodyPr/>
                    <a:p>
                      <a:pPr indent="0">
                        <a:buNone/>
                      </a:pPr>
                      <a:r>
                        <a:rPr lang="en-US" altLang="zh-CN" sz="1600" b="0">
                          <a:latin typeface="Courier New" panose="02070309020205020404" charset="0"/>
                          <a:cs typeface="Courier New" panose="02070309020205020404" charset="0"/>
                        </a:rPr>
                        <a:t> M</a:t>
                      </a:r>
                      <a:r>
                        <a:rPr lang="en-US" altLang="zh-CN" sz="1600" b="0">
                          <a:latin typeface="宋体" panose="02010600030101010101" pitchFamily="2" charset="-122"/>
                          <a:ea typeface="宋体" panose="02010600030101010101" pitchFamily="2" charset="-122"/>
                          <a:cs typeface="宋体" panose="02010600030101010101" pitchFamily="2" charset="-122"/>
                        </a:rPr>
                        <a:t>2</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MUX2</a:t>
                      </a:r>
                      <a:r>
                        <a:rPr lang="zh-CN" altLang="en-US" sz="1600" b="0">
                          <a:latin typeface="宋体" panose="02010600030101010101" pitchFamily="2" charset="-122"/>
                          <a:ea typeface="宋体" panose="02010600030101010101" pitchFamily="2" charset="-122"/>
                          <a:cs typeface="宋体" panose="02010600030101010101" pitchFamily="2" charset="-122"/>
                        </a:rPr>
                        <a:t>选择器控制信号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M_R</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t>
                      </a:r>
                      <a:r>
                        <a:rPr lang="zh-CN" altLang="en-US" sz="1600" b="0">
                          <a:latin typeface="宋体" panose="02010600030101010101" pitchFamily="2" charset="-122"/>
                          <a:ea typeface="宋体" panose="02010600030101010101" pitchFamily="2" charset="-122"/>
                          <a:cs typeface="宋体" panose="02010600030101010101" pitchFamily="2" charset="-122"/>
                        </a:rPr>
                        <a:t>主存储器读信号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IRin</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t>
                      </a:r>
                      <a:r>
                        <a:rPr lang="zh-CN" altLang="en-US" sz="1600" b="0">
                          <a:latin typeface="宋体" panose="02010600030101010101" pitchFamily="2" charset="-122"/>
                          <a:ea typeface="宋体" panose="02010600030101010101" pitchFamily="2" charset="-122"/>
                          <a:cs typeface="宋体" panose="02010600030101010101" pitchFamily="2" charset="-122"/>
                        </a:rPr>
                        <a:t>指令存储器打入信号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PCin</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PC</a:t>
                      </a:r>
                      <a:r>
                        <a:rPr lang="zh-CN" altLang="en-US" sz="1600" b="0">
                          <a:latin typeface="宋体" panose="02010600030101010101" pitchFamily="2" charset="-122"/>
                          <a:ea typeface="宋体" panose="02010600030101010101" pitchFamily="2" charset="-122"/>
                          <a:cs typeface="宋体" panose="02010600030101010101" pitchFamily="2" charset="-122"/>
                        </a:rPr>
                        <a:t>打入信号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Rsc4-0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Rs</a:t>
                      </a:r>
                      <a:r>
                        <a:rPr lang="zh-CN" altLang="en-US" sz="1600" b="0">
                          <a:latin typeface="宋体" panose="02010600030101010101" pitchFamily="2" charset="-122"/>
                          <a:ea typeface="宋体" panose="02010600030101010101" pitchFamily="2" charset="-122"/>
                          <a:cs typeface="宋体" panose="02010600030101010101" pitchFamily="2" charset="-122"/>
                        </a:rPr>
                        <a:t>寄存器选择输入控制端</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Rtc4-0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Rt</a:t>
                      </a:r>
                      <a:r>
                        <a:rPr lang="zh-CN" altLang="en-US" sz="1600" b="0">
                          <a:latin typeface="宋体" panose="02010600030101010101" pitchFamily="2" charset="-122"/>
                          <a:ea typeface="宋体" panose="02010600030101010101" pitchFamily="2" charset="-122"/>
                          <a:cs typeface="宋体" panose="02010600030101010101" pitchFamily="2" charset="-122"/>
                        </a:rPr>
                        <a:t>寄存器选择输入控制端</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876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Rs_R</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Rs</a:t>
                      </a:r>
                      <a:r>
                        <a:rPr lang="zh-CN" altLang="en-US" sz="1600" b="0">
                          <a:latin typeface="宋体" panose="02010600030101010101" pitchFamily="2" charset="-122"/>
                          <a:ea typeface="宋体" panose="02010600030101010101" pitchFamily="2" charset="-122"/>
                          <a:cs typeface="宋体" panose="02010600030101010101" pitchFamily="2" charset="-122"/>
                        </a:rPr>
                        <a:t>读信号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Rt_R</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Rt</a:t>
                      </a:r>
                      <a:r>
                        <a:rPr lang="zh-CN" altLang="en-US" sz="1600" b="0">
                          <a:latin typeface="宋体" panose="02010600030101010101" pitchFamily="2" charset="-122"/>
                          <a:ea typeface="宋体" panose="02010600030101010101" pitchFamily="2" charset="-122"/>
                          <a:cs typeface="宋体" panose="02010600030101010101" pitchFamily="2" charset="-122"/>
                        </a:rPr>
                        <a:t>读信号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M3_1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MUX3</a:t>
                      </a:r>
                      <a:r>
                        <a:rPr lang="zh-CN" altLang="en-US" sz="1600" b="0">
                          <a:latin typeface="宋体" panose="02010600030101010101" pitchFamily="2" charset="-122"/>
                          <a:ea typeface="宋体" panose="02010600030101010101" pitchFamily="2" charset="-122"/>
                          <a:cs typeface="宋体" panose="02010600030101010101" pitchFamily="2" charset="-122"/>
                        </a:rPr>
                        <a:t>选择器控制信号</a:t>
                      </a: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M3_0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MUX3</a:t>
                      </a:r>
                      <a:r>
                        <a:rPr lang="zh-CN" altLang="en-US" sz="1600" b="0">
                          <a:latin typeface="宋体" panose="02010600030101010101" pitchFamily="2" charset="-122"/>
                          <a:ea typeface="宋体" panose="02010600030101010101" pitchFamily="2" charset="-122"/>
                          <a:cs typeface="宋体" panose="02010600030101010101" pitchFamily="2" charset="-122"/>
                        </a:rPr>
                        <a:t>选择器控制信号</a:t>
                      </a: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M4_1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MUX4</a:t>
                      </a:r>
                      <a:r>
                        <a:rPr lang="zh-CN" altLang="en-US" sz="1600" b="0">
                          <a:latin typeface="宋体" panose="02010600030101010101" pitchFamily="2" charset="-122"/>
                          <a:ea typeface="宋体" panose="02010600030101010101" pitchFamily="2" charset="-122"/>
                          <a:cs typeface="宋体" panose="02010600030101010101" pitchFamily="2" charset="-122"/>
                        </a:rPr>
                        <a:t>选择器控制信号</a:t>
                      </a: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M4_0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MUX4</a:t>
                      </a:r>
                      <a:r>
                        <a:rPr lang="zh-CN" altLang="en-US" sz="1600" b="0">
                          <a:latin typeface="宋体" panose="02010600030101010101" pitchFamily="2" charset="-122"/>
                          <a:ea typeface="宋体" panose="02010600030101010101" pitchFamily="2" charset="-122"/>
                          <a:cs typeface="宋体" panose="02010600030101010101" pitchFamily="2" charset="-122"/>
                        </a:rPr>
                        <a:t>选择器控制信号</a:t>
                      </a: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ALUC2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ALU</a:t>
                      </a:r>
                      <a:r>
                        <a:rPr lang="zh-CN" altLang="en-US" sz="1600" b="0">
                          <a:latin typeface="宋体" panose="02010600030101010101" pitchFamily="2" charset="-122"/>
                          <a:ea typeface="宋体" panose="02010600030101010101" pitchFamily="2" charset="-122"/>
                          <a:cs typeface="宋体" panose="02010600030101010101" pitchFamily="2" charset="-122"/>
                        </a:rPr>
                        <a:t>控制端</a:t>
                      </a:r>
                      <a:r>
                        <a:rPr lang="en-US" altLang="zh-CN" sz="1600" b="0">
                          <a:latin typeface="宋体" panose="02010600030101010101" pitchFamily="2" charset="-122"/>
                          <a:ea typeface="宋体" panose="02010600030101010101" pitchFamily="2" charset="-122"/>
                          <a:cs typeface="宋体" panose="02010600030101010101" pitchFamily="2" charset="-122"/>
                        </a:rPr>
                        <a:t>2</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13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ALUC1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ALU</a:t>
                      </a:r>
                      <a:r>
                        <a:rPr lang="zh-CN" altLang="en-US" sz="1600" b="0">
                          <a:latin typeface="宋体" panose="02010600030101010101" pitchFamily="2" charset="-122"/>
                          <a:ea typeface="宋体" panose="02010600030101010101" pitchFamily="2" charset="-122"/>
                          <a:cs typeface="宋体" panose="02010600030101010101" pitchFamily="2" charset="-122"/>
                        </a:rPr>
                        <a:t>控制端</a:t>
                      </a: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ALUC0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ALU</a:t>
                      </a:r>
                      <a:r>
                        <a:rPr lang="zh-CN" altLang="en-US" sz="1600" b="0">
                          <a:latin typeface="宋体" panose="02010600030101010101" pitchFamily="2" charset="-122"/>
                          <a:ea typeface="宋体" panose="02010600030101010101" pitchFamily="2" charset="-122"/>
                          <a:cs typeface="宋体" panose="02010600030101010101" pitchFamily="2" charset="-122"/>
                        </a:rPr>
                        <a:t>控制端</a:t>
                      </a: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Yin</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Y</a:t>
                      </a:r>
                      <a:r>
                        <a:rPr lang="zh-CN" altLang="en-US" sz="1600" b="0">
                          <a:latin typeface="宋体" panose="02010600030101010101" pitchFamily="2" charset="-122"/>
                          <a:ea typeface="宋体" panose="02010600030101010101" pitchFamily="2" charset="-122"/>
                          <a:cs typeface="宋体" panose="02010600030101010101" pitchFamily="2" charset="-122"/>
                        </a:rPr>
                        <a:t>暂存器打入信号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Yout</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Y</a:t>
                      </a:r>
                      <a:r>
                        <a:rPr lang="zh-CN" altLang="en-US" sz="1600" b="0">
                          <a:latin typeface="宋体" panose="02010600030101010101" pitchFamily="2" charset="-122"/>
                          <a:ea typeface="宋体" panose="02010600030101010101" pitchFamily="2" charset="-122"/>
                          <a:cs typeface="宋体" panose="02010600030101010101" pitchFamily="2" charset="-122"/>
                        </a:rPr>
                        <a:t>暂存器输出信号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M5</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Rdc4_0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Rd</a:t>
                      </a:r>
                      <a:r>
                        <a:rPr lang="zh-CN" altLang="en-US" sz="1600" b="0">
                          <a:latin typeface="宋体" panose="02010600030101010101" pitchFamily="2" charset="-122"/>
                          <a:ea typeface="宋体" panose="02010600030101010101" pitchFamily="2" charset="-122"/>
                          <a:cs typeface="宋体" panose="02010600030101010101" pitchFamily="2" charset="-122"/>
                        </a:rPr>
                        <a:t>寄存器选择输入控制端</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113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Rd_W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Rd</a:t>
                      </a:r>
                      <a:r>
                        <a:rPr lang="zh-CN" altLang="en-US" sz="1600" b="0">
                          <a:latin typeface="宋体" panose="02010600030101010101" pitchFamily="2" charset="-122"/>
                          <a:ea typeface="宋体" panose="02010600030101010101" pitchFamily="2" charset="-122"/>
                          <a:cs typeface="宋体" panose="02010600030101010101" pitchFamily="2" charset="-122"/>
                        </a:rPr>
                        <a:t>写信号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M_W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t>
                      </a:r>
                      <a:r>
                        <a:rPr lang="zh-CN" altLang="en-US" sz="1600" b="0">
                          <a:latin typeface="宋体" panose="02010600030101010101" pitchFamily="2" charset="-122"/>
                          <a:ea typeface="宋体" panose="02010600030101010101" pitchFamily="2" charset="-122"/>
                          <a:cs typeface="宋体" panose="02010600030101010101" pitchFamily="2" charset="-122"/>
                        </a:rPr>
                        <a:t>主存储器写信号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MUX1</a:t>
                      </a:r>
                      <a:r>
                        <a:rPr lang="zh-CN" altLang="en-US" sz="1600" b="0">
                          <a:latin typeface="宋体" panose="02010600030101010101" pitchFamily="2" charset="-122"/>
                          <a:ea typeface="宋体" panose="02010600030101010101" pitchFamily="2" charset="-122"/>
                          <a:cs typeface="宋体" panose="02010600030101010101" pitchFamily="2" charset="-122"/>
                        </a:rPr>
                        <a:t>选择器控制信号</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S</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S=1</a:t>
                      </a:r>
                      <a:r>
                        <a:rPr lang="zh-CN" altLang="en-US" sz="1600" b="0">
                          <a:latin typeface="宋体" panose="02010600030101010101" pitchFamily="2" charset="-122"/>
                          <a:ea typeface="宋体" panose="02010600030101010101" pitchFamily="2" charset="-122"/>
                          <a:cs typeface="宋体" panose="02010600030101010101" pitchFamily="2" charset="-122"/>
                        </a:rPr>
                        <a:t>符号扩展，</a:t>
                      </a:r>
                      <a:r>
                        <a:rPr lang="en-US" altLang="zh-CN" sz="1600" b="0">
                          <a:latin typeface="宋体" panose="02010600030101010101" pitchFamily="2" charset="-122"/>
                          <a:ea typeface="宋体" panose="02010600030101010101" pitchFamily="2" charset="-122"/>
                          <a:cs typeface="宋体" panose="02010600030101010101" pitchFamily="2" charset="-122"/>
                        </a:rPr>
                        <a:t>S=0</a:t>
                      </a:r>
                      <a:r>
                        <a:rPr lang="zh-CN" altLang="en-US" sz="1600" b="0">
                          <a:latin typeface="宋体" panose="02010600030101010101" pitchFamily="2" charset="-122"/>
                          <a:ea typeface="宋体" panose="02010600030101010101" pitchFamily="2" charset="-122"/>
                          <a:cs typeface="宋体" panose="02010600030101010101" pitchFamily="2" charset="-122"/>
                        </a:rPr>
                        <a:t>高位扩展“</a:t>
                      </a: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文本框 2"/>
          <p:cNvSpPr txBox="1"/>
          <p:nvPr/>
        </p:nvSpPr>
        <p:spPr>
          <a:xfrm>
            <a:off x="3768090" y="46355"/>
            <a:ext cx="5080000" cy="337185"/>
          </a:xfrm>
          <a:prstGeom prst="rect">
            <a:avLst/>
          </a:prstGeom>
          <a:noFill/>
          <a:ln w="9525">
            <a:noFill/>
          </a:ln>
        </p:spPr>
        <p:txBody>
          <a:bodyPr>
            <a:spAutoFit/>
          </a:bodyPr>
          <a:p>
            <a:pPr marL="0" indent="0"/>
            <a:r>
              <a:rPr lang="en-US" altLang="zh-CN" sz="1600" b="1">
                <a:latin typeface="宋体" panose="02010600030101010101" pitchFamily="2" charset="-122"/>
                <a:ea typeface="宋体" panose="02010600030101010101" pitchFamily="2" charset="-122"/>
                <a:cs typeface="宋体" panose="02010600030101010101" pitchFamily="2" charset="-122"/>
              </a:rPr>
              <a:t>8</a:t>
            </a:r>
            <a:r>
              <a:rPr lang="zh-CN" altLang="en-US" sz="1600" b="1">
                <a:latin typeface="宋体" panose="02010600030101010101" pitchFamily="2" charset="-122"/>
                <a:ea typeface="宋体" panose="02010600030101010101" pitchFamily="2" charset="-122"/>
                <a:cs typeface="宋体" panose="02010600030101010101" pitchFamily="2" charset="-122"/>
              </a:rPr>
              <a:t>条指令控制信号表：</a:t>
            </a:r>
            <a:endParaRPr lang="zh-CN" altLang="en-US" sz="1600"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1950" y="1176655"/>
            <a:ext cx="8378190" cy="4615815"/>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指令功能：</a:t>
            </a:r>
            <a:r>
              <a:rPr lang="zh-CN" altLang="en-US" sz="2000" dirty="0">
                <a:solidFill>
                  <a:srgbClr val="04619D"/>
                </a:solidFill>
                <a:latin typeface="微软雅黑" panose="020B0503020204020204" pitchFamily="34" charset="-122"/>
                <a:ea typeface="微软雅黑" panose="020B0503020204020204" pitchFamily="34" charset="-122"/>
              </a:rPr>
              <a:t>rd ← rs + rt；将通用寄存器中的32位数据rs与rt相加产生一个32位数据存入目标寄存器rd。</a:t>
            </a: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指令格式：</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完成 ADDU指令功能所需的操作：</a:t>
            </a:r>
            <a:r>
              <a:rPr lang="zh-CN" altLang="en-US" sz="2000" dirty="0">
                <a:solidFill>
                  <a:srgbClr val="04619D"/>
                </a:solidFill>
                <a:latin typeface="微软雅黑" panose="020B0503020204020204" pitchFamily="34" charset="-122"/>
                <a:ea typeface="微软雅黑" panose="020B0503020204020204" pitchFamily="34" charset="-122"/>
              </a:rPr>
              <a:t>IMEM←PC（取指令）、Rd←Rs+Rt（执行指令） 、PC←NPC（NPC的功能完成PC+4 增值）</a:t>
            </a: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根据指令操作, 确定完成操作所需部件：</a:t>
            </a:r>
            <a:r>
              <a:rPr lang="zh-CN" altLang="en-US" sz="2000" dirty="0">
                <a:solidFill>
                  <a:srgbClr val="04619D"/>
                </a:solidFill>
                <a:latin typeface="微软雅黑" panose="020B0503020204020204" pitchFamily="34" charset="-122"/>
                <a:ea typeface="微软雅黑" panose="020B0503020204020204" pitchFamily="34" charset="-122"/>
              </a:rPr>
              <a:t>PC寄存器、NPC（完成PC+4 增值）、指令存储器IMEM（存放程序代码）、寄存器堆Rs、Rt、Rd（RegFile）、ALU（完成Rs+Rt），将这些部件列成下表</a:t>
            </a:r>
            <a:r>
              <a:rPr lang="zh-CN" altLang="en-US"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algn="ctr" fontAlgn="auto">
              <a:lnSpc>
                <a:spcPct val="150000"/>
              </a:lnSpc>
              <a:spcBef>
                <a:spcPts val="0"/>
              </a:spcBef>
              <a:spcAft>
                <a:spcPts val="0"/>
              </a:spcAft>
              <a:buFont typeface="Wingdings" panose="05000000000000000000" charset="0"/>
              <a:buNone/>
              <a:defRPr/>
            </a:pPr>
            <a:r>
              <a:rPr lang="zh-CN" altLang="en-US" sz="1600" dirty="0">
                <a:solidFill>
                  <a:schemeClr val="tx1"/>
                </a:solidFill>
                <a:latin typeface="微软雅黑" panose="020B0503020204020204" pitchFamily="34" charset="-122"/>
                <a:ea typeface="微软雅黑" panose="020B0503020204020204" pitchFamily="34" charset="-122"/>
              </a:rPr>
              <a:t>表7.5.1 执行ADDU指令所需部件</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lang="zh-CN" altLang="en-US">
                <a:sym typeface="Wingdings" panose="05000000000000000000" pitchFamily="2" charset="2"/>
              </a:rPr>
              <a:t>1</a:t>
            </a:r>
            <a:r>
              <a:rPr lang="en-US" altLang="zh-CN">
                <a:sym typeface="Wingdings" panose="05000000000000000000" pitchFamily="2" charset="2"/>
              </a:rPr>
              <a:t>) </a:t>
            </a:r>
            <a:r>
              <a:rPr lang="zh-CN" altLang="en-US">
                <a:sym typeface="Wingdings" panose="05000000000000000000" pitchFamily="2" charset="2"/>
              </a:rPr>
              <a:t>ADDU Rd,Rs,Rt</a:t>
            </a:r>
            <a:endParaRPr lang="zh-CN" altLang="en-US">
              <a:sym typeface="Wingdings" panose="05000000000000000000" pitchFamily="2" charset="2"/>
            </a:endParaRPr>
          </a:p>
        </p:txBody>
      </p:sp>
      <p:pic>
        <p:nvPicPr>
          <p:cNvPr id="50180"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2031365" y="2379345"/>
            <a:ext cx="6192520" cy="721360"/>
          </a:xfrm>
          <a:prstGeom prst="rect">
            <a:avLst/>
          </a:prstGeom>
          <a:noFill/>
          <a:ln>
            <a:noFill/>
          </a:ln>
        </p:spPr>
      </p:pic>
      <p:graphicFrame>
        <p:nvGraphicFramePr>
          <p:cNvPr id="0" name="表格 -1"/>
          <p:cNvGraphicFramePr/>
          <p:nvPr/>
        </p:nvGraphicFramePr>
        <p:xfrm>
          <a:off x="1560830" y="5868035"/>
          <a:ext cx="5685790" cy="716280"/>
        </p:xfrm>
        <a:graphic>
          <a:graphicData uri="http://schemas.openxmlformats.org/drawingml/2006/table">
            <a:tbl>
              <a:tblPr firstRow="1" bandRow="1">
                <a:tableStyleId>{5940675A-B579-460E-94D1-54222C63F5DA}</a:tableStyleId>
              </a:tblPr>
              <a:tblGrid>
                <a:gridCol w="711835"/>
                <a:gridCol w="715010"/>
                <a:gridCol w="689610"/>
                <a:gridCol w="715645"/>
                <a:gridCol w="1425575"/>
                <a:gridCol w="702310"/>
                <a:gridCol w="725805"/>
              </a:tblGrid>
              <a:tr h="358140">
                <a:tc rowSpan="2">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指令</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NPC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IMEM</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R</a:t>
                      </a:r>
                      <a:r>
                        <a:rPr lang="en-US" altLang="zh-CN" sz="2000" b="0">
                          <a:latin typeface="Courier New" panose="02070309020205020404" charset="0"/>
                          <a:cs typeface="Courier New" panose="02070309020205020404" charset="0"/>
                        </a:rPr>
                        <a:t>eg</a:t>
                      </a:r>
                      <a:r>
                        <a:rPr lang="en-US" altLang="zh-CN" sz="2000" b="0">
                          <a:latin typeface="宋体" panose="02010600030101010101" pitchFamily="2" charset="-122"/>
                          <a:ea typeface="宋体" panose="02010600030101010101" pitchFamily="2" charset="-122"/>
                          <a:cs typeface="宋体" panose="02010600030101010101" pitchFamily="2" charset="-122"/>
                        </a:rPr>
                        <a:t>F</a:t>
                      </a:r>
                      <a:r>
                        <a:rPr lang="en-US" altLang="zh-CN" sz="2000" b="0">
                          <a:latin typeface="Courier New" panose="02070309020205020404" charset="0"/>
                          <a:cs typeface="Courier New" panose="02070309020205020404" charset="0"/>
                        </a:rPr>
                        <a:t>ile</a:t>
                      </a:r>
                      <a:endParaRPr lang="en-US" altLang="zh-CN" sz="2000" b="0">
                        <a:latin typeface="Courier New" panose="02070309020205020404" charset="0"/>
                        <a:ea typeface="宋体" panose="02010600030101010101" pitchFamily="2" charset="-122"/>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ALU</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581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Rd</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A</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B</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a:t>    </a:t>
            </a:r>
            <a:r>
              <a:t>编排指令操作时间表</a:t>
            </a:r>
          </a:p>
        </p:txBody>
      </p:sp>
      <p:sp>
        <p:nvSpPr>
          <p:cNvPr id="100" name="文本框 99"/>
          <p:cNvSpPr txBox="1"/>
          <p:nvPr/>
        </p:nvSpPr>
        <p:spPr>
          <a:xfrm>
            <a:off x="549910" y="1652270"/>
            <a:ext cx="2797175" cy="1014730"/>
          </a:xfrm>
          <a:prstGeom prst="rect">
            <a:avLst/>
          </a:prstGeom>
          <a:noFill/>
          <a:ln w="9525">
            <a:noFill/>
          </a:ln>
        </p:spPr>
        <p:txBody>
          <a:bodyPr wrap="square">
            <a:spAutoFit/>
          </a:bodyPr>
          <a:p>
            <a:pPr marL="342900" indent="-342900">
              <a:buFont typeface="Wingdings" panose="05000000000000000000" charset="0"/>
              <a:buChar char=""/>
            </a:pPr>
            <a:r>
              <a:rPr lang="zh-CN" altLang="en-US" sz="2000" b="0">
                <a:latin typeface="微软雅黑" panose="020B0503020204020204" pitchFamily="34" charset="-122"/>
                <a:ea typeface="微软雅黑" panose="020B0503020204020204" pitchFamily="34" charset="-122"/>
                <a:cs typeface="宋体" panose="02010600030101010101" pitchFamily="2" charset="-122"/>
              </a:rPr>
              <a:t>ADDU指令执行所需控制信号</a:t>
            </a:r>
            <a:endParaRPr lang="zh-CN" altLang="en-US" sz="2000" b="0">
              <a:latin typeface="微软雅黑" panose="020B0503020204020204" pitchFamily="34" charset="-122"/>
              <a:ea typeface="微软雅黑" panose="020B0503020204020204" pitchFamily="34" charset="-122"/>
              <a:cs typeface="宋体" panose="02010600030101010101" pitchFamily="2" charset="-122"/>
            </a:endParaRPr>
          </a:p>
          <a:p>
            <a:pPr marL="342900" indent="-342900">
              <a:buFont typeface="Wingdings" panose="05000000000000000000" charset="0"/>
              <a:buChar char=""/>
            </a:pPr>
            <a:r>
              <a:rPr lang="zh-CN" altLang="en-US" sz="2000" b="0">
                <a:latin typeface="微软雅黑" panose="020B0503020204020204" pitchFamily="34" charset="-122"/>
                <a:ea typeface="微软雅黑" panose="020B0503020204020204" pitchFamily="34" charset="-122"/>
                <a:cs typeface="宋体" panose="02010600030101010101" pitchFamily="2" charset="-122"/>
              </a:rPr>
              <a:t>ADDU Rd,Rs,Rt</a:t>
            </a:r>
            <a:endParaRPr lang="zh-CN" altLang="en-US" sz="2000" b="0">
              <a:latin typeface="微软雅黑" panose="020B0503020204020204" pitchFamily="34" charset="-122"/>
              <a:ea typeface="微软雅黑" panose="020B0503020204020204" pitchFamily="34" charset="-122"/>
              <a:cs typeface="宋体" panose="02010600030101010101" pitchFamily="2" charset="-122"/>
            </a:endParaRPr>
          </a:p>
        </p:txBody>
      </p:sp>
      <p:pic>
        <p:nvPicPr>
          <p:cNvPr id="65" name="图片 6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22655" y="2786380"/>
            <a:ext cx="1879600" cy="3627755"/>
          </a:xfrm>
          <a:prstGeom prst="rect">
            <a:avLst/>
          </a:prstGeom>
        </p:spPr>
      </p:pic>
      <p:graphicFrame>
        <p:nvGraphicFramePr>
          <p:cNvPr id="5" name="表格 4"/>
          <p:cNvGraphicFramePr/>
          <p:nvPr/>
        </p:nvGraphicFramePr>
        <p:xfrm>
          <a:off x="4042410" y="191135"/>
          <a:ext cx="3256280" cy="6339840"/>
        </p:xfrm>
        <a:graphic>
          <a:graphicData uri="http://schemas.openxmlformats.org/drawingml/2006/table">
            <a:tbl>
              <a:tblPr firstRow="1" bandRow="1">
                <a:tableStyleId>{5940675A-B579-460E-94D1-54222C63F5DA}</a:tableStyleId>
              </a:tblPr>
              <a:tblGrid>
                <a:gridCol w="939800"/>
                <a:gridCol w="381000"/>
                <a:gridCol w="327660"/>
                <a:gridCol w="814705"/>
                <a:gridCol w="793115"/>
              </a:tblGrid>
              <a:tr h="203200">
                <a:tc rowSpan="2">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控制信号（微操作）</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4">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ADDU</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21590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PCout</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Courier New" panose="02070309020205020404" charset="0"/>
                          <a:cs typeface="Courier New" panose="02070309020205020404" charset="0"/>
                        </a:rPr>
                        <a:t> M</a:t>
                      </a:r>
                      <a:r>
                        <a:rPr lang="en-US" altLang="zh-CN" sz="1600" b="0">
                          <a:latin typeface="宋体" panose="02010600030101010101" pitchFamily="2" charset="-122"/>
                          <a:ea typeface="宋体" panose="02010600030101010101" pitchFamily="2" charset="-122"/>
                          <a:cs typeface="宋体" panose="02010600030101010101" pitchFamily="2" charset="-122"/>
                        </a:rPr>
                        <a:t>2</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M_R</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IRin</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PCin</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Rsc4-0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IR25_21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Rtc4-0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IR21_16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905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Rs_R</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Rt_R</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M3_1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M3_0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M4_1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M4_0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ALUC2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ALUC1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ALUC0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Yin</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Yout</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M5</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Rdc4_0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IR15_11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Rd_W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M_W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M1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 S</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p:txBody>
          <a:bodyPr/>
          <a:p>
            <a:endParaRPr lang="zh-CN" altLang="en-US"/>
          </a:p>
        </p:txBody>
      </p:sp>
      <p:pic>
        <p:nvPicPr>
          <p:cNvPr id="66" name="图片 6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07135" y="1174750"/>
            <a:ext cx="6538595" cy="766445"/>
          </a:xfrm>
          <a:prstGeom prst="rect">
            <a:avLst/>
          </a:prstGeom>
        </p:spPr>
      </p:pic>
      <p:pic>
        <p:nvPicPr>
          <p:cNvPr id="104" name="图片 10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7390" y="2127885"/>
            <a:ext cx="7884160" cy="40843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p:txBody>
          <a:bodyPr/>
          <a:p>
            <a:pPr algn="l"/>
            <a:r>
              <a:rPr lang="en-US" altLang="zh-CN"/>
              <a:t>    </a:t>
            </a:r>
            <a:r>
              <a:rPr lang="zh-CN" altLang="en-US"/>
              <a:t>8条指令控制信号表</a:t>
            </a:r>
            <a:endParaRPr lang="zh-CN" altLang="en-US"/>
          </a:p>
        </p:txBody>
      </p:sp>
      <p:graphicFrame>
        <p:nvGraphicFramePr>
          <p:cNvPr id="2" name="表格 1"/>
          <p:cNvGraphicFramePr/>
          <p:nvPr/>
        </p:nvGraphicFramePr>
        <p:xfrm>
          <a:off x="78740" y="1183640"/>
          <a:ext cx="8986520" cy="5031740"/>
        </p:xfrm>
        <a:graphic>
          <a:graphicData uri="http://schemas.openxmlformats.org/drawingml/2006/table">
            <a:tbl>
              <a:tblPr firstRow="1" bandRow="1">
                <a:tableStyleId>{5940675A-B579-460E-94D1-54222C63F5DA}</a:tableStyleId>
              </a:tblPr>
              <a:tblGrid>
                <a:gridCol w="610235"/>
                <a:gridCol w="269875"/>
                <a:gridCol w="270510"/>
                <a:gridCol w="540385"/>
                <a:gridCol w="540385"/>
                <a:gridCol w="540385"/>
                <a:gridCol w="539750"/>
                <a:gridCol w="540385"/>
                <a:gridCol w="539750"/>
                <a:gridCol w="540385"/>
                <a:gridCol w="542290"/>
                <a:gridCol w="537845"/>
                <a:gridCol w="272415"/>
                <a:gridCol w="271145"/>
                <a:gridCol w="269240"/>
                <a:gridCol w="540385"/>
                <a:gridCol w="540385"/>
                <a:gridCol w="540385"/>
                <a:gridCol w="540385"/>
              </a:tblGrid>
              <a:tr h="433705">
                <a:tc rowSpan="2">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控制信号（微操作）</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4">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ADDU</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SUBU</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ORI</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SLL</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BEQ</a:t>
                      </a:r>
                      <a:r>
                        <a:rPr lang="zh-CN" altLang="en-US" sz="1600" b="0">
                          <a:latin typeface="宋体" panose="02010600030101010101" pitchFamily="2" charset="-122"/>
                          <a:ea typeface="宋体" panose="02010600030101010101" pitchFamily="2" charset="-122"/>
                          <a:cs typeface="宋体" panose="02010600030101010101" pitchFamily="2" charset="-122"/>
                        </a:rPr>
                        <a:t>（</a:t>
                      </a:r>
                      <a:r>
                        <a:rPr lang="en-US" altLang="zh-CN" sz="1600" b="0">
                          <a:latin typeface="宋体" panose="02010600030101010101" pitchFamily="2" charset="-122"/>
                          <a:ea typeface="宋体" panose="02010600030101010101" pitchFamily="2" charset="-122"/>
                          <a:cs typeface="宋体" panose="02010600030101010101" pitchFamily="2" charset="-122"/>
                        </a:rPr>
                        <a:t>Z=1</a:t>
                      </a:r>
                      <a:r>
                        <a:rPr lang="zh-CN" altLang="en-US" sz="1600" b="0">
                          <a:latin typeface="宋体" panose="02010600030101010101" pitchFamily="2" charset="-122"/>
                          <a:ea typeface="宋体" panose="02010600030101010101" pitchFamily="2" charset="-122"/>
                          <a:cs typeface="宋体" panose="02010600030101010101" pitchFamily="2" charset="-122"/>
                        </a:rPr>
                        <a:t>）</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J</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LW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51498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T5</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178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PCout</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Courier New" panose="02070309020205020404" charset="0"/>
                          <a:cs typeface="Courier New" panose="02070309020205020404" charset="0"/>
                        </a:rPr>
                        <a:t>M</a:t>
                      </a:r>
                      <a:r>
                        <a:rPr lang="en-US" altLang="zh-CN" sz="1600" b="0">
                          <a:latin typeface="宋体" panose="02010600030101010101" pitchFamily="2" charset="-122"/>
                          <a:ea typeface="宋体" panose="02010600030101010101" pitchFamily="2" charset="-122"/>
                          <a:cs typeface="宋体" panose="02010600030101010101" pitchFamily="2" charset="-122"/>
                        </a:rPr>
                        <a:t>2</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178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M_R</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178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IRin</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241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PCin</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483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Rsc4-0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IR25_21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IR25_21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IR25_21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IR25_21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IR25_21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IR25_21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356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Rtc4-0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IR20_16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IR20_16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IR20_16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IR20_16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IR20_16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Rs_R</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178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Rt_R</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241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M3_1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178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M3_0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305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M4_1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178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M4_0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p:txBody>
          <a:bodyPr/>
          <a:p>
            <a:pPr algn="l"/>
            <a:r>
              <a:rPr lang="en-US" altLang="zh-CN"/>
              <a:t>    </a:t>
            </a:r>
            <a:r>
              <a:rPr lang="zh-CN" altLang="en-US"/>
              <a:t>8条指令控制信号表</a:t>
            </a:r>
            <a:endParaRPr lang="zh-CN" altLang="en-US"/>
          </a:p>
        </p:txBody>
      </p:sp>
      <p:graphicFrame>
        <p:nvGraphicFramePr>
          <p:cNvPr id="5" name="表格 4"/>
          <p:cNvGraphicFramePr/>
          <p:nvPr/>
        </p:nvGraphicFramePr>
        <p:xfrm>
          <a:off x="83185" y="1708785"/>
          <a:ext cx="8977630" cy="3922395"/>
        </p:xfrm>
        <a:graphic>
          <a:graphicData uri="http://schemas.openxmlformats.org/drawingml/2006/table">
            <a:tbl>
              <a:tblPr firstRow="1" bandRow="1">
                <a:tableStyleId>{5940675A-B579-460E-94D1-54222C63F5DA}</a:tableStyleId>
              </a:tblPr>
              <a:tblGrid>
                <a:gridCol w="609600"/>
                <a:gridCol w="269875"/>
                <a:gridCol w="269875"/>
                <a:gridCol w="539750"/>
                <a:gridCol w="539750"/>
                <a:gridCol w="539750"/>
                <a:gridCol w="539750"/>
                <a:gridCol w="539750"/>
                <a:gridCol w="539750"/>
                <a:gridCol w="539750"/>
                <a:gridCol w="541338"/>
                <a:gridCol w="536575"/>
                <a:gridCol w="273050"/>
                <a:gridCol w="269875"/>
                <a:gridCol w="269875"/>
                <a:gridCol w="539750"/>
                <a:gridCol w="539750"/>
                <a:gridCol w="539750"/>
                <a:gridCol w="539750"/>
              </a:tblGrid>
              <a:tr h="514985">
                <a:tc rowSpan="2">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控制信号（微操作）</a:t>
                      </a:r>
                      <a:endParaRPr lang="zh-CN" altLang="en-US" sz="16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altLang="zh-CN" sz="1600" b="0">
                          <a:latin typeface="Courier New" panose="02070309020205020404" charset="0"/>
                        </a:rPr>
                        <a:t> </a:t>
                      </a:r>
                      <a:endParaRPr lang="en-US" altLang="zh-CN" sz="1600" b="0">
                        <a:latin typeface="Courier New" panose="02070309020205020404" charset="0"/>
                        <a:cs typeface="Courier New" panose="02070309020205020404" charset="0"/>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4">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ADDU</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SUBU</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ORI</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SLL</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BEQ</a:t>
                      </a:r>
                      <a:r>
                        <a:rPr lang="zh-CN" altLang="en-US" sz="1600" b="0">
                          <a:latin typeface="宋体" panose="02010600030101010101" pitchFamily="2" charset="-122"/>
                          <a:ea typeface="宋体" panose="02010600030101010101" pitchFamily="2" charset="-122"/>
                          <a:cs typeface="宋体" panose="02010600030101010101" pitchFamily="2" charset="-122"/>
                        </a:rPr>
                        <a:t>（</a:t>
                      </a:r>
                      <a:r>
                        <a:rPr lang="en-US" altLang="zh-CN" sz="1600" b="0">
                          <a:latin typeface="宋体" panose="02010600030101010101" pitchFamily="2" charset="-122"/>
                          <a:ea typeface="宋体" panose="02010600030101010101" pitchFamily="2" charset="-122"/>
                          <a:cs typeface="宋体" panose="02010600030101010101" pitchFamily="2" charset="-122"/>
                        </a:rPr>
                        <a:t>Z=1</a:t>
                      </a:r>
                      <a:r>
                        <a:rPr lang="zh-CN" altLang="en-US" sz="1600" b="0">
                          <a:latin typeface="宋体" panose="02010600030101010101" pitchFamily="2" charset="-122"/>
                          <a:ea typeface="宋体" panose="02010600030101010101" pitchFamily="2" charset="-122"/>
                          <a:cs typeface="宋体" panose="02010600030101010101" pitchFamily="2" charset="-122"/>
                        </a:rPr>
                        <a:t>）</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J</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LW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81330">
                <a:tc vMerge="1">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T5</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ALUC2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ALUC1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ALUC0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Tin</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Tout</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M5</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Rdc4_0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IR15_11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IR15_11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IR20_16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IR15_11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IR20_16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Rd_W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M_W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S</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文本框 6"/>
          <p:cNvSpPr txBox="1"/>
          <p:nvPr/>
        </p:nvSpPr>
        <p:spPr>
          <a:xfrm>
            <a:off x="3782060" y="1232535"/>
            <a:ext cx="914400" cy="292100"/>
          </a:xfrm>
          <a:prstGeom prst="rect">
            <a:avLst/>
          </a:prstGeom>
          <a:noFill/>
        </p:spPr>
        <p:txBody>
          <a:bodyPr wrap="none" rtlCol="0">
            <a:noAutofit/>
          </a:bodyPr>
          <a:p>
            <a:pPr algn="l"/>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接上页）</a:t>
            </a:r>
            <a:endParaRPr lang="zh-CN" altLang="zh-CN"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93065" y="726440"/>
            <a:ext cx="8229600" cy="900430"/>
          </a:xfrm>
        </p:spPr>
        <p:txBody>
          <a:bodyPr/>
          <a:p>
            <a:pPr marL="342900" indent="-342900" algn="l">
              <a:buFont typeface="Wingdings" panose="05000000000000000000" charset="0"/>
              <a:buChar char=""/>
            </a:pPr>
            <a:r>
              <a:rPr sz="2000"/>
              <a:t>Rdc的输入有两个来源，IR15-11和IR20-16，</a:t>
            </a:r>
            <a:br>
              <a:rPr sz="2000"/>
            </a:br>
            <a:r>
              <a:rPr sz="2000"/>
              <a:t>所以，在Rdc的输入端要加一个MUX6</a:t>
            </a:r>
            <a:endParaRPr sz="2000"/>
          </a:p>
        </p:txBody>
      </p:sp>
      <p:pic>
        <p:nvPicPr>
          <p:cNvPr id="105" name="图片 10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560" y="1627505"/>
            <a:ext cx="9082405" cy="47364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69570" y="391160"/>
            <a:ext cx="8229600" cy="608330"/>
          </a:xfrm>
        </p:spPr>
        <p:txBody>
          <a:bodyPr/>
          <a:p>
            <a:pPr marL="0" indent="0" algn="l">
              <a:buFont typeface="Wingdings" panose="05000000000000000000" charset="0"/>
              <a:buNone/>
            </a:pPr>
            <a:r>
              <a:rPr lang="en-US" altLang="zh-CN" sz="2000"/>
              <a:t>    </a:t>
            </a:r>
            <a:r>
              <a:rPr sz="2000"/>
              <a:t>加入MUX6的8条指令控制信号表</a:t>
            </a:r>
            <a:endParaRPr sz="2000"/>
          </a:p>
        </p:txBody>
      </p:sp>
      <p:graphicFrame>
        <p:nvGraphicFramePr>
          <p:cNvPr id="2" name="表格 1"/>
          <p:cNvGraphicFramePr/>
          <p:nvPr/>
        </p:nvGraphicFramePr>
        <p:xfrm>
          <a:off x="118110" y="1475740"/>
          <a:ext cx="8855075" cy="4645660"/>
        </p:xfrm>
        <a:graphic>
          <a:graphicData uri="http://schemas.openxmlformats.org/drawingml/2006/table">
            <a:tbl>
              <a:tblPr firstRow="1" bandRow="1">
                <a:tableStyleId>{5940675A-B579-460E-94D1-54222C63F5DA}</a:tableStyleId>
              </a:tblPr>
              <a:tblGrid>
                <a:gridCol w="650875"/>
                <a:gridCol w="264795"/>
                <a:gridCol w="264160"/>
                <a:gridCol w="528955"/>
                <a:gridCol w="530225"/>
                <a:gridCol w="528955"/>
                <a:gridCol w="528955"/>
                <a:gridCol w="528955"/>
                <a:gridCol w="528955"/>
                <a:gridCol w="529590"/>
                <a:gridCol w="530860"/>
                <a:gridCol w="526415"/>
                <a:gridCol w="267335"/>
                <a:gridCol w="264795"/>
                <a:gridCol w="264160"/>
                <a:gridCol w="528955"/>
                <a:gridCol w="530225"/>
                <a:gridCol w="528955"/>
                <a:gridCol w="528955"/>
              </a:tblGrid>
              <a:tr h="405130">
                <a:tc rowSpan="2">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控制信号（微操作）</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4">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ADDU</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SUBU</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ORI</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SLL</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BEQ</a:t>
                      </a:r>
                      <a:r>
                        <a:rPr lang="zh-CN" altLang="en-US" sz="1600" b="0">
                          <a:latin typeface="宋体" panose="02010600030101010101" pitchFamily="2" charset="-122"/>
                          <a:ea typeface="宋体" panose="02010600030101010101" pitchFamily="2" charset="-122"/>
                          <a:cs typeface="宋体" panose="02010600030101010101" pitchFamily="2" charset="-122"/>
                        </a:rPr>
                        <a:t>（</a:t>
                      </a:r>
                      <a:r>
                        <a:rPr lang="en-US" altLang="zh-CN" sz="1600" b="0">
                          <a:latin typeface="宋体" panose="02010600030101010101" pitchFamily="2" charset="-122"/>
                          <a:ea typeface="宋体" panose="02010600030101010101" pitchFamily="2" charset="-122"/>
                          <a:cs typeface="宋体" panose="02010600030101010101" pitchFamily="2" charset="-122"/>
                        </a:rPr>
                        <a:t>Z=1</a:t>
                      </a:r>
                      <a:r>
                        <a:rPr lang="zh-CN" altLang="en-US" sz="1600" b="0">
                          <a:latin typeface="宋体" panose="02010600030101010101" pitchFamily="2" charset="-122"/>
                          <a:ea typeface="宋体" panose="02010600030101010101" pitchFamily="2" charset="-122"/>
                          <a:cs typeface="宋体" panose="02010600030101010101" pitchFamily="2" charset="-122"/>
                        </a:rPr>
                        <a:t>）</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J</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LW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292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T5</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63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PCout</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buNone/>
                      </a:pPr>
                      <a:r>
                        <a:rPr lang="en-US" altLang="zh-CN" sz="1600" b="0">
                          <a:latin typeface="Courier New" panose="02070309020205020404" charset="0"/>
                          <a:cs typeface="Courier New" panose="02070309020205020404" charset="0"/>
                        </a:rPr>
                        <a:t>M</a:t>
                      </a:r>
                      <a:r>
                        <a:rPr lang="en-US" altLang="zh-CN" sz="1600" b="0">
                          <a:latin typeface="宋体" panose="02010600030101010101" pitchFamily="2" charset="-122"/>
                          <a:ea typeface="宋体" panose="02010600030101010101" pitchFamily="2" charset="-122"/>
                          <a:cs typeface="宋体" panose="02010600030101010101" pitchFamily="2" charset="-122"/>
                        </a:rPr>
                        <a:t>2</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M_R</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IRin</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PCin</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80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Rsc4-0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IR25_21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IR25_21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IR25_21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IR25_21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IR25_21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IR25_21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80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Rtc4-0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IR20_16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IR20_16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IR20_16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IR20_16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IR20_16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Rs_R</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63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Rt_R</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M3_1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M3_0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M4_1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5400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M4_0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69570" y="391160"/>
            <a:ext cx="8229600" cy="608330"/>
          </a:xfrm>
        </p:spPr>
        <p:txBody>
          <a:bodyPr/>
          <a:p>
            <a:pPr marL="0" indent="0" algn="l">
              <a:buFont typeface="Wingdings" panose="05000000000000000000" charset="0"/>
              <a:buNone/>
            </a:pPr>
            <a:r>
              <a:rPr lang="en-US" altLang="zh-CN" sz="2000"/>
              <a:t>    </a:t>
            </a:r>
            <a:r>
              <a:rPr sz="2000"/>
              <a:t>加入MUX6的8条指令控制信号表</a:t>
            </a:r>
            <a:endParaRPr sz="2000"/>
          </a:p>
        </p:txBody>
      </p:sp>
      <p:graphicFrame>
        <p:nvGraphicFramePr>
          <p:cNvPr id="0" name="表格 -1"/>
          <p:cNvGraphicFramePr/>
          <p:nvPr/>
        </p:nvGraphicFramePr>
        <p:xfrm>
          <a:off x="181610" y="1735455"/>
          <a:ext cx="8780780" cy="4458970"/>
        </p:xfrm>
        <a:graphic>
          <a:graphicData uri="http://schemas.openxmlformats.org/drawingml/2006/table">
            <a:tbl>
              <a:tblPr firstRow="1" bandRow="1">
                <a:tableStyleId>{5940675A-B579-460E-94D1-54222C63F5DA}</a:tableStyleId>
              </a:tblPr>
              <a:tblGrid>
                <a:gridCol w="596265"/>
                <a:gridCol w="264160"/>
                <a:gridCol w="263525"/>
                <a:gridCol w="527685"/>
                <a:gridCol w="528955"/>
                <a:gridCol w="527685"/>
                <a:gridCol w="527685"/>
                <a:gridCol w="527685"/>
                <a:gridCol w="527685"/>
                <a:gridCol w="527685"/>
                <a:gridCol w="530225"/>
                <a:gridCol w="525145"/>
                <a:gridCol w="266700"/>
                <a:gridCol w="264160"/>
                <a:gridCol w="263525"/>
                <a:gridCol w="527685"/>
                <a:gridCol w="528955"/>
                <a:gridCol w="527685"/>
                <a:gridCol w="527685"/>
              </a:tblGrid>
              <a:tr h="262255">
                <a:tc rowSpan="2">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控制信号（微操作）</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4">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ADDU</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SUBU</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ORI</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SLL</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3">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BEQ</a:t>
                      </a:r>
                      <a:r>
                        <a:rPr lang="zh-CN" altLang="en-US" sz="1600" b="0">
                          <a:latin typeface="宋体" panose="02010600030101010101" pitchFamily="2" charset="-122"/>
                          <a:ea typeface="宋体" panose="02010600030101010101" pitchFamily="2" charset="-122"/>
                          <a:cs typeface="宋体" panose="02010600030101010101" pitchFamily="2" charset="-122"/>
                        </a:rPr>
                        <a:t>（</a:t>
                      </a:r>
                      <a:r>
                        <a:rPr lang="en-US" altLang="zh-CN" sz="1600" b="0">
                          <a:latin typeface="宋体" panose="02010600030101010101" pitchFamily="2" charset="-122"/>
                          <a:ea typeface="宋体" panose="02010600030101010101" pitchFamily="2" charset="-122"/>
                          <a:cs typeface="宋体" panose="02010600030101010101" pitchFamily="2" charset="-122"/>
                        </a:rPr>
                        <a:t>Z=1</a:t>
                      </a:r>
                      <a:r>
                        <a:rPr lang="zh-CN" altLang="en-US" sz="1600" b="0">
                          <a:latin typeface="宋体" panose="02010600030101010101" pitchFamily="2" charset="-122"/>
                          <a:ea typeface="宋体" panose="02010600030101010101" pitchFamily="2" charset="-122"/>
                          <a:cs typeface="宋体" panose="02010600030101010101" pitchFamily="2" charset="-122"/>
                        </a:rPr>
                        <a:t>）</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J</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LW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gridSpan="2">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SW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78676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T5</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ALUC2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ALUC1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ALUC0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Tin</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89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Tout</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M5</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24510">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Rdc4_0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IR15_11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IR15_11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IR20_16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IR15_11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IR20_16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Courier New" panose="02070309020205020404" charset="0"/>
                          <a:cs typeface="Courier New" panose="02070309020205020404" charset="0"/>
                        </a:rPr>
                        <a:t> </a:t>
                      </a:r>
                      <a:endParaRPr lang="en-US" altLang="zh-CN" sz="1600" b="0">
                        <a:latin typeface="Courier New" panose="02070309020205020404" charset="0"/>
                        <a:ea typeface="Courier New" panose="02070309020205020404" charset="0"/>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Rd_W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M_W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S</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62255">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M6</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文本框 3"/>
          <p:cNvSpPr txBox="1"/>
          <p:nvPr/>
        </p:nvSpPr>
        <p:spPr>
          <a:xfrm>
            <a:off x="3907155" y="1153795"/>
            <a:ext cx="914400" cy="427990"/>
          </a:xfrm>
          <a:prstGeom prst="rect">
            <a:avLst/>
          </a:prstGeom>
          <a:noFill/>
        </p:spPr>
        <p:txBody>
          <a:bodyPr wrap="none" rtlCol="0">
            <a:noAutofit/>
          </a:bodyPr>
          <a:p>
            <a:pPr algn="l"/>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接上页）</a:t>
            </a:r>
            <a:endParaRPr lang="zh-CN" altLang="en-US" sz="18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69570" y="391160"/>
            <a:ext cx="8229600" cy="608330"/>
          </a:xfrm>
        </p:spPr>
        <p:txBody>
          <a:bodyPr/>
          <a:p>
            <a:pPr marL="0" indent="0" algn="l">
              <a:buFont typeface="Wingdings" panose="05000000000000000000" charset="0"/>
              <a:buNone/>
            </a:pPr>
            <a:r>
              <a:rPr lang="en-US" altLang="zh-CN"/>
              <a:t> </a:t>
            </a:r>
            <a:r>
              <a:t>3）进行微操作综合</a:t>
            </a:r>
          </a:p>
        </p:txBody>
      </p:sp>
      <p:sp>
        <p:nvSpPr>
          <p:cNvPr id="100" name="文本框 99"/>
          <p:cNvSpPr txBox="1"/>
          <p:nvPr/>
        </p:nvSpPr>
        <p:spPr>
          <a:xfrm>
            <a:off x="1209040" y="1421448"/>
            <a:ext cx="5080000" cy="5015865"/>
          </a:xfrm>
          <a:prstGeom prst="rect">
            <a:avLst/>
          </a:prstGeom>
          <a:noFill/>
          <a:ln w="9525">
            <a:noFill/>
          </a:ln>
        </p:spPr>
        <p:txBody>
          <a:bodyPr>
            <a:spAutoFit/>
          </a:bodyPr>
          <a:p>
            <a:pPr marL="171450" indent="-171450">
              <a:buFont typeface="Wingdings" panose="05000000000000000000" charset="0"/>
              <a:buChar char=""/>
            </a:pPr>
            <a:r>
              <a:rPr lang="en-US" altLang="zh-CN" sz="2000" b="0">
                <a:latin typeface="宋体" panose="02010600030101010101" pitchFamily="2" charset="-122"/>
                <a:ea typeface="宋体" panose="02010600030101010101" pitchFamily="2" charset="-122"/>
                <a:cs typeface="宋体" panose="02010600030101010101" pitchFamily="2" charset="-122"/>
              </a:rPr>
              <a:t>PCout=T1+T3J+T4BeqM2=T4(Lw+Sw)M_R=T1+T4LwIRin=T1Rsc4-0=IR25-21Rtc4-0=IR20-16Rs_R=T3(Addu+Subu+Ori+Beq+J)Rt_R=T3(Addu+Subu+Sll+Beq)+T4SwM3_1=T3(Addu+Subu+Ori+Beq+Lw+Sw)M3_0=T1+T4BeqM4_1=T1+T4BeqM4_0=T1+T3(Ori+Lw+Sw)ALUC2=0ALUC1=T3(Ori+Sll)ALUC0=T3(Subu+Sll+Beq)</a:t>
            </a:r>
            <a:endParaRPr lang="en-US" altLang="zh-CN" sz="2000" b="0">
              <a:latin typeface="宋体" panose="02010600030101010101" pitchFamily="2" charset="-122"/>
              <a:ea typeface="宋体" panose="02010600030101010101" pitchFamily="2" charset="-122"/>
              <a:cs typeface="宋体" panose="02010600030101010101" pitchFamily="2" charset="-122"/>
            </a:endParaRPr>
          </a:p>
          <a:p>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69570" y="391160"/>
            <a:ext cx="8229600" cy="608330"/>
          </a:xfrm>
        </p:spPr>
        <p:txBody>
          <a:bodyPr/>
          <a:p>
            <a:pPr marL="0" indent="0" algn="l">
              <a:buFont typeface="Wingdings" panose="05000000000000000000" charset="0"/>
              <a:buNone/>
            </a:pPr>
            <a:r>
              <a:rPr lang="en-US" altLang="zh-CN"/>
              <a:t> </a:t>
            </a:r>
            <a:r>
              <a:t>3）进行微操作综合</a:t>
            </a:r>
          </a:p>
        </p:txBody>
      </p:sp>
      <p:sp>
        <p:nvSpPr>
          <p:cNvPr id="100" name="文本框 99"/>
          <p:cNvSpPr txBox="1"/>
          <p:nvPr/>
        </p:nvSpPr>
        <p:spPr>
          <a:xfrm>
            <a:off x="970915" y="1536383"/>
            <a:ext cx="5080000" cy="3784600"/>
          </a:xfrm>
          <a:prstGeom prst="rect">
            <a:avLst/>
          </a:prstGeom>
          <a:noFill/>
          <a:ln w="9525">
            <a:noFill/>
          </a:ln>
        </p:spPr>
        <p:txBody>
          <a:bodyPr>
            <a:spAutoFit/>
          </a:bodyPr>
          <a:p>
            <a:pPr marL="171450" indent="-171450">
              <a:buFont typeface="Wingdings" panose="05000000000000000000" charset="0"/>
              <a:buChar char=""/>
            </a:pPr>
            <a:r>
              <a:rPr lang="en-US" altLang="zh-CN" sz="2000" b="0">
                <a:latin typeface="宋体" panose="02010600030101010101" pitchFamily="2" charset="-122"/>
                <a:ea typeface="宋体" panose="02010600030101010101" pitchFamily="2" charset="-122"/>
                <a:cs typeface="宋体" panose="02010600030101010101" pitchFamily="2" charset="-122"/>
              </a:rPr>
              <a:t>Yin=T1+T3(Addu+Subu+Ori+Sll+Lw+Sw)+T4BeqYout=T2+T4(Addu+Subu+Ori+Sll+Lw+Sw)+T5BeqM5=T4LwRdc4-0=IR15-11(Addu+Subu+Sll)+IR20-16(Ori+Lw)Rd_W=T4(Addu+Subu+Ori+Sll+Lw)M_W=T4SwM1=T2+T5BeqZS=T3</a:t>
            </a:r>
            <a:r>
              <a:rPr lang="zh-CN" altLang="en-US" sz="2000" b="0">
                <a:latin typeface="宋体" panose="02010600030101010101" pitchFamily="2" charset="-122"/>
                <a:ea typeface="宋体" panose="02010600030101010101" pitchFamily="2" charset="-122"/>
                <a:cs typeface="宋体" panose="02010600030101010101" pitchFamily="2" charset="-122"/>
              </a:rPr>
              <a:t>（</a:t>
            </a:r>
            <a:r>
              <a:rPr lang="en-US" altLang="zh-CN" sz="2000" b="0">
                <a:latin typeface="Courier New" panose="02070309020205020404" charset="0"/>
                <a:cs typeface="Courier New" panose="02070309020205020404" charset="0"/>
              </a:rPr>
              <a:t>Lw+Sw</a:t>
            </a:r>
            <a:r>
              <a:rPr lang="zh-CN" altLang="en-US" sz="2000" b="0">
                <a:latin typeface="宋体" panose="02010600030101010101" pitchFamily="2" charset="-122"/>
                <a:ea typeface="宋体" panose="02010600030101010101" pitchFamily="2" charset="-122"/>
                <a:cs typeface="宋体" panose="02010600030101010101" pitchFamily="2" charset="-122"/>
              </a:rPr>
              <a:t>）</a:t>
            </a:r>
            <a:endParaRPr lang="zh-CN" altLang="en-US" sz="2000" b="0">
              <a:latin typeface="宋体" panose="02010600030101010101" pitchFamily="2" charset="-122"/>
              <a:ea typeface="宋体" panose="02010600030101010101" pitchFamily="2" charset="-122"/>
              <a:cs typeface="宋体" panose="02010600030101010101" pitchFamily="2" charset="-122"/>
            </a:endParaRPr>
          </a:p>
          <a:p>
            <a:pPr marL="0" indent="0">
              <a:buFont typeface="Wingdings" panose="05000000000000000000" charset="0"/>
              <a:buNone/>
            </a:pPr>
            <a:r>
              <a:rPr lang="en-US" altLang="zh-CN" sz="2000" b="0">
                <a:latin typeface="宋体" panose="02010600030101010101" pitchFamily="2" charset="-122"/>
                <a:ea typeface="宋体" panose="02010600030101010101" pitchFamily="2" charset="-122"/>
                <a:cs typeface="宋体" panose="02010600030101010101" pitchFamily="2" charset="-122"/>
              </a:rPr>
              <a:t> M6=T4(Ori+Lw)</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69570" y="391160"/>
            <a:ext cx="8229600" cy="608330"/>
          </a:xfrm>
        </p:spPr>
        <p:txBody>
          <a:bodyPr/>
          <a:p>
            <a:pPr marL="0" indent="0" algn="l">
              <a:buFont typeface="Wingdings" panose="05000000000000000000" charset="0"/>
              <a:buNone/>
            </a:pPr>
            <a:r>
              <a:t>4）多周期CPU的控制部件的状态转移图</a:t>
            </a:r>
          </a:p>
        </p:txBody>
      </p:sp>
      <p:sp>
        <p:nvSpPr>
          <p:cNvPr id="100" name="文本框 99"/>
          <p:cNvSpPr txBox="1"/>
          <p:nvPr/>
        </p:nvSpPr>
        <p:spPr>
          <a:xfrm>
            <a:off x="970915" y="1536700"/>
            <a:ext cx="6475095" cy="1630045"/>
          </a:xfrm>
          <a:prstGeom prst="rect">
            <a:avLst/>
          </a:prstGeom>
          <a:noFill/>
          <a:ln w="9525">
            <a:noFill/>
          </a:ln>
        </p:spPr>
        <p:txBody>
          <a:bodyPr wrap="square">
            <a:spAutoFit/>
          </a:bodyPr>
          <a:p>
            <a:pPr marL="171450" indent="-171450">
              <a:buFont typeface="Wingdings" panose="05000000000000000000" charset="0"/>
              <a:buChar char=""/>
            </a:pPr>
            <a:r>
              <a:rPr sz="2000" b="0"/>
              <a:t>以8条基础指令为例，从操作时间表中可以看到，跳转指令j用三个周期，条件转移指令beq用五个周期，其余指令addu、subu、ori、sll、Lw、Sw均用四个周期。五个状态分别有用T1、T2、T3、T4、T5表示，有限状态转移图如</a:t>
            </a:r>
            <a:r>
              <a:rPr lang="zh-CN" sz="2000" b="0"/>
              <a:t>下</a:t>
            </a:r>
            <a:r>
              <a:rPr sz="2000" b="0"/>
              <a:t>图</a:t>
            </a:r>
            <a:r>
              <a:rPr lang="zh-CN" sz="2000" b="0"/>
              <a:t>：</a:t>
            </a:r>
            <a:endParaRPr lang="zh-CN" sz="2000" b="0"/>
          </a:p>
        </p:txBody>
      </p:sp>
      <p:pic>
        <p:nvPicPr>
          <p:cNvPr id="50238" name="图片 5023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94460" y="3244215"/>
            <a:ext cx="5627370" cy="20770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1950" y="970280"/>
            <a:ext cx="8378190" cy="4107815"/>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按完成ADDU指令所需的操作，确定每个部件数据的输入输出关系：</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en-US" altLang="zh-CN" sz="2000" dirty="0">
                <a:solidFill>
                  <a:srgbClr val="04619D"/>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表7.5.2 执行ADDU指令各部件输入输出关系</a:t>
            </a:r>
            <a:endParaRPr lang="zh-CN" altLang="en-US" sz="16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zh-CN" altLang="en-US" sz="1800" dirty="0">
                <a:solidFill>
                  <a:schemeClr val="tx1"/>
                </a:solidFill>
                <a:latin typeface="微软雅黑" panose="020B0503020204020204" pitchFamily="34" charset="-122"/>
                <a:ea typeface="微软雅黑" panose="020B0503020204020204" pitchFamily="34" charset="-122"/>
              </a:rPr>
              <a:t>     </a:t>
            </a:r>
            <a:r>
              <a:rPr lang="zh-CN" altLang="en-US" sz="1800" dirty="0">
                <a:solidFill>
                  <a:srgbClr val="04619D"/>
                </a:solidFill>
                <a:latin typeface="微软雅黑" panose="020B0503020204020204" pitchFamily="34" charset="-122"/>
                <a:ea typeface="微软雅黑" panose="020B0503020204020204" pitchFamily="34" charset="-122"/>
              </a:rPr>
              <a:t>上表的第一行是ADDU指令要用到部件，第二行是该部件输入端的数据来源</a:t>
            </a:r>
            <a:endParaRPr lang="zh-CN" altLang="en-US" sz="18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根据表7.5.2画出执行ADDU指令所需的数据通路（包括取指，以下每条指令相同），如下图所示：</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algn="ctr" fontAlgn="auto">
              <a:lnSpc>
                <a:spcPct val="150000"/>
              </a:lnSpc>
              <a:spcBef>
                <a:spcPts val="0"/>
              </a:spcBef>
              <a:spcAft>
                <a:spcPts val="0"/>
              </a:spcAft>
              <a:buFont typeface="Wingdings" panose="05000000000000000000" charset="0"/>
              <a:buNone/>
              <a:defRPr/>
            </a:pPr>
            <a:r>
              <a:rPr lang="en-US" altLang="zh-CN" sz="1600" dirty="0">
                <a:solidFill>
                  <a:schemeClr val="tx1"/>
                </a:solidFill>
                <a:latin typeface="微软雅黑" panose="020B0503020204020204" pitchFamily="34" charset="-122"/>
                <a:ea typeface="微软雅黑" panose="020B0503020204020204" pitchFamily="34" charset="-122"/>
              </a:rPr>
              <a:t>图7.5.1 ADDU指令数据通路</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lang="zh-CN" altLang="en-US">
                <a:sym typeface="Wingdings" panose="05000000000000000000" pitchFamily="2" charset="2"/>
              </a:rPr>
              <a:t>1</a:t>
            </a:r>
            <a:r>
              <a:rPr lang="en-US" altLang="zh-CN">
                <a:sym typeface="Wingdings" panose="05000000000000000000" pitchFamily="2" charset="2"/>
              </a:rPr>
              <a:t>) </a:t>
            </a:r>
            <a:r>
              <a:rPr lang="zh-CN" altLang="en-US">
                <a:sym typeface="Wingdings" panose="05000000000000000000" pitchFamily="2" charset="2"/>
              </a:rPr>
              <a:t>ADDU Rd,Rs,Rt</a:t>
            </a:r>
            <a:endParaRPr lang="zh-CN" altLang="en-US">
              <a:sym typeface="Wingdings" panose="05000000000000000000" pitchFamily="2" charset="2"/>
            </a:endParaRPr>
          </a:p>
        </p:txBody>
      </p:sp>
      <p:graphicFrame>
        <p:nvGraphicFramePr>
          <p:cNvPr id="4" name="表格 3"/>
          <p:cNvGraphicFramePr/>
          <p:nvPr/>
        </p:nvGraphicFramePr>
        <p:xfrm>
          <a:off x="1537335" y="2021205"/>
          <a:ext cx="5612130" cy="1203960"/>
        </p:xfrm>
        <a:graphic>
          <a:graphicData uri="http://schemas.openxmlformats.org/drawingml/2006/table">
            <a:tbl>
              <a:tblPr firstRow="1" bandRow="1">
                <a:tableStyleId>{5940675A-B579-460E-94D1-54222C63F5DA}</a:tableStyleId>
              </a:tblPr>
              <a:tblGrid>
                <a:gridCol w="720090"/>
                <a:gridCol w="723900"/>
                <a:gridCol w="697865"/>
                <a:gridCol w="723900"/>
                <a:gridCol w="1442085"/>
                <a:gridCol w="710565"/>
                <a:gridCol w="593725"/>
              </a:tblGrid>
              <a:tr h="401320">
                <a:tc rowSpan="2">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指令</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NPC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IMEM</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R</a:t>
                      </a:r>
                      <a:r>
                        <a:rPr lang="en-US" altLang="zh-CN" sz="2000" b="0">
                          <a:latin typeface="Courier New" panose="02070309020205020404" charset="0"/>
                          <a:cs typeface="Courier New" panose="02070309020205020404" charset="0"/>
                        </a:rPr>
                        <a:t>eg</a:t>
                      </a:r>
                      <a:r>
                        <a:rPr lang="en-US" altLang="zh-CN" sz="2000" b="0">
                          <a:latin typeface="宋体" panose="02010600030101010101" pitchFamily="2" charset="-122"/>
                          <a:ea typeface="宋体" panose="02010600030101010101" pitchFamily="2" charset="-122"/>
                          <a:cs typeface="宋体" panose="02010600030101010101" pitchFamily="2" charset="-122"/>
                        </a:rPr>
                        <a:t>F</a:t>
                      </a:r>
                      <a:r>
                        <a:rPr lang="en-US" altLang="zh-CN" sz="2000" b="0">
                          <a:latin typeface="Courier New" panose="02070309020205020404" charset="0"/>
                          <a:cs typeface="Courier New" panose="02070309020205020404" charset="0"/>
                        </a:rPr>
                        <a:t>ile</a:t>
                      </a:r>
                      <a:endParaRPr lang="en-US" altLang="zh-CN" sz="2000" b="0">
                        <a:latin typeface="Courier New" panose="02070309020205020404" charset="0"/>
                        <a:ea typeface="宋体" panose="02010600030101010101" pitchFamily="2" charset="-122"/>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ALU</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0132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Rd</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A</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B</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ADDU</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NPC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ALU</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Rs</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Rt</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5"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74800" y="5078095"/>
            <a:ext cx="5994400" cy="17881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69570" y="391160"/>
            <a:ext cx="8229600" cy="608330"/>
          </a:xfrm>
        </p:spPr>
        <p:txBody>
          <a:bodyPr/>
          <a:p>
            <a:pPr marL="0" indent="0" algn="l">
              <a:buFont typeface="Wingdings" panose="05000000000000000000" charset="0"/>
              <a:buNone/>
            </a:pPr>
            <a:r>
              <a:t>    8条指令有限状态机状态转换表</a:t>
            </a:r>
          </a:p>
        </p:txBody>
      </p:sp>
      <p:graphicFrame>
        <p:nvGraphicFramePr>
          <p:cNvPr id="0" name="表格 -1"/>
          <p:cNvGraphicFramePr/>
          <p:nvPr/>
        </p:nvGraphicFramePr>
        <p:xfrm>
          <a:off x="1681163" y="1379855"/>
          <a:ext cx="4397375" cy="3169920"/>
        </p:xfrm>
        <a:graphic>
          <a:graphicData uri="http://schemas.openxmlformats.org/drawingml/2006/table">
            <a:tbl>
              <a:tblPr firstRow="1" bandRow="1">
                <a:tableStyleId>{5940675A-B579-460E-94D1-54222C63F5DA}</a:tableStyleId>
              </a:tblPr>
              <a:tblGrid>
                <a:gridCol w="669925"/>
                <a:gridCol w="2244725"/>
                <a:gridCol w="217488"/>
                <a:gridCol w="377825"/>
                <a:gridCol w="217487"/>
                <a:gridCol w="669925"/>
              </a:tblGrid>
              <a:tr h="487680">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当前状态</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4">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输入</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lgn="ctr">
                        <a:buNone/>
                      </a:pPr>
                      <a:r>
                        <a:rPr lang="zh-CN" altLang="en-US" sz="1600" b="0">
                          <a:latin typeface="宋体" panose="02010600030101010101" pitchFamily="2" charset="-122"/>
                          <a:ea typeface="宋体" panose="02010600030101010101" pitchFamily="2" charset="-122"/>
                          <a:cs typeface="宋体" panose="02010600030101010101" pitchFamily="2" charset="-122"/>
                        </a:rPr>
                        <a:t>下个状态</a:t>
                      </a:r>
                      <a:endParaRPr lang="zh-CN" altLang="en-US"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Addu</a:t>
                      </a:r>
                      <a:r>
                        <a:rPr lang="zh-CN" altLang="en-US" sz="1600" b="0">
                          <a:latin typeface="宋体" panose="02010600030101010101" pitchFamily="2" charset="-122"/>
                          <a:ea typeface="宋体" panose="02010600030101010101" pitchFamily="2" charset="-122"/>
                          <a:cs typeface="宋体" panose="02010600030101010101" pitchFamily="2" charset="-122"/>
                        </a:rPr>
                        <a:t>、</a:t>
                      </a:r>
                      <a:r>
                        <a:rPr lang="en-US" altLang="zh-CN" sz="1600" b="0">
                          <a:latin typeface="宋体" panose="02010600030101010101" pitchFamily="2" charset="-122"/>
                          <a:ea typeface="宋体" panose="02010600030101010101" pitchFamily="2" charset="-122"/>
                          <a:cs typeface="宋体" panose="02010600030101010101" pitchFamily="2" charset="-122"/>
                        </a:rPr>
                        <a:t>Subu</a:t>
                      </a:r>
                      <a:r>
                        <a:rPr lang="zh-CN" altLang="en-US" sz="1600" b="0">
                          <a:latin typeface="宋体" panose="02010600030101010101" pitchFamily="2" charset="-122"/>
                          <a:ea typeface="宋体" panose="02010600030101010101" pitchFamily="2" charset="-122"/>
                          <a:cs typeface="宋体" panose="02010600030101010101" pitchFamily="2" charset="-122"/>
                        </a:rPr>
                        <a:t>、</a:t>
                      </a:r>
                      <a:r>
                        <a:rPr lang="en-US" altLang="zh-CN" sz="1600" b="0">
                          <a:latin typeface="宋体" panose="02010600030101010101" pitchFamily="2" charset="-122"/>
                          <a:ea typeface="宋体" panose="02010600030101010101" pitchFamily="2" charset="-122"/>
                          <a:cs typeface="宋体" panose="02010600030101010101" pitchFamily="2" charset="-122"/>
                        </a:rPr>
                        <a:t>Ori</a:t>
                      </a:r>
                      <a:r>
                        <a:rPr lang="zh-CN" altLang="en-US" sz="1600" b="0">
                          <a:latin typeface="宋体" panose="02010600030101010101" pitchFamily="2" charset="-122"/>
                          <a:ea typeface="宋体" panose="02010600030101010101" pitchFamily="2" charset="-122"/>
                          <a:cs typeface="宋体" panose="02010600030101010101" pitchFamily="2" charset="-122"/>
                        </a:rPr>
                        <a:t>、</a:t>
                      </a:r>
                      <a:r>
                        <a:rPr lang="en-US" altLang="zh-CN" sz="1600" b="0">
                          <a:latin typeface="宋体" panose="02010600030101010101" pitchFamily="2" charset="-122"/>
                          <a:ea typeface="宋体" panose="02010600030101010101" pitchFamily="2" charset="-122"/>
                          <a:cs typeface="宋体" panose="02010600030101010101" pitchFamily="2" charset="-122"/>
                        </a:rPr>
                        <a:t>Sll</a:t>
                      </a:r>
                      <a:r>
                        <a:rPr lang="zh-CN" altLang="en-US" sz="1600" b="0">
                          <a:latin typeface="宋体" panose="02010600030101010101" pitchFamily="2" charset="-122"/>
                          <a:ea typeface="宋体" panose="02010600030101010101" pitchFamily="2" charset="-122"/>
                          <a:cs typeface="宋体" panose="02010600030101010101" pitchFamily="2" charset="-122"/>
                        </a:rPr>
                        <a:t>、</a:t>
                      </a:r>
                      <a:r>
                        <a:rPr lang="en-US" altLang="zh-CN" sz="1600" b="0">
                          <a:latin typeface="宋体" panose="02010600030101010101" pitchFamily="2" charset="-122"/>
                          <a:ea typeface="宋体" panose="02010600030101010101" pitchFamily="2" charset="-122"/>
                          <a:cs typeface="宋体" panose="02010600030101010101" pitchFamily="2" charset="-122"/>
                        </a:rPr>
                        <a:t>Lw</a:t>
                      </a:r>
                      <a:r>
                        <a:rPr lang="zh-CN" altLang="en-US" sz="1600" b="0">
                          <a:latin typeface="宋体" panose="02010600030101010101" pitchFamily="2" charset="-122"/>
                          <a:ea typeface="宋体" panose="02010600030101010101" pitchFamily="2" charset="-122"/>
                          <a:cs typeface="宋体" panose="02010600030101010101" pitchFamily="2" charset="-122"/>
                        </a:rPr>
                        <a:t>、</a:t>
                      </a:r>
                      <a:r>
                        <a:rPr lang="en-US" altLang="zh-CN" sz="1600" b="0">
                          <a:latin typeface="宋体" panose="02010600030101010101" pitchFamily="2" charset="-122"/>
                          <a:ea typeface="宋体" panose="02010600030101010101" pitchFamily="2" charset="-122"/>
                          <a:cs typeface="宋体" panose="02010600030101010101" pitchFamily="2" charset="-122"/>
                        </a:rPr>
                        <a:t>Sw</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J</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Beq</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Z</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a:t>
                      </a:r>
                      <a:r>
                        <a:rPr lang="en-US" altLang="zh-CN" sz="1600" b="0">
                          <a:latin typeface="Courier New" panose="02070309020205020404" charset="0"/>
                          <a:cs typeface="Courier New" panose="02070309020205020404" charset="0"/>
                        </a:rPr>
                        <a:t>’</a:t>
                      </a:r>
                      <a:endParaRPr lang="en-US" altLang="zh-CN" sz="1600" b="0">
                        <a:latin typeface="Courier New" panose="02070309020205020404" charset="0"/>
                        <a:ea typeface="宋体" panose="02010600030101010101" pitchFamily="2" charset="-122"/>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X</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X</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X</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X</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T2</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X</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X</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X</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1600" b="0">
                          <a:latin typeface="宋体" panose="02010600030101010101" pitchFamily="2" charset="-122"/>
                          <a:ea typeface="宋体" panose="02010600030101010101" pitchFamily="2" charset="-122"/>
                          <a:cs typeface="宋体" panose="02010600030101010101" pitchFamily="2" charset="-122"/>
                        </a:rPr>
                        <a:t>X</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T3</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X</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X</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T4</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0</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X</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X</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T5</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T5</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X</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X</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X</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X</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1600" b="0">
                          <a:latin typeface="宋体" panose="02010600030101010101" pitchFamily="2" charset="-122"/>
                          <a:ea typeface="宋体" panose="02010600030101010101" pitchFamily="2" charset="-122"/>
                          <a:cs typeface="宋体" panose="02010600030101010101" pitchFamily="2" charset="-122"/>
                        </a:rPr>
                        <a:t>T1</a:t>
                      </a:r>
                      <a:endParaRPr lang="en-US" altLang="zh-CN" sz="16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2" name="图片 5023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61770" y="4787265"/>
            <a:ext cx="4836795" cy="17856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69570" y="391160"/>
            <a:ext cx="8229600" cy="608330"/>
          </a:xfrm>
        </p:spPr>
        <p:txBody>
          <a:bodyPr/>
          <a:p>
            <a:pPr marL="0" indent="0" algn="l">
              <a:buFont typeface="Wingdings" panose="05000000000000000000" charset="0"/>
              <a:buNone/>
            </a:pPr>
            <a:r>
              <a:t>    二进制编码8条指令有限状态机状态转换表</a:t>
            </a:r>
          </a:p>
        </p:txBody>
      </p:sp>
      <p:pic>
        <p:nvPicPr>
          <p:cNvPr id="5" name="图片 4" descr="TA%UB62}QG}7$3)I2R{_X(5"/>
          <p:cNvPicPr>
            <a:picLocks noChangeAspect="1"/>
          </p:cNvPicPr>
          <p:nvPr/>
        </p:nvPicPr>
        <p:blipFill>
          <a:blip r:embed="rId1"/>
          <a:stretch>
            <a:fillRect/>
          </a:stretch>
        </p:blipFill>
        <p:spPr>
          <a:xfrm>
            <a:off x="954405" y="998855"/>
            <a:ext cx="6473190" cy="3319780"/>
          </a:xfrm>
          <a:prstGeom prst="rect">
            <a:avLst/>
          </a:prstGeom>
        </p:spPr>
      </p:pic>
      <p:sp>
        <p:nvSpPr>
          <p:cNvPr id="106" name="文本框 105"/>
          <p:cNvSpPr txBox="1"/>
          <p:nvPr/>
        </p:nvSpPr>
        <p:spPr>
          <a:xfrm>
            <a:off x="1112520" y="4318635"/>
            <a:ext cx="5080000" cy="706755"/>
          </a:xfrm>
          <a:prstGeom prst="rect">
            <a:avLst/>
          </a:prstGeom>
          <a:noFill/>
          <a:ln w="9525">
            <a:noFill/>
          </a:ln>
        </p:spPr>
        <p:txBody>
          <a:bodyPr>
            <a:spAutoFit/>
          </a:bodyPr>
          <a:p>
            <a:pPr marL="0" indent="0"/>
            <a:r>
              <a:rPr lang="zh-CN" altLang="en-US" sz="2000" b="0">
                <a:latin typeface="宋体" panose="02010600030101010101" pitchFamily="2" charset="-122"/>
                <a:ea typeface="宋体" panose="02010600030101010101" pitchFamily="2" charset="-122"/>
                <a:cs typeface="宋体" panose="02010600030101010101" pitchFamily="2" charset="-122"/>
              </a:rPr>
              <a:t>状态转换的逻辑表达式</a:t>
            </a:r>
            <a:r>
              <a:rPr lang="en-US" altLang="zh-CN" sz="2000" b="0">
                <a:latin typeface="宋体" panose="02010600030101010101" pitchFamily="2" charset="-122"/>
                <a:ea typeface="宋体" panose="02010600030101010101" pitchFamily="2" charset="-122"/>
                <a:cs typeface="宋体" panose="02010600030101010101" pitchFamily="2" charset="-122"/>
              </a:rPr>
              <a:t>:</a:t>
            </a:r>
            <a:endParaRPr lang="en-US" altLang="zh-CN" sz="2000" b="0">
              <a:latin typeface="宋体" panose="02010600030101010101" pitchFamily="2" charset="-122"/>
              <a:ea typeface="宋体" panose="02010600030101010101" pitchFamily="2" charset="-122"/>
              <a:cs typeface="宋体" panose="02010600030101010101" pitchFamily="2" charset="-122"/>
            </a:endParaRPr>
          </a:p>
          <a:p>
            <a:pPr marL="0" indent="0"/>
            <a:endParaRPr lang="en-US" altLang="zh-CN" sz="2000" b="0">
              <a:latin typeface="宋体" panose="02010600030101010101" pitchFamily="2" charset="-122"/>
              <a:ea typeface="宋体" panose="02010600030101010101" pitchFamily="2" charset="-122"/>
              <a:cs typeface="宋体" panose="02010600030101010101" pitchFamily="2" charset="-122"/>
            </a:endParaRPr>
          </a:p>
        </p:txBody>
      </p:sp>
      <p:pic>
        <p:nvPicPr>
          <p:cNvPr id="12" name="图片 11" descr="`Y[7ZP[270CU%Q%I[I]C4J5"/>
          <p:cNvPicPr>
            <a:picLocks noChangeAspect="1"/>
          </p:cNvPicPr>
          <p:nvPr/>
        </p:nvPicPr>
        <p:blipFill>
          <a:blip r:embed="rId2"/>
          <a:stretch>
            <a:fillRect/>
          </a:stretch>
        </p:blipFill>
        <p:spPr>
          <a:xfrm>
            <a:off x="1112520" y="4742815"/>
            <a:ext cx="6476365" cy="942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69570" y="391160"/>
            <a:ext cx="8229600" cy="608330"/>
          </a:xfrm>
        </p:spPr>
        <p:txBody>
          <a:bodyPr/>
          <a:p>
            <a:pPr marL="0" indent="0" algn="l">
              <a:buFont typeface="Wingdings" panose="05000000000000000000" charset="0"/>
              <a:buNone/>
            </a:pPr>
            <a:r>
              <a:t>    多周期CPU控制部件逻辑结构</a:t>
            </a:r>
          </a:p>
        </p:txBody>
      </p:sp>
      <p:pic>
        <p:nvPicPr>
          <p:cNvPr id="107" name="图片 10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4235" y="1610995"/>
            <a:ext cx="7261225" cy="347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630555" y="4966970"/>
            <a:ext cx="8229600" cy="608330"/>
          </a:xfrm>
        </p:spPr>
        <p:txBody>
          <a:bodyPr/>
          <a:p>
            <a:pPr marL="342900" indent="-342900" algn="l">
              <a:buFont typeface="Wingdings" panose="05000000000000000000" charset="0"/>
              <a:buChar char=""/>
            </a:pPr>
            <a:r>
              <a:rPr sz="2000"/>
              <a:t>8条指令的多周期CPU数据通路</a:t>
            </a:r>
            <a:br>
              <a:rPr sz="2000"/>
            </a:br>
            <a:br>
              <a:rPr sz="2000"/>
            </a:br>
            <a:r>
              <a:rPr sz="2000">
                <a:solidFill>
                  <a:srgbClr val="04619D"/>
                </a:solidFill>
              </a:rPr>
              <a:t>与上页</a:t>
            </a:r>
            <a:r>
              <a:rPr sz="2000">
                <a:solidFill>
                  <a:srgbClr val="04619D"/>
                </a:solidFill>
                <a:sym typeface="+mn-ea"/>
              </a:rPr>
              <a:t>控制部件逻辑结构合并，形成完整的8条指令CPU逻辑图（见下页）</a:t>
            </a:r>
            <a:endParaRPr sz="2000">
              <a:solidFill>
                <a:srgbClr val="04619D"/>
              </a:solidFill>
              <a:sym typeface="+mn-ea"/>
            </a:endParaRPr>
          </a:p>
        </p:txBody>
      </p:sp>
      <p:pic>
        <p:nvPicPr>
          <p:cNvPr id="105" name="图片 10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1810" y="824230"/>
            <a:ext cx="7632700" cy="39566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69570" y="391160"/>
            <a:ext cx="8229600" cy="608330"/>
          </a:xfrm>
        </p:spPr>
        <p:txBody>
          <a:bodyPr/>
          <a:p>
            <a:pPr marL="0" indent="0" algn="l">
              <a:buFont typeface="Wingdings" panose="05000000000000000000" charset="0"/>
              <a:buNone/>
            </a:pPr>
            <a:r>
              <a:t>    8条指令多周期CPU逻辑图</a:t>
            </a:r>
          </a:p>
        </p:txBody>
      </p:sp>
      <p:pic>
        <p:nvPicPr>
          <p:cNvPr id="106" name="图片 10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1595" y="999490"/>
            <a:ext cx="9020810" cy="5278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69570" y="391160"/>
            <a:ext cx="8229600" cy="608330"/>
          </a:xfrm>
        </p:spPr>
        <p:txBody>
          <a:bodyPr/>
          <a:p>
            <a:pPr marL="0" indent="0" algn="l">
              <a:buFont typeface="Wingdings" panose="05000000000000000000" charset="0"/>
              <a:buNone/>
            </a:pPr>
            <a:r>
              <a:t>7.6 CPU的测试</a:t>
            </a:r>
          </a:p>
        </p:txBody>
      </p:sp>
      <p:sp>
        <p:nvSpPr>
          <p:cNvPr id="100" name="文本框 99"/>
          <p:cNvSpPr txBox="1"/>
          <p:nvPr/>
        </p:nvSpPr>
        <p:spPr>
          <a:xfrm>
            <a:off x="614680" y="1363980"/>
            <a:ext cx="7447915" cy="1938020"/>
          </a:xfrm>
          <a:prstGeom prst="rect">
            <a:avLst/>
          </a:prstGeom>
          <a:noFill/>
          <a:ln w="9525">
            <a:noFill/>
          </a:ln>
        </p:spPr>
        <p:txBody>
          <a:bodyPr wrap="square">
            <a:spAutoFit/>
          </a:bodyPr>
          <a:p>
            <a:pPr marL="342900" indent="-342900">
              <a:buFont typeface="Wingdings" panose="05000000000000000000" charset="0"/>
              <a:buChar char=""/>
            </a:pPr>
            <a:r>
              <a:rPr lang="zh-CN" altLang="en-US" sz="2000">
                <a:solidFill>
                  <a:srgbClr val="04619D"/>
                </a:solidFill>
                <a:latin typeface="宋体" panose="02010600030101010101" pitchFamily="2" charset="-122"/>
              </a:rPr>
              <a:t>CPU测试过程分为前仿真测试、后仿真测试、下板测试。</a:t>
            </a:r>
            <a:endParaRPr lang="zh-CN" altLang="en-US" sz="2000">
              <a:solidFill>
                <a:srgbClr val="04619D"/>
              </a:solidFill>
              <a:latin typeface="宋体" panose="02010600030101010101" pitchFamily="2" charset="-122"/>
            </a:endParaRPr>
          </a:p>
          <a:p>
            <a:pPr marL="342900" indent="-342900">
              <a:buFont typeface="Wingdings" panose="05000000000000000000" charset="0"/>
              <a:buChar char=""/>
            </a:pPr>
            <a:r>
              <a:rPr lang="zh-CN" altLang="en-US" sz="2000">
                <a:solidFill>
                  <a:srgbClr val="04619D"/>
                </a:solidFill>
                <a:latin typeface="宋体" panose="02010600030101010101" pitchFamily="2" charset="-122"/>
              </a:rPr>
              <a:t>CPU仿真测试分为单条指令测试、单条指令边界数据测试、指令序列测试和程序测试。</a:t>
            </a:r>
            <a:endParaRPr lang="zh-CN" altLang="en-US" sz="2000">
              <a:solidFill>
                <a:srgbClr val="04619D"/>
              </a:solidFill>
              <a:latin typeface="宋体" panose="02010600030101010101" pitchFamily="2" charset="-122"/>
            </a:endParaRPr>
          </a:p>
          <a:p>
            <a:pPr marL="342900" indent="-342900">
              <a:buFont typeface="Wingdings" panose="05000000000000000000" charset="0"/>
              <a:buChar char=""/>
            </a:pPr>
            <a:r>
              <a:rPr lang="zh-CN" altLang="en-US" sz="2000">
                <a:solidFill>
                  <a:srgbClr val="04619D"/>
                </a:solidFill>
                <a:latin typeface="宋体" panose="02010600030101010101" pitchFamily="2" charset="-122"/>
              </a:rPr>
              <a:t>对于每条指令测试，均按照边界值测试向量人工生成，人工比对；然后由自动验证工具自动比对；最后引入高强度随机指令序列测试的方法进行测试。</a:t>
            </a:r>
            <a:endParaRPr lang="zh-CN" altLang="en-US" sz="2000">
              <a:solidFill>
                <a:srgbClr val="04619D"/>
              </a:solidFill>
              <a:latin typeface="宋体" panose="02010600030101010101" pitchFamily="2" charset="-122"/>
            </a:endParaRPr>
          </a:p>
        </p:txBody>
      </p:sp>
      <p:sp>
        <p:nvSpPr>
          <p:cNvPr id="106" name="文本框 105"/>
          <p:cNvSpPr txBox="1"/>
          <p:nvPr/>
        </p:nvSpPr>
        <p:spPr>
          <a:xfrm>
            <a:off x="614680" y="3388995"/>
            <a:ext cx="7610475" cy="3169285"/>
          </a:xfrm>
          <a:prstGeom prst="rect">
            <a:avLst/>
          </a:prstGeom>
          <a:noFill/>
          <a:ln w="9525">
            <a:noFill/>
          </a:ln>
        </p:spPr>
        <p:txBody>
          <a:bodyPr wrap="square">
            <a:spAutoFit/>
          </a:bodyPr>
          <a:p>
            <a:pPr marL="342900" indent="-342900">
              <a:buFont typeface="Wingdings" panose="05000000000000000000" charset="0"/>
              <a:buChar char=""/>
            </a:pPr>
            <a:r>
              <a:rPr lang="zh-CN" altLang="en-US" sz="2000" b="0">
                <a:latin typeface="宋体" panose="02010600030101010101" pitchFamily="2" charset="-122"/>
                <a:cs typeface="宋体" panose="02010600030101010101" pitchFamily="2" charset="-122"/>
              </a:rPr>
              <a:t>在单条指令测试的过程中，会用到别的未测定的指令，所以在进行单条指令的测试前，要定好指令测试的顺序，在测定时用的其他指令必须是已经测过的正确指令。可将指令分为几种不同类别的验证类别，对每一类指令按下面次序进行针对性验证。</a:t>
            </a:r>
            <a:endParaRPr lang="zh-CN" altLang="en-US" sz="2000" b="0">
              <a:latin typeface="宋体" panose="02010600030101010101" pitchFamily="2" charset="-122"/>
              <a:cs typeface="宋体" panose="02010600030101010101" pitchFamily="2" charset="-122"/>
            </a:endParaRPr>
          </a:p>
          <a:p>
            <a:pPr marL="0" indent="0"/>
            <a:r>
              <a:rPr lang="zh-CN" altLang="en-US" sz="2000" b="0">
                <a:latin typeface="宋体" panose="02010600030101010101" pitchFamily="2" charset="-122"/>
                <a:cs typeface="宋体" panose="02010600030101010101" pitchFamily="2" charset="-122"/>
              </a:rPr>
              <a:t>   指令验证类别：</a:t>
            </a:r>
            <a:endParaRPr lang="zh-CN" altLang="en-US" sz="2000" b="0">
              <a:latin typeface="宋体" panose="02010600030101010101" pitchFamily="2" charset="-122"/>
              <a:cs typeface="宋体" panose="02010600030101010101" pitchFamily="2" charset="-122"/>
            </a:endParaRPr>
          </a:p>
          <a:p>
            <a:pPr marL="914400" lvl="1" indent="-457200">
              <a:buFont typeface="+mj-ea"/>
              <a:buAutoNum type="circleNumDbPlain"/>
            </a:pPr>
            <a:r>
              <a:rPr lang="zh-CN" altLang="en-US" sz="2000" b="0">
                <a:solidFill>
                  <a:srgbClr val="04619D"/>
                </a:solidFill>
                <a:latin typeface="宋体" panose="02010600030101010101" pitchFamily="2" charset="-122"/>
                <a:cs typeface="宋体" panose="02010600030101010101" pitchFamily="2" charset="-122"/>
              </a:rPr>
              <a:t>数据传送指令的验证</a:t>
            </a:r>
            <a:endParaRPr lang="zh-CN" altLang="en-US" sz="2000" b="0">
              <a:solidFill>
                <a:srgbClr val="04619D"/>
              </a:solidFill>
              <a:latin typeface="宋体" panose="02010600030101010101" pitchFamily="2" charset="-122"/>
              <a:cs typeface="宋体" panose="02010600030101010101" pitchFamily="2" charset="-122"/>
            </a:endParaRPr>
          </a:p>
          <a:p>
            <a:pPr marL="914400" lvl="1" indent="-457200">
              <a:buFont typeface="+mj-ea"/>
              <a:buAutoNum type="circleNumDbPlain"/>
            </a:pPr>
            <a:r>
              <a:rPr lang="zh-CN" altLang="en-US" sz="2000" b="0">
                <a:solidFill>
                  <a:srgbClr val="04619D"/>
                </a:solidFill>
                <a:latin typeface="宋体" panose="02010600030101010101" pitchFamily="2" charset="-122"/>
                <a:cs typeface="宋体" panose="02010600030101010101" pitchFamily="2" charset="-122"/>
              </a:rPr>
              <a:t>算术运算指令的验证</a:t>
            </a:r>
            <a:endParaRPr lang="zh-CN" altLang="en-US" sz="2000" b="0">
              <a:solidFill>
                <a:srgbClr val="04619D"/>
              </a:solidFill>
              <a:latin typeface="宋体" panose="02010600030101010101" pitchFamily="2" charset="-122"/>
              <a:cs typeface="宋体" panose="02010600030101010101" pitchFamily="2" charset="-122"/>
            </a:endParaRPr>
          </a:p>
          <a:p>
            <a:pPr marL="914400" lvl="1" indent="-457200">
              <a:buFont typeface="+mj-ea"/>
              <a:buAutoNum type="circleNumDbPlain"/>
            </a:pPr>
            <a:r>
              <a:rPr lang="zh-CN" altLang="en-US" sz="2000" b="0">
                <a:solidFill>
                  <a:srgbClr val="04619D"/>
                </a:solidFill>
                <a:latin typeface="宋体" panose="02010600030101010101" pitchFamily="2" charset="-122"/>
                <a:cs typeface="宋体" panose="02010600030101010101" pitchFamily="2" charset="-122"/>
              </a:rPr>
              <a:t>逻辑运算指令的验证</a:t>
            </a:r>
            <a:endParaRPr lang="zh-CN" altLang="en-US" sz="2000" b="0">
              <a:solidFill>
                <a:srgbClr val="04619D"/>
              </a:solidFill>
              <a:latin typeface="宋体" panose="02010600030101010101" pitchFamily="2" charset="-122"/>
              <a:cs typeface="宋体" panose="02010600030101010101" pitchFamily="2" charset="-122"/>
            </a:endParaRPr>
          </a:p>
          <a:p>
            <a:pPr marL="914400" lvl="1" indent="-457200">
              <a:buFont typeface="+mj-ea"/>
              <a:buAutoNum type="circleNumDbPlain"/>
            </a:pPr>
            <a:r>
              <a:rPr lang="zh-CN" altLang="en-US" sz="2000" b="0">
                <a:solidFill>
                  <a:srgbClr val="04619D"/>
                </a:solidFill>
                <a:latin typeface="宋体" panose="02010600030101010101" pitchFamily="2" charset="-122"/>
                <a:cs typeface="宋体" panose="02010600030101010101" pitchFamily="2" charset="-122"/>
              </a:rPr>
              <a:t>跳转指令的验证</a:t>
            </a:r>
            <a:endParaRPr lang="zh-CN" altLang="en-US" sz="2000" b="0">
              <a:solidFill>
                <a:srgbClr val="04619D"/>
              </a:solidFill>
              <a:latin typeface="宋体" panose="02010600030101010101" pitchFamily="2" charset="-122"/>
              <a:cs typeface="宋体" panose="02010600030101010101" pitchFamily="2" charset="-122"/>
            </a:endParaRPr>
          </a:p>
          <a:p>
            <a:pPr marL="914400" lvl="1" indent="-457200">
              <a:buFont typeface="+mj-ea"/>
              <a:buAutoNum type="circleNumDbPlain"/>
            </a:pPr>
            <a:r>
              <a:rPr lang="zh-CN" altLang="en-US" sz="2000" b="0">
                <a:solidFill>
                  <a:srgbClr val="04619D"/>
                </a:solidFill>
                <a:latin typeface="宋体" panose="02010600030101010101" pitchFamily="2" charset="-122"/>
                <a:cs typeface="宋体" panose="02010600030101010101" pitchFamily="2" charset="-122"/>
              </a:rPr>
              <a:t>移位操作指令的验证</a:t>
            </a:r>
            <a:endParaRPr lang="zh-CN" altLang="en-US" sz="2000" b="0">
              <a:solidFill>
                <a:srgbClr val="04619D"/>
              </a:solidFill>
              <a:latin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69570" y="391160"/>
            <a:ext cx="8229600" cy="608330"/>
          </a:xfrm>
        </p:spPr>
        <p:txBody>
          <a:bodyPr/>
          <a:p>
            <a:pPr marL="0" indent="0" algn="l">
              <a:buFont typeface="Wingdings" panose="05000000000000000000" charset="0"/>
              <a:buNone/>
            </a:pPr>
            <a:r>
              <a:t>7.6.1 前仿真测试</a:t>
            </a:r>
          </a:p>
        </p:txBody>
      </p:sp>
      <p:sp>
        <p:nvSpPr>
          <p:cNvPr id="100" name="文本框 99"/>
          <p:cNvSpPr txBox="1"/>
          <p:nvPr/>
        </p:nvSpPr>
        <p:spPr>
          <a:xfrm>
            <a:off x="614680" y="1363980"/>
            <a:ext cx="7447915" cy="2553335"/>
          </a:xfrm>
          <a:prstGeom prst="rect">
            <a:avLst/>
          </a:prstGeom>
          <a:noFill/>
          <a:ln w="9525">
            <a:noFill/>
          </a:ln>
        </p:spPr>
        <p:txBody>
          <a:bodyPr wrap="square">
            <a:spAutoFit/>
          </a:bodyPr>
          <a:p>
            <a:pPr marL="0" indent="0">
              <a:buFont typeface="Wingdings" panose="05000000000000000000" charset="0"/>
              <a:buNone/>
            </a:pPr>
            <a:r>
              <a:rPr lang="zh-CN" altLang="en-US" sz="2000">
                <a:solidFill>
                  <a:schemeClr val="tx1"/>
                </a:solidFill>
                <a:latin typeface="微软雅黑" panose="020B0503020204020204" pitchFamily="34" charset="-122"/>
                <a:ea typeface="微软雅黑" panose="020B0503020204020204" pitchFamily="34" charset="-122"/>
              </a:rPr>
              <a:t>1）单条指令的测试</a:t>
            </a:r>
            <a:endParaRPr lang="zh-CN" altLang="en-US" sz="2000">
              <a:solidFill>
                <a:schemeClr val="tx1"/>
              </a:solidFill>
              <a:latin typeface="微软雅黑" panose="020B0503020204020204" pitchFamily="34" charset="-122"/>
              <a:ea typeface="微软雅黑" panose="020B0503020204020204" pitchFamily="34" charset="-122"/>
            </a:endParaRPr>
          </a:p>
          <a:p>
            <a:pPr marL="800100" lvl="1" indent="-342900">
              <a:buFont typeface="Wingdings" panose="05000000000000000000" charset="0"/>
              <a:buChar char=""/>
            </a:pPr>
            <a:r>
              <a:rPr lang="zh-CN" altLang="en-US" sz="2000">
                <a:solidFill>
                  <a:schemeClr val="tx1"/>
                </a:solidFill>
                <a:latin typeface="微软雅黑" panose="020B0503020204020204" pitchFamily="34" charset="-122"/>
                <a:ea typeface="微软雅黑" panose="020B0503020204020204" pitchFamily="34" charset="-122"/>
              </a:rPr>
              <a:t>在modelsim下，可以使用如下代码初始化 iram：</a:t>
            </a:r>
            <a:endParaRPr lang="zh-CN" altLang="en-US" sz="2000">
              <a:solidFill>
                <a:schemeClr val="tx1"/>
              </a:solidFill>
              <a:latin typeface="微软雅黑" panose="020B0503020204020204" pitchFamily="34" charset="-122"/>
              <a:ea typeface="微软雅黑" panose="020B0503020204020204" pitchFamily="34" charset="-122"/>
            </a:endParaRPr>
          </a:p>
          <a:p>
            <a:pPr marL="457200" lvl="1" indent="0">
              <a:buFont typeface="Wingdings" panose="05000000000000000000" charset="0"/>
              <a:buNone/>
            </a:pPr>
            <a:r>
              <a:rPr lang="en-US" altLang="zh-CN" sz="2000">
                <a:solidFill>
                  <a:srgbClr val="04619D"/>
                </a:solidFill>
                <a:latin typeface="微软雅黑" panose="020B0503020204020204" pitchFamily="34" charset="-122"/>
                <a:ea typeface="微软雅黑" panose="020B0503020204020204" pitchFamily="34" charset="-122"/>
              </a:rPr>
              <a:t>	</a:t>
            </a:r>
            <a:r>
              <a:rPr lang="zh-CN" altLang="en-US" sz="2000">
                <a:solidFill>
                  <a:srgbClr val="04619D"/>
                </a:solidFill>
                <a:latin typeface="微软雅黑" panose="020B0503020204020204" pitchFamily="34" charset="-122"/>
                <a:ea typeface="微软雅黑" panose="020B0503020204020204" pitchFamily="34" charset="-122"/>
              </a:rPr>
              <a:t>initial begin</a:t>
            </a:r>
            <a:endParaRPr lang="zh-CN" altLang="en-US" sz="2000">
              <a:solidFill>
                <a:srgbClr val="04619D"/>
              </a:solidFill>
              <a:latin typeface="微软雅黑" panose="020B0503020204020204" pitchFamily="34" charset="-122"/>
              <a:ea typeface="微软雅黑" panose="020B0503020204020204" pitchFamily="34" charset="-122"/>
            </a:endParaRPr>
          </a:p>
          <a:p>
            <a:pPr marL="457200" lvl="1" indent="0">
              <a:buFont typeface="Wingdings" panose="05000000000000000000" charset="0"/>
              <a:buNone/>
            </a:pPr>
            <a:r>
              <a:rPr lang="en-US" altLang="zh-CN" sz="2000">
                <a:solidFill>
                  <a:srgbClr val="04619D"/>
                </a:solidFill>
                <a:latin typeface="微软雅黑" panose="020B0503020204020204" pitchFamily="34" charset="-122"/>
                <a:ea typeface="微软雅黑" panose="020B0503020204020204" pitchFamily="34" charset="-122"/>
              </a:rPr>
              <a:t>	</a:t>
            </a:r>
            <a:r>
              <a:rPr lang="zh-CN" altLang="en-US" sz="2000">
                <a:solidFill>
                  <a:srgbClr val="04619D"/>
                </a:solidFill>
                <a:latin typeface="微软雅黑" panose="020B0503020204020204" pitchFamily="34" charset="-122"/>
                <a:ea typeface="微软雅黑" panose="020B0503020204020204" pitchFamily="34" charset="-122"/>
              </a:rPr>
              <a:t>$readmemh("1out.txt", ram);</a:t>
            </a:r>
            <a:endParaRPr lang="zh-CN" altLang="en-US" sz="2000">
              <a:solidFill>
                <a:srgbClr val="04619D"/>
              </a:solidFill>
              <a:latin typeface="微软雅黑" panose="020B0503020204020204" pitchFamily="34" charset="-122"/>
              <a:ea typeface="微软雅黑" panose="020B0503020204020204" pitchFamily="34" charset="-122"/>
            </a:endParaRPr>
          </a:p>
          <a:p>
            <a:pPr marL="457200" lvl="1" indent="0">
              <a:buFont typeface="Wingdings" panose="05000000000000000000" charset="0"/>
              <a:buNone/>
            </a:pPr>
            <a:r>
              <a:rPr lang="en-US" altLang="zh-CN" sz="2000">
                <a:solidFill>
                  <a:srgbClr val="04619D"/>
                </a:solidFill>
                <a:latin typeface="微软雅黑" panose="020B0503020204020204" pitchFamily="34" charset="-122"/>
                <a:ea typeface="微软雅黑" panose="020B0503020204020204" pitchFamily="34" charset="-122"/>
              </a:rPr>
              <a:t>	</a:t>
            </a:r>
            <a:r>
              <a:rPr lang="zh-CN" altLang="en-US" sz="2000">
                <a:solidFill>
                  <a:srgbClr val="04619D"/>
                </a:solidFill>
                <a:latin typeface="微软雅黑" panose="020B0503020204020204" pitchFamily="34" charset="-122"/>
                <a:ea typeface="微软雅黑" panose="020B0503020204020204" pitchFamily="34" charset="-122"/>
              </a:rPr>
              <a:t>end</a:t>
            </a:r>
            <a:endParaRPr lang="zh-CN" altLang="en-US" sz="2000">
              <a:solidFill>
                <a:srgbClr val="04619D"/>
              </a:solidFill>
              <a:latin typeface="微软雅黑" panose="020B0503020204020204" pitchFamily="34" charset="-122"/>
              <a:ea typeface="微软雅黑" panose="020B0503020204020204" pitchFamily="34" charset="-122"/>
            </a:endParaRPr>
          </a:p>
          <a:p>
            <a:pPr marL="457200" lvl="1" indent="0">
              <a:buFont typeface="Wingdings" panose="05000000000000000000" charset="0"/>
              <a:buNone/>
            </a:pPr>
            <a:r>
              <a:rPr lang="en-US" altLang="zh-CN" sz="2000">
                <a:solidFill>
                  <a:schemeClr val="tx1"/>
                </a:solidFill>
                <a:latin typeface="微软雅黑" panose="020B0503020204020204" pitchFamily="34" charset="-122"/>
                <a:ea typeface="微软雅黑" panose="020B0503020204020204" pitchFamily="34" charset="-122"/>
              </a:rPr>
              <a:t>	(</a:t>
            </a:r>
            <a:r>
              <a:rPr lang="zh-CN" altLang="en-US" sz="2000">
                <a:solidFill>
                  <a:schemeClr val="tx1"/>
                </a:solidFill>
                <a:latin typeface="微软雅黑" panose="020B0503020204020204" pitchFamily="34" charset="-122"/>
                <a:ea typeface="微软雅黑" panose="020B0503020204020204" pitchFamily="34" charset="-122"/>
              </a:rPr>
              <a:t>initial块不可综合，前仿真时使用）</a:t>
            </a:r>
            <a:endParaRPr lang="en-US" altLang="zh-CN" sz="2000">
              <a:solidFill>
                <a:schemeClr val="tx1"/>
              </a:solidFill>
              <a:latin typeface="微软雅黑" panose="020B0503020204020204" pitchFamily="34" charset="-122"/>
              <a:ea typeface="微软雅黑" panose="020B0503020204020204" pitchFamily="34" charset="-122"/>
            </a:endParaRPr>
          </a:p>
          <a:p>
            <a:pPr marL="800100" lvl="1" indent="-342900">
              <a:buFont typeface="Wingdings" panose="05000000000000000000" charset="0"/>
              <a:buChar char=""/>
            </a:pPr>
            <a:r>
              <a:rPr lang="zh-CN" altLang="en-US" sz="2000">
                <a:solidFill>
                  <a:schemeClr val="tx1"/>
                </a:solidFill>
                <a:latin typeface="微软雅黑" panose="020B0503020204020204" pitchFamily="34" charset="-122"/>
                <a:ea typeface="微软雅黑" panose="020B0503020204020204" pitchFamily="34" charset="-122"/>
              </a:rPr>
              <a:t>前仿真的单条指令测试有通过观察</a:t>
            </a:r>
            <a:r>
              <a:rPr lang="zh-CN" altLang="en-US" sz="2000">
                <a:solidFill>
                  <a:srgbClr val="04619D"/>
                </a:solidFill>
                <a:latin typeface="微软雅黑" panose="020B0503020204020204" pitchFamily="34" charset="-122"/>
                <a:ea typeface="微软雅黑" panose="020B0503020204020204" pitchFamily="34" charset="-122"/>
              </a:rPr>
              <a:t>波形</a:t>
            </a:r>
            <a:r>
              <a:rPr lang="zh-CN" altLang="en-US" sz="2000">
                <a:solidFill>
                  <a:schemeClr val="tx1"/>
                </a:solidFill>
                <a:latin typeface="微软雅黑" panose="020B0503020204020204" pitchFamily="34" charset="-122"/>
                <a:ea typeface="微软雅黑" panose="020B0503020204020204" pitchFamily="34" charset="-122"/>
              </a:rPr>
              <a:t>和通过观察</a:t>
            </a:r>
            <a:r>
              <a:rPr lang="zh-CN" altLang="en-US" sz="2000">
                <a:solidFill>
                  <a:srgbClr val="04619D"/>
                </a:solidFill>
                <a:latin typeface="微软雅黑" panose="020B0503020204020204" pitchFamily="34" charset="-122"/>
                <a:ea typeface="微软雅黑" panose="020B0503020204020204" pitchFamily="34" charset="-122"/>
              </a:rPr>
              <a:t>testbench仿真结果文件</a:t>
            </a:r>
            <a:r>
              <a:rPr lang="zh-CN" altLang="en-US" sz="2000">
                <a:solidFill>
                  <a:schemeClr val="tx1"/>
                </a:solidFill>
                <a:latin typeface="微软雅黑" panose="020B0503020204020204" pitchFamily="34" charset="-122"/>
                <a:ea typeface="微软雅黑" panose="020B0503020204020204" pitchFamily="34" charset="-122"/>
              </a:rPr>
              <a:t>两种方式。</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14680" y="4184650"/>
            <a:ext cx="7447915" cy="1630045"/>
          </a:xfrm>
          <a:prstGeom prst="rect">
            <a:avLst/>
          </a:prstGeom>
          <a:noFill/>
          <a:ln w="9525">
            <a:noFill/>
          </a:ln>
        </p:spPr>
        <p:txBody>
          <a:bodyPr wrap="square">
            <a:spAutoFit/>
          </a:bodyPr>
          <a:p>
            <a:pPr marL="0" indent="0">
              <a:buFont typeface="Wingdings" panose="05000000000000000000" charset="0"/>
              <a:buNone/>
            </a:pPr>
            <a:r>
              <a:rPr lang="zh-CN" altLang="en-US" sz="2000">
                <a:solidFill>
                  <a:schemeClr val="tx1"/>
                </a:solidFill>
                <a:latin typeface="微软雅黑" panose="020B0503020204020204" pitchFamily="34" charset="-122"/>
                <a:ea typeface="微软雅黑" panose="020B0503020204020204" pitchFamily="34" charset="-122"/>
              </a:rPr>
              <a:t>2）指令的边界数据测试</a:t>
            </a:r>
            <a:endParaRPr lang="zh-CN" altLang="en-US" sz="2000">
              <a:solidFill>
                <a:schemeClr val="tx1"/>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endParaRPr lang="zh-CN" altLang="en-US" sz="2000">
              <a:solidFill>
                <a:schemeClr val="tx1"/>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zh-CN" altLang="en-US" sz="2000">
                <a:solidFill>
                  <a:schemeClr val="tx1"/>
                </a:solidFill>
                <a:latin typeface="微软雅黑" panose="020B0503020204020204" pitchFamily="34" charset="-122"/>
                <a:ea typeface="微软雅黑" panose="020B0503020204020204" pitchFamily="34" charset="-122"/>
              </a:rPr>
              <a:t>3）随机指令序列测试</a:t>
            </a:r>
            <a:endParaRPr lang="zh-CN" altLang="en-US" sz="2000">
              <a:solidFill>
                <a:schemeClr val="tx1"/>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endParaRPr lang="zh-CN" altLang="en-US" sz="2000">
              <a:solidFill>
                <a:schemeClr val="tx1"/>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zh-CN" altLang="en-US" sz="2000">
                <a:solidFill>
                  <a:schemeClr val="tx1"/>
                </a:solidFill>
                <a:latin typeface="微软雅黑" panose="020B0503020204020204" pitchFamily="34" charset="-122"/>
                <a:ea typeface="微软雅黑" panose="020B0503020204020204" pitchFamily="34" charset="-122"/>
              </a:rPr>
              <a:t>4）程序测试</a:t>
            </a:r>
            <a:endParaRPr lang="zh-CN" altLang="en-US" sz="200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69570" y="391160"/>
            <a:ext cx="8229600" cy="608330"/>
          </a:xfrm>
        </p:spPr>
        <p:txBody>
          <a:bodyPr/>
          <a:p>
            <a:pPr marL="0" indent="0" algn="l">
              <a:buFont typeface="Wingdings" panose="05000000000000000000" charset="0"/>
              <a:buNone/>
            </a:pPr>
            <a:r>
              <a:t>7.6.2 后仿真测试</a:t>
            </a:r>
          </a:p>
        </p:txBody>
      </p:sp>
      <p:sp>
        <p:nvSpPr>
          <p:cNvPr id="100" name="文本框 99"/>
          <p:cNvSpPr txBox="1"/>
          <p:nvPr/>
        </p:nvSpPr>
        <p:spPr>
          <a:xfrm>
            <a:off x="614680" y="999490"/>
            <a:ext cx="7447915" cy="2553335"/>
          </a:xfrm>
          <a:prstGeom prst="rect">
            <a:avLst/>
          </a:prstGeom>
          <a:noFill/>
          <a:ln w="9525">
            <a:noFill/>
          </a:ln>
        </p:spPr>
        <p:txBody>
          <a:bodyPr wrap="square">
            <a:spAutoFit/>
          </a:bodyPr>
          <a:p>
            <a:pPr marL="342900" indent="-342900">
              <a:buFont typeface="Wingdings" panose="05000000000000000000" charset="0"/>
              <a:buChar char=""/>
            </a:pPr>
            <a:r>
              <a:rPr lang="zh-CN" altLang="en-US" sz="2000">
                <a:solidFill>
                  <a:schemeClr val="tx1"/>
                </a:solidFill>
                <a:latin typeface="微软雅黑" panose="020B0503020204020204" pitchFamily="34" charset="-122"/>
                <a:ea typeface="微软雅黑" panose="020B0503020204020204" pitchFamily="34" charset="-122"/>
              </a:rPr>
              <a:t>前仿真和后仿真两者的区别：</a:t>
            </a:r>
            <a:endParaRPr lang="zh-CN" altLang="en-US" sz="200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
            </a:pPr>
            <a:r>
              <a:rPr lang="zh-CN" altLang="en-US" sz="2000">
                <a:solidFill>
                  <a:srgbClr val="04619D"/>
                </a:solidFill>
                <a:latin typeface="微软雅黑" panose="020B0503020204020204" pitchFamily="34" charset="-122"/>
                <a:ea typeface="微软雅黑" panose="020B0503020204020204" pitchFamily="34" charset="-122"/>
              </a:rPr>
              <a:t>前仿真也称为功能仿真，主旨在于验证电路的功能是否符合设计要求，不考虑电路门延迟与线延迟，主要是验证电路与理想情况是否一致。</a:t>
            </a:r>
            <a:endParaRPr lang="zh-CN" altLang="en-US" sz="2000">
              <a:solidFill>
                <a:srgbClr val="04619D"/>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
            </a:pPr>
            <a:r>
              <a:rPr lang="zh-CN" altLang="en-US" sz="2000">
                <a:solidFill>
                  <a:srgbClr val="04619D"/>
                </a:solidFill>
                <a:latin typeface="微软雅黑" panose="020B0503020204020204" pitchFamily="34" charset="-122"/>
                <a:ea typeface="微软雅黑" panose="020B0503020204020204" pitchFamily="34" charset="-122"/>
              </a:rPr>
              <a:t>后仿真也称为时序仿真或者布局布线后仿真，是指电路已经映射到特定的工艺环境以后，综合考虑电路的路径延迟与门延迟的影响，验证电路能否在一定时序条件下满足设计构想的过程，是否存在时序违规。</a:t>
            </a:r>
            <a:endParaRPr lang="zh-CN" altLang="en-US" sz="2000">
              <a:solidFill>
                <a:srgbClr val="04619D"/>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14680" y="3679825"/>
            <a:ext cx="7447915" cy="2861310"/>
          </a:xfrm>
          <a:prstGeom prst="rect">
            <a:avLst/>
          </a:prstGeom>
          <a:noFill/>
          <a:ln w="9525">
            <a:noFill/>
          </a:ln>
        </p:spPr>
        <p:txBody>
          <a:bodyPr wrap="square">
            <a:spAutoFit/>
          </a:bodyPr>
          <a:p>
            <a:pPr marL="342900" indent="-342900">
              <a:buFont typeface="Wingdings" panose="05000000000000000000" charset="0"/>
              <a:buChar char=""/>
            </a:pPr>
            <a:r>
              <a:rPr lang="zh-CN" altLang="en-US" sz="2000">
                <a:solidFill>
                  <a:schemeClr val="tx1"/>
                </a:solidFill>
                <a:latin typeface="微软雅黑" panose="020B0503020204020204" pitchFamily="34" charset="-122"/>
                <a:ea typeface="微软雅黑" panose="020B0503020204020204" pitchFamily="34" charset="-122"/>
              </a:rPr>
              <a:t>后仿真步骤：</a:t>
            </a:r>
            <a:endParaRPr lang="zh-CN" altLang="en-US" sz="2000">
              <a:solidFill>
                <a:schemeClr val="tx1"/>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en-US" altLang="zh-CN" sz="2000">
                <a:solidFill>
                  <a:schemeClr val="tx1"/>
                </a:solidFill>
                <a:latin typeface="微软雅黑" panose="020B0503020204020204" pitchFamily="34" charset="-122"/>
                <a:ea typeface="微软雅黑" panose="020B0503020204020204" pitchFamily="34" charset="-122"/>
              </a:rPr>
              <a:t>	</a:t>
            </a:r>
            <a:r>
              <a:rPr lang="zh-CN" altLang="en-US" sz="2000">
                <a:solidFill>
                  <a:srgbClr val="04619D"/>
                </a:solidFill>
                <a:latin typeface="微软雅黑" panose="020B0503020204020204" pitchFamily="34" charset="-122"/>
                <a:ea typeface="微软雅黑" panose="020B0503020204020204" pitchFamily="34" charset="-122"/>
              </a:rPr>
              <a:t>先做指令序列测试，再做程序测试。</a:t>
            </a:r>
            <a:endParaRPr lang="zh-CN" altLang="en-US" sz="2000">
              <a:solidFill>
                <a:srgbClr val="04619D"/>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
            </a:pPr>
            <a:endParaRPr lang="zh-CN" altLang="en-US" sz="200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
            </a:pPr>
            <a:r>
              <a:rPr lang="zh-CN" altLang="en-US" sz="2000">
                <a:solidFill>
                  <a:schemeClr val="tx1"/>
                </a:solidFill>
                <a:latin typeface="微软雅黑" panose="020B0503020204020204" pitchFamily="34" charset="-122"/>
                <a:ea typeface="微软雅黑" panose="020B0503020204020204" pitchFamily="34" charset="-122"/>
              </a:rPr>
              <a:t>注意事项：</a:t>
            </a:r>
            <a:endParaRPr lang="zh-CN" altLang="en-US" sz="2000">
              <a:solidFill>
                <a:schemeClr val="tx1"/>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
            </a:pPr>
            <a:r>
              <a:rPr lang="zh-CN" altLang="en-US" sz="2000">
                <a:solidFill>
                  <a:srgbClr val="04619D"/>
                </a:solidFill>
                <a:latin typeface="微软雅黑" panose="020B0503020204020204" pitchFamily="34" charset="-122"/>
                <a:ea typeface="微软雅黑" panose="020B0503020204020204" pitchFamily="34" charset="-122"/>
              </a:rPr>
              <a:t>出现时序问题时，先采取降低CPU主频的方法解决，如果不行，就须分析问题所在，修改或优化CPU数据通路或部件。</a:t>
            </a:r>
            <a:endParaRPr lang="zh-CN" altLang="en-US" sz="2000">
              <a:solidFill>
                <a:srgbClr val="04619D"/>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
            </a:pPr>
            <a:r>
              <a:rPr lang="zh-CN" altLang="en-US" sz="2000">
                <a:solidFill>
                  <a:srgbClr val="04619D"/>
                </a:solidFill>
                <a:latin typeface="微软雅黑" panose="020B0503020204020204" pitchFamily="34" charset="-122"/>
                <a:ea typeface="微软雅黑" panose="020B0503020204020204" pitchFamily="34" charset="-122"/>
              </a:rPr>
              <a:t>后仿真时CPU中不可有不可综合语句，如time，defparam，$finish，fork，join，initial，delays，UDP，wait等。</a:t>
            </a:r>
            <a:endParaRPr lang="zh-CN" altLang="en-US" sz="2000">
              <a:solidFill>
                <a:srgbClr val="04619D"/>
              </a:solidFill>
              <a:latin typeface="微软雅黑" panose="020B0503020204020204" pitchFamily="34" charset="-122"/>
              <a:ea typeface="微软雅黑" panose="020B0503020204020204" pitchFamily="34" charset="-122"/>
            </a:endParaRPr>
          </a:p>
          <a:p>
            <a:pPr marL="342900" indent="-342900">
              <a:buFont typeface="Wingdings" panose="05000000000000000000" charset="0"/>
              <a:buChar char=""/>
            </a:pPr>
            <a:r>
              <a:rPr lang="zh-CN" altLang="en-US" sz="2000">
                <a:solidFill>
                  <a:srgbClr val="04619D"/>
                </a:solidFill>
                <a:latin typeface="微软雅黑" panose="020B0503020204020204" pitchFamily="34" charset="-122"/>
                <a:ea typeface="微软雅黑" panose="020B0503020204020204" pitchFamily="34" charset="-122"/>
              </a:rPr>
              <a:t>后仿真的测试指令通过以IP核方式实现的RAM来进行测试。</a:t>
            </a:r>
            <a:endParaRPr lang="zh-CN" altLang="en-US" sz="2000">
              <a:solidFill>
                <a:srgbClr val="04619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p:nvPr>
            <p:ph type="title"/>
          </p:nvPr>
        </p:nvSpPr>
        <p:spPr>
          <a:xfrm>
            <a:off x="369570" y="391160"/>
            <a:ext cx="8229600" cy="608330"/>
          </a:xfrm>
        </p:spPr>
        <p:txBody>
          <a:bodyPr/>
          <a:p>
            <a:pPr marL="0" indent="0" algn="l">
              <a:buFont typeface="Wingdings" panose="05000000000000000000" charset="0"/>
              <a:buNone/>
            </a:pPr>
            <a:r>
              <a:t>7.6.3 下板测试</a:t>
            </a:r>
          </a:p>
        </p:txBody>
      </p:sp>
      <p:sp>
        <p:nvSpPr>
          <p:cNvPr id="100" name="文本框 99"/>
          <p:cNvSpPr txBox="1"/>
          <p:nvPr/>
        </p:nvSpPr>
        <p:spPr>
          <a:xfrm>
            <a:off x="614680" y="1313180"/>
            <a:ext cx="7750175" cy="4707890"/>
          </a:xfrm>
          <a:prstGeom prst="rect">
            <a:avLst/>
          </a:prstGeom>
          <a:noFill/>
          <a:ln w="9525">
            <a:noFill/>
          </a:ln>
        </p:spPr>
        <p:txBody>
          <a:bodyPr wrap="square">
            <a:spAutoFit/>
          </a:bodyPr>
          <a:p>
            <a:pPr marL="342900" indent="-342900">
              <a:buFont typeface="Wingdings" panose="05000000000000000000" charset="0"/>
              <a:buChar char=""/>
            </a:pPr>
            <a:r>
              <a:rPr lang="zh-CN" altLang="en-US" sz="2000">
                <a:solidFill>
                  <a:schemeClr val="tx1"/>
                </a:solidFill>
                <a:latin typeface="微软雅黑" panose="020B0503020204020204" pitchFamily="34" charset="-122"/>
                <a:ea typeface="微软雅黑" panose="020B0503020204020204" pitchFamily="34" charset="-122"/>
              </a:rPr>
              <a:t>我们自行编写的指令RAM用来初始化内存的initial指令不可综合，无法在开发板上运行，我们可以使用Vivado提供的IP核来替换我们的ram，其可以使用一个coe文件来初始化内存。</a:t>
            </a:r>
            <a:endParaRPr lang="zh-CN" altLang="en-US" sz="2000">
              <a:solidFill>
                <a:schemeClr val="tx1"/>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zh-CN" altLang="en-US" sz="2000">
                <a:solidFill>
                  <a:srgbClr val="04619D"/>
                </a:solidFill>
                <a:latin typeface="微软雅黑" panose="020B0503020204020204" pitchFamily="34" charset="-122"/>
                <a:ea typeface="微软雅黑" panose="020B0503020204020204" pitchFamily="34" charset="-122"/>
              </a:rPr>
              <a:t>    </a:t>
            </a:r>
            <a:endParaRPr lang="zh-CN" altLang="en-US" sz="2000">
              <a:solidFill>
                <a:srgbClr val="04619D"/>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zh-CN" altLang="en-US" sz="2000">
                <a:solidFill>
                  <a:srgbClr val="04619D"/>
                </a:solidFill>
                <a:latin typeface="微软雅黑" panose="020B0503020204020204" pitchFamily="34" charset="-122"/>
                <a:ea typeface="微软雅黑" panose="020B0503020204020204" pitchFamily="34" charset="-122"/>
              </a:rPr>
              <a:t>    </a:t>
            </a:r>
            <a:r>
              <a:rPr lang="zh-CN" altLang="en-US" sz="2000">
                <a:solidFill>
                  <a:schemeClr val="tx1"/>
                </a:solidFill>
                <a:latin typeface="微软雅黑" panose="020B0503020204020204" pitchFamily="34" charset="-122"/>
                <a:ea typeface="微软雅黑" panose="020B0503020204020204" pitchFamily="34" charset="-122"/>
              </a:rPr>
              <a:t>Coe为初始化ROM的配置文件，以下为coe文件格式实例：</a:t>
            </a:r>
            <a:endParaRPr lang="zh-CN" altLang="en-US" sz="2000">
              <a:solidFill>
                <a:schemeClr val="tx1"/>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zh-CN" altLang="en-US" sz="2000">
                <a:solidFill>
                  <a:srgbClr val="04619D"/>
                </a:solidFill>
                <a:latin typeface="微软雅黑" panose="020B0503020204020204" pitchFamily="34" charset="-122"/>
                <a:ea typeface="微软雅黑" panose="020B0503020204020204" pitchFamily="34" charset="-122"/>
              </a:rPr>
              <a:t>    </a:t>
            </a:r>
            <a:r>
              <a:rPr lang="zh-CN" altLang="en-US" sz="2000">
                <a:solidFill>
                  <a:schemeClr val="tx1"/>
                </a:solidFill>
                <a:latin typeface="微软雅黑" panose="020B0503020204020204" pitchFamily="34" charset="-122"/>
                <a:ea typeface="微软雅黑" panose="020B0503020204020204" pitchFamily="34" charset="-122"/>
              </a:rPr>
              <a:t>//16表示为16进制，可按需求更改</a:t>
            </a:r>
            <a:endParaRPr lang="zh-CN" altLang="en-US" sz="2000">
              <a:solidFill>
                <a:schemeClr val="tx1"/>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zh-CN" altLang="en-US" sz="2000">
                <a:solidFill>
                  <a:srgbClr val="04619D"/>
                </a:solidFill>
                <a:latin typeface="微软雅黑" panose="020B0503020204020204" pitchFamily="34" charset="-122"/>
                <a:ea typeface="微软雅黑" panose="020B0503020204020204" pitchFamily="34" charset="-122"/>
              </a:rPr>
              <a:t>    memory_initialization_radix = 16;</a:t>
            </a:r>
            <a:endParaRPr lang="zh-CN" altLang="en-US" sz="2000">
              <a:solidFill>
                <a:srgbClr val="04619D"/>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zh-CN" altLang="en-US" sz="2000">
                <a:solidFill>
                  <a:srgbClr val="04619D"/>
                </a:solidFill>
                <a:latin typeface="微软雅黑" panose="020B0503020204020204" pitchFamily="34" charset="-122"/>
                <a:ea typeface="微软雅黑" panose="020B0503020204020204" pitchFamily="34" charset="-122"/>
              </a:rPr>
              <a:t>    memory_initialization_vector = </a:t>
            </a:r>
            <a:endParaRPr lang="zh-CN" altLang="en-US" sz="2000">
              <a:solidFill>
                <a:srgbClr val="04619D"/>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zh-CN" altLang="en-US" sz="2000">
                <a:solidFill>
                  <a:srgbClr val="04619D"/>
                </a:solidFill>
                <a:latin typeface="微软雅黑" panose="020B0503020204020204" pitchFamily="34" charset="-122"/>
                <a:ea typeface="微软雅黑" panose="020B0503020204020204" pitchFamily="34" charset="-122"/>
              </a:rPr>
              <a:t>    </a:t>
            </a:r>
            <a:r>
              <a:rPr lang="en-US" altLang="zh-CN" sz="2000">
                <a:solidFill>
                  <a:schemeClr val="tx1"/>
                </a:solidFill>
                <a:latin typeface="微软雅黑" panose="020B0503020204020204" pitchFamily="34" charset="-122"/>
                <a:ea typeface="微软雅黑" panose="020B0503020204020204" pitchFamily="34" charset="-122"/>
              </a:rPr>
              <a:t>//</a:t>
            </a:r>
            <a:r>
              <a:rPr lang="zh-CN" altLang="en-US" sz="2000">
                <a:solidFill>
                  <a:schemeClr val="tx1"/>
                </a:solidFill>
                <a:latin typeface="微软雅黑" panose="020B0503020204020204" pitchFamily="34" charset="-122"/>
                <a:ea typeface="微软雅黑" panose="020B0503020204020204" pitchFamily="34" charset="-122"/>
              </a:rPr>
              <a:t>测试程序的机器码：</a:t>
            </a:r>
            <a:endParaRPr lang="zh-CN" altLang="en-US" sz="2000">
              <a:solidFill>
                <a:schemeClr val="tx1"/>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zh-CN" altLang="en-US" sz="2000">
                <a:solidFill>
                  <a:srgbClr val="04619D"/>
                </a:solidFill>
                <a:latin typeface="微软雅黑" panose="020B0503020204020204" pitchFamily="34" charset="-122"/>
                <a:ea typeface="微软雅黑" panose="020B0503020204020204" pitchFamily="34" charset="-122"/>
              </a:rPr>
              <a:t>    00000000</a:t>
            </a:r>
            <a:endParaRPr lang="zh-CN" altLang="en-US" sz="2000">
              <a:solidFill>
                <a:srgbClr val="04619D"/>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zh-CN" altLang="en-US" sz="2000">
                <a:solidFill>
                  <a:srgbClr val="04619D"/>
                </a:solidFill>
                <a:latin typeface="微软雅黑" panose="020B0503020204020204" pitchFamily="34" charset="-122"/>
                <a:ea typeface="微软雅黑" panose="020B0503020204020204" pitchFamily="34" charset="-122"/>
              </a:rPr>
              <a:t>    241d03fc</a:t>
            </a:r>
            <a:endParaRPr lang="zh-CN" altLang="en-US" sz="2000">
              <a:solidFill>
                <a:srgbClr val="04619D"/>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zh-CN" altLang="en-US" sz="2000">
                <a:solidFill>
                  <a:srgbClr val="04619D"/>
                </a:solidFill>
                <a:latin typeface="微软雅黑" panose="020B0503020204020204" pitchFamily="34" charset="-122"/>
                <a:ea typeface="微软雅黑" panose="020B0503020204020204" pitchFamily="34" charset="-122"/>
              </a:rPr>
              <a:t>    0800002d</a:t>
            </a:r>
            <a:endParaRPr lang="zh-CN" altLang="en-US" sz="2000">
              <a:solidFill>
                <a:srgbClr val="04619D"/>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zh-CN" altLang="en-US" sz="2000">
                <a:solidFill>
                  <a:srgbClr val="04619D"/>
                </a:solidFill>
                <a:latin typeface="微软雅黑" panose="020B0503020204020204" pitchFamily="34" charset="-122"/>
                <a:ea typeface="微软雅黑" panose="020B0503020204020204" pitchFamily="34" charset="-122"/>
              </a:rPr>
              <a:t>    27bdffe0</a:t>
            </a:r>
            <a:endParaRPr lang="zh-CN" altLang="en-US" sz="2000">
              <a:solidFill>
                <a:srgbClr val="04619D"/>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zh-CN" altLang="en-US" sz="2000">
                <a:solidFill>
                  <a:srgbClr val="04619D"/>
                </a:solidFill>
                <a:latin typeface="微软雅黑" panose="020B0503020204020204" pitchFamily="34" charset="-122"/>
                <a:ea typeface="微软雅黑" panose="020B0503020204020204" pitchFamily="34" charset="-122"/>
              </a:rPr>
              <a:t>    afbf0018</a:t>
            </a:r>
            <a:endParaRPr lang="zh-CN" altLang="en-US" sz="2000">
              <a:solidFill>
                <a:srgbClr val="04619D"/>
              </a:solidFill>
              <a:latin typeface="微软雅黑" panose="020B0503020204020204" pitchFamily="34" charset="-122"/>
              <a:ea typeface="微软雅黑" panose="020B0503020204020204" pitchFamily="34" charset="-122"/>
            </a:endParaRPr>
          </a:p>
          <a:p>
            <a:pPr marL="0" indent="0">
              <a:buFont typeface="Wingdings" panose="05000000000000000000" charset="0"/>
              <a:buNone/>
            </a:pPr>
            <a:r>
              <a:rPr lang="zh-CN" altLang="en-US" sz="2000">
                <a:solidFill>
                  <a:srgbClr val="04619D"/>
                </a:solidFill>
                <a:latin typeface="微软雅黑" panose="020B0503020204020204" pitchFamily="34" charset="-122"/>
                <a:ea typeface="微软雅黑" panose="020B0503020204020204" pitchFamily="34" charset="-122"/>
              </a:rPr>
              <a:t>    afbe0014</a:t>
            </a:r>
            <a:endParaRPr lang="zh-CN" altLang="en-US" sz="2000">
              <a:solidFill>
                <a:srgbClr val="04619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6523" t="15384" b="513"/>
          <a:stretch>
            <a:fillRect/>
          </a:stretch>
        </p:blipFill>
        <p:spPr bwMode="auto">
          <a:xfrm>
            <a:off x="0" y="1"/>
            <a:ext cx="9143999" cy="4760686"/>
          </a:xfrm>
          <a:prstGeom prst="rect">
            <a:avLst/>
          </a:prstGeom>
          <a:noFill/>
          <a:extLst>
            <a:ext uri="{909E8E84-426E-40DD-AFC4-6F175D3DCCD1}">
              <a14:hiddenFill xmlns:a14="http://schemas.microsoft.com/office/drawing/2010/main">
                <a:solidFill>
                  <a:srgbClr val="FFFFFF"/>
                </a:solidFill>
              </a14:hiddenFill>
            </a:ext>
          </a:extLst>
        </p:spPr>
      </p:pic>
      <p:sp>
        <p:nvSpPr>
          <p:cNvPr id="14" name="任意多边形 13"/>
          <p:cNvSpPr/>
          <p:nvPr/>
        </p:nvSpPr>
        <p:spPr>
          <a:xfrm>
            <a:off x="0" y="2842036"/>
            <a:ext cx="9143999" cy="2051818"/>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gradFill>
            <a:gsLst>
              <a:gs pos="0">
                <a:srgbClr val="04619D"/>
              </a:gs>
              <a:gs pos="100000">
                <a:srgbClr val="342275">
                  <a:alpha val="8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任意多边形 14"/>
          <p:cNvSpPr/>
          <p:nvPr/>
        </p:nvSpPr>
        <p:spPr>
          <a:xfrm>
            <a:off x="0" y="3379990"/>
            <a:ext cx="9143999" cy="3478011"/>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gradFill flip="none" rotWithShape="1">
            <a:gsLst>
              <a:gs pos="17000">
                <a:schemeClr val="bg1"/>
              </a:gs>
              <a:gs pos="100000">
                <a:srgbClr val="DFDFDF">
                  <a:lumMod val="52000"/>
                  <a:lumOff val="48000"/>
                </a:srgbClr>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ea typeface="微软雅黑" panose="020B0503020204020204" pitchFamily="34" charset="-122"/>
            </a:endParaRPr>
          </a:p>
        </p:txBody>
      </p:sp>
      <p:sp>
        <p:nvSpPr>
          <p:cNvPr id="8" name="TextBox 8"/>
          <p:cNvSpPr txBox="1"/>
          <p:nvPr/>
        </p:nvSpPr>
        <p:spPr>
          <a:xfrm>
            <a:off x="3458292" y="5351655"/>
            <a:ext cx="2228139" cy="1200329"/>
          </a:xfrm>
          <a:prstGeom prst="rect">
            <a:avLst/>
          </a:prstGeom>
          <a:noFill/>
        </p:spPr>
        <p:txBody>
          <a:bodyPr wrap="square" rtlCol="0">
            <a:spAutoFit/>
          </a:bodyPr>
          <a:lstStyle/>
          <a:p>
            <a:pPr algn="ctr">
              <a:lnSpc>
                <a:spcPct val="120000"/>
              </a:lnSpc>
            </a:pPr>
            <a:r>
              <a:rPr lang="zh-CN" altLang="en-US" sz="3600" b="1" smtClean="0">
                <a:solidFill>
                  <a:srgbClr val="04619D"/>
                </a:solidFill>
                <a:latin typeface="Arial" panose="020B0604020202020204" pitchFamily="34" charset="0"/>
                <a:ea typeface="微软雅黑" panose="020B0503020204020204" pitchFamily="34" charset="-122"/>
                <a:cs typeface="Arial" panose="020B0604020202020204" pitchFamily="34" charset="0"/>
              </a:rPr>
              <a:t>谢谢聆听</a:t>
            </a:r>
            <a:endParaRPr lang="en-US" altLang="zh-CN" sz="3600" b="1" dirty="0" smtClean="0">
              <a:solidFill>
                <a:srgbClr val="04619D"/>
              </a:solidFill>
              <a:latin typeface="Arial" panose="020B0604020202020204" pitchFamily="34" charset="0"/>
              <a:ea typeface="微软雅黑" panose="020B0503020204020204" pitchFamily="34" charset="-122"/>
              <a:cs typeface="Arial" panose="020B0604020202020204" pitchFamily="34" charset="0"/>
            </a:endParaRPr>
          </a:p>
          <a:p>
            <a:pPr algn="ctr">
              <a:lnSpc>
                <a:spcPct val="120000"/>
              </a:lnSpc>
            </a:pPr>
            <a:r>
              <a:rPr lang="en-US" altLang="zh-CN" smtClean="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rPr>
              <a:t>Thank You</a:t>
            </a:r>
            <a:endParaRPr lang="zh-CN" altLang="en-US" dirty="0">
              <a:solidFill>
                <a:schemeClr val="tx1">
                  <a:lumMod val="75000"/>
                  <a:lumOff val="25000"/>
                </a:schemeClr>
              </a:solidFill>
              <a:latin typeface="Arial" panose="020B0604020202020204" pitchFamily="34" charset="0"/>
              <a:ea typeface="微软雅黑" panose="020B0503020204020204" pitchFamily="34" charset="-122"/>
              <a:cs typeface="Arial" panose="020B0604020202020204" pitchFamily="34" charset="0"/>
            </a:endParaRPr>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r="69975"/>
          <a:stretch>
            <a:fillRect/>
          </a:stretch>
        </p:blipFill>
        <p:spPr>
          <a:xfrm>
            <a:off x="352949" y="5516842"/>
            <a:ext cx="865985" cy="8696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1950" y="1176655"/>
            <a:ext cx="8378190" cy="4615815"/>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指令功能：</a:t>
            </a:r>
            <a:r>
              <a:rPr lang="zh-CN" altLang="en-US" sz="2000" dirty="0">
                <a:solidFill>
                  <a:srgbClr val="04619D"/>
                </a:solidFill>
                <a:latin typeface="微软雅黑" panose="020B0503020204020204" pitchFamily="34" charset="-122"/>
                <a:ea typeface="微软雅黑" panose="020B0503020204020204" pitchFamily="34" charset="-122"/>
              </a:rPr>
              <a:t>rd ←rs – rt；将寄存器中存的32位数据rs与rt相减产生一个32位数据存入目标寄存器rd。</a:t>
            </a: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指令格式：</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完成</a:t>
            </a:r>
            <a:r>
              <a:rPr lang="en-US" altLang="zh-CN" sz="2000" dirty="0">
                <a:solidFill>
                  <a:schemeClr val="tx1"/>
                </a:solidFill>
                <a:latin typeface="微软雅黑" panose="020B0503020204020204" pitchFamily="34" charset="-122"/>
                <a:ea typeface="微软雅黑" panose="020B0503020204020204" pitchFamily="34" charset="-122"/>
              </a:rPr>
              <a:t>SUBU</a:t>
            </a:r>
            <a:r>
              <a:rPr lang="zh-CN" altLang="en-US" sz="2000" dirty="0">
                <a:solidFill>
                  <a:schemeClr val="tx1"/>
                </a:solidFill>
                <a:latin typeface="微软雅黑" panose="020B0503020204020204" pitchFamily="34" charset="-122"/>
                <a:ea typeface="微软雅黑" panose="020B0503020204020204" pitchFamily="34" charset="-122"/>
              </a:rPr>
              <a:t>指令功能所需的操作：</a:t>
            </a:r>
            <a:r>
              <a:rPr lang="zh-CN" altLang="en-US" sz="2000" dirty="0">
                <a:solidFill>
                  <a:srgbClr val="04619D"/>
                </a:solidFill>
                <a:latin typeface="微软雅黑" panose="020B0503020204020204" pitchFamily="34" charset="-122"/>
                <a:ea typeface="微软雅黑" panose="020B0503020204020204" pitchFamily="34" charset="-122"/>
              </a:rPr>
              <a:t>IMEM←PC（取指令）、Rd←Rs-Rt（执行指令） 、PC←NPC。</a:t>
            </a: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根据指令操作, 确定完成操作所需部件：</a:t>
            </a:r>
            <a:r>
              <a:rPr lang="zh-CN" altLang="en-US" sz="2000" dirty="0">
                <a:solidFill>
                  <a:srgbClr val="04619D"/>
                </a:solidFill>
                <a:latin typeface="微软雅黑" panose="020B0503020204020204" pitchFamily="34" charset="-122"/>
                <a:ea typeface="微软雅黑" panose="020B0503020204020204" pitchFamily="34" charset="-122"/>
              </a:rPr>
              <a:t>PC寄存器、NPC、指令存储器IMEM（存放程序代码）、寄存器堆Rs、Rt、Rd（RegFile）、ALU，将这些部件列成下表</a:t>
            </a:r>
            <a:r>
              <a:rPr lang="zh-CN" altLang="en-US"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algn="ctr" fontAlgn="auto">
              <a:lnSpc>
                <a:spcPct val="150000"/>
              </a:lnSpc>
              <a:spcBef>
                <a:spcPts val="0"/>
              </a:spcBef>
              <a:spcAft>
                <a:spcPts val="0"/>
              </a:spcAft>
              <a:buFont typeface="Wingdings" panose="05000000000000000000" charset="0"/>
              <a:buNone/>
              <a:defRPr/>
            </a:pPr>
            <a:r>
              <a:rPr lang="zh-CN" altLang="en-US" sz="1600" dirty="0">
                <a:solidFill>
                  <a:schemeClr val="tx1"/>
                </a:solidFill>
                <a:latin typeface="微软雅黑" panose="020B0503020204020204" pitchFamily="34" charset="-122"/>
                <a:ea typeface="微软雅黑" panose="020B0503020204020204" pitchFamily="34" charset="-122"/>
              </a:rPr>
              <a:t>表7.5.3执行SUBU指令所需部件</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lang="en-US" altLang="zh-CN">
                <a:sym typeface="Wingdings" panose="05000000000000000000" pitchFamily="2" charset="2"/>
              </a:rPr>
              <a:t>2) </a:t>
            </a:r>
            <a:r>
              <a:rPr lang="zh-CN" altLang="en-US">
                <a:sym typeface="Wingdings" panose="05000000000000000000" pitchFamily="2" charset="2"/>
              </a:rPr>
              <a:t>SUBU Rd,Rs,Rt</a:t>
            </a:r>
            <a:endParaRPr lang="zh-CN" altLang="en-US">
              <a:sym typeface="Wingdings" panose="05000000000000000000" pitchFamily="2" charset="2"/>
            </a:endParaRPr>
          </a:p>
        </p:txBody>
      </p:sp>
      <p:graphicFrame>
        <p:nvGraphicFramePr>
          <p:cNvPr id="2" name="表格 1"/>
          <p:cNvGraphicFramePr/>
          <p:nvPr/>
        </p:nvGraphicFramePr>
        <p:xfrm>
          <a:off x="1560830" y="5868035"/>
          <a:ext cx="5685790" cy="716280"/>
        </p:xfrm>
        <a:graphic>
          <a:graphicData uri="http://schemas.openxmlformats.org/drawingml/2006/table">
            <a:tbl>
              <a:tblPr firstRow="1" bandRow="1">
                <a:tableStyleId>{5940675A-B579-460E-94D1-54222C63F5DA}</a:tableStyleId>
              </a:tblPr>
              <a:tblGrid>
                <a:gridCol w="711835"/>
                <a:gridCol w="715010"/>
                <a:gridCol w="689610"/>
                <a:gridCol w="715645"/>
                <a:gridCol w="1425575"/>
                <a:gridCol w="702310"/>
                <a:gridCol w="725805"/>
              </a:tblGrid>
              <a:tr h="358140">
                <a:tc rowSpan="2">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指令</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NPC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IMEM</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R</a:t>
                      </a:r>
                      <a:r>
                        <a:rPr lang="en-US" altLang="zh-CN" sz="2000" b="0">
                          <a:latin typeface="Courier New" panose="02070309020205020404" charset="0"/>
                          <a:cs typeface="Courier New" panose="02070309020205020404" charset="0"/>
                        </a:rPr>
                        <a:t>eg</a:t>
                      </a:r>
                      <a:r>
                        <a:rPr lang="en-US" altLang="zh-CN" sz="2000" b="0">
                          <a:latin typeface="宋体" panose="02010600030101010101" pitchFamily="2" charset="-122"/>
                          <a:ea typeface="宋体" panose="02010600030101010101" pitchFamily="2" charset="-122"/>
                          <a:cs typeface="宋体" panose="02010600030101010101" pitchFamily="2" charset="-122"/>
                        </a:rPr>
                        <a:t>F</a:t>
                      </a:r>
                      <a:r>
                        <a:rPr lang="en-US" altLang="zh-CN" sz="2000" b="0">
                          <a:latin typeface="Courier New" panose="02070309020205020404" charset="0"/>
                          <a:cs typeface="Courier New" panose="02070309020205020404" charset="0"/>
                        </a:rPr>
                        <a:t>ile</a:t>
                      </a:r>
                      <a:endParaRPr lang="en-US" altLang="zh-CN" sz="2000" b="0">
                        <a:latin typeface="Courier New" panose="02070309020205020404" charset="0"/>
                        <a:ea typeface="宋体" panose="02010600030101010101" pitchFamily="2" charset="-122"/>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ALU</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3581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Rd</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A</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B</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50208" name="图片 2"/>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2108200" y="2343150"/>
            <a:ext cx="6337300" cy="7416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61950" y="1078865"/>
            <a:ext cx="8378190" cy="3646170"/>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按完成</a:t>
            </a:r>
            <a:r>
              <a:rPr lang="en-US" altLang="zh-CN" sz="2000" dirty="0">
                <a:solidFill>
                  <a:schemeClr val="tx1"/>
                </a:solidFill>
                <a:latin typeface="微软雅黑" panose="020B0503020204020204" pitchFamily="34" charset="-122"/>
                <a:ea typeface="微软雅黑" panose="020B0503020204020204" pitchFamily="34" charset="-122"/>
              </a:rPr>
              <a:t>SUBU</a:t>
            </a:r>
            <a:r>
              <a:rPr lang="zh-CN" altLang="en-US" sz="2000" dirty="0">
                <a:solidFill>
                  <a:schemeClr val="tx1"/>
                </a:solidFill>
                <a:latin typeface="微软雅黑" panose="020B0503020204020204" pitchFamily="34" charset="-122"/>
                <a:ea typeface="微软雅黑" panose="020B0503020204020204" pitchFamily="34" charset="-122"/>
              </a:rPr>
              <a:t>指令所需的操作，确定每个部件数据的输入输出关系：</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en-US" altLang="zh-CN" sz="2000" dirty="0">
                <a:solidFill>
                  <a:srgbClr val="04619D"/>
                </a:solidFill>
                <a:latin typeface="微软雅黑" panose="020B0503020204020204" pitchFamily="34" charset="-122"/>
                <a:ea typeface="微软雅黑" panose="020B0503020204020204" pitchFamily="34" charset="-122"/>
              </a:rPr>
              <a:t>		</a:t>
            </a:r>
            <a:r>
              <a:rPr lang="zh-CN" altLang="en-US" sz="1600" dirty="0">
                <a:solidFill>
                  <a:schemeClr val="tx1"/>
                </a:solidFill>
                <a:latin typeface="微软雅黑" panose="020B0503020204020204" pitchFamily="34" charset="-122"/>
                <a:ea typeface="微软雅黑" panose="020B0503020204020204" pitchFamily="34" charset="-122"/>
              </a:rPr>
              <a:t>表7.5.</a:t>
            </a:r>
            <a:r>
              <a:rPr lang="en-US" altLang="zh-CN" sz="1600" dirty="0">
                <a:solidFill>
                  <a:schemeClr val="tx1"/>
                </a:solidFill>
                <a:latin typeface="微软雅黑" panose="020B0503020204020204" pitchFamily="34" charset="-122"/>
                <a:ea typeface="微软雅黑" panose="020B0503020204020204" pitchFamily="34" charset="-122"/>
              </a:rPr>
              <a:t>4</a:t>
            </a:r>
            <a:r>
              <a:rPr lang="zh-CN" altLang="en-US" sz="1600" dirty="0">
                <a:solidFill>
                  <a:schemeClr val="tx1"/>
                </a:solidFill>
                <a:latin typeface="微软雅黑" panose="020B0503020204020204" pitchFamily="34" charset="-122"/>
                <a:ea typeface="微软雅黑" panose="020B0503020204020204" pitchFamily="34" charset="-122"/>
              </a:rPr>
              <a:t> 执行</a:t>
            </a:r>
            <a:r>
              <a:rPr lang="en-US" altLang="zh-CN" sz="1600" dirty="0">
                <a:solidFill>
                  <a:schemeClr val="tx1"/>
                </a:solidFill>
                <a:latin typeface="微软雅黑" panose="020B0503020204020204" pitchFamily="34" charset="-122"/>
                <a:ea typeface="微软雅黑" panose="020B0503020204020204" pitchFamily="34" charset="-122"/>
              </a:rPr>
              <a:t>SUB</a:t>
            </a:r>
            <a:r>
              <a:rPr lang="zh-CN" altLang="en-US" sz="1600" dirty="0">
                <a:solidFill>
                  <a:schemeClr val="tx1"/>
                </a:solidFill>
                <a:latin typeface="微软雅黑" panose="020B0503020204020204" pitchFamily="34" charset="-122"/>
                <a:ea typeface="微软雅黑" panose="020B0503020204020204" pitchFamily="34" charset="-122"/>
              </a:rPr>
              <a:t>U指令各部件输入输出关系</a:t>
            </a:r>
            <a:endParaRPr lang="zh-CN" altLang="en-US" sz="16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fontAlgn="auto">
              <a:lnSpc>
                <a:spcPct val="150000"/>
              </a:lnSpc>
              <a:spcBef>
                <a:spcPts val="0"/>
              </a:spcBef>
              <a:spcAft>
                <a:spcPts val="0"/>
              </a:spcAft>
              <a:buFont typeface="Wingdings" panose="05000000000000000000" charset="0"/>
              <a:buNone/>
              <a:defRPr/>
            </a:pPr>
            <a:r>
              <a:rPr lang="zh-CN" altLang="en-US" sz="1800" dirty="0">
                <a:solidFill>
                  <a:schemeClr val="tx1"/>
                </a:solidFill>
                <a:latin typeface="微软雅黑" panose="020B0503020204020204" pitchFamily="34" charset="-122"/>
                <a:ea typeface="微软雅黑" panose="020B0503020204020204" pitchFamily="34" charset="-122"/>
              </a:rPr>
              <a:t>     </a:t>
            </a:r>
            <a:r>
              <a:rPr lang="zh-CN" altLang="en-US" sz="1800" dirty="0">
                <a:solidFill>
                  <a:srgbClr val="04619D"/>
                </a:solidFill>
                <a:latin typeface="微软雅黑" panose="020B0503020204020204" pitchFamily="34" charset="-122"/>
                <a:ea typeface="微软雅黑" panose="020B0503020204020204" pitchFamily="34" charset="-122"/>
              </a:rPr>
              <a:t>上表的第一行是</a:t>
            </a:r>
            <a:r>
              <a:rPr lang="en-US" altLang="zh-CN" sz="1800" dirty="0">
                <a:solidFill>
                  <a:srgbClr val="04619D"/>
                </a:solidFill>
                <a:latin typeface="微软雅黑" panose="020B0503020204020204" pitchFamily="34" charset="-122"/>
                <a:ea typeface="微软雅黑" panose="020B0503020204020204" pitchFamily="34" charset="-122"/>
              </a:rPr>
              <a:t>SUB</a:t>
            </a:r>
            <a:r>
              <a:rPr lang="zh-CN" altLang="en-US" sz="1800" dirty="0">
                <a:solidFill>
                  <a:srgbClr val="04619D"/>
                </a:solidFill>
                <a:latin typeface="微软雅黑" panose="020B0503020204020204" pitchFamily="34" charset="-122"/>
                <a:ea typeface="微软雅黑" panose="020B0503020204020204" pitchFamily="34" charset="-122"/>
              </a:rPr>
              <a:t>U指令要用到部件，第二行是该部件输入端的数据来源</a:t>
            </a:r>
            <a:endParaRPr lang="zh-CN" altLang="en-US" sz="18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根据表7.5.4画出执行SUBU指令所需的数据通路，如下图所示：</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algn="ctr" fontAlgn="auto">
              <a:lnSpc>
                <a:spcPct val="150000"/>
              </a:lnSpc>
              <a:spcBef>
                <a:spcPts val="0"/>
              </a:spcBef>
              <a:spcAft>
                <a:spcPts val="0"/>
              </a:spcAft>
              <a:buFont typeface="Wingdings" panose="05000000000000000000" charset="0"/>
              <a:buNone/>
              <a:defRPr/>
            </a:pPr>
            <a:r>
              <a:rPr lang="en-US" altLang="zh-CN" sz="1600" dirty="0">
                <a:solidFill>
                  <a:schemeClr val="tx1"/>
                </a:solidFill>
                <a:latin typeface="微软雅黑" panose="020B0503020204020204" pitchFamily="34" charset="-122"/>
                <a:ea typeface="微软雅黑" panose="020B0503020204020204" pitchFamily="34" charset="-122"/>
              </a:rPr>
              <a:t>图7.5.2 SUBU指令数据通路</a:t>
            </a:r>
            <a:endParaRPr lang="en-US" altLang="zh-CN" sz="16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lang="en-US" altLang="zh-CN">
                <a:sym typeface="Wingdings" panose="05000000000000000000" pitchFamily="2" charset="2"/>
              </a:rPr>
              <a:t>2) </a:t>
            </a:r>
            <a:r>
              <a:rPr lang="zh-CN" altLang="en-US">
                <a:sym typeface="Wingdings" panose="05000000000000000000" pitchFamily="2" charset="2"/>
              </a:rPr>
              <a:t>SUBU Rd,Rs,Rt</a:t>
            </a:r>
            <a:endParaRPr lang="zh-CN" altLang="en-US">
              <a:sym typeface="Wingdings" panose="05000000000000000000" pitchFamily="2" charset="2"/>
            </a:endParaRPr>
          </a:p>
        </p:txBody>
      </p:sp>
      <p:graphicFrame>
        <p:nvGraphicFramePr>
          <p:cNvPr id="4" name="表格 3"/>
          <p:cNvGraphicFramePr/>
          <p:nvPr/>
        </p:nvGraphicFramePr>
        <p:xfrm>
          <a:off x="1536700" y="2107565"/>
          <a:ext cx="5612130" cy="1203960"/>
        </p:xfrm>
        <a:graphic>
          <a:graphicData uri="http://schemas.openxmlformats.org/drawingml/2006/table">
            <a:tbl>
              <a:tblPr firstRow="1" bandRow="1">
                <a:tableStyleId>{5940675A-B579-460E-94D1-54222C63F5DA}</a:tableStyleId>
              </a:tblPr>
              <a:tblGrid>
                <a:gridCol w="720090"/>
                <a:gridCol w="723900"/>
                <a:gridCol w="697865"/>
                <a:gridCol w="723900"/>
                <a:gridCol w="1442085"/>
                <a:gridCol w="710565"/>
                <a:gridCol w="593725"/>
              </a:tblGrid>
              <a:tr h="401320">
                <a:tc rowSpan="2">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指令</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NPC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IMEM</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R</a:t>
                      </a:r>
                      <a:r>
                        <a:rPr lang="en-US" altLang="zh-CN" sz="2000" b="0">
                          <a:latin typeface="Courier New" panose="02070309020205020404" charset="0"/>
                          <a:cs typeface="Courier New" panose="02070309020205020404" charset="0"/>
                        </a:rPr>
                        <a:t>eg</a:t>
                      </a:r>
                      <a:r>
                        <a:rPr lang="en-US" altLang="zh-CN" sz="2000" b="0">
                          <a:latin typeface="宋体" panose="02010600030101010101" pitchFamily="2" charset="-122"/>
                          <a:ea typeface="宋体" panose="02010600030101010101" pitchFamily="2" charset="-122"/>
                          <a:cs typeface="宋体" panose="02010600030101010101" pitchFamily="2" charset="-122"/>
                        </a:rPr>
                        <a:t>F</a:t>
                      </a:r>
                      <a:r>
                        <a:rPr lang="en-US" altLang="zh-CN" sz="2000" b="0">
                          <a:latin typeface="Courier New" panose="02070309020205020404" charset="0"/>
                          <a:cs typeface="Courier New" panose="02070309020205020404" charset="0"/>
                        </a:rPr>
                        <a:t>ile</a:t>
                      </a:r>
                      <a:endParaRPr lang="en-US" altLang="zh-CN" sz="2000" b="0">
                        <a:latin typeface="Courier New" panose="02070309020205020404" charset="0"/>
                        <a:ea typeface="宋体" panose="02010600030101010101" pitchFamily="2" charset="-122"/>
                        <a:cs typeface="Courier New" panose="02070309020205020404" charset="0"/>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ALU</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r h="40132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Rd</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A</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B</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01320">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SUBU</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NPC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ALU</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Rs</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Rt</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9"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79500" y="4725035"/>
            <a:ext cx="6647815" cy="1983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flipH="1">
            <a:off x="361950" y="8056076"/>
            <a:ext cx="808355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82905" y="970915"/>
            <a:ext cx="8378190" cy="5077460"/>
          </a:xfrm>
          <a:prstGeom prst="rect">
            <a:avLst/>
          </a:prstGeom>
          <a:noFill/>
        </p:spPr>
        <p:txBody>
          <a:bodyPr wrap="square" lIns="72000" rIns="72000">
            <a:spAutoFit/>
          </a:bodyPr>
          <a:lstStyle/>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指令功能：</a:t>
            </a:r>
            <a:r>
              <a:rPr lang="zh-CN" altLang="en-US" sz="2000" dirty="0">
                <a:solidFill>
                  <a:srgbClr val="04619D"/>
                </a:solidFill>
                <a:latin typeface="微软雅黑" panose="020B0503020204020204" pitchFamily="34" charset="-122"/>
                <a:ea typeface="微软雅黑" panose="020B0503020204020204" pitchFamily="34" charset="-122"/>
              </a:rPr>
              <a:t>rd ← rt &lt;&lt; sa；将通用寄存器rt的内容左移sa位，空余出来的位置用0来填充，把结果存入rd寄存器。</a:t>
            </a: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指令格式：</a:t>
            </a:r>
            <a:endParaRPr lang="zh-CN" altLang="en-US" sz="2000" dirty="0">
              <a:solidFill>
                <a:schemeClr val="tx1"/>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完成</a:t>
            </a:r>
            <a:r>
              <a:rPr lang="en-US" altLang="zh-CN" sz="2000" dirty="0">
                <a:solidFill>
                  <a:schemeClr val="tx1"/>
                </a:solidFill>
                <a:latin typeface="微软雅黑" panose="020B0503020204020204" pitchFamily="34" charset="-122"/>
                <a:ea typeface="微软雅黑" panose="020B0503020204020204" pitchFamily="34" charset="-122"/>
              </a:rPr>
              <a:t>SLL</a:t>
            </a:r>
            <a:r>
              <a:rPr lang="zh-CN" altLang="en-US" sz="2000" dirty="0">
                <a:solidFill>
                  <a:schemeClr val="tx1"/>
                </a:solidFill>
                <a:latin typeface="微软雅黑" panose="020B0503020204020204" pitchFamily="34" charset="-122"/>
                <a:ea typeface="微软雅黑" panose="020B0503020204020204" pitchFamily="34" charset="-122"/>
              </a:rPr>
              <a:t>指令功能所需的操作：</a:t>
            </a:r>
            <a:r>
              <a:rPr lang="zh-CN" altLang="en-US" sz="2000" dirty="0">
                <a:solidFill>
                  <a:srgbClr val="04619D"/>
                </a:solidFill>
                <a:latin typeface="微软雅黑" panose="020B0503020204020204" pitchFamily="34" charset="-122"/>
                <a:ea typeface="微软雅黑" panose="020B0503020204020204" pitchFamily="34" charset="-122"/>
              </a:rPr>
              <a:t>IMEM←PC（取指令）、Rd←Rt左移Sa位（执行指令） 、PC←NPC。</a:t>
            </a:r>
            <a:endParaRPr lang="zh-CN" altLang="en-US" sz="2000" dirty="0">
              <a:solidFill>
                <a:srgbClr val="04619D"/>
              </a:solidFill>
              <a:latin typeface="微软雅黑" panose="020B0503020204020204" pitchFamily="34" charset="-122"/>
              <a:ea typeface="微软雅黑" panose="020B0503020204020204" pitchFamily="34" charset="-122"/>
            </a:endParaRPr>
          </a:p>
          <a:p>
            <a:pPr marL="342900" indent="-342900" fontAlgn="auto">
              <a:lnSpc>
                <a:spcPct val="150000"/>
              </a:lnSpc>
              <a:spcBef>
                <a:spcPts val="0"/>
              </a:spcBef>
              <a:spcAft>
                <a:spcPts val="0"/>
              </a:spcAft>
              <a:buFont typeface="Wingdings" panose="05000000000000000000" charset="0"/>
              <a:buChar char=""/>
              <a:defRPr/>
            </a:pPr>
            <a:r>
              <a:rPr lang="zh-CN" altLang="en-US" sz="2000" dirty="0">
                <a:solidFill>
                  <a:schemeClr val="tx1"/>
                </a:solidFill>
                <a:latin typeface="微软雅黑" panose="020B0503020204020204" pitchFamily="34" charset="-122"/>
                <a:ea typeface="微软雅黑" panose="020B0503020204020204" pitchFamily="34" charset="-122"/>
              </a:rPr>
              <a:t>根据指令操作, 确定完成操作所需部件：</a:t>
            </a:r>
            <a:r>
              <a:rPr lang="zh-CN" altLang="en-US" sz="2000" dirty="0">
                <a:solidFill>
                  <a:srgbClr val="04619D"/>
                </a:solidFill>
                <a:latin typeface="微软雅黑" panose="020B0503020204020204" pitchFamily="34" charset="-122"/>
                <a:ea typeface="微软雅黑" panose="020B0503020204020204" pitchFamily="34" charset="-122"/>
              </a:rPr>
              <a:t>PC寄存器、NPC、指令存储器</a:t>
            </a:r>
            <a:r>
              <a:rPr lang="en-US" altLang="zh-CN" sz="2000" dirty="0">
                <a:solidFill>
                  <a:srgbClr val="04619D"/>
                </a:solidFill>
                <a:latin typeface="微软雅黑" panose="020B0503020204020204" pitchFamily="34" charset="-122"/>
                <a:ea typeface="微软雅黑" panose="020B0503020204020204" pitchFamily="34" charset="-122"/>
              </a:rPr>
              <a:t>IMEM</a:t>
            </a:r>
            <a:r>
              <a:rPr lang="zh-CN" altLang="en-US" sz="2000" dirty="0">
                <a:solidFill>
                  <a:srgbClr val="04619D"/>
                </a:solidFill>
                <a:latin typeface="微软雅黑" panose="020B0503020204020204" pitchFamily="34" charset="-122"/>
                <a:ea typeface="微软雅黑" panose="020B0503020204020204" pitchFamily="34" charset="-122"/>
              </a:rPr>
              <a:t>、寄存器堆rt、rd（Regfile）、ALU（用于完成移位）、为了将5位的Sa扩展成32位，所以要符号扩展模块Ext5，将扩展后的32位数据送ALU，提供移位的位数。将这些部件列成下表</a:t>
            </a:r>
            <a:r>
              <a:rPr lang="zh-CN" altLang="en-US" sz="2000" dirty="0">
                <a:solidFill>
                  <a:schemeClr val="tx1"/>
                </a:solidFill>
                <a:latin typeface="微软雅黑" panose="020B0503020204020204" pitchFamily="34" charset="-122"/>
                <a:ea typeface="微软雅黑" panose="020B0503020204020204" pitchFamily="34" charset="-122"/>
              </a:rPr>
              <a:t>：</a:t>
            </a:r>
            <a:endParaRPr lang="zh-CN" altLang="en-US" sz="2000" dirty="0">
              <a:solidFill>
                <a:schemeClr val="tx1"/>
              </a:solidFill>
              <a:latin typeface="微软雅黑" panose="020B0503020204020204" pitchFamily="34" charset="-122"/>
              <a:ea typeface="微软雅黑" panose="020B0503020204020204" pitchFamily="34" charset="-122"/>
            </a:endParaRPr>
          </a:p>
          <a:p>
            <a:pPr marL="0" indent="0" algn="ctr" fontAlgn="auto">
              <a:lnSpc>
                <a:spcPct val="150000"/>
              </a:lnSpc>
              <a:spcBef>
                <a:spcPts val="0"/>
              </a:spcBef>
              <a:spcAft>
                <a:spcPts val="0"/>
              </a:spcAft>
              <a:buFont typeface="Wingdings" panose="05000000000000000000" charset="0"/>
              <a:buNone/>
              <a:defRPr/>
            </a:pPr>
            <a:r>
              <a:rPr lang="zh-CN" altLang="en-US" sz="1600" dirty="0">
                <a:solidFill>
                  <a:schemeClr val="tx1"/>
                </a:solidFill>
                <a:latin typeface="微软雅黑" panose="020B0503020204020204" pitchFamily="34" charset="-122"/>
                <a:ea typeface="微软雅黑" panose="020B0503020204020204" pitchFamily="34" charset="-122"/>
              </a:rPr>
              <a:t>表7.5.5 执行SLL指令所需部件</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7266" name="标题 7265"/>
          <p:cNvSpPr>
            <a:spLocks noGrp="1"/>
          </p:cNvSpPr>
          <p:nvPr>
            <p:ph type="title"/>
          </p:nvPr>
        </p:nvSpPr>
        <p:spPr/>
        <p:txBody>
          <a:bodyPr/>
          <a:lstStyle/>
          <a:p>
            <a:pPr algn="l"/>
            <a:r>
              <a:rPr lang="en-US" altLang="zh-CN">
                <a:sym typeface="Wingdings" panose="05000000000000000000" pitchFamily="2" charset="2"/>
              </a:rPr>
              <a:t>3) </a:t>
            </a:r>
            <a:r>
              <a:rPr lang="zh-CN" altLang="en-US">
                <a:sym typeface="Wingdings" panose="05000000000000000000" pitchFamily="2" charset="2"/>
              </a:rPr>
              <a:t>SLL Rd,Rt,Sa</a:t>
            </a:r>
            <a:endParaRPr lang="zh-CN" altLang="en-US">
              <a:sym typeface="Wingdings" panose="05000000000000000000" pitchFamily="2" charset="2"/>
            </a:endParaRPr>
          </a:p>
        </p:txBody>
      </p:sp>
      <p:pic>
        <p:nvPicPr>
          <p:cNvPr id="50215"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2068830" y="2159635"/>
            <a:ext cx="5906770" cy="690880"/>
          </a:xfrm>
          <a:prstGeom prst="rect">
            <a:avLst/>
          </a:prstGeom>
          <a:noFill/>
          <a:ln>
            <a:noFill/>
          </a:ln>
        </p:spPr>
      </p:pic>
      <p:graphicFrame>
        <p:nvGraphicFramePr>
          <p:cNvPr id="4" name="表格 3"/>
          <p:cNvGraphicFramePr/>
          <p:nvPr/>
        </p:nvGraphicFramePr>
        <p:xfrm>
          <a:off x="1588135" y="6048375"/>
          <a:ext cx="5363210" cy="717550"/>
        </p:xfrm>
        <a:graphic>
          <a:graphicData uri="http://schemas.openxmlformats.org/drawingml/2006/table">
            <a:tbl>
              <a:tblPr firstRow="1" bandRow="1">
                <a:tableStyleId>{5940675A-B579-460E-94D1-54222C63F5DA}</a:tableStyleId>
              </a:tblPr>
              <a:tblGrid>
                <a:gridCol w="593090"/>
                <a:gridCol w="603250"/>
                <a:gridCol w="600710"/>
                <a:gridCol w="640715"/>
                <a:gridCol w="1223645"/>
                <a:gridCol w="572770"/>
                <a:gridCol w="572135"/>
                <a:gridCol w="556895"/>
              </a:tblGrid>
              <a:tr h="358775">
                <a:tc rowSpan="2">
                  <a:txBody>
                    <a:bodyPr/>
                    <a:p>
                      <a:pPr indent="0" algn="ctr">
                        <a:buNone/>
                      </a:pPr>
                      <a:r>
                        <a:rPr lang="zh-CN" altLang="en-US" sz="2000" b="0">
                          <a:latin typeface="宋体" panose="02010600030101010101" pitchFamily="2" charset="-122"/>
                          <a:ea typeface="宋体" panose="02010600030101010101" pitchFamily="2" charset="-122"/>
                          <a:cs typeface="宋体" panose="02010600030101010101" pitchFamily="2" charset="-122"/>
                        </a:rPr>
                        <a:t>指令</a:t>
                      </a:r>
                      <a:endParaRPr lang="zh-CN" altLang="en-US"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NPC</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IMEM</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R</a:t>
                      </a:r>
                      <a:r>
                        <a:rPr lang="en-US" altLang="zh-CN" sz="2000" b="0">
                          <a:latin typeface="Courier New" panose="02070309020205020404" charset="0"/>
                          <a:cs typeface="Courier New" panose="02070309020205020404" charset="0"/>
                        </a:rPr>
                        <a:t>eg</a:t>
                      </a:r>
                      <a:r>
                        <a:rPr lang="en-US" altLang="zh-CN" sz="2000" b="0">
                          <a:latin typeface="宋体" panose="02010600030101010101" pitchFamily="2" charset="-122"/>
                          <a:ea typeface="宋体" panose="02010600030101010101" pitchFamily="2" charset="-122"/>
                          <a:cs typeface="宋体" panose="02010600030101010101" pitchFamily="2" charset="-122"/>
                        </a:rPr>
                        <a:t>F</a:t>
                      </a:r>
                      <a:r>
                        <a:rPr lang="en-US" altLang="zh-CN" sz="2000" b="0">
                          <a:latin typeface="Courier New" panose="02070309020205020404" charset="0"/>
                          <a:cs typeface="Courier New" panose="02070309020205020404" charset="0"/>
                        </a:rPr>
                        <a:t>ile</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ALU</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rowSpan="2">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Ext5</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5877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Rd</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A</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zh-CN" sz="2000" b="0">
                          <a:latin typeface="宋体" panose="02010600030101010101" pitchFamily="2" charset="-122"/>
                          <a:ea typeface="宋体" panose="02010600030101010101" pitchFamily="2" charset="-122"/>
                          <a:cs typeface="宋体" panose="02010600030101010101" pitchFamily="2" charset="-122"/>
                        </a:rPr>
                        <a:t>B</a:t>
                      </a:r>
                      <a:endParaRPr lang="en-US" altLang="zh-CN" sz="2000" b="0">
                        <a:latin typeface="宋体" panose="02010600030101010101" pitchFamily="2" charset="-122"/>
                        <a:ea typeface="宋体" panose="02010600030101010101" pitchFamily="2" charset="-122"/>
                        <a:cs typeface="宋体" panose="02010600030101010101" pitchFamily="2" charset="-122"/>
                      </a:endParaRPr>
                    </a:p>
                  </a:txBody>
                  <a:tcPr marL="0" marR="0" marT="0" marB="1" vert="horz" anchor="t">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vMerge="1">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B w="12700" cap="flat" cmpd="sng">
                      <a:solidFill>
                        <a:srgbClr val="080000"/>
                      </a:solidFill>
                      <a:prstDash val="soli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默认设计模板">
  <a:themeElements>
    <a:clrScheme name="自定义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noFill/>
          <a:prstDash val="solid"/>
          <a:round/>
          <a:headEnd type="none" w="med" len="med"/>
          <a:tailEnd type="none" w="med" len="med"/>
        </a:ln>
      </a:spPr>
      <a:bodyPr vert="horz" wrap="square" lIns="91440" tIns="45720" rIns="91440" bIns="45720" numCol="1" rtlCol="0"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1800" b="0" i="0" u="none" strike="noStrike" cap="none" normalizeH="0" baseline="0" dirty="0" smtClean="0">
            <a:ln>
              <a:noFill/>
            </a:ln>
            <a:solidFill>
              <a:schemeClr val="tx2"/>
            </a:solidFill>
            <a:effectLst/>
            <a:latin typeface="微软雅黑" panose="020B0503020204020204" pitchFamily="34" charset="-122"/>
            <a:ea typeface="微软雅黑" panose="020B0503020204020204"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r"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tx2"/>
            </a:solidFill>
            <a:effectLst/>
            <a:latin typeface="Arial" panose="020B0604020202020204" pitchFamily="34" charset="0"/>
            <a:ea typeface="宋体" panose="02010600030101010101" pitchFamily="2" charset="-122"/>
          </a:defRPr>
        </a:defPPr>
      </a:lstStyle>
    </a:lnDef>
    <a:txDef>
      <a:spPr>
        <a:noFill/>
      </a:spPr>
      <a:bodyPr wrap="square" rtlCol="0">
        <a:noAutofit/>
      </a:bodyPr>
      <a:lstStyle>
        <a:defPPr algn="l">
          <a:defRPr sz="1800" dirty="0">
            <a:latin typeface="微软雅黑" panose="020B0503020204020204" pitchFamily="34" charset="-122"/>
            <a:ea typeface="微软雅黑" panose="020B0503020204020204" pitchFamily="34" charset="-122"/>
          </a:defRPr>
        </a:defPPr>
      </a:lstStyle>
    </a:tx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12517</Words>
  <Application>WPS 演示</Application>
  <PresentationFormat>全屏显示(4:3)</PresentationFormat>
  <Paragraphs>4526</Paragraphs>
  <Slides>69</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69</vt:i4>
      </vt:variant>
    </vt:vector>
  </HeadingPairs>
  <TitlesOfParts>
    <vt:vector size="78" baseType="lpstr">
      <vt:lpstr>Arial</vt:lpstr>
      <vt:lpstr>宋体</vt:lpstr>
      <vt:lpstr>Wingdings</vt:lpstr>
      <vt:lpstr>微软雅黑</vt:lpstr>
      <vt:lpstr>Wingdings</vt:lpstr>
      <vt:lpstr>Courier New</vt:lpstr>
      <vt:lpstr>Arial Unicode MS</vt:lpstr>
      <vt:lpstr>Calibri</vt:lpstr>
      <vt:lpstr>默认设计模板</vt:lpstr>
      <vt:lpstr>7.5  MIPS CPU 基础与设计</vt:lpstr>
      <vt:lpstr>PowerPoint 演示文稿</vt:lpstr>
      <vt:lpstr>7.5.1单周期CPU设计</vt:lpstr>
      <vt:lpstr>数据通路设计</vt:lpstr>
      <vt:lpstr>1) ADDU Rd,Rs,Rt</vt:lpstr>
      <vt:lpstr>1) ADDU Rd,Rs,Rt</vt:lpstr>
      <vt:lpstr>2) SUBU Rd,Rs,Rt</vt:lpstr>
      <vt:lpstr>2) SUBU Rd,Rs,Rt</vt:lpstr>
      <vt:lpstr>3) SLL Rd,Rt,Sa</vt:lpstr>
      <vt:lpstr>3) SLL Rd,Rt,Sa</vt:lpstr>
      <vt:lpstr>4) ORI Rt,Rs,imm16</vt:lpstr>
      <vt:lpstr>4) ORI Rt,Rs,imm16</vt:lpstr>
      <vt:lpstr>5) LW Rt,offset（base）</vt:lpstr>
      <vt:lpstr>5)  LW Rt,offset（base）</vt:lpstr>
      <vt:lpstr>6) SW Rt,offset（base）</vt:lpstr>
      <vt:lpstr>6)  SW Rt,offset（base）</vt:lpstr>
      <vt:lpstr>7) BEQ Rs,Rt,offset</vt:lpstr>
      <vt:lpstr>7)  BEQ Rs,Rt,offset</vt:lpstr>
      <vt:lpstr>8) J target</vt:lpstr>
      <vt:lpstr>8)  J target</vt:lpstr>
      <vt:lpstr>  执行8条指令各部件输入输出关系</vt:lpstr>
      <vt:lpstr>9)  绘制整个数据通路</vt:lpstr>
      <vt:lpstr>控制部件设计</vt:lpstr>
      <vt:lpstr>1）画指令流程图</vt:lpstr>
      <vt:lpstr>1）画指令流程图</vt:lpstr>
      <vt:lpstr>1）画指令流程图</vt:lpstr>
      <vt:lpstr>1）画指令流程图</vt:lpstr>
      <vt:lpstr>2）编排指令操作时间表</vt:lpstr>
      <vt:lpstr>    8条指令控制信号表</vt:lpstr>
      <vt:lpstr>Addu指令执行所需控制信号</vt:lpstr>
      <vt:lpstr>    8条指令的操作时间表</vt:lpstr>
      <vt:lpstr>PowerPoint 演示文稿</vt:lpstr>
      <vt:lpstr>PowerPoint 演示文稿</vt:lpstr>
      <vt:lpstr>    加入MUX6的时间表</vt:lpstr>
      <vt:lpstr>3）控制信号综合</vt:lpstr>
      <vt:lpstr>3）控制信号综合</vt:lpstr>
      <vt:lpstr>4）构成微操作序列形成部件的组合逻辑网络</vt:lpstr>
      <vt:lpstr>5）8条指令CPU逻辑结构</vt:lpstr>
      <vt:lpstr>7.5.2 多周期CPU设计</vt:lpstr>
      <vt:lpstr>7.5.2 多周期CPU设计</vt:lpstr>
      <vt:lpstr>7.5.2 多周期CPU设计</vt:lpstr>
      <vt:lpstr>1）数据通路设计</vt:lpstr>
      <vt:lpstr>    8条指令的多周期CPU数据通路</vt:lpstr>
      <vt:lpstr>2）控制器设计</vt:lpstr>
      <vt:lpstr>    指令流程图</vt:lpstr>
      <vt:lpstr>    指令流程图</vt:lpstr>
      <vt:lpstr>    指令流程图</vt:lpstr>
      <vt:lpstr>    指令流程图</vt:lpstr>
      <vt:lpstr>    编排指令操作时间表</vt:lpstr>
      <vt:lpstr>    编排指令操作时间表</vt:lpstr>
      <vt:lpstr>PowerPoint 演示文稿</vt:lpstr>
      <vt:lpstr>    8条指令控制信号表</vt:lpstr>
      <vt:lpstr>    8条指令控制信号表</vt:lpstr>
      <vt:lpstr>Rdc的输入有两个来源，IR15-11和IR20-16， 所以，在Rdc的输入端要加一个MUX6</vt:lpstr>
      <vt:lpstr>    加入MUX6的8条指令控制信号表</vt:lpstr>
      <vt:lpstr>    加入MUX6的8条指令控制信号表</vt:lpstr>
      <vt:lpstr> 3）进行微操作综合</vt:lpstr>
      <vt:lpstr> 3）进行微操作综合</vt:lpstr>
      <vt:lpstr>4）多周期CPU的控制部件的状态转移图</vt:lpstr>
      <vt:lpstr>    8条指令有限状态机状态转换表</vt:lpstr>
      <vt:lpstr>    二进制编码8条指令有限状态机状态转换表</vt:lpstr>
      <vt:lpstr>    多周期CPU控制部件逻辑结构</vt:lpstr>
      <vt:lpstr>8条指令的多周期CPU数据通路  与上页控制部件逻辑结构合并，形成完整的8条指令CPU逻辑图（见下页）</vt:lpstr>
      <vt:lpstr>    8条指令多周期CPU逻辑图</vt:lpstr>
      <vt:lpstr>7.6 CPU的测试</vt:lpstr>
      <vt:lpstr>7.6.1 前仿真测试</vt:lpstr>
      <vt:lpstr>7.6.2 后仿真测试</vt:lpstr>
      <vt:lpstr>7.6.3 下板测试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PPTfans网设计</dc:title>
  <dc:creator>林辉强</dc:creator>
  <cp:keywords>www.pptfans.cn</cp:keywords>
  <cp:category>ppt模板设计</cp:category>
  <cp:lastModifiedBy>梦之殇</cp:lastModifiedBy>
  <cp:revision>1892</cp:revision>
  <cp:lastPrinted>2113-01-01T00:00:00Z</cp:lastPrinted>
  <dcterms:created xsi:type="dcterms:W3CDTF">2113-01-01T00:00:00Z</dcterms:created>
  <dcterms:modified xsi:type="dcterms:W3CDTF">2018-01-30T06:56:43Z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2052-10.1.0.7106</vt:lpwstr>
  </property>
</Properties>
</file>