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6858000" cx="12192000"/>
  <p:notesSz cx="6858000" cy="9144000"/>
  <p:embeddedFontLst>
    <p:embeddedFont>
      <p:font typeface="Century Schoolbook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gm3y54R1A6ThRDp9Bsz1sTNdln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19D033-E26A-402B-B210-1AADC6FE1C60}">
  <a:tblStyle styleId="{3819D033-E26A-402B-B210-1AADC6FE1C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CenturySchoolbook-regular.fntdata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CenturySchoolbook-italic.fntdata"/><Relationship Id="rId21" Type="http://schemas.openxmlformats.org/officeDocument/2006/relationships/slide" Target="slides/slide14.xml"/><Relationship Id="rId43" Type="http://schemas.openxmlformats.org/officeDocument/2006/relationships/font" Target="fonts/CenturySchoolbook-bold.fntdata"/><Relationship Id="rId24" Type="http://schemas.openxmlformats.org/officeDocument/2006/relationships/slide" Target="slides/slide17.xml"/><Relationship Id="rId46" Type="http://customschemas.google.com/relationships/presentationmetadata" Target="metadata"/><Relationship Id="rId23" Type="http://schemas.openxmlformats.org/officeDocument/2006/relationships/slide" Target="slides/slide16.xml"/><Relationship Id="rId45" Type="http://schemas.openxmlformats.org/officeDocument/2006/relationships/font" Target="fonts/CenturySchoolbook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604f348c5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d604f348c5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d604f348c5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604f348c5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d604f348c5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d604f348c5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604f348c5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d604f348c5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d604f348c5_1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604f348c5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d604f348c5_1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d604f348c5_1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04f348c5_1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d604f348c5_1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d604f348c5_1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604f348c5_1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d604f348c5_1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d604f348c5_1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604f348c5_1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d604f348c5_1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d604f348c5_13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604f348c5_1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d604f348c5_1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d604f348c5_1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04f348c5_1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d604f348c5_1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d604f348c5_1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604f348c5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d604f348c5_1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d604f348c5_1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604f348c5_7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d604f348c5_7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604f348c5_7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d604f348c5_7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604f348c5_6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d604f348c5_6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604f348c5_6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d604f348c5_6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604f348c5_3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d604f348c5_3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604f348c5_3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d604f348c5_3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gd604f348c5_3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604f348c5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d604f348c5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d604f348c5_3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d604f348c5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d604f348c5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gd604f348c5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604f348c5_3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d604f348c5_3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d604f348c5_3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04f348c5_3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d604f348c5_3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d604f348c5_3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604f348c5_1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d604f348c5_1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604f348c5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d604f348c5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d604f348c5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6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6" name="Google Shape;86;p36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3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3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3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5" name="Google Shape;65;p33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3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7" name="Google Shape;67;p3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8" name="Google Shape;78;p35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3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ts val="3600"/>
              <a:buFont typeface="Century Schoolbook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050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b="0" sz="360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Relationship Id="rId9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32.png"/><Relationship Id="rId8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"/>
          <p:cNvGrpSpPr/>
          <p:nvPr/>
        </p:nvGrpSpPr>
        <p:grpSpPr>
          <a:xfrm>
            <a:off x="802639" y="272716"/>
            <a:ext cx="11156750" cy="5325444"/>
            <a:chOff x="802639" y="1117600"/>
            <a:chExt cx="10595983" cy="4480560"/>
          </a:xfrm>
        </p:grpSpPr>
        <p:sp>
          <p:nvSpPr>
            <p:cNvPr id="108" name="Google Shape;108;p1"/>
            <p:cNvSpPr/>
            <p:nvPr/>
          </p:nvSpPr>
          <p:spPr>
            <a:xfrm>
              <a:off x="802639" y="1117600"/>
              <a:ext cx="10595983" cy="4480560"/>
            </a:xfrm>
            <a:prstGeom prst="rect">
              <a:avLst/>
            </a:prstGeom>
            <a:solidFill>
              <a:srgbClr val="222A35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Schoolbook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960631" y="1286125"/>
              <a:ext cx="10290532" cy="4132675"/>
            </a:xfrm>
            <a:prstGeom prst="rect">
              <a:avLst/>
            </a:prstGeom>
            <a:solidFill>
              <a:srgbClr val="FEFEFE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Schoolbook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2002401" y="1180653"/>
            <a:ext cx="7914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Data Analytics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Change Prediction For Data Scientist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7" y="-967071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600"/>
              <a:buFont typeface="Century Schoolboo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2021304" y="3015916"/>
            <a:ext cx="3938337" cy="19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457200" marR="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4: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Maria Alvi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Ugochi Madumere</a:t>
            </a:r>
            <a:endParaRPr/>
          </a:p>
          <a:p>
            <a:pPr indent="-285750" lvl="0" marL="285750" marR="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Aparna Rachoori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Sonakshi Sharma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Promodini Venkatakrishnan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8352776" y="3741243"/>
            <a:ext cx="3128210" cy="1221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BCIS 5110 Programming Languages for Business Analytics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Report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604f348c5_1_28"/>
          <p:cNvSpPr txBox="1"/>
          <p:nvPr>
            <p:ph type="title"/>
          </p:nvPr>
        </p:nvSpPr>
        <p:spPr>
          <a:xfrm>
            <a:off x="718874" y="677863"/>
            <a:ext cx="4534047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Exploration &amp; Visualization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96" name="Google Shape;196;gd604f348c5_1_28"/>
          <p:cNvSpPr txBox="1"/>
          <p:nvPr>
            <p:ph idx="1" type="body"/>
          </p:nvPr>
        </p:nvSpPr>
        <p:spPr>
          <a:xfrm>
            <a:off x="718874" y="2325158"/>
            <a:ext cx="4534048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Analyzing Independent Variables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7" name="Google Shape;197;gd604f348c5_1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3157" y="1839953"/>
            <a:ext cx="5209989" cy="317809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d604f348c5_1_2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100"/>
              <a:buFont typeface="Arial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604f348c5_1_40"/>
          <p:cNvSpPr txBox="1"/>
          <p:nvPr>
            <p:ph type="title"/>
          </p:nvPr>
        </p:nvSpPr>
        <p:spPr>
          <a:xfrm>
            <a:off x="643831" y="640080"/>
            <a:ext cx="3690425" cy="1363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Exploration &amp; Visualization</a:t>
            </a:r>
            <a:endParaRPr sz="3200"/>
          </a:p>
        </p:txBody>
      </p:sp>
      <p:sp>
        <p:nvSpPr>
          <p:cNvPr id="205" name="Google Shape;205;gd604f348c5_1_40"/>
          <p:cNvSpPr txBox="1"/>
          <p:nvPr>
            <p:ph idx="1" type="body"/>
          </p:nvPr>
        </p:nvSpPr>
        <p:spPr>
          <a:xfrm>
            <a:off x="643831" y="2325157"/>
            <a:ext cx="3690425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Analyzing Independent Variables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Relevant Experience</a:t>
            </a:r>
            <a:endParaRPr/>
          </a:p>
        </p:txBody>
      </p:sp>
      <p:pic>
        <p:nvPicPr>
          <p:cNvPr id="206" name="Google Shape;206;gd604f348c5_1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595104"/>
            <a:ext cx="6155736" cy="36780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d604f348c5_1_4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100"/>
              <a:buFont typeface="Arial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604f348c5_1_56"/>
          <p:cNvSpPr txBox="1"/>
          <p:nvPr>
            <p:ph type="title"/>
          </p:nvPr>
        </p:nvSpPr>
        <p:spPr>
          <a:xfrm>
            <a:off x="643831" y="640080"/>
            <a:ext cx="3690425" cy="1363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Exploration &amp; Visualization</a:t>
            </a:r>
            <a:endParaRPr sz="3200"/>
          </a:p>
        </p:txBody>
      </p:sp>
      <p:sp>
        <p:nvSpPr>
          <p:cNvPr id="214" name="Google Shape;214;gd604f348c5_1_56"/>
          <p:cNvSpPr txBox="1"/>
          <p:nvPr>
            <p:ph idx="1" type="body"/>
          </p:nvPr>
        </p:nvSpPr>
        <p:spPr>
          <a:xfrm>
            <a:off x="643831" y="2325157"/>
            <a:ext cx="3690425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Analyzing Independent Variables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Enrolled in University</a:t>
            </a:r>
            <a:endParaRPr/>
          </a:p>
        </p:txBody>
      </p:sp>
      <p:pic>
        <p:nvPicPr>
          <p:cNvPr id="215" name="Google Shape;215;gd604f348c5_1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518158"/>
            <a:ext cx="6155736" cy="383194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d604f348c5_1_5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604f348c5_1_65"/>
          <p:cNvSpPr txBox="1"/>
          <p:nvPr>
            <p:ph type="title"/>
          </p:nvPr>
        </p:nvSpPr>
        <p:spPr>
          <a:xfrm>
            <a:off x="718874" y="677863"/>
            <a:ext cx="4534047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Exploration &amp; Visualization</a:t>
            </a:r>
            <a:endParaRPr/>
          </a:p>
        </p:txBody>
      </p:sp>
      <p:sp>
        <p:nvSpPr>
          <p:cNvPr id="223" name="Google Shape;223;gd604f348c5_1_65"/>
          <p:cNvSpPr txBox="1"/>
          <p:nvPr>
            <p:ph idx="1" type="body"/>
          </p:nvPr>
        </p:nvSpPr>
        <p:spPr>
          <a:xfrm>
            <a:off x="718874" y="2325158"/>
            <a:ext cx="4534048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Analyzing Independent Variables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Company Size</a:t>
            </a:r>
            <a:endParaRPr/>
          </a:p>
        </p:txBody>
      </p:sp>
      <p:pic>
        <p:nvPicPr>
          <p:cNvPr id="224" name="Google Shape;224;gd604f348c5_1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3157" y="2087427"/>
            <a:ext cx="5209989" cy="268314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d604f348c5_1_6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604f348c5_1_74"/>
          <p:cNvSpPr txBox="1"/>
          <p:nvPr>
            <p:ph type="title"/>
          </p:nvPr>
        </p:nvSpPr>
        <p:spPr>
          <a:xfrm>
            <a:off x="643831" y="640080"/>
            <a:ext cx="3690425" cy="1363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Exploration &amp; Visualization</a:t>
            </a:r>
            <a:endParaRPr sz="3200"/>
          </a:p>
        </p:txBody>
      </p:sp>
      <p:sp>
        <p:nvSpPr>
          <p:cNvPr id="232" name="Google Shape;232;gd604f348c5_1_74"/>
          <p:cNvSpPr txBox="1"/>
          <p:nvPr>
            <p:ph idx="1" type="body"/>
          </p:nvPr>
        </p:nvSpPr>
        <p:spPr>
          <a:xfrm>
            <a:off x="643831" y="2325157"/>
            <a:ext cx="3690425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Analyzing Independent Variables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City Development Index.</a:t>
            </a:r>
            <a:endParaRPr/>
          </a:p>
        </p:txBody>
      </p:sp>
      <p:pic>
        <p:nvPicPr>
          <p:cNvPr id="233" name="Google Shape;233;gd604f348c5_1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541242"/>
            <a:ext cx="6155736" cy="378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d604f348c5_1_7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604f348c5_1_98"/>
          <p:cNvSpPr txBox="1"/>
          <p:nvPr>
            <p:ph type="title"/>
          </p:nvPr>
        </p:nvSpPr>
        <p:spPr>
          <a:xfrm>
            <a:off x="643831" y="640080"/>
            <a:ext cx="3690425" cy="1363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Exploration &amp; Visualization</a:t>
            </a:r>
            <a:endParaRPr sz="3200"/>
          </a:p>
        </p:txBody>
      </p:sp>
      <p:sp>
        <p:nvSpPr>
          <p:cNvPr id="241" name="Google Shape;241;gd604f348c5_1_98"/>
          <p:cNvSpPr txBox="1"/>
          <p:nvPr>
            <p:ph idx="1" type="body"/>
          </p:nvPr>
        </p:nvSpPr>
        <p:spPr>
          <a:xfrm>
            <a:off x="643831" y="2325157"/>
            <a:ext cx="3690425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Analyzing Independent Variables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City Development Index.</a:t>
            </a:r>
            <a:endParaRPr/>
          </a:p>
        </p:txBody>
      </p:sp>
      <p:pic>
        <p:nvPicPr>
          <p:cNvPr id="242" name="Google Shape;242;gd604f348c5_1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134473"/>
            <a:ext cx="6155736" cy="459931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d604f348c5_1_9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604f348c5_13_8"/>
          <p:cNvSpPr txBox="1"/>
          <p:nvPr>
            <p:ph type="title"/>
          </p:nvPr>
        </p:nvSpPr>
        <p:spPr>
          <a:xfrm>
            <a:off x="2269194" y="292001"/>
            <a:ext cx="76536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Exploration &amp; Visualization</a:t>
            </a:r>
            <a:endParaRPr sz="3200"/>
          </a:p>
        </p:txBody>
      </p:sp>
      <p:sp>
        <p:nvSpPr>
          <p:cNvPr id="250" name="Google Shape;250;gd604f348c5_13_8"/>
          <p:cNvSpPr txBox="1"/>
          <p:nvPr>
            <p:ph idx="1" type="body"/>
          </p:nvPr>
        </p:nvSpPr>
        <p:spPr>
          <a:xfrm>
            <a:off x="643831" y="2325157"/>
            <a:ext cx="36903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Analyzing Independent Variables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City Development Index (Log scale applied).</a:t>
            </a:r>
            <a:endParaRPr/>
          </a:p>
        </p:txBody>
      </p:sp>
      <p:sp>
        <p:nvSpPr>
          <p:cNvPr id="251" name="Google Shape;251;gd604f348c5_13_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  <p:pic>
        <p:nvPicPr>
          <p:cNvPr id="252" name="Google Shape;252;gd604f348c5_1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275" y="1874500"/>
            <a:ext cx="5699050" cy="4419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604f348c5_1_83"/>
          <p:cNvSpPr txBox="1"/>
          <p:nvPr>
            <p:ph type="title"/>
          </p:nvPr>
        </p:nvSpPr>
        <p:spPr>
          <a:xfrm>
            <a:off x="718874" y="677863"/>
            <a:ext cx="4534047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Exploration &amp; Visualization</a:t>
            </a:r>
            <a:endParaRPr/>
          </a:p>
        </p:txBody>
      </p:sp>
      <p:sp>
        <p:nvSpPr>
          <p:cNvPr id="259" name="Google Shape;259;gd604f348c5_1_83"/>
          <p:cNvSpPr txBox="1"/>
          <p:nvPr>
            <p:ph idx="1" type="body"/>
          </p:nvPr>
        </p:nvSpPr>
        <p:spPr>
          <a:xfrm>
            <a:off x="718874" y="2325158"/>
            <a:ext cx="4534048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Analyzing Independent Variables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Training Hours.</a:t>
            </a:r>
            <a:endParaRPr/>
          </a:p>
        </p:txBody>
      </p:sp>
      <p:pic>
        <p:nvPicPr>
          <p:cNvPr id="260" name="Google Shape;260;gd604f348c5_1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3157" y="1866003"/>
            <a:ext cx="5209989" cy="312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d604f348c5_1_8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604f348c5_1_108"/>
          <p:cNvSpPr txBox="1"/>
          <p:nvPr>
            <p:ph type="title"/>
          </p:nvPr>
        </p:nvSpPr>
        <p:spPr>
          <a:xfrm>
            <a:off x="643831" y="640080"/>
            <a:ext cx="3690425" cy="1363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Exploration &amp; Visualization</a:t>
            </a:r>
            <a:endParaRPr sz="3200"/>
          </a:p>
        </p:txBody>
      </p:sp>
      <p:sp>
        <p:nvSpPr>
          <p:cNvPr id="268" name="Google Shape;268;gd604f348c5_1_108"/>
          <p:cNvSpPr txBox="1"/>
          <p:nvPr>
            <p:ph idx="1" type="body"/>
          </p:nvPr>
        </p:nvSpPr>
        <p:spPr>
          <a:xfrm>
            <a:off x="643831" y="2325157"/>
            <a:ext cx="3690425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Analyzing Independent Variables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Training Hours.</a:t>
            </a:r>
            <a:endParaRPr/>
          </a:p>
        </p:txBody>
      </p:sp>
      <p:pic>
        <p:nvPicPr>
          <p:cNvPr id="269" name="Google Shape;269;gd604f348c5_1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179314"/>
            <a:ext cx="6155736" cy="450963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d604f348c5_1_10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604f348c5_12_0"/>
          <p:cNvSpPr txBox="1"/>
          <p:nvPr>
            <p:ph type="title"/>
          </p:nvPr>
        </p:nvSpPr>
        <p:spPr>
          <a:xfrm>
            <a:off x="1676542" y="339051"/>
            <a:ext cx="88389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Data Exploration &amp; Visualization</a:t>
            </a:r>
            <a:endParaRPr sz="3200"/>
          </a:p>
        </p:txBody>
      </p:sp>
      <p:sp>
        <p:nvSpPr>
          <p:cNvPr id="277" name="Google Shape;277;gd604f348c5_12_0"/>
          <p:cNvSpPr txBox="1"/>
          <p:nvPr>
            <p:ph idx="1" type="body"/>
          </p:nvPr>
        </p:nvSpPr>
        <p:spPr>
          <a:xfrm>
            <a:off x="643831" y="2325157"/>
            <a:ext cx="36903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Analyzing Independent Variables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Training Hours. (log scale applied)</a:t>
            </a:r>
            <a:endParaRPr/>
          </a:p>
        </p:txBody>
      </p:sp>
      <p:sp>
        <p:nvSpPr>
          <p:cNvPr id="278" name="Google Shape;278;gd604f348c5_12_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  <p:pic>
        <p:nvPicPr>
          <p:cNvPr id="279" name="Google Shape;279;gd604f348c5_1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175" y="1910275"/>
            <a:ext cx="5896800" cy="43168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/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1" name="Google Shape;121;p2"/>
          <p:cNvSpPr txBox="1"/>
          <p:nvPr>
            <p:ph type="title"/>
          </p:nvPr>
        </p:nvSpPr>
        <p:spPr>
          <a:xfrm>
            <a:off x="965198" y="643466"/>
            <a:ext cx="3092718" cy="5528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>
                <a:solidFill>
                  <a:srgbClr val="FFFFFF"/>
                </a:solidFill>
              </a:rPr>
              <a:t>Agenda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4379654" y="0"/>
            <a:ext cx="691318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4821898" y="643466"/>
            <a:ext cx="5827472" cy="557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Introduction &amp; The business problem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Model and Analysis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"/>
          <p:cNvSpPr txBox="1"/>
          <p:nvPr>
            <p:ph type="title"/>
          </p:nvPr>
        </p:nvSpPr>
        <p:spPr>
          <a:xfrm>
            <a:off x="643831" y="640080"/>
            <a:ext cx="3690425" cy="1363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/>
              <a:t>Data preparation - missing values</a:t>
            </a:r>
            <a:endParaRPr/>
          </a:p>
        </p:txBody>
      </p:sp>
      <p:sp>
        <p:nvSpPr>
          <p:cNvPr id="285" name="Google Shape;285;p5"/>
          <p:cNvSpPr txBox="1"/>
          <p:nvPr>
            <p:ph idx="1" type="body"/>
          </p:nvPr>
        </p:nvSpPr>
        <p:spPr>
          <a:xfrm>
            <a:off x="643831" y="2325157"/>
            <a:ext cx="3690425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Imputation (mode)</a:t>
            </a:r>
            <a:endParaRPr i="1" sz="1600"/>
          </a:p>
        </p:txBody>
      </p:sp>
      <p:pic>
        <p:nvPicPr>
          <p:cNvPr id="286" name="Google Shape;2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786171"/>
            <a:ext cx="6155736" cy="329591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 txBox="1"/>
          <p:nvPr>
            <p:ph type="title"/>
          </p:nvPr>
        </p:nvSpPr>
        <p:spPr>
          <a:xfrm>
            <a:off x="545324" y="365753"/>
            <a:ext cx="104091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/>
              <a:t>Data preparation – categorical encoding</a:t>
            </a:r>
            <a:endParaRPr sz="4100"/>
          </a:p>
        </p:txBody>
      </p:sp>
      <p:sp>
        <p:nvSpPr>
          <p:cNvPr id="293" name="Google Shape;293;p6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957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replace()</a:t>
            </a:r>
            <a:endParaRPr/>
          </a:p>
          <a:p>
            <a:pPr indent="-2552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Company Size</a:t>
            </a:r>
            <a:endParaRPr/>
          </a:p>
          <a:p>
            <a:pPr indent="-255269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Education Level</a:t>
            </a:r>
            <a:endParaRPr/>
          </a:p>
          <a:p>
            <a:pPr indent="-255269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Enrolled University</a:t>
            </a:r>
            <a:endParaRPr/>
          </a:p>
          <a:p>
            <a:pPr indent="-255269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Last new Job</a:t>
            </a:r>
            <a:endParaRPr/>
          </a:p>
          <a:p>
            <a:pPr indent="-255269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Experience </a:t>
            </a:r>
            <a:endParaRPr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OneHotEncoder</a:t>
            </a:r>
            <a:endParaRPr/>
          </a:p>
          <a:p>
            <a:pPr indent="-2552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Company Size</a:t>
            </a:r>
            <a:endParaRPr/>
          </a:p>
          <a:p>
            <a:pPr indent="-2552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Company type </a:t>
            </a:r>
            <a:endParaRPr/>
          </a:p>
          <a:p>
            <a:pPr indent="-2552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Major Discipline </a:t>
            </a:r>
            <a:endParaRPr/>
          </a:p>
          <a:p>
            <a:pPr indent="-2552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Gender 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225" y="1896712"/>
            <a:ext cx="5943600" cy="21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225" y="4011300"/>
            <a:ext cx="5943600" cy="2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604f348c5_7_8"/>
          <p:cNvSpPr txBox="1"/>
          <p:nvPr>
            <p:ph type="title"/>
          </p:nvPr>
        </p:nvSpPr>
        <p:spPr>
          <a:xfrm>
            <a:off x="1261871" y="365760"/>
            <a:ext cx="9477663" cy="77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 – categorical encoding (contd)</a:t>
            </a:r>
            <a:endParaRPr/>
          </a:p>
        </p:txBody>
      </p:sp>
      <p:sp>
        <p:nvSpPr>
          <p:cNvPr id="302" name="Google Shape;302;gd604f348c5_7_8"/>
          <p:cNvSpPr txBox="1"/>
          <p:nvPr>
            <p:ph idx="1" type="body"/>
          </p:nvPr>
        </p:nvSpPr>
        <p:spPr>
          <a:xfrm>
            <a:off x="1499074" y="1427545"/>
            <a:ext cx="8201652" cy="85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Before				After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gd604f348c5_7_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gd604f348c5_7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600" y="2118200"/>
            <a:ext cx="5943600" cy="46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d604f348c5_7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575" y="2165675"/>
            <a:ext cx="5000625" cy="45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604f348c5_7_19"/>
          <p:cNvSpPr txBox="1"/>
          <p:nvPr>
            <p:ph type="title"/>
          </p:nvPr>
        </p:nvSpPr>
        <p:spPr>
          <a:xfrm>
            <a:off x="1261872" y="365760"/>
            <a:ext cx="9561638" cy="825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/>
              <a:t>Data preparation – Feature Sampling</a:t>
            </a:r>
            <a:endParaRPr/>
          </a:p>
        </p:txBody>
      </p:sp>
      <p:sp>
        <p:nvSpPr>
          <p:cNvPr id="311" name="Google Shape;311;gd604f348c5_7_1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Imbalanced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Separated zeros and ones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Dropped “enrollee_id”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Downsampled (resample ())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									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gd604f348c5_7_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3" name="Google Shape;313;gd604f348c5_7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050" y="1567700"/>
            <a:ext cx="5260790" cy="103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d604f348c5_7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2050" y="2735600"/>
            <a:ext cx="5734050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d604f348c5_7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2050" y="3153550"/>
            <a:ext cx="5260790" cy="3338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"/>
          <p:cNvSpPr/>
          <p:nvPr/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1" name="Google Shape;321;p12"/>
          <p:cNvSpPr txBox="1"/>
          <p:nvPr>
            <p:ph type="title"/>
          </p:nvPr>
        </p:nvSpPr>
        <p:spPr>
          <a:xfrm>
            <a:off x="566058" y="836023"/>
            <a:ext cx="2718788" cy="518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and Analysis - Logistic Regression</a:t>
            </a:r>
            <a:endParaRPr/>
          </a:p>
        </p:txBody>
      </p:sp>
      <p:sp>
        <p:nvSpPr>
          <p:cNvPr id="322" name="Google Shape;322;p1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>
                <a:solidFill>
                  <a:srgbClr val="8E8E93"/>
                </a:solidFill>
              </a:rPr>
              <a:t>‹#›</a:t>
            </a:fld>
            <a:endParaRPr sz="3100">
              <a:solidFill>
                <a:srgbClr val="8E8E93"/>
              </a:solidFill>
            </a:endParaRPr>
          </a:p>
        </p:txBody>
      </p:sp>
      <p:grpSp>
        <p:nvGrpSpPr>
          <p:cNvPr id="324" name="Google Shape;324;p12"/>
          <p:cNvGrpSpPr/>
          <p:nvPr/>
        </p:nvGrpSpPr>
        <p:grpSpPr>
          <a:xfrm>
            <a:off x="4659163" y="1681885"/>
            <a:ext cx="5989438" cy="3507627"/>
            <a:chOff x="348" y="877213"/>
            <a:chExt cx="5989438" cy="3507627"/>
          </a:xfrm>
        </p:grpSpPr>
        <p:sp>
          <p:nvSpPr>
            <p:cNvPr id="325" name="Google Shape;325;p12"/>
            <p:cNvSpPr/>
            <p:nvPr/>
          </p:nvSpPr>
          <p:spPr>
            <a:xfrm>
              <a:off x="258457" y="877213"/>
              <a:ext cx="807416" cy="807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430529" y="1049285"/>
              <a:ext cx="463271" cy="46327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348" y="1936119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2"/>
            <p:cNvSpPr txBox="1"/>
            <p:nvPr/>
          </p:nvSpPr>
          <p:spPr>
            <a:xfrm>
              <a:off x="348" y="1936119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Schoolbook"/>
                <a:buNone/>
              </a:pPr>
              <a:r>
                <a:rPr lang="en-US" sz="1100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IMPORT, FUNCTIONS, AND CLASSES</a:t>
              </a:r>
              <a:endParaRPr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1813725" y="877213"/>
              <a:ext cx="807416" cy="807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1985797" y="1049285"/>
              <a:ext cx="463271" cy="46327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1555617" y="1936119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2"/>
            <p:cNvSpPr txBox="1"/>
            <p:nvPr/>
          </p:nvSpPr>
          <p:spPr>
            <a:xfrm>
              <a:off x="1555617" y="1936119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Schoolbook"/>
                <a:buNone/>
              </a:pPr>
              <a:r>
                <a:rPr lang="en-US" sz="1100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GET DATA</a:t>
              </a:r>
              <a:endParaRPr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3368994" y="877213"/>
              <a:ext cx="807416" cy="807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3541066" y="1049285"/>
              <a:ext cx="463271" cy="4632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3110885" y="1936119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2"/>
            <p:cNvSpPr txBox="1"/>
            <p:nvPr/>
          </p:nvSpPr>
          <p:spPr>
            <a:xfrm>
              <a:off x="3110885" y="1936119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Schoolbook"/>
                <a:buNone/>
              </a:pPr>
              <a:r>
                <a:rPr lang="en-US" sz="1100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CREATE A MODEL AND TRAIN IT</a:t>
              </a:r>
              <a:endParaRPr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4924262" y="877213"/>
              <a:ext cx="807416" cy="807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5096335" y="1049285"/>
              <a:ext cx="463271" cy="46327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4666154" y="1936119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2"/>
            <p:cNvSpPr txBox="1"/>
            <p:nvPr/>
          </p:nvSpPr>
          <p:spPr>
            <a:xfrm>
              <a:off x="4666154" y="1936119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Schoolbook"/>
                <a:buNone/>
              </a:pPr>
              <a:r>
                <a:rPr lang="en-US" sz="1100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EVALUATE THE MODEL</a:t>
              </a:r>
              <a:endParaRPr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>
              <a:off x="1036091" y="2796481"/>
              <a:ext cx="807416" cy="807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1208163" y="2968553"/>
              <a:ext cx="463271" cy="46327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777983" y="3855387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2"/>
            <p:cNvSpPr txBox="1"/>
            <p:nvPr/>
          </p:nvSpPr>
          <p:spPr>
            <a:xfrm>
              <a:off x="777983" y="3855387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Schoolbook"/>
                <a:buNone/>
              </a:pPr>
              <a:r>
                <a:rPr lang="en-US" sz="1100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CLASSIFICATION REPORT AND CONFUSION MATRIX</a:t>
              </a:r>
              <a:endParaRPr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2591359" y="2796481"/>
              <a:ext cx="807416" cy="807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2763432" y="2968553"/>
              <a:ext cx="463271" cy="46327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2333251" y="3855387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2"/>
            <p:cNvSpPr txBox="1"/>
            <p:nvPr/>
          </p:nvSpPr>
          <p:spPr>
            <a:xfrm>
              <a:off x="2333251" y="3855387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Schoolbook"/>
                <a:buNone/>
              </a:pPr>
              <a:r>
                <a:rPr lang="en-US" sz="1100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SUMMARY</a:t>
              </a:r>
              <a:endParaRPr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4146628" y="2796481"/>
              <a:ext cx="807416" cy="807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4318700" y="2968553"/>
              <a:ext cx="463271" cy="46327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3888520" y="3855387"/>
              <a:ext cx="1323632" cy="529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2"/>
            <p:cNvSpPr txBox="1"/>
            <p:nvPr/>
          </p:nvSpPr>
          <p:spPr>
            <a:xfrm>
              <a:off x="3888509" y="3855379"/>
              <a:ext cx="15180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Schoolbook"/>
                <a:buNone/>
              </a:pPr>
              <a:r>
                <a:rPr lang="en-US" sz="1100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INTERPRETATION</a:t>
              </a:r>
              <a:endParaRPr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604f348c5_6_98"/>
          <p:cNvSpPr txBox="1"/>
          <p:nvPr/>
        </p:nvSpPr>
        <p:spPr>
          <a:xfrm>
            <a:off x="643831" y="640080"/>
            <a:ext cx="3690425" cy="1363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 and Analysis - Logistic Regression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8" name="Google Shape;358;gd604f348c5_6_98"/>
          <p:cNvSpPr txBox="1"/>
          <p:nvPr/>
        </p:nvSpPr>
        <p:spPr>
          <a:xfrm>
            <a:off x="643831" y="2325157"/>
            <a:ext cx="3690425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Century Schoolbook"/>
              <a:buNone/>
            </a:pPr>
            <a:r>
              <a:rPr lang="en-US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Summary of the Model</a:t>
            </a:r>
            <a:endParaRPr/>
          </a:p>
        </p:txBody>
      </p:sp>
      <p:pic>
        <p:nvPicPr>
          <p:cNvPr id="359" name="Google Shape;359;gd604f348c5_6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748691"/>
            <a:ext cx="6155736" cy="537087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d604f348c5_6_9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604f348c5_6_10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gd604f348c5_6_106"/>
          <p:cNvSpPr txBox="1"/>
          <p:nvPr/>
        </p:nvSpPr>
        <p:spPr>
          <a:xfrm>
            <a:off x="351200" y="1799200"/>
            <a:ext cx="302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Interpretation</a:t>
            </a:r>
            <a:endParaRPr/>
          </a:p>
        </p:txBody>
      </p:sp>
      <p:sp>
        <p:nvSpPr>
          <p:cNvPr id="367" name="Google Shape;367;gd604f348c5_6_106"/>
          <p:cNvSpPr txBox="1"/>
          <p:nvPr/>
        </p:nvSpPr>
        <p:spPr>
          <a:xfrm>
            <a:off x="735300" y="277275"/>
            <a:ext cx="10721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and Analysis - Logistic Regression</a:t>
            </a:r>
            <a:endParaRPr/>
          </a:p>
        </p:txBody>
      </p:sp>
      <p:grpSp>
        <p:nvGrpSpPr>
          <p:cNvPr id="368" name="Google Shape;368;gd604f348c5_6_106"/>
          <p:cNvGrpSpPr/>
          <p:nvPr/>
        </p:nvGrpSpPr>
        <p:grpSpPr>
          <a:xfrm>
            <a:off x="3518150" y="1429154"/>
            <a:ext cx="8118300" cy="4731841"/>
            <a:chOff x="0" y="93029"/>
            <a:chExt cx="8118300" cy="4731841"/>
          </a:xfrm>
        </p:grpSpPr>
        <p:sp>
          <p:nvSpPr>
            <p:cNvPr id="369" name="Google Shape;369;gd604f348c5_6_106"/>
            <p:cNvSpPr/>
            <p:nvPr/>
          </p:nvSpPr>
          <p:spPr>
            <a:xfrm>
              <a:off x="0" y="93029"/>
              <a:ext cx="8118300" cy="6364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d604f348c5_6_106"/>
            <p:cNvSpPr txBox="1"/>
            <p:nvPr/>
          </p:nvSpPr>
          <p:spPr>
            <a:xfrm>
              <a:off x="31070" y="124099"/>
              <a:ext cx="8056160" cy="574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For every unit increase in the scale of the city development there is a decrease in the log odds of an employee changing the job of -5.9031.</a:t>
              </a:r>
              <a:endParaRPr/>
            </a:p>
          </p:txBody>
        </p:sp>
        <p:sp>
          <p:nvSpPr>
            <p:cNvPr id="371" name="Google Shape;371;gd604f348c5_6_106"/>
            <p:cNvSpPr/>
            <p:nvPr/>
          </p:nvSpPr>
          <p:spPr>
            <a:xfrm>
              <a:off x="0" y="775589"/>
              <a:ext cx="8118300" cy="6364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d604f348c5_6_106"/>
            <p:cNvSpPr txBox="1"/>
            <p:nvPr/>
          </p:nvSpPr>
          <p:spPr>
            <a:xfrm>
              <a:off x="31070" y="806659"/>
              <a:ext cx="8056160" cy="574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For every unit increase in the relevant experience of an employee there is a decrease in the log odds of an employee changing the job of -0.3463.</a:t>
              </a:r>
              <a:endParaRPr/>
            </a:p>
          </p:txBody>
        </p:sp>
        <p:sp>
          <p:nvSpPr>
            <p:cNvPr id="373" name="Google Shape;373;gd604f348c5_6_106"/>
            <p:cNvSpPr/>
            <p:nvPr/>
          </p:nvSpPr>
          <p:spPr>
            <a:xfrm>
              <a:off x="0" y="1458149"/>
              <a:ext cx="8118300" cy="6364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gd604f348c5_6_106"/>
            <p:cNvSpPr txBox="1"/>
            <p:nvPr/>
          </p:nvSpPr>
          <p:spPr>
            <a:xfrm>
              <a:off x="31070" y="1489219"/>
              <a:ext cx="8056160" cy="574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For every unit increase in the type of university enrolled there is an increase in the log odds of an employee </a:t>
              </a: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changing</a:t>
              </a: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the job of 0.2531.</a:t>
              </a:r>
              <a:endParaRPr/>
            </a:p>
          </p:txBody>
        </p:sp>
        <p:sp>
          <p:nvSpPr>
            <p:cNvPr id="375" name="Google Shape;375;gd604f348c5_6_106"/>
            <p:cNvSpPr/>
            <p:nvPr/>
          </p:nvSpPr>
          <p:spPr>
            <a:xfrm>
              <a:off x="0" y="2140709"/>
              <a:ext cx="8118300" cy="6364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gd604f348c5_6_106"/>
            <p:cNvSpPr txBox="1"/>
            <p:nvPr/>
          </p:nvSpPr>
          <p:spPr>
            <a:xfrm>
              <a:off x="31070" y="2171779"/>
              <a:ext cx="8056160" cy="574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For every unit increase in the education level there is an increase in the log odds of an employee </a:t>
              </a: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changing</a:t>
              </a: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the job of 0.1711.</a:t>
              </a:r>
              <a:endParaRPr/>
            </a:p>
          </p:txBody>
        </p:sp>
        <p:sp>
          <p:nvSpPr>
            <p:cNvPr id="377" name="Google Shape;377;gd604f348c5_6_106"/>
            <p:cNvSpPr/>
            <p:nvPr/>
          </p:nvSpPr>
          <p:spPr>
            <a:xfrm>
              <a:off x="0" y="2823269"/>
              <a:ext cx="8118300" cy="6364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gd604f348c5_6_106"/>
            <p:cNvSpPr txBox="1"/>
            <p:nvPr/>
          </p:nvSpPr>
          <p:spPr>
            <a:xfrm>
              <a:off x="31070" y="2854339"/>
              <a:ext cx="8056160" cy="574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For every unit increase in experience there is a decrease in the log odds of an employee </a:t>
              </a: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changing</a:t>
              </a: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the job of -0.0131.</a:t>
              </a:r>
              <a:endParaRPr/>
            </a:p>
          </p:txBody>
        </p:sp>
        <p:sp>
          <p:nvSpPr>
            <p:cNvPr id="379" name="Google Shape;379;gd604f348c5_6_106"/>
            <p:cNvSpPr/>
            <p:nvPr/>
          </p:nvSpPr>
          <p:spPr>
            <a:xfrm>
              <a:off x="0" y="3505830"/>
              <a:ext cx="8118300" cy="6364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d604f348c5_6_106"/>
            <p:cNvSpPr txBox="1"/>
            <p:nvPr/>
          </p:nvSpPr>
          <p:spPr>
            <a:xfrm>
              <a:off x="31070" y="3536900"/>
              <a:ext cx="8056160" cy="574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For every unit increase in the number of years between job change there is an increase in the log odds of an employee </a:t>
              </a: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changing</a:t>
              </a: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the job of 0.0675.</a:t>
              </a:r>
              <a:endParaRPr/>
            </a:p>
          </p:txBody>
        </p:sp>
        <p:sp>
          <p:nvSpPr>
            <p:cNvPr id="381" name="Google Shape;381;gd604f348c5_6_106"/>
            <p:cNvSpPr/>
            <p:nvPr/>
          </p:nvSpPr>
          <p:spPr>
            <a:xfrm>
              <a:off x="0" y="4188390"/>
              <a:ext cx="8118300" cy="6364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gd604f348c5_6_106"/>
            <p:cNvSpPr txBox="1"/>
            <p:nvPr/>
          </p:nvSpPr>
          <p:spPr>
            <a:xfrm>
              <a:off x="31070" y="4219460"/>
              <a:ext cx="8056160" cy="574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For every unit increase in the number of training hours there is a decrease in the log odds of an employee </a:t>
              </a: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changing</a:t>
              </a:r>
              <a:r>
                <a:rPr lang="en-US" sz="16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the job of -0.0008.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and analysis - Neural Networks</a:t>
            </a:r>
            <a:endParaRPr/>
          </a:p>
        </p:txBody>
      </p:sp>
      <p:grpSp>
        <p:nvGrpSpPr>
          <p:cNvPr id="388" name="Google Shape;388;p13"/>
          <p:cNvGrpSpPr/>
          <p:nvPr/>
        </p:nvGrpSpPr>
        <p:grpSpPr>
          <a:xfrm>
            <a:off x="838593" y="2581757"/>
            <a:ext cx="10514813" cy="3018335"/>
            <a:chOff x="393" y="756132"/>
            <a:chExt cx="10514813" cy="3018335"/>
          </a:xfrm>
        </p:grpSpPr>
        <p:sp>
          <p:nvSpPr>
            <p:cNvPr id="389" name="Google Shape;389;p13"/>
            <p:cNvSpPr/>
            <p:nvPr/>
          </p:nvSpPr>
          <p:spPr>
            <a:xfrm>
              <a:off x="393" y="756132"/>
              <a:ext cx="1098562" cy="10985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393" y="1984483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 txBox="1"/>
            <p:nvPr/>
          </p:nvSpPr>
          <p:spPr>
            <a:xfrm>
              <a:off x="393" y="1984483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Schoolbook"/>
                <a:buNone/>
              </a:pPr>
              <a:r>
                <a:rPr b="1" lang="en-US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Import the Tensorflow and Keras packages</a:t>
              </a:r>
              <a:endParaRPr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93" y="2515662"/>
              <a:ext cx="3138750" cy="1258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3688425" y="756132"/>
              <a:ext cx="1098562" cy="10985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3688425" y="1984483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 txBox="1"/>
            <p:nvPr/>
          </p:nvSpPr>
          <p:spPr>
            <a:xfrm>
              <a:off x="3688425" y="1984483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Schoolbook"/>
                <a:buNone/>
              </a:pPr>
              <a:r>
                <a:rPr b="1" lang="en-US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Neural networks mode definition:</a:t>
              </a:r>
              <a:endParaRPr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3688425" y="2515662"/>
              <a:ext cx="3138750" cy="1258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 txBox="1"/>
            <p:nvPr/>
          </p:nvSpPr>
          <p:spPr>
            <a:xfrm>
              <a:off x="3688425" y="2515662"/>
              <a:ext cx="3138750" cy="1258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Schoolbook"/>
                <a:buNone/>
              </a:pPr>
              <a:r>
                <a:rPr lang="en-US" sz="11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Total no. of layers : 6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Schoolbook"/>
                <a:buNone/>
              </a:pPr>
              <a:r>
                <a:rPr lang="en-US" sz="11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first five layers use the RELU activation function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Schoolbook"/>
                <a:buNone/>
              </a:pPr>
              <a:r>
                <a:rPr lang="en-US" sz="11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Last layer uses the sigmoid function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Schoolbook"/>
                <a:buNone/>
              </a:pPr>
              <a:r>
                <a:rPr lang="en-US" sz="11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batch size : 12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Schoolbook"/>
                <a:buNone/>
              </a:pPr>
              <a:r>
                <a:rPr lang="en-US" sz="11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no. of epochs : 50</a:t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7376456" y="756132"/>
              <a:ext cx="1098562" cy="10985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39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7376456" y="1984483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 txBox="1"/>
            <p:nvPr/>
          </p:nvSpPr>
          <p:spPr>
            <a:xfrm>
              <a:off x="7376456" y="1984483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Schoolbook"/>
                <a:buNone/>
              </a:pPr>
              <a:r>
                <a:rPr b="1" lang="en-US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Optimization is done using Adam Optimizer</a:t>
              </a:r>
              <a:endParaRPr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7376456" y="2515662"/>
              <a:ext cx="3138750" cy="1258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604f348c5_3_30"/>
          <p:cNvSpPr txBox="1"/>
          <p:nvPr>
            <p:ph type="title"/>
          </p:nvPr>
        </p:nvSpPr>
        <p:spPr>
          <a:xfrm>
            <a:off x="643831" y="640080"/>
            <a:ext cx="3690425" cy="1363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Model and analysis - Neural Networks contd.</a:t>
            </a:r>
            <a:endParaRPr/>
          </a:p>
        </p:txBody>
      </p:sp>
      <p:sp>
        <p:nvSpPr>
          <p:cNvPr id="408" name="Google Shape;408;gd604f348c5_3_30"/>
          <p:cNvSpPr txBox="1"/>
          <p:nvPr>
            <p:ph idx="1" type="body"/>
          </p:nvPr>
        </p:nvSpPr>
        <p:spPr>
          <a:xfrm>
            <a:off x="643831" y="2325157"/>
            <a:ext cx="3690425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Neural Network Dense Layers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pic>
        <p:nvPicPr>
          <p:cNvPr id="409" name="Google Shape;409;gd604f348c5_3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618188"/>
            <a:ext cx="6155736" cy="363188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d604f348c5_3_3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604f348c5_3_37"/>
          <p:cNvSpPr txBox="1"/>
          <p:nvPr>
            <p:ph type="title"/>
          </p:nvPr>
        </p:nvSpPr>
        <p:spPr>
          <a:xfrm>
            <a:off x="643831" y="640080"/>
            <a:ext cx="3690425" cy="1363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Model and analysis - Neural Networks contd.</a:t>
            </a:r>
            <a:endParaRPr/>
          </a:p>
        </p:txBody>
      </p:sp>
      <p:sp>
        <p:nvSpPr>
          <p:cNvPr id="417" name="Google Shape;417;gd604f348c5_3_37"/>
          <p:cNvSpPr txBox="1"/>
          <p:nvPr>
            <p:ph idx="1" type="body"/>
          </p:nvPr>
        </p:nvSpPr>
        <p:spPr>
          <a:xfrm>
            <a:off x="643831" y="2325157"/>
            <a:ext cx="3690425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Loss : 0.5946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Accuracy : 0.6963</a:t>
            </a:r>
            <a:endParaRPr/>
          </a:p>
        </p:txBody>
      </p:sp>
      <p:pic>
        <p:nvPicPr>
          <p:cNvPr id="418" name="Google Shape;418;gd604f348c5_3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987533"/>
            <a:ext cx="6155736" cy="289319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d604f348c5_3_3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100"/>
              <a:buFont typeface="Arial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04f348c5_3_7"/>
          <p:cNvSpPr/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" name="Google Shape;131;gd604f348c5_3_7"/>
          <p:cNvSpPr/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" name="Google Shape;132;gd604f348c5_3_7"/>
          <p:cNvSpPr txBox="1"/>
          <p:nvPr>
            <p:ph type="title"/>
          </p:nvPr>
        </p:nvSpPr>
        <p:spPr>
          <a:xfrm>
            <a:off x="965198" y="643466"/>
            <a:ext cx="3092718" cy="5528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Schoolbook"/>
              <a:buNone/>
            </a:pPr>
            <a:r>
              <a:rPr lang="en-US" sz="2800">
                <a:solidFill>
                  <a:srgbClr val="FFFFFF"/>
                </a:solidFill>
              </a:rPr>
              <a:t>Introduction </a:t>
            </a:r>
            <a:endParaRPr/>
          </a:p>
        </p:txBody>
      </p:sp>
      <p:sp>
        <p:nvSpPr>
          <p:cNvPr id="133" name="Google Shape;133;gd604f348c5_3_7"/>
          <p:cNvSpPr/>
          <p:nvPr/>
        </p:nvSpPr>
        <p:spPr>
          <a:xfrm>
            <a:off x="4379654" y="0"/>
            <a:ext cx="691318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4" name="Google Shape;134;gd604f348c5_3_7"/>
          <p:cNvSpPr txBox="1"/>
          <p:nvPr>
            <p:ph idx="1" type="body"/>
          </p:nvPr>
        </p:nvSpPr>
        <p:spPr>
          <a:xfrm>
            <a:off x="4821898" y="643466"/>
            <a:ext cx="5827472" cy="557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Hiring is time consuming process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Critical for Larger Firms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understand the workforce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Plan for the future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 : University partnership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Retention Rate 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Turnover Rate</a:t>
            </a:r>
            <a:endParaRPr/>
          </a:p>
        </p:txBody>
      </p:sp>
      <p:sp>
        <p:nvSpPr>
          <p:cNvPr id="135" name="Google Shape;135;gd604f348c5_3_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100"/>
              <a:buFont typeface="Arial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5"/>
          <p:cNvSpPr/>
          <p:nvPr/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"/>
          <p:cNvSpPr txBox="1"/>
          <p:nvPr>
            <p:ph type="title"/>
          </p:nvPr>
        </p:nvSpPr>
        <p:spPr>
          <a:xfrm>
            <a:off x="8318090" y="758952"/>
            <a:ext cx="28023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3700">
                <a:solidFill>
                  <a:srgbClr val="FFFFFF"/>
                </a:solidFill>
              </a:rPr>
              <a:t>The comparison of the models</a:t>
            </a:r>
            <a:endParaRPr/>
          </a:p>
        </p:txBody>
      </p:sp>
      <p:sp>
        <p:nvSpPr>
          <p:cNvPr id="428" name="Google Shape;428;p15"/>
          <p:cNvSpPr/>
          <p:nvPr/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9" name="Google Shape;429;p15"/>
          <p:cNvSpPr/>
          <p:nvPr/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0" name="Google Shape;430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A6A6A6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>
                <a:solidFill>
                  <a:srgbClr val="A6A6A6"/>
                </a:solidFill>
              </a:rPr>
              <a:t>‹#›</a:t>
            </a:fld>
            <a:endParaRPr sz="3100">
              <a:solidFill>
                <a:srgbClr val="A6A6A6"/>
              </a:solidFill>
            </a:endParaRPr>
          </a:p>
        </p:txBody>
      </p:sp>
      <p:graphicFrame>
        <p:nvGraphicFramePr>
          <p:cNvPr id="431" name="Google Shape;431;p15"/>
          <p:cNvGraphicFramePr/>
          <p:nvPr/>
        </p:nvGraphicFramePr>
        <p:xfrm>
          <a:off x="1734309" y="564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{3819D033-E26A-402B-B210-1AADC6FE1C60}</a:tableStyleId>
              </a:tblPr>
              <a:tblGrid>
                <a:gridCol w="2487800"/>
                <a:gridCol w="2201775"/>
              </a:tblGrid>
              <a:tr h="63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300"/>
                        <a:buFont typeface="Times New Roman"/>
                        <a:buNone/>
                      </a:pPr>
                      <a:r>
                        <a:rPr b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</a:t>
                      </a:r>
                      <a:endParaRPr b="1"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0575" marB="100575" marR="100575" marL="100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300"/>
                        <a:buFont typeface="Times New Roman"/>
                        <a:buNone/>
                      </a:pPr>
                      <a:r>
                        <a:rPr b="1" lang="en-US" sz="2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0575" marB="100575" marR="100575" marL="100575"/>
                </a:tc>
              </a:tr>
              <a:tr h="97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300"/>
                        <a:buFont typeface="Times New Roman"/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0575" marB="100575" marR="100575" marL="100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300"/>
                        <a:buFont typeface="Times New Roman"/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0575" marB="100575" marR="100575" marL="100575"/>
                </a:tc>
              </a:tr>
              <a:tr h="893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300"/>
                        <a:buFont typeface="Times New Roman"/>
                        <a:buNone/>
                      </a:pP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0575" marB="100575" marR="100575" marL="100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300"/>
                        <a:buFont typeface="Times New Roman"/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0.696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0575" marB="100575" marR="100575" marL="100575"/>
                </a:tc>
              </a:tr>
            </a:tbl>
          </a:graphicData>
        </a:graphic>
      </p:graphicFrame>
      <p:pic>
        <p:nvPicPr>
          <p:cNvPr id="432" name="Google Shape;4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262" y="3276200"/>
            <a:ext cx="4683612" cy="2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604f348c5_5_0"/>
          <p:cNvSpPr/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9" name="Google Shape;439;gd604f348c5_5_0"/>
          <p:cNvSpPr/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0" name="Google Shape;440;gd604f348c5_5_0"/>
          <p:cNvSpPr txBox="1"/>
          <p:nvPr>
            <p:ph type="title"/>
          </p:nvPr>
        </p:nvSpPr>
        <p:spPr>
          <a:xfrm>
            <a:off x="965198" y="643466"/>
            <a:ext cx="3092718" cy="5528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Recommendations</a:t>
            </a:r>
            <a:endParaRPr/>
          </a:p>
        </p:txBody>
      </p:sp>
      <p:sp>
        <p:nvSpPr>
          <p:cNvPr id="441" name="Google Shape;441;gd604f348c5_5_0"/>
          <p:cNvSpPr/>
          <p:nvPr/>
        </p:nvSpPr>
        <p:spPr>
          <a:xfrm>
            <a:off x="4379654" y="0"/>
            <a:ext cx="691318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2" name="Google Shape;442;gd604f348c5_5_0"/>
          <p:cNvSpPr txBox="1"/>
          <p:nvPr>
            <p:ph idx="1" type="body"/>
          </p:nvPr>
        </p:nvSpPr>
        <p:spPr>
          <a:xfrm>
            <a:off x="4821898" y="643466"/>
            <a:ext cx="5827472" cy="557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People who are working in the private, public sector are willing to change jobs. While people at startup are not willing to change the job.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All the major-discipline studied graduates are willing to change the job. Business degree, Arts, Stem discipline are more aggressive in job changing process.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E101A"/>
              </a:buClr>
              <a:buSzPts val="1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Relevant experience has a negative effect on the dataset, which elucidates that relevant experience is not playing a vital role in employees switching their job.</a:t>
            </a:r>
            <a:endParaRPr sz="2400"/>
          </a:p>
        </p:txBody>
      </p:sp>
      <p:sp>
        <p:nvSpPr>
          <p:cNvPr id="443" name="Google Shape;443;gd604f348c5_5_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100"/>
              <a:buFont typeface="Arial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604f348c5_3_22"/>
          <p:cNvSpPr/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0" name="Google Shape;450;gd604f348c5_3_22"/>
          <p:cNvSpPr/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1" name="Google Shape;451;gd604f348c5_3_22"/>
          <p:cNvSpPr txBox="1"/>
          <p:nvPr>
            <p:ph type="title"/>
          </p:nvPr>
        </p:nvSpPr>
        <p:spPr>
          <a:xfrm>
            <a:off x="965198" y="643466"/>
            <a:ext cx="3092718" cy="5528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Recommendations contd..</a:t>
            </a:r>
            <a:endParaRPr/>
          </a:p>
        </p:txBody>
      </p:sp>
      <p:sp>
        <p:nvSpPr>
          <p:cNvPr id="452" name="Google Shape;452;gd604f348c5_3_22"/>
          <p:cNvSpPr/>
          <p:nvPr/>
        </p:nvSpPr>
        <p:spPr>
          <a:xfrm>
            <a:off x="4379654" y="0"/>
            <a:ext cx="691318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3" name="Google Shape;453;gd604f348c5_3_22"/>
          <p:cNvSpPr txBox="1"/>
          <p:nvPr>
            <p:ph idx="1" type="body"/>
          </p:nvPr>
        </p:nvSpPr>
        <p:spPr>
          <a:xfrm>
            <a:off x="4821898" y="643466"/>
            <a:ext cx="5827472" cy="557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Both the gender are equally aggressive and will be looking to switch the jobs.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positive effect on the company size variable elucidates that whatever the size of the company, candidates are willing to change the job.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Candidates are not tied to the city. Henceforth, Importance is not given to which city the job is posted.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E101A"/>
              </a:buClr>
              <a:buSzPts val="18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negative effect on the independent variable, experience proves that a candidate’s job change won’t be based on the number of years of experience they gained.</a:t>
            </a:r>
            <a:endParaRPr sz="2400"/>
          </a:p>
        </p:txBody>
      </p:sp>
      <p:sp>
        <p:nvSpPr>
          <p:cNvPr id="454" name="Google Shape;454;gd604f348c5_3_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100"/>
              <a:buFont typeface="Arial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1" name="Google Shape;461;p17"/>
          <p:cNvSpPr txBox="1"/>
          <p:nvPr>
            <p:ph type="title"/>
          </p:nvPr>
        </p:nvSpPr>
        <p:spPr>
          <a:xfrm>
            <a:off x="965198" y="643466"/>
            <a:ext cx="3092718" cy="5528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4379654" y="0"/>
            <a:ext cx="691318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3" name="Google Shape;463;p17"/>
          <p:cNvSpPr txBox="1"/>
          <p:nvPr>
            <p:ph idx="1" type="body"/>
          </p:nvPr>
        </p:nvSpPr>
        <p:spPr>
          <a:xfrm>
            <a:off x="4821898" y="643466"/>
            <a:ext cx="5827472" cy="557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 Performing the analysis on the dataset, we could conclude that the independent variables say Education, Major discipline , Last new job plays a vital role in determining who is willing to join the organization when hired. 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192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"/>
          <p:cNvSpPr/>
          <p:nvPr/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1" name="Google Shape;471;p3"/>
          <p:cNvSpPr/>
          <p:nvPr/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rgbClr val="5353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2" name="Google Shape;472;p3"/>
          <p:cNvSpPr txBox="1"/>
          <p:nvPr/>
        </p:nvSpPr>
        <p:spPr>
          <a:xfrm>
            <a:off x="1016004" y="539553"/>
            <a:ext cx="6196916" cy="5768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Thank You</a:t>
            </a:r>
            <a:endParaRPr/>
          </a:p>
        </p:txBody>
      </p:sp>
      <p:sp>
        <p:nvSpPr>
          <p:cNvPr id="473" name="Google Shape;473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04f348c5_3_15"/>
          <p:cNvSpPr/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2" name="Google Shape;142;gd604f348c5_3_15"/>
          <p:cNvSpPr/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3" name="Google Shape;143;gd604f348c5_3_15"/>
          <p:cNvSpPr txBox="1"/>
          <p:nvPr>
            <p:ph type="title"/>
          </p:nvPr>
        </p:nvSpPr>
        <p:spPr>
          <a:xfrm>
            <a:off x="965198" y="643466"/>
            <a:ext cx="3092718" cy="5528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Schoolbook"/>
              <a:buNone/>
            </a:pPr>
            <a:r>
              <a:rPr lang="en-US" sz="2800">
                <a:solidFill>
                  <a:srgbClr val="FFFFFF"/>
                </a:solidFill>
              </a:rPr>
              <a:t>The Business Problem</a:t>
            </a:r>
            <a:endParaRPr/>
          </a:p>
        </p:txBody>
      </p:sp>
      <p:sp>
        <p:nvSpPr>
          <p:cNvPr id="144" name="Google Shape;144;gd604f348c5_3_15"/>
          <p:cNvSpPr/>
          <p:nvPr/>
        </p:nvSpPr>
        <p:spPr>
          <a:xfrm>
            <a:off x="4379654" y="0"/>
            <a:ext cx="691318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gd604f348c5_3_15"/>
          <p:cNvSpPr txBox="1"/>
          <p:nvPr>
            <p:ph idx="1" type="body"/>
          </p:nvPr>
        </p:nvSpPr>
        <p:spPr>
          <a:xfrm>
            <a:off x="4821898" y="643466"/>
            <a:ext cx="5827472" cy="557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27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classify the employees based on the job change identify the factors affecting the Employee’s turnover ratio!</a:t>
            </a:r>
            <a:endParaRPr/>
          </a:p>
          <a:p>
            <a:pPr indent="-4127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Factors	:Age , gender </a:t>
            </a:r>
            <a:endParaRPr/>
          </a:p>
          <a:p>
            <a:pPr indent="0" lvl="0" marL="22860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Education level, 	University</a:t>
            </a:r>
            <a:endParaRPr/>
          </a:p>
          <a:p>
            <a:pPr indent="0" lvl="0" marL="22860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Experience, </a:t>
            </a:r>
            <a:endParaRPr/>
          </a:p>
          <a:p>
            <a:pPr indent="0" lvl="0" marL="22860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Training hours etc</a:t>
            </a:r>
            <a:endParaRPr sz="2400"/>
          </a:p>
        </p:txBody>
      </p:sp>
      <p:sp>
        <p:nvSpPr>
          <p:cNvPr id="146" name="Google Shape;146;gd604f348c5_3_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100"/>
              <a:buFont typeface="Arial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04f348c5_13_0"/>
          <p:cNvSpPr txBox="1"/>
          <p:nvPr/>
        </p:nvSpPr>
        <p:spPr>
          <a:xfrm>
            <a:off x="718874" y="677863"/>
            <a:ext cx="4533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Description </a:t>
            </a:r>
            <a:endParaRPr/>
          </a:p>
        </p:txBody>
      </p:sp>
      <p:sp>
        <p:nvSpPr>
          <p:cNvPr id="152" name="Google Shape;152;gd604f348c5_13_0"/>
          <p:cNvSpPr txBox="1"/>
          <p:nvPr/>
        </p:nvSpPr>
        <p:spPr>
          <a:xfrm>
            <a:off x="718874" y="2325158"/>
            <a:ext cx="45339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entury Schoolbook"/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Metadata</a:t>
            </a:r>
            <a:endParaRPr/>
          </a:p>
        </p:txBody>
      </p:sp>
      <p:sp>
        <p:nvSpPr>
          <p:cNvPr id="153" name="Google Shape;153;gd604f348c5_13_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  <p:pic>
        <p:nvPicPr>
          <p:cNvPr id="154" name="Google Shape;154;gd604f348c5_1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475" y="1369425"/>
            <a:ext cx="5098275" cy="491161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1" name="Google Shape;161;p4"/>
          <p:cNvSpPr txBox="1"/>
          <p:nvPr>
            <p:ph type="title"/>
          </p:nvPr>
        </p:nvSpPr>
        <p:spPr>
          <a:xfrm>
            <a:off x="965198" y="643466"/>
            <a:ext cx="3092718" cy="5528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4379654" y="0"/>
            <a:ext cx="691318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4821898" y="643466"/>
            <a:ext cx="5827472" cy="557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3000"/>
          </a:p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Char char="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No. of observations : 268212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Size of the dataset : 19158 X 14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Dependent Variable : Target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Independent Variable :Enrollee_id, education level, experience etc.</a:t>
            </a:r>
            <a:endParaRPr sz="3000"/>
          </a:p>
        </p:txBody>
      </p:sp>
      <p:sp>
        <p:nvSpPr>
          <p:cNvPr id="164" name="Google Shape;164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/>
        </p:nvSpPr>
        <p:spPr>
          <a:xfrm>
            <a:off x="718874" y="677863"/>
            <a:ext cx="4534047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Exploration &amp; Visualization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718874" y="2325158"/>
            <a:ext cx="4534048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entury Schoolbook"/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Checking Variables with Missing Values:</a:t>
            </a:r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3157" y="852116"/>
            <a:ext cx="5209989" cy="5153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/>
        </p:nvSpPr>
        <p:spPr>
          <a:xfrm>
            <a:off x="718874" y="677863"/>
            <a:ext cx="4534047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Exploration &amp; Visualization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718874" y="2325158"/>
            <a:ext cx="4534048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Century Schoolbook"/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Correlation Matrix</a:t>
            </a:r>
            <a:endParaRPr/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2" l="23065" r="8060" t="0"/>
          <a:stretch/>
        </p:blipFill>
        <p:spPr>
          <a:xfrm>
            <a:off x="5778619" y="661484"/>
            <a:ext cx="4919064" cy="553503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E8E93"/>
              </a:buClr>
              <a:buSzPts val="3100"/>
              <a:buFont typeface="Century Schoolbook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604f348c5_1_17"/>
          <p:cNvSpPr txBox="1"/>
          <p:nvPr>
            <p:ph type="title"/>
          </p:nvPr>
        </p:nvSpPr>
        <p:spPr>
          <a:xfrm>
            <a:off x="718874" y="677863"/>
            <a:ext cx="4534047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Exploration &amp; Visualization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87" name="Google Shape;187;gd604f348c5_1_17"/>
          <p:cNvSpPr txBox="1"/>
          <p:nvPr>
            <p:ph idx="1" type="body"/>
          </p:nvPr>
        </p:nvSpPr>
        <p:spPr>
          <a:xfrm>
            <a:off x="718874" y="2325158"/>
            <a:ext cx="4534048" cy="3854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Analyzing Dependent Variable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 = 14381</a:t>
            </a:r>
            <a:endParaRPr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 = 4777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88" name="Google Shape;188;gd604f348c5_1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3157" y="1623043"/>
            <a:ext cx="5209989" cy="361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d604f348c5_1_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100"/>
              <a:buFont typeface="Arial"/>
              <a:buNone/>
            </a:pPr>
            <a:fld id="{00000000-1234-1234-1234-123412341234}" type="slidenum">
              <a:rPr lang="en-US" sz="3100"/>
              <a:t>‹#›</a:t>
            </a:fld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2018-07-24T04:15:20Z</dcterms:created>
  <dc:creator>admin</dc:creator>
</cp:coreProperties>
</file>