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9" r:id="rId4"/>
  </p:sldMasterIdLst>
  <p:sldIdLst>
    <p:sldId id="301" r:id="rId5"/>
    <p:sldId id="289" r:id="rId6"/>
    <p:sldId id="257" r:id="rId7"/>
    <p:sldId id="283" r:id="rId8"/>
    <p:sldId id="268" r:id="rId9"/>
    <p:sldId id="284" r:id="rId10"/>
    <p:sldId id="285" r:id="rId11"/>
    <p:sldId id="286" r:id="rId12"/>
    <p:sldId id="303" r:id="rId13"/>
    <p:sldId id="269" r:id="rId14"/>
    <p:sldId id="302" r:id="rId15"/>
    <p:sldId id="271" r:id="rId16"/>
    <p:sldId id="272" r:id="rId17"/>
    <p:sldId id="274" r:id="rId18"/>
    <p:sldId id="275" r:id="rId19"/>
    <p:sldId id="288" r:id="rId20"/>
    <p:sldId id="277" r:id="rId21"/>
    <p:sldId id="278" r:id="rId22"/>
    <p:sldId id="273" r:id="rId23"/>
    <p:sldId id="305" r:id="rId24"/>
    <p:sldId id="279" r:id="rId25"/>
    <p:sldId id="280" r:id="rId26"/>
    <p:sldId id="306" r:id="rId27"/>
    <p:sldId id="281" r:id="rId28"/>
    <p:sldId id="282" r:id="rId29"/>
    <p:sldId id="290" r:id="rId30"/>
    <p:sldId id="287" r:id="rId31"/>
    <p:sldId id="291" r:id="rId32"/>
    <p:sldId id="292" r:id="rId33"/>
    <p:sldId id="293" r:id="rId34"/>
    <p:sldId id="308" r:id="rId35"/>
    <p:sldId id="294" r:id="rId36"/>
    <p:sldId id="307" r:id="rId37"/>
    <p:sldId id="295" r:id="rId38"/>
    <p:sldId id="296" r:id="rId39"/>
    <p:sldId id="297" r:id="rId40"/>
    <p:sldId id="298" r:id="rId41"/>
    <p:sldId id="299" r:id="rId42"/>
    <p:sldId id="304" r:id="rId43"/>
    <p:sldId id="300" r:id="rId44"/>
  </p:sldIdLst>
  <p:sldSz cx="9118600" cy="6832600"/>
  <p:notesSz cx="7559675" cy="106918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AA468-0755-4AF5-A6C8-D5075D389B68}" v="70" dt="2024-11-26T20:46:17.2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2" autoAdjust="0"/>
    <p:restoredTop sz="94660"/>
  </p:normalViewPr>
  <p:slideViewPr>
    <p:cSldViewPr snapToGrid="0">
      <p:cViewPr varScale="1">
        <p:scale>
          <a:sx n="76" d="100"/>
          <a:sy n="76" d="100"/>
        </p:scale>
        <p:origin x="1548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895" y="1118206"/>
            <a:ext cx="7750810" cy="2378757"/>
          </a:xfrm>
        </p:spPr>
        <p:txBody>
          <a:bodyPr anchor="b"/>
          <a:lstStyle>
            <a:lvl1pPr algn="ctr">
              <a:defRPr sz="59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9825" y="3588697"/>
            <a:ext cx="6838950" cy="1649630"/>
          </a:xfrm>
        </p:spPr>
        <p:txBody>
          <a:bodyPr/>
          <a:lstStyle>
            <a:lvl1pPr marL="0" indent="0" algn="ctr">
              <a:buNone/>
              <a:defRPr sz="2391"/>
            </a:lvl1pPr>
            <a:lvl2pPr marL="455508" indent="0" algn="ctr">
              <a:buNone/>
              <a:defRPr sz="1993"/>
            </a:lvl2pPr>
            <a:lvl3pPr marL="911017" indent="0" algn="ctr">
              <a:buNone/>
              <a:defRPr sz="1793"/>
            </a:lvl3pPr>
            <a:lvl4pPr marL="1366525" indent="0" algn="ctr">
              <a:buNone/>
              <a:defRPr sz="1594"/>
            </a:lvl4pPr>
            <a:lvl5pPr marL="1822033" indent="0" algn="ctr">
              <a:buNone/>
              <a:defRPr sz="1594"/>
            </a:lvl5pPr>
            <a:lvl6pPr marL="2277542" indent="0" algn="ctr">
              <a:buNone/>
              <a:defRPr sz="1594"/>
            </a:lvl6pPr>
            <a:lvl7pPr marL="2733050" indent="0" algn="ctr">
              <a:buNone/>
              <a:defRPr sz="1594"/>
            </a:lvl7pPr>
            <a:lvl8pPr marL="3188559" indent="0" algn="ctr">
              <a:buNone/>
              <a:defRPr sz="1594"/>
            </a:lvl8pPr>
            <a:lvl9pPr marL="3644067" indent="0" algn="ctr">
              <a:buNone/>
              <a:defRPr sz="1594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817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78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5499" y="363773"/>
            <a:ext cx="1966198" cy="5790313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6904" y="363773"/>
            <a:ext cx="5784612" cy="5790313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6218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104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155" y="1703407"/>
            <a:ext cx="7864793" cy="2842171"/>
          </a:xfrm>
        </p:spPr>
        <p:txBody>
          <a:bodyPr anchor="b"/>
          <a:lstStyle>
            <a:lvl1pPr>
              <a:defRPr sz="597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2155" y="4572466"/>
            <a:ext cx="7864793" cy="1494631"/>
          </a:xfrm>
        </p:spPr>
        <p:txBody>
          <a:bodyPr/>
          <a:lstStyle>
            <a:lvl1pPr marL="0" indent="0">
              <a:buNone/>
              <a:defRPr sz="2391">
                <a:solidFill>
                  <a:schemeClr val="tx1"/>
                </a:solidFill>
              </a:defRPr>
            </a:lvl1pPr>
            <a:lvl2pPr marL="455508" indent="0">
              <a:buNone/>
              <a:defRPr sz="1993">
                <a:solidFill>
                  <a:schemeClr val="tx1">
                    <a:tint val="75000"/>
                  </a:schemeClr>
                </a:solidFill>
              </a:defRPr>
            </a:lvl2pPr>
            <a:lvl3pPr marL="911017" indent="0">
              <a:buNone/>
              <a:defRPr sz="1793">
                <a:solidFill>
                  <a:schemeClr val="tx1">
                    <a:tint val="75000"/>
                  </a:schemeClr>
                </a:solidFill>
              </a:defRPr>
            </a:lvl3pPr>
            <a:lvl4pPr marL="1366525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4pPr>
            <a:lvl5pPr marL="1822033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5pPr>
            <a:lvl6pPr marL="2277542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6pPr>
            <a:lvl7pPr marL="2733050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7pPr>
            <a:lvl8pPr marL="3188559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8pPr>
            <a:lvl9pPr marL="3644067" indent="0">
              <a:buNone/>
              <a:defRPr sz="159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9355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6904" y="1818863"/>
            <a:ext cx="3875405" cy="43352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16291" y="1818863"/>
            <a:ext cx="3875405" cy="433522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7226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1" y="363774"/>
            <a:ext cx="7864793" cy="1320654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092" y="1674937"/>
            <a:ext cx="3857595" cy="820860"/>
          </a:xfrm>
        </p:spPr>
        <p:txBody>
          <a:bodyPr anchor="b"/>
          <a:lstStyle>
            <a:lvl1pPr marL="0" indent="0">
              <a:buNone/>
              <a:defRPr sz="2391" b="1"/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8092" y="2495797"/>
            <a:ext cx="3857595" cy="36709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16292" y="1674937"/>
            <a:ext cx="3876593" cy="820860"/>
          </a:xfrm>
        </p:spPr>
        <p:txBody>
          <a:bodyPr anchor="b"/>
          <a:lstStyle>
            <a:lvl1pPr marL="0" indent="0">
              <a:buNone/>
              <a:defRPr sz="2391" b="1"/>
            </a:lvl1pPr>
            <a:lvl2pPr marL="455508" indent="0">
              <a:buNone/>
              <a:defRPr sz="1993" b="1"/>
            </a:lvl2pPr>
            <a:lvl3pPr marL="911017" indent="0">
              <a:buNone/>
              <a:defRPr sz="1793" b="1"/>
            </a:lvl3pPr>
            <a:lvl4pPr marL="1366525" indent="0">
              <a:buNone/>
              <a:defRPr sz="1594" b="1"/>
            </a:lvl4pPr>
            <a:lvl5pPr marL="1822033" indent="0">
              <a:buNone/>
              <a:defRPr sz="1594" b="1"/>
            </a:lvl5pPr>
            <a:lvl6pPr marL="2277542" indent="0">
              <a:buNone/>
              <a:defRPr sz="1594" b="1"/>
            </a:lvl6pPr>
            <a:lvl7pPr marL="2733050" indent="0">
              <a:buNone/>
              <a:defRPr sz="1594" b="1"/>
            </a:lvl7pPr>
            <a:lvl8pPr marL="3188559" indent="0">
              <a:buNone/>
              <a:defRPr sz="1594" b="1"/>
            </a:lvl8pPr>
            <a:lvl9pPr marL="3644067" indent="0">
              <a:buNone/>
              <a:defRPr sz="1594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16292" y="2495797"/>
            <a:ext cx="3876593" cy="367094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727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8016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5206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1" y="455507"/>
            <a:ext cx="2940986" cy="1594273"/>
          </a:xfrm>
        </p:spPr>
        <p:txBody>
          <a:bodyPr anchor="b"/>
          <a:lstStyle>
            <a:lvl1pPr>
              <a:defRPr sz="318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6593" y="983769"/>
            <a:ext cx="4616291" cy="4855575"/>
          </a:xfrm>
        </p:spPr>
        <p:txBody>
          <a:bodyPr/>
          <a:lstStyle>
            <a:lvl1pPr>
              <a:defRPr sz="3188"/>
            </a:lvl1pPr>
            <a:lvl2pPr>
              <a:defRPr sz="2790"/>
            </a:lvl2pPr>
            <a:lvl3pPr>
              <a:defRPr sz="2391"/>
            </a:lvl3pPr>
            <a:lvl4pPr>
              <a:defRPr sz="1993"/>
            </a:lvl4pPr>
            <a:lvl5pPr>
              <a:defRPr sz="1993"/>
            </a:lvl5pPr>
            <a:lvl6pPr>
              <a:defRPr sz="1993"/>
            </a:lvl6pPr>
            <a:lvl7pPr>
              <a:defRPr sz="1993"/>
            </a:lvl7pPr>
            <a:lvl8pPr>
              <a:defRPr sz="1993"/>
            </a:lvl8pPr>
            <a:lvl9pPr>
              <a:defRPr sz="1993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091" y="2049780"/>
            <a:ext cx="2940986" cy="3797471"/>
          </a:xfrm>
        </p:spPr>
        <p:txBody>
          <a:bodyPr/>
          <a:lstStyle>
            <a:lvl1pPr marL="0" indent="0">
              <a:buNone/>
              <a:defRPr sz="1594"/>
            </a:lvl1pPr>
            <a:lvl2pPr marL="455508" indent="0">
              <a:buNone/>
              <a:defRPr sz="1395"/>
            </a:lvl2pPr>
            <a:lvl3pPr marL="911017" indent="0">
              <a:buNone/>
              <a:defRPr sz="1196"/>
            </a:lvl3pPr>
            <a:lvl4pPr marL="1366525" indent="0">
              <a:buNone/>
              <a:defRPr sz="996"/>
            </a:lvl4pPr>
            <a:lvl5pPr marL="1822033" indent="0">
              <a:buNone/>
              <a:defRPr sz="996"/>
            </a:lvl5pPr>
            <a:lvl6pPr marL="2277542" indent="0">
              <a:buNone/>
              <a:defRPr sz="996"/>
            </a:lvl6pPr>
            <a:lvl7pPr marL="2733050" indent="0">
              <a:buNone/>
              <a:defRPr sz="996"/>
            </a:lvl7pPr>
            <a:lvl8pPr marL="3188559" indent="0">
              <a:buNone/>
              <a:defRPr sz="996"/>
            </a:lvl8pPr>
            <a:lvl9pPr marL="3644067" indent="0">
              <a:buNone/>
              <a:defRPr sz="99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4324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091" y="455507"/>
            <a:ext cx="2940986" cy="1594273"/>
          </a:xfrm>
        </p:spPr>
        <p:txBody>
          <a:bodyPr anchor="b"/>
          <a:lstStyle>
            <a:lvl1pPr>
              <a:defRPr sz="3188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76593" y="983769"/>
            <a:ext cx="4616291" cy="4855575"/>
          </a:xfrm>
        </p:spPr>
        <p:txBody>
          <a:bodyPr anchor="t"/>
          <a:lstStyle>
            <a:lvl1pPr marL="0" indent="0">
              <a:buNone/>
              <a:defRPr sz="3188"/>
            </a:lvl1pPr>
            <a:lvl2pPr marL="455508" indent="0">
              <a:buNone/>
              <a:defRPr sz="2790"/>
            </a:lvl2pPr>
            <a:lvl3pPr marL="911017" indent="0">
              <a:buNone/>
              <a:defRPr sz="2391"/>
            </a:lvl3pPr>
            <a:lvl4pPr marL="1366525" indent="0">
              <a:buNone/>
              <a:defRPr sz="1993"/>
            </a:lvl4pPr>
            <a:lvl5pPr marL="1822033" indent="0">
              <a:buNone/>
              <a:defRPr sz="1993"/>
            </a:lvl5pPr>
            <a:lvl6pPr marL="2277542" indent="0">
              <a:buNone/>
              <a:defRPr sz="1993"/>
            </a:lvl6pPr>
            <a:lvl7pPr marL="2733050" indent="0">
              <a:buNone/>
              <a:defRPr sz="1993"/>
            </a:lvl7pPr>
            <a:lvl8pPr marL="3188559" indent="0">
              <a:buNone/>
              <a:defRPr sz="1993"/>
            </a:lvl8pPr>
            <a:lvl9pPr marL="3644067" indent="0">
              <a:buNone/>
              <a:defRPr sz="1993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8091" y="2049780"/>
            <a:ext cx="2940986" cy="3797471"/>
          </a:xfrm>
        </p:spPr>
        <p:txBody>
          <a:bodyPr/>
          <a:lstStyle>
            <a:lvl1pPr marL="0" indent="0">
              <a:buNone/>
              <a:defRPr sz="1594"/>
            </a:lvl1pPr>
            <a:lvl2pPr marL="455508" indent="0">
              <a:buNone/>
              <a:defRPr sz="1395"/>
            </a:lvl2pPr>
            <a:lvl3pPr marL="911017" indent="0">
              <a:buNone/>
              <a:defRPr sz="1196"/>
            </a:lvl3pPr>
            <a:lvl4pPr marL="1366525" indent="0">
              <a:buNone/>
              <a:defRPr sz="996"/>
            </a:lvl4pPr>
            <a:lvl5pPr marL="1822033" indent="0">
              <a:buNone/>
              <a:defRPr sz="996"/>
            </a:lvl5pPr>
            <a:lvl6pPr marL="2277542" indent="0">
              <a:buNone/>
              <a:defRPr sz="996"/>
            </a:lvl6pPr>
            <a:lvl7pPr marL="2733050" indent="0">
              <a:buNone/>
              <a:defRPr sz="996"/>
            </a:lvl7pPr>
            <a:lvl8pPr marL="3188559" indent="0">
              <a:buNone/>
              <a:defRPr sz="996"/>
            </a:lvl8pPr>
            <a:lvl9pPr marL="3644067" indent="0">
              <a:buNone/>
              <a:defRPr sz="996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4737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6904" y="363774"/>
            <a:ext cx="7864793" cy="13206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6904" y="1818863"/>
            <a:ext cx="7864793" cy="43352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6904" y="6332809"/>
            <a:ext cx="2051685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EC0E48-E911-49EE-8B15-0BBF517E7AD3}" type="datetimeFigureOut">
              <a:rPr lang="pt-BR" smtClean="0"/>
              <a:t>26/11/2024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0536" y="6332809"/>
            <a:ext cx="3077528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0011" y="6332809"/>
            <a:ext cx="2051685" cy="3637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9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73B430-3446-44D2-A026-AACD592E8CB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748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</p:sldLayoutIdLst>
  <p:txStyles>
    <p:titleStyle>
      <a:lvl1pPr algn="l" defTabSz="911017" rtl="0" eaLnBrk="1" latinLnBrk="0" hangingPunct="1">
        <a:lnSpc>
          <a:spcPct val="90000"/>
        </a:lnSpc>
        <a:spcBef>
          <a:spcPct val="0"/>
        </a:spcBef>
        <a:buNone/>
        <a:defRPr sz="43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7754" indent="-227754" algn="l" defTabSz="911017" rtl="0" eaLnBrk="1" latinLnBrk="0" hangingPunct="1">
        <a:lnSpc>
          <a:spcPct val="90000"/>
        </a:lnSpc>
        <a:spcBef>
          <a:spcPts val="996"/>
        </a:spcBef>
        <a:buFont typeface="Arial" panose="020B0604020202020204" pitchFamily="34" charset="0"/>
        <a:buChar char="•"/>
        <a:defRPr sz="2790" kern="1200">
          <a:solidFill>
            <a:schemeClr val="tx1"/>
          </a:solidFill>
          <a:latin typeface="+mn-lt"/>
          <a:ea typeface="+mn-ea"/>
          <a:cs typeface="+mn-cs"/>
        </a:defRPr>
      </a:lvl1pPr>
      <a:lvl2pPr marL="683263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2391" kern="1200">
          <a:solidFill>
            <a:schemeClr val="tx1"/>
          </a:solidFill>
          <a:latin typeface="+mn-lt"/>
          <a:ea typeface="+mn-ea"/>
          <a:cs typeface="+mn-cs"/>
        </a:defRPr>
      </a:lvl2pPr>
      <a:lvl3pPr marL="1138771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993" kern="1200">
          <a:solidFill>
            <a:schemeClr val="tx1"/>
          </a:solidFill>
          <a:latin typeface="+mn-lt"/>
          <a:ea typeface="+mn-ea"/>
          <a:cs typeface="+mn-cs"/>
        </a:defRPr>
      </a:lvl3pPr>
      <a:lvl4pPr marL="1594279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2049788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505296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960804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416313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871821" indent="-227754" algn="l" defTabSz="911017" rtl="0" eaLnBrk="1" latinLnBrk="0" hangingPunct="1">
        <a:lnSpc>
          <a:spcPct val="90000"/>
        </a:lnSpc>
        <a:spcBef>
          <a:spcPts val="498"/>
        </a:spcBef>
        <a:buFont typeface="Arial" panose="020B0604020202020204" pitchFamily="34" charset="0"/>
        <a:buChar char="•"/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1pPr>
      <a:lvl2pPr marL="455508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2pPr>
      <a:lvl3pPr marL="911017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3pPr>
      <a:lvl4pPr marL="1366525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4pPr>
      <a:lvl5pPr marL="1822033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5pPr>
      <a:lvl6pPr marL="2277542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6pPr>
      <a:lvl7pPr marL="2733050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7pPr>
      <a:lvl8pPr marL="3188559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8pPr>
      <a:lvl9pPr marL="3644067" algn="l" defTabSz="911017" rtl="0" eaLnBrk="1" latinLnBrk="0" hangingPunct="1">
        <a:defRPr sz="179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docs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%3cusername%3e/Exemplo.git" TargetMode="Externa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88FFDB-1B56-DFC1-6050-49523979B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4">
            <a:extLst>
              <a:ext uri="{FF2B5EF4-FFF2-40B4-BE49-F238E27FC236}">
                <a16:creationId xmlns:a16="http://schemas.microsoft.com/office/drawing/2014/main" id="{8FA16A13-AAE4-9AE7-13DD-4BADCC44108B}"/>
              </a:ext>
            </a:extLst>
          </p:cNvPr>
          <p:cNvSpPr/>
          <p:nvPr/>
        </p:nvSpPr>
        <p:spPr>
          <a:xfrm>
            <a:off x="773640" y="1048788"/>
            <a:ext cx="7257997" cy="160741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endParaRPr lang="pt-BR" sz="26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D773101-CA0F-3945-A178-364145CD9C3B}"/>
              </a:ext>
            </a:extLst>
          </p:cNvPr>
          <p:cNvSpPr/>
          <p:nvPr/>
        </p:nvSpPr>
        <p:spPr>
          <a:xfrm>
            <a:off x="5184706" y="5921440"/>
            <a:ext cx="4090968" cy="9111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-2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DejaVu Sans"/>
              </a:rPr>
              <a:t>UNIOESTE – Foz</a:t>
            </a:r>
            <a:endParaRPr lang="pt-BR" sz="16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1600" b="0" strike="noStrike" spc="-2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DejaVu Sans"/>
              </a:rPr>
              <a:t>Ciência da Computação</a:t>
            </a:r>
          </a:p>
          <a:p>
            <a:pPr marL="12600">
              <a:spcBef>
                <a:spcPts val="96"/>
              </a:spcBef>
            </a:pPr>
            <a:r>
              <a:rPr lang="pt-BR" sz="1600" b="0" strike="noStrike" spc="-21" dirty="0">
                <a:solidFill>
                  <a:schemeClr val="bg1">
                    <a:lumMod val="50000"/>
                  </a:schemeClr>
                </a:solidFill>
                <a:latin typeface="Times New Roman"/>
                <a:ea typeface="DejaVu Sans"/>
              </a:rPr>
              <a:t>Tecnologias para Desenvolvimento de Sistemas</a:t>
            </a:r>
            <a:endParaRPr lang="pt-BR" sz="16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endParaRPr lang="pt-BR" sz="2000" b="0" strike="noStrike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A733DBE-6114-686A-019B-B9D10504B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95" y="407758"/>
            <a:ext cx="7750810" cy="2024106"/>
          </a:xfrm>
        </p:spPr>
        <p:txBody>
          <a:bodyPr>
            <a:normAutofit fontScale="90000"/>
          </a:bodyPr>
          <a:lstStyle/>
          <a:p>
            <a:r>
              <a:rPr lang="pt-BR" dirty="0"/>
              <a:t>Mini Curso </a:t>
            </a:r>
            <a:br>
              <a:rPr lang="pt-BR" dirty="0"/>
            </a:br>
            <a:r>
              <a:rPr lang="pt-BR" dirty="0" err="1"/>
              <a:t>Git</a:t>
            </a:r>
            <a:r>
              <a:rPr lang="pt-BR" dirty="0"/>
              <a:t> / GitHub</a:t>
            </a:r>
            <a:br>
              <a:rPr lang="pt-BR" dirty="0"/>
            </a:br>
            <a:r>
              <a:rPr lang="pt-BR" dirty="0"/>
              <a:t>Versionamento de Arquivos</a:t>
            </a:r>
          </a:p>
        </p:txBody>
      </p:sp>
      <p:pic>
        <p:nvPicPr>
          <p:cNvPr id="5" name="Picture 2" descr="Unioeste seleciona bolsista em Direito e Licenciaturas">
            <a:extLst>
              <a:ext uri="{FF2B5EF4-FFF2-40B4-BE49-F238E27FC236}">
                <a16:creationId xmlns:a16="http://schemas.microsoft.com/office/drawing/2014/main" id="{D1B6670B-A739-78F2-9787-AC364C44E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330" y="5921441"/>
            <a:ext cx="895512" cy="810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4">
            <a:extLst>
              <a:ext uri="{FF2B5EF4-FFF2-40B4-BE49-F238E27FC236}">
                <a16:creationId xmlns:a16="http://schemas.microsoft.com/office/drawing/2014/main" id="{480FDB54-2AFE-E9E0-851C-5A368D961E9A}"/>
              </a:ext>
            </a:extLst>
          </p:cNvPr>
          <p:cNvSpPr/>
          <p:nvPr/>
        </p:nvSpPr>
        <p:spPr>
          <a:xfrm>
            <a:off x="333508" y="3170062"/>
            <a:ext cx="4032068" cy="1006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Hugo Gustavo Cordeiro</a:t>
            </a:r>
          </a:p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000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GitHub: /</a:t>
            </a:r>
            <a:r>
              <a:rPr lang="pt-BR" sz="2000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ugoincc</a:t>
            </a:r>
            <a:endParaRPr lang="pt-BR" sz="2000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hugo.incc@hotmail.com</a:t>
            </a:r>
          </a:p>
        </p:txBody>
      </p:sp>
      <p:sp>
        <p:nvSpPr>
          <p:cNvPr id="3" name="object 4">
            <a:extLst>
              <a:ext uri="{FF2B5EF4-FFF2-40B4-BE49-F238E27FC236}">
                <a16:creationId xmlns:a16="http://schemas.microsoft.com/office/drawing/2014/main" id="{70038B8C-A3B4-B721-A87F-888382C8B283}"/>
              </a:ext>
            </a:extLst>
          </p:cNvPr>
          <p:cNvSpPr/>
          <p:nvPr/>
        </p:nvSpPr>
        <p:spPr>
          <a:xfrm>
            <a:off x="4559300" y="3167460"/>
            <a:ext cx="4032068" cy="10063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Iuri Francisco Mustafa Cordeiro</a:t>
            </a:r>
          </a:p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000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GitHub: /</a:t>
            </a:r>
            <a:r>
              <a:rPr lang="pt-BR" sz="2000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shakmatton</a:t>
            </a:r>
            <a:endParaRPr lang="pt-BR" sz="2000" spc="-1" dirty="0">
              <a:solidFill>
                <a:schemeClr val="bg1">
                  <a:lumMod val="50000"/>
                </a:schemeClr>
              </a:solidFill>
              <a:latin typeface="Arial"/>
            </a:endParaRPr>
          </a:p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iurifmc@yahoo.com.br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FCE3A2CB-B9F2-1565-90F6-EAB56110A2ED}"/>
              </a:ext>
            </a:extLst>
          </p:cNvPr>
          <p:cNvSpPr/>
          <p:nvPr/>
        </p:nvSpPr>
        <p:spPr>
          <a:xfrm>
            <a:off x="333508" y="5971845"/>
            <a:ext cx="3439451" cy="75994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Prof. </a:t>
            </a:r>
            <a:r>
              <a:rPr lang="pt-BR" sz="2000" b="0" strike="noStrike" spc="-1" dirty="0" err="1">
                <a:solidFill>
                  <a:schemeClr val="bg1">
                    <a:lumMod val="50000"/>
                  </a:schemeClr>
                </a:solidFill>
                <a:latin typeface="Arial"/>
              </a:rPr>
              <a:t>Camile</a:t>
            </a: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 Frazao Bordini</a:t>
            </a:r>
          </a:p>
          <a:p>
            <a:pPr marL="12600">
              <a:lnSpc>
                <a:spcPct val="100000"/>
              </a:lnSpc>
              <a:spcBef>
                <a:spcPts val="96"/>
              </a:spcBef>
            </a:pPr>
            <a:r>
              <a:rPr lang="pt-BR" sz="2000" b="0" strike="noStrike" spc="-1" dirty="0">
                <a:solidFill>
                  <a:schemeClr val="bg1">
                    <a:lumMod val="50000"/>
                  </a:schemeClr>
                </a:solidFill>
                <a:latin typeface="Arial"/>
              </a:rPr>
              <a:t>camile.bordini@unioeste.br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D4E8C8DE-D2DE-AF53-BDB6-F6ACAC76A24A}"/>
              </a:ext>
            </a:extLst>
          </p:cNvPr>
          <p:cNvSpPr/>
          <p:nvPr/>
        </p:nvSpPr>
        <p:spPr>
          <a:xfrm>
            <a:off x="333508" y="2735624"/>
            <a:ext cx="4032068" cy="374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400" strike="noStrike" spc="-1" dirty="0">
                <a:latin typeface="Arial"/>
              </a:rPr>
              <a:t>Ministrante</a:t>
            </a: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ED24B1A2-7912-C76C-DBF9-01A9375F611B}"/>
              </a:ext>
            </a:extLst>
          </p:cNvPr>
          <p:cNvSpPr/>
          <p:nvPr/>
        </p:nvSpPr>
        <p:spPr>
          <a:xfrm>
            <a:off x="4559300" y="2742309"/>
            <a:ext cx="4032068" cy="374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400" strike="noStrike" spc="-1" dirty="0">
                <a:latin typeface="Arial"/>
              </a:rPr>
              <a:t>Monitor</a:t>
            </a:r>
          </a:p>
        </p:txBody>
      </p:sp>
      <p:sp>
        <p:nvSpPr>
          <p:cNvPr id="11" name="object 4">
            <a:extLst>
              <a:ext uri="{FF2B5EF4-FFF2-40B4-BE49-F238E27FC236}">
                <a16:creationId xmlns:a16="http://schemas.microsoft.com/office/drawing/2014/main" id="{6219356E-1F41-5233-C926-8554E2465E26}"/>
              </a:ext>
            </a:extLst>
          </p:cNvPr>
          <p:cNvSpPr/>
          <p:nvPr/>
        </p:nvSpPr>
        <p:spPr>
          <a:xfrm>
            <a:off x="-259109" y="5544776"/>
            <a:ext cx="4032068" cy="3741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240" rIns="0" bIns="0">
            <a:noAutofit/>
          </a:bodyPr>
          <a:lstStyle/>
          <a:p>
            <a:pPr marL="12600" algn="ctr">
              <a:lnSpc>
                <a:spcPct val="100000"/>
              </a:lnSpc>
              <a:spcBef>
                <a:spcPts val="96"/>
              </a:spcBef>
            </a:pPr>
            <a:r>
              <a:rPr lang="pt-BR" sz="2400" strike="noStrike" spc="-1" dirty="0">
                <a:latin typeface="Arial"/>
              </a:rPr>
              <a:t>Apoio</a:t>
            </a:r>
          </a:p>
        </p:txBody>
      </p:sp>
    </p:spTree>
    <p:extLst>
      <p:ext uri="{BB962C8B-B14F-4D97-AF65-F5344CB8AC3E}">
        <p14:creationId xmlns:p14="http://schemas.microsoft.com/office/powerpoint/2010/main" val="12005514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Instalação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401405"/>
            <a:ext cx="7935480" cy="488072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Download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  <a:hlinkClick r:id="rId2"/>
              </a:rPr>
              <a:t>https://git-scm.com/downloads</a:t>
            </a: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Documentação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  <a:hlinkClick r:id="rId3"/>
              </a:rPr>
              <a:t>https://git-scm.com/docs</a:t>
            </a: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32253924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CA310-6637-7C35-4BCD-E037E0601A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>
            <a:extLst>
              <a:ext uri="{FF2B5EF4-FFF2-40B4-BE49-F238E27FC236}">
                <a16:creationId xmlns:a16="http://schemas.microsoft.com/office/drawing/2014/main" id="{5FD902C1-C0C3-E992-2106-550D40CBCFFB}"/>
              </a:ext>
            </a:extLst>
          </p:cNvPr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Configurações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>
            <a:extLst>
              <a:ext uri="{FF2B5EF4-FFF2-40B4-BE49-F238E27FC236}">
                <a16:creationId xmlns:a16="http://schemas.microsoft.com/office/drawing/2014/main" id="{673D7C6C-C771-11B5-13CB-395DC32A1BCA}"/>
              </a:ext>
            </a:extLst>
          </p:cNvPr>
          <p:cNvSpPr/>
          <p:nvPr/>
        </p:nvSpPr>
        <p:spPr>
          <a:xfrm>
            <a:off x="503505" y="1203438"/>
            <a:ext cx="8329409" cy="467810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Após instalado 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r>
              <a:rPr lang="pt-BR" sz="2800" spc="-7" dirty="0">
                <a:latin typeface="Arial"/>
                <a:ea typeface="DejaVu Sans"/>
              </a:rPr>
              <a:t>, no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r>
              <a:rPr lang="pt-BR" sz="2800" spc="-7" dirty="0">
                <a:latin typeface="Arial"/>
                <a:ea typeface="DejaVu Sans"/>
              </a:rPr>
              <a:t> </a:t>
            </a:r>
            <a:r>
              <a:rPr lang="pt-BR" sz="2800" spc="-7" dirty="0" err="1">
                <a:latin typeface="Arial"/>
                <a:ea typeface="DejaVu Sans"/>
              </a:rPr>
              <a:t>Bash</a:t>
            </a:r>
            <a:r>
              <a:rPr lang="pt-BR" sz="2800" spc="-7" dirty="0">
                <a:latin typeface="Arial"/>
                <a:ea typeface="DejaVu Sans"/>
              </a:rPr>
              <a:t>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2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version</a:t>
            </a:r>
            <a:endParaRPr lang="pt-BR" sz="22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config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--global user.name “Seu nome”</a:t>
            </a: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200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config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--global </a:t>
            </a:r>
            <a:r>
              <a:rPr lang="pt-BR" sz="22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user.email</a:t>
            </a:r>
            <a:r>
              <a:rPr lang="pt-BR" sz="22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“nome@email.com”</a:t>
            </a:r>
            <a:endParaRPr lang="pt-BR" sz="2800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spc="-7" dirty="0">
              <a:latin typeface="Arial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chemeClr val="accent5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chemeClr val="accent5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chemeClr val="accent5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fr-FR" sz="2400" dirty="0">
                <a:solidFill>
                  <a:schemeClr val="accent5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config http.sslVerify false</a:t>
            </a:r>
            <a:endParaRPr lang="pt-BR" sz="2400" dirty="0">
              <a:solidFill>
                <a:schemeClr val="accent5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Arquivo de configuração no Windows:</a:t>
            </a:r>
            <a:endParaRPr lang="pt-BR" sz="2800" spc="-7" dirty="0">
              <a:solidFill>
                <a:srgbClr val="0070C0"/>
              </a:solidFill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70C0"/>
                </a:solidFill>
                <a:latin typeface="Arial"/>
                <a:ea typeface="DejaVu Sans"/>
              </a:rPr>
              <a:t>			C:\Users\&lt;username&gt;\.gitconfig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7503D46-BF74-83D6-5D11-2804B7CACA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6658" y="1077840"/>
            <a:ext cx="2019582" cy="847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01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Comandos para terminal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A600CC0-5735-D04C-3030-E9EA46E66AFE}"/>
              </a:ext>
            </a:extLst>
          </p:cNvPr>
          <p:cNvSpPr txBox="1"/>
          <p:nvPr/>
        </p:nvSpPr>
        <p:spPr>
          <a:xfrm>
            <a:off x="522360" y="1203224"/>
            <a:ext cx="8190716" cy="46474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Navegação e Manipulação de Diretórios: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cd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[diretório]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Muda para o diretório especificado.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cd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 Unicode MS"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..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4"/>
                </a:solidFill>
                <a:effectLst/>
                <a:latin typeface="Arial Unicode MS"/>
              </a:rPr>
              <a:t> </a:t>
            </a:r>
            <a:r>
              <a:rPr lang="pt-BR" altLang="pt-BR" sz="2000" dirty="0">
                <a:latin typeface="Arial Unicode MS"/>
              </a:rPr>
              <a:t>-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Sobe um nível no diretório.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000" dirty="0" err="1">
                <a:solidFill>
                  <a:schemeClr val="accent5">
                    <a:lumMod val="75000"/>
                  </a:schemeClr>
                </a:solidFill>
                <a:latin typeface="Arial Unicode MS"/>
              </a:rPr>
              <a:t>p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wd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r>
              <a:rPr lang="pt-BR" altLang="pt-BR" sz="2000" dirty="0">
                <a:latin typeface="Arial Unicode MS"/>
              </a:rPr>
              <a:t>-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Mostra o diretório atual.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ls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ou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dir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Lista os arquivos e diretórios no diretório atual.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mkdir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 [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nome_do_diretório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5">
                    <a:lumMod val="75000"/>
                  </a:schemeClr>
                </a:solidFill>
                <a:effectLst/>
                <a:latin typeface="Arial Unicode MS"/>
              </a:rPr>
              <a:t>]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Cria um novo diretório.</a:t>
            </a:r>
            <a:endParaRPr lang="pt-BR" altLang="pt-BR" sz="2000" dirty="0">
              <a:latin typeface="+mj-lt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pt-BR" altLang="pt-BR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Manipulação de Arquivos:</a:t>
            </a:r>
            <a:endParaRPr kumimoji="0" lang="pt-BR" altLang="pt-BR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touch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[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nome_do_arquivo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Cria um novo arquivo vazio.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rm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[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nome_do_arquivo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</a:t>
            </a:r>
            <a:r>
              <a:rPr lang="pt-BR" altLang="pt-BR" sz="2000" dirty="0">
                <a:solidFill>
                  <a:schemeClr val="accent3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pt-BR" altLang="pt-BR" sz="2000" dirty="0">
                <a:latin typeface="Arial Unicode MS"/>
              </a:rPr>
              <a:t>-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Remove um arquivo.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rm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-r [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nome_do_diretório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</a:t>
            </a:r>
            <a:r>
              <a:rPr lang="pt-BR" altLang="pt-BR" sz="2000" dirty="0">
                <a:solidFill>
                  <a:schemeClr val="accent3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pt-BR" altLang="pt-BR" sz="2000" dirty="0">
                <a:latin typeface="Arial Unicode MS"/>
              </a:rPr>
              <a:t>-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Remove um diretório e seu conteúdo.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cp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[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arquivo_origem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 [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arquivo_destino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</a:t>
            </a:r>
            <a:r>
              <a:rPr lang="pt-BR" altLang="pt-BR" sz="2000" dirty="0">
                <a:solidFill>
                  <a:schemeClr val="accent3">
                    <a:lumMod val="50000"/>
                  </a:schemeClr>
                </a:solidFill>
                <a:latin typeface="Arial Unicode MS"/>
              </a:rPr>
              <a:t> </a:t>
            </a:r>
            <a:r>
              <a:rPr lang="pt-BR" altLang="pt-BR" sz="2000" dirty="0">
                <a:latin typeface="Arial Unicode MS"/>
              </a:rPr>
              <a:t>-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Copia um arquivo.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mv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 [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arquivo_origem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 [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arquivo_destino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accent3">
                    <a:lumMod val="50000"/>
                  </a:schemeClr>
                </a:solidFill>
                <a:effectLst/>
                <a:latin typeface="Arial Unicode MS"/>
              </a:rPr>
              <a:t>]</a:t>
            </a:r>
            <a:r>
              <a:rPr lang="pt-BR" altLang="pt-BR" sz="2000" dirty="0">
                <a:latin typeface="Arial Unicode MS"/>
              </a:rPr>
              <a:t> -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Move ou renomeia um arquivo.</a:t>
            </a:r>
          </a:p>
        </p:txBody>
      </p:sp>
    </p:spTree>
    <p:extLst>
      <p:ext uri="{BB962C8B-B14F-4D97-AF65-F5344CB8AC3E}">
        <p14:creationId xmlns:p14="http://schemas.microsoft.com/office/powerpoint/2010/main" val="23642804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Repositório - </a:t>
            </a:r>
            <a:r>
              <a:rPr lang="pt-BR" sz="4500" spc="-1" dirty="0" err="1">
                <a:latin typeface="Times New Roman"/>
                <a:ea typeface="DejaVu Sans"/>
              </a:rPr>
              <a:t>git</a:t>
            </a:r>
            <a:r>
              <a:rPr lang="pt-BR" sz="4500" spc="-1" dirty="0">
                <a:latin typeface="Times New Roman"/>
                <a:ea typeface="DejaVu Sans"/>
              </a:rPr>
              <a:t> </a:t>
            </a:r>
            <a:r>
              <a:rPr lang="pt-BR" sz="4500" spc="-1" dirty="0" err="1">
                <a:latin typeface="Times New Roman"/>
                <a:ea typeface="DejaVu Sans"/>
              </a:rPr>
              <a:t>init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288281"/>
            <a:ext cx="7935480" cy="43446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Transformar uma pasta em um repositório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Caminhar até a pasta desejada, exemplo:</a:t>
            </a: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</a:t>
            </a:r>
            <a:r>
              <a:rPr lang="pt-BR" sz="2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d</a:t>
            </a:r>
            <a:r>
              <a:rPr lang="pt-BR" sz="2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/c/Users/&lt;</a:t>
            </a:r>
            <a:r>
              <a:rPr lang="pt-BR" sz="2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username</a:t>
            </a:r>
            <a:r>
              <a:rPr lang="pt-BR" sz="2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&gt;/</a:t>
            </a:r>
            <a:r>
              <a:rPr lang="pt-BR" sz="2400" dirty="0" err="1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Documents</a:t>
            </a:r>
            <a:r>
              <a:rPr lang="pt-BR" sz="2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P</a:t>
            </a:r>
            <a:r>
              <a:rPr lang="pt-BR" sz="2400" dirty="0">
                <a:solidFill>
                  <a:srgbClr val="000000"/>
                </a:solidFill>
                <a:effectLst/>
                <a:highlight>
                  <a:srgbClr val="C0C0C0"/>
                </a:highlight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rojeto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6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Digitar: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init</a:t>
            </a:r>
            <a:endParaRPr lang="pt-BR" sz="28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Criado Branch master</a:t>
            </a:r>
          </a:p>
        </p:txBody>
      </p:sp>
    </p:spTree>
    <p:extLst>
      <p:ext uri="{BB962C8B-B14F-4D97-AF65-F5344CB8AC3E}">
        <p14:creationId xmlns:p14="http://schemas.microsoft.com/office/powerpoint/2010/main" val="4195604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Adicionando arquivos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165730"/>
            <a:ext cx="8103166" cy="486789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Criar arquivos, exemplo: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Readme.md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index.html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Adicionar arquivos novos ou editados à “</a:t>
            </a:r>
            <a:r>
              <a:rPr lang="pt-BR" sz="2800" spc="-7" dirty="0" err="1">
                <a:latin typeface="Arial"/>
                <a:ea typeface="DejaVu Sans"/>
              </a:rPr>
              <a:t>staging</a:t>
            </a:r>
            <a:r>
              <a:rPr lang="pt-BR" sz="2800" spc="-7" dirty="0">
                <a:latin typeface="Arial"/>
                <a:ea typeface="DejaVu Sans"/>
              </a:rPr>
              <a:t> área” do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r>
              <a:rPr lang="pt-BR" sz="2800" spc="-7" dirty="0">
                <a:latin typeface="Arial"/>
                <a:ea typeface="DejaVu Sans"/>
              </a:rPr>
              <a:t>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add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Readme.md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add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index.html</a:t>
            </a:r>
            <a:endParaRPr lang="pt-BR" sz="2800" spc="-7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OU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add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.</a:t>
            </a:r>
            <a:endParaRPr lang="pt-BR" sz="2800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</p:txBody>
      </p:sp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6922E2C5-4888-F193-D9B0-90066D36E6A0}"/>
              </a:ext>
            </a:extLst>
          </p:cNvPr>
          <p:cNvCxnSpPr/>
          <p:nvPr/>
        </p:nvCxnSpPr>
        <p:spPr>
          <a:xfrm>
            <a:off x="7751615" y="3475881"/>
            <a:ext cx="0" cy="89988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aixaDeTexto 3">
            <a:extLst>
              <a:ext uri="{FF2B5EF4-FFF2-40B4-BE49-F238E27FC236}">
                <a16:creationId xmlns:a16="http://schemas.microsoft.com/office/drawing/2014/main" id="{A4D490DD-0462-B034-7510-2DF5B65E1508}"/>
              </a:ext>
            </a:extLst>
          </p:cNvPr>
          <p:cNvSpPr txBox="1"/>
          <p:nvPr/>
        </p:nvSpPr>
        <p:spPr>
          <a:xfrm>
            <a:off x="6150428" y="4466033"/>
            <a:ext cx="289115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pt-BR" dirty="0"/>
              <a:t>funciona como um rascunho onde você pode revisar e selecionar exatamente quais mudanças serão incluídas no próximo </a:t>
            </a:r>
            <a:r>
              <a:rPr lang="pt-BR" i="1" dirty="0" err="1"/>
              <a:t>commit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13251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Commit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59" y="1137449"/>
            <a:ext cx="8216287" cy="53116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Verificando status: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status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A cada nova alteração, “</a:t>
            </a:r>
            <a:r>
              <a:rPr lang="pt-BR" sz="2800" spc="-7" dirty="0" err="1">
                <a:latin typeface="Arial"/>
                <a:ea typeface="DejaVu Sans"/>
              </a:rPr>
              <a:t>comitar</a:t>
            </a:r>
            <a:r>
              <a:rPr lang="pt-BR" sz="2800" spc="-7" dirty="0">
                <a:latin typeface="Arial"/>
                <a:ea typeface="DejaVu Sans"/>
              </a:rPr>
              <a:t>”: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commit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–m ‘Adicionado arquivos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Readme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e index.html”</a:t>
            </a: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Gera um ponto na linha do tempo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Cada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gera um </a:t>
            </a:r>
            <a:r>
              <a:rPr lang="pt-BR" sz="2800" spc="-7" dirty="0" err="1">
                <a:latin typeface="Arial"/>
                <a:ea typeface="DejaVu Sans"/>
              </a:rPr>
              <a:t>hash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Visualizando todas alterações até o momento: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log</a:t>
            </a:r>
            <a:endParaRPr lang="pt-BR" sz="2800" spc="-7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  <a:ea typeface="DejaVu Sans"/>
            </a:endParaRP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E5A62FF-A0C7-E86C-267F-61C6EC25C6E1}"/>
              </a:ext>
            </a:extLst>
          </p:cNvPr>
          <p:cNvGrpSpPr/>
          <p:nvPr/>
        </p:nvGrpSpPr>
        <p:grpSpPr>
          <a:xfrm>
            <a:off x="6228662" y="198385"/>
            <a:ext cx="2367578" cy="1878127"/>
            <a:chOff x="6254496" y="330848"/>
            <a:chExt cx="2367578" cy="187812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DCFFDE43-3193-9A18-4C52-1FA25F1E2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4496" y="330848"/>
              <a:ext cx="2367578" cy="1878127"/>
            </a:xfrm>
            <a:prstGeom prst="rect">
              <a:avLst/>
            </a:prstGeom>
          </p:spPr>
        </p:pic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01363EE9-3082-E3C9-FEBB-6A1B69E40E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60148" y="482803"/>
              <a:ext cx="2156274" cy="1397203"/>
            </a:xfrm>
            <a:prstGeom prst="rect">
              <a:avLst/>
            </a:prstGeom>
          </p:spPr>
        </p:pic>
      </p:grpSp>
      <p:sp>
        <p:nvSpPr>
          <p:cNvPr id="7" name="CaixaDeTexto 6">
            <a:extLst>
              <a:ext uri="{FF2B5EF4-FFF2-40B4-BE49-F238E27FC236}">
                <a16:creationId xmlns:a16="http://schemas.microsoft.com/office/drawing/2014/main" id="{9FC8A037-2E98-EE4E-0E12-A878C4F8B290}"/>
              </a:ext>
            </a:extLst>
          </p:cNvPr>
          <p:cNvSpPr txBox="1"/>
          <p:nvPr/>
        </p:nvSpPr>
        <p:spPr>
          <a:xfrm>
            <a:off x="6263111" y="1719042"/>
            <a:ext cx="2404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latin typeface="Bradley Hand ITC" panose="03070402050302030203" pitchFamily="66" charset="0"/>
              </a:rPr>
              <a:t>“novo menu principal”</a:t>
            </a:r>
          </a:p>
        </p:txBody>
      </p:sp>
    </p:spTree>
    <p:extLst>
      <p:ext uri="{BB962C8B-B14F-4D97-AF65-F5344CB8AC3E}">
        <p14:creationId xmlns:p14="http://schemas.microsoft.com/office/powerpoint/2010/main" val="5139533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Branches</a:t>
            </a:r>
            <a:endParaRPr lang="pt-BR" sz="45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B1FBE0E-7B37-0F55-A2EF-40B689674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024" y="1549933"/>
            <a:ext cx="6975751" cy="3732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8577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Branches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59" y="1071460"/>
            <a:ext cx="8216287" cy="53116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Verificando as </a:t>
            </a:r>
            <a:r>
              <a:rPr lang="pt-BR" sz="2800" spc="-7" dirty="0" err="1">
                <a:latin typeface="Arial"/>
                <a:ea typeface="DejaVu Sans"/>
              </a:rPr>
              <a:t>branchs</a:t>
            </a:r>
            <a:r>
              <a:rPr lang="pt-BR" sz="2800" spc="-7" dirty="0">
                <a:latin typeface="Arial"/>
                <a:ea typeface="DejaVu Sans"/>
              </a:rPr>
              <a:t> existentes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endParaRPr lang="pt-BR" sz="28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Criando nova Branch para implementação de um recurso de “chat”, por exemplo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chat</a:t>
            </a: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Sai da Branch atual e ativa a Branch “chat”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chat</a:t>
            </a:r>
            <a:endParaRPr lang="pt-BR" sz="2800" spc="-7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Sai da Branch atual, cria nova Branch e ativa ela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–b chat</a:t>
            </a:r>
            <a:endParaRPr lang="pt-BR" sz="2800" spc="-7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25461043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Merge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59" y="1096694"/>
            <a:ext cx="8012041" cy="887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Fazendo merge da Branch chat para a master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merge chat</a:t>
            </a:r>
          </a:p>
        </p:txBody>
      </p:sp>
      <p:sp>
        <p:nvSpPr>
          <p:cNvPr id="2" name="object 3_0">
            <a:extLst>
              <a:ext uri="{FF2B5EF4-FFF2-40B4-BE49-F238E27FC236}">
                <a16:creationId xmlns:a16="http://schemas.microsoft.com/office/drawing/2014/main" id="{8C779B7B-41C2-34EF-A147-95333DB03BBA}"/>
              </a:ext>
            </a:extLst>
          </p:cNvPr>
          <p:cNvSpPr/>
          <p:nvPr/>
        </p:nvSpPr>
        <p:spPr>
          <a:xfrm>
            <a:off x="522359" y="3288336"/>
            <a:ext cx="8216287" cy="3105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Deleta Branch “chat”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–d chat</a:t>
            </a:r>
            <a:r>
              <a:rPr lang="pt-BR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sz="2800" spc="-7" dirty="0">
                <a:latin typeface="Arial"/>
                <a:ea typeface="DejaVu Sans"/>
              </a:rPr>
              <a:t> //com segurança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branch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–D chat</a:t>
            </a:r>
            <a:r>
              <a:rPr lang="pt-BR" sz="28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sz="2800" spc="-7" dirty="0">
                <a:latin typeface="Arial"/>
                <a:ea typeface="DejaVu Sans"/>
              </a:rPr>
              <a:t> //sem segurança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Mostra todas informações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show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8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8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show [HASH]</a:t>
            </a:r>
          </a:p>
        </p:txBody>
      </p:sp>
      <p:sp>
        <p:nvSpPr>
          <p:cNvPr id="3" name="object 2_0">
            <a:extLst>
              <a:ext uri="{FF2B5EF4-FFF2-40B4-BE49-F238E27FC236}">
                <a16:creationId xmlns:a16="http://schemas.microsoft.com/office/drawing/2014/main" id="{151BE636-0FE8-B52B-77D1-3C6ECFE0EDD2}"/>
              </a:ext>
            </a:extLst>
          </p:cNvPr>
          <p:cNvSpPr/>
          <p:nvPr/>
        </p:nvSpPr>
        <p:spPr>
          <a:xfrm>
            <a:off x="522360" y="239068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Outros comandos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4" name="object 3_0">
            <a:extLst>
              <a:ext uri="{FF2B5EF4-FFF2-40B4-BE49-F238E27FC236}">
                <a16:creationId xmlns:a16="http://schemas.microsoft.com/office/drawing/2014/main" id="{495D8F30-0144-2367-18A7-0235B2202812}"/>
              </a:ext>
            </a:extLst>
          </p:cNvPr>
          <p:cNvSpPr/>
          <p:nvPr/>
        </p:nvSpPr>
        <p:spPr>
          <a:xfrm>
            <a:off x="5539495" y="5581670"/>
            <a:ext cx="3199151" cy="764211"/>
          </a:xfrm>
          <a:prstGeom prst="rect">
            <a:avLst/>
          </a:prstGeom>
          <a:noFill/>
          <a:ln w="0"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358020" indent="-3429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latin typeface="Arial"/>
                <a:ea typeface="DejaVu Sans"/>
              </a:rPr>
              <a:t>Para sair do show:</a:t>
            </a: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highlight>
                  <a:srgbClr val="C0C0C0"/>
                </a:highlight>
                <a:latin typeface="Arial"/>
                <a:ea typeface="DejaVu Sans"/>
              </a:rPr>
              <a:t>$ q</a:t>
            </a: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993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object 3_0"/>
          <p:cNvSpPr/>
          <p:nvPr/>
        </p:nvSpPr>
        <p:spPr>
          <a:xfrm>
            <a:off x="522360" y="194768"/>
            <a:ext cx="8244568" cy="642986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init</a:t>
            </a: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//Cria o repositório (linha do tempo)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add</a:t>
            </a: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//Adiciona arquivos ou atualiza mudanças 				 		  //para irem para a linha do tempo</a:t>
            </a:r>
            <a:endParaRPr lang="pt-BR" dirty="0">
              <a:solidFill>
                <a:srgbClr val="000000"/>
              </a:solidFill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commit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//Adiciona um ponto na linha do tempo</a:t>
            </a:r>
            <a:endParaRPr lang="pt-BR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branch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//Mostra as </a:t>
            </a:r>
            <a:r>
              <a:rPr lang="pt-BR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branchs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 existentes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branch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[NOME]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//Cria nova linha do tempo (Branch)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checkout [BRANCH]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//Alterna para a outra BRANCH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branch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–d [NOME]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//Deleta a </a:t>
            </a:r>
            <a:r>
              <a:rPr lang="pt-BR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branch</a:t>
            </a: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effectLst/>
              <a:latin typeface="Lucida Console" panose="020B0609040504020204" pitchFamily="49" charset="0"/>
              <a:ea typeface="Calibri" panose="020F0502020204030204" pitchFamily="34" charset="0"/>
              <a:cs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 log  </a:t>
            </a:r>
            <a:r>
              <a:rPr lang="pt-BR" dirty="0">
                <a:solidFill>
                  <a:srgbClr val="000000"/>
                </a:solidFill>
                <a:effectLst/>
                <a:latin typeface="Lucida Console" panose="020B0609040504020204" pitchFamily="49" charset="0"/>
                <a:ea typeface="Calibri" panose="020F0502020204030204" pitchFamily="34" charset="0"/>
                <a:cs typeface="Lucida Console" panose="020B0609040504020204" pitchFamily="49" charset="0"/>
              </a:rPr>
              <a:t>//Visualiza o histórico da linha do tempo</a:t>
            </a:r>
            <a:endParaRPr lang="pt-BR" spc="-7" dirty="0">
              <a:solidFill>
                <a:srgbClr val="000000"/>
              </a:solidFill>
              <a:latin typeface="Lucida Console" panose="020B0609040504020204" pitchFamily="49" charset="0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status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//Histórico das alterações</a:t>
            </a:r>
            <a:endParaRPr lang="pt-BR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000" dirty="0">
              <a:solidFill>
                <a:srgbClr val="000000"/>
              </a:solidFill>
              <a:latin typeface="Lucida Console" panose="020B0609040504020204" pitchFamily="49" charset="0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$ </a:t>
            </a:r>
            <a:r>
              <a:rPr lang="pt-BR" sz="2000" dirty="0" err="1">
                <a:solidFill>
                  <a:srgbClr val="000000"/>
                </a:solidFill>
                <a:latin typeface="Lucida Console" panose="020B0609040504020204" pitchFamily="49" charset="0"/>
              </a:rPr>
              <a:t>git</a:t>
            </a:r>
            <a:r>
              <a:rPr lang="pt-BR" sz="2000" dirty="0">
                <a:solidFill>
                  <a:srgbClr val="000000"/>
                </a:solidFill>
                <a:latin typeface="Lucida Console" panose="020B0609040504020204" pitchFamily="49" charset="0"/>
              </a:rPr>
              <a:t> show   </a:t>
            </a:r>
            <a:r>
              <a:rPr lang="pt-BR" dirty="0">
                <a:solidFill>
                  <a:srgbClr val="000000"/>
                </a:solidFill>
                <a:latin typeface="Lucida Console" panose="020B0609040504020204" pitchFamily="49" charset="0"/>
              </a:rPr>
              <a:t>//Pontos na história</a:t>
            </a:r>
          </a:p>
        </p:txBody>
      </p:sp>
    </p:spTree>
    <p:extLst>
      <p:ext uri="{BB962C8B-B14F-4D97-AF65-F5344CB8AC3E}">
        <p14:creationId xmlns:p14="http://schemas.microsoft.com/office/powerpoint/2010/main" val="39238868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54BF23F7-07A9-B471-37B1-103B76E03C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9138" y="134479"/>
            <a:ext cx="4820323" cy="6563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9610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5AC4D8-FB76-C12A-928A-72AF5BD6E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>
            <a:extLst>
              <a:ext uri="{FF2B5EF4-FFF2-40B4-BE49-F238E27FC236}">
                <a16:creationId xmlns:a16="http://schemas.microsoft.com/office/drawing/2014/main" id="{9C1BB863-353A-3AF5-0F9E-3D731DDF4B1E}"/>
              </a:ext>
            </a:extLst>
          </p:cNvPr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Exercício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>
            <a:extLst>
              <a:ext uri="{FF2B5EF4-FFF2-40B4-BE49-F238E27FC236}">
                <a16:creationId xmlns:a16="http://schemas.microsoft.com/office/drawing/2014/main" id="{E83DD50F-2A7A-5F78-9D9F-FC54A583B8F9}"/>
              </a:ext>
            </a:extLst>
          </p:cNvPr>
          <p:cNvSpPr/>
          <p:nvPr/>
        </p:nvSpPr>
        <p:spPr>
          <a:xfrm>
            <a:off x="451156" y="1366429"/>
            <a:ext cx="8452212" cy="441136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Crie uma nova pasta para um projeto</a:t>
            </a: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Inicialize um repositório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endParaRPr lang="pt-BR" sz="2800" spc="-7" dirty="0">
              <a:latin typeface="Arial"/>
              <a:ea typeface="DejaVu Sans"/>
            </a:endParaRP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Crie um novo arquivo - .c / .</a:t>
            </a:r>
            <a:r>
              <a:rPr lang="pt-BR" sz="2800" spc="-7" dirty="0" err="1">
                <a:latin typeface="Arial"/>
                <a:ea typeface="DejaVu Sans"/>
              </a:rPr>
              <a:t>html</a:t>
            </a:r>
            <a:r>
              <a:rPr lang="pt-BR" sz="2800" spc="-7" dirty="0">
                <a:latin typeface="Arial"/>
                <a:ea typeface="DejaVu Sans"/>
              </a:rPr>
              <a:t> / .</a:t>
            </a:r>
            <a:r>
              <a:rPr lang="pt-BR" sz="2800" spc="-7" dirty="0" err="1">
                <a:latin typeface="Arial"/>
                <a:ea typeface="DejaVu Sans"/>
              </a:rPr>
              <a:t>txt</a:t>
            </a:r>
            <a:r>
              <a:rPr lang="pt-BR" sz="2800" spc="-7" dirty="0">
                <a:latin typeface="Arial"/>
                <a:ea typeface="DejaVu Sans"/>
              </a:rPr>
              <a:t> / readme.md</a:t>
            </a:r>
            <a:endParaRPr lang="pt-BR" sz="2800" i="1" spc="-7" dirty="0">
              <a:latin typeface="Arial"/>
              <a:ea typeface="DejaVu Sans"/>
            </a:endParaRP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Faça um </a:t>
            </a:r>
            <a:r>
              <a:rPr lang="pt-BR" sz="2800" i="1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do novo arquivo</a:t>
            </a: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Crie uma nova Branch e adicione uma nova funcionalidade ou conteúdo ao arquivo</a:t>
            </a: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Volte para Branch principal e mescle a nova Branch</a:t>
            </a: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Verifique o histórico de </a:t>
            </a:r>
            <a:r>
              <a:rPr lang="pt-BR" sz="2800" i="1" spc="-7" dirty="0" err="1">
                <a:latin typeface="Arial"/>
                <a:ea typeface="DejaVu Sans"/>
              </a:rPr>
              <a:t>commits</a:t>
            </a:r>
            <a:r>
              <a:rPr lang="pt-BR" sz="2800" spc="-7" dirty="0">
                <a:latin typeface="Arial"/>
                <a:ea typeface="DejaVu Sans"/>
              </a:rPr>
              <a:t> (</a:t>
            </a:r>
            <a:r>
              <a:rPr lang="pt-BR" sz="2800" i="1" spc="-7" dirty="0">
                <a:latin typeface="Arial"/>
                <a:ea typeface="DejaVu Sans"/>
              </a:rPr>
              <a:t>$ </a:t>
            </a:r>
            <a:r>
              <a:rPr lang="pt-BR" sz="2800" i="1" spc="-7" dirty="0" err="1">
                <a:latin typeface="Arial"/>
                <a:ea typeface="DejaVu Sans"/>
              </a:rPr>
              <a:t>git</a:t>
            </a:r>
            <a:r>
              <a:rPr lang="pt-BR" sz="2800" i="1" spc="-7" dirty="0">
                <a:latin typeface="Arial"/>
                <a:ea typeface="DejaVu Sans"/>
              </a:rPr>
              <a:t> log</a:t>
            </a:r>
            <a:r>
              <a:rPr lang="pt-BR" sz="2800" spc="-7" dirty="0">
                <a:latin typeface="Arial"/>
                <a:ea typeface="DejaVu Sans"/>
              </a:rPr>
              <a:t>)</a:t>
            </a:r>
          </a:p>
          <a:p>
            <a:pPr marL="529470" indent="-51435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AutoNum type="arabicPeriod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998358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C62FD6-19DF-B1BA-0555-7527B2D7CD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95" y="2226921"/>
            <a:ext cx="7750810" cy="2378757"/>
          </a:xfrm>
        </p:spPr>
        <p:txBody>
          <a:bodyPr>
            <a:normAutofit/>
          </a:bodyPr>
          <a:lstStyle/>
          <a:p>
            <a:r>
              <a:rPr lang="pt-BR" sz="8000" dirty="0"/>
              <a:t>GitHub</a:t>
            </a:r>
            <a:br>
              <a:rPr lang="pt-BR" sz="80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612644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260000"/>
            <a:ext cx="7935480" cy="34136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Plataforma web que hospeda códigos-fonte e arquivos com controle de versão usando o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.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Lançado em 2008 pela empresa GitHub, Inc.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Permite a colaboração em projetos privados compartilhados ou públicos.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408546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F2C42-8A67-50D1-2D2F-B8C1A9102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>
            <a:extLst>
              <a:ext uri="{FF2B5EF4-FFF2-40B4-BE49-F238E27FC236}">
                <a16:creationId xmlns:a16="http://schemas.microsoft.com/office/drawing/2014/main" id="{D7DA5D94-B0C2-281D-E264-0B80D0FA111E}"/>
              </a:ext>
            </a:extLst>
          </p:cNvPr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GitHub (Aula 2)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>
            <a:extLst>
              <a:ext uri="{FF2B5EF4-FFF2-40B4-BE49-F238E27FC236}">
                <a16:creationId xmlns:a16="http://schemas.microsoft.com/office/drawing/2014/main" id="{2CABEA48-12AC-345C-FC18-81ABE976D381}"/>
              </a:ext>
            </a:extLst>
          </p:cNvPr>
          <p:cNvSpPr/>
          <p:nvPr/>
        </p:nvSpPr>
        <p:spPr>
          <a:xfrm>
            <a:off x="522360" y="1260000"/>
            <a:ext cx="7935480" cy="53500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Apresentar a plataforma +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Atlassian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Cheat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Sheet</a:t>
            </a: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Mostrar Repositórios Exemplo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Mostrar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Diffs</a:t>
            </a: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Criar um Repositório Remoto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Conectar local ao remoto</a:t>
            </a:r>
          </a:p>
          <a:p>
            <a:pPr marL="472320" lvl="1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Clonar um Repositório</a:t>
            </a: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Pull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Requests</a:t>
            </a: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Gerenciamento de Conflitos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Extra: .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gitignore</a:t>
            </a: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769760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59" y="255599"/>
            <a:ext cx="7972711" cy="14140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Criando Repositório remoto no 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621492" y="2019515"/>
            <a:ext cx="8329409" cy="401343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 err="1">
                <a:latin typeface="Arial"/>
                <a:ea typeface="DejaVu Sans"/>
              </a:rPr>
              <a:t>Repositories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echo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"# Exemplo" &gt;&gt; README.md</a:t>
            </a:r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README.md</a:t>
            </a:r>
            <a:endParaRPr lang="pt-BR" sz="1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-m "</a:t>
            </a: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first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pt-BR" sz="1900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</a:p>
          <a:p>
            <a:pPr>
              <a:lnSpc>
                <a:spcPct val="107000"/>
              </a:lnSpc>
              <a:spcAft>
                <a:spcPts val="80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remote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origin</a:t>
            </a:r>
            <a:r>
              <a:rPr lang="pt-BR" sz="1900" b="1" dirty="0"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https://github.com/&lt;username&gt;/Exemplo.git</a:t>
            </a:r>
            <a:endParaRPr lang="pt-BR" sz="19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git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</a:t>
            </a: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push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-u </a:t>
            </a:r>
            <a:r>
              <a:rPr lang="pt-BR" sz="1900" b="1" dirty="0" err="1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origin</a:t>
            </a:r>
            <a:r>
              <a:rPr lang="pt-BR" sz="1900" b="1" dirty="0">
                <a:effectLst/>
                <a:latin typeface="Courier New" panose="02070309020205020404" pitchFamily="49" charset="0"/>
                <a:ea typeface="Times New Roman" panose="02020603050405020304" pitchFamily="18" charset="0"/>
              </a:rPr>
              <a:t> master</a:t>
            </a:r>
            <a:endParaRPr lang="pt-BR" sz="1900" b="1" spc="-7" dirty="0">
              <a:effectLst/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A2399C6A-8B23-C25A-D082-A4F2897C2105}"/>
              </a:ext>
            </a:extLst>
          </p:cNvPr>
          <p:cNvSpPr/>
          <p:nvPr/>
        </p:nvSpPr>
        <p:spPr>
          <a:xfrm>
            <a:off x="373626" y="4522838"/>
            <a:ext cx="6538451" cy="11602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53340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136429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Criando Repositório remoto no 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966195"/>
            <a:ext cx="8216287" cy="407793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Após criar repositório “Exemplo” no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: fazer o “</a:t>
            </a:r>
            <a:r>
              <a:rPr lang="pt-BR" sz="2800" spc="-7" dirty="0" err="1">
                <a:latin typeface="Arial"/>
                <a:ea typeface="DejaVu Sans"/>
              </a:rPr>
              <a:t>remote</a:t>
            </a:r>
            <a:r>
              <a:rPr lang="pt-BR" sz="2800" spc="-7" dirty="0">
                <a:latin typeface="Arial"/>
                <a:ea typeface="DejaVu Sans"/>
              </a:rPr>
              <a:t>” (conexão do repositório local com o do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, apelidado de “</a:t>
            </a:r>
            <a:r>
              <a:rPr lang="pt-BR" sz="2800" spc="-7" dirty="0" err="1">
                <a:latin typeface="Arial"/>
                <a:ea typeface="DejaVu Sans"/>
              </a:rPr>
              <a:t>origin</a:t>
            </a:r>
            <a:r>
              <a:rPr lang="pt-BR" sz="2800" spc="-7" dirty="0">
                <a:latin typeface="Arial"/>
                <a:ea typeface="DejaVu Sans"/>
              </a:rPr>
              <a:t>”):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remote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add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origin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  <a:hlinkClick r:id="rId2"/>
              </a:rPr>
              <a:t>https://github.com/&lt;username&gt;/Exemplo.git</a:t>
            </a: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“Empurrar” os arquivos do repositório local para o criado no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 (“</a:t>
            </a:r>
            <a:r>
              <a:rPr lang="pt-BR" sz="2800" spc="-7" dirty="0" err="1">
                <a:latin typeface="Arial"/>
                <a:ea typeface="DejaVu Sans"/>
              </a:rPr>
              <a:t>origin</a:t>
            </a:r>
            <a:r>
              <a:rPr lang="pt-BR" sz="2800" spc="-7" dirty="0">
                <a:latin typeface="Arial"/>
                <a:ea typeface="DejaVu Sans"/>
              </a:rPr>
              <a:t>”)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push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-u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origin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master</a:t>
            </a:r>
          </a:p>
        </p:txBody>
      </p:sp>
    </p:spTree>
    <p:extLst>
      <p:ext uri="{BB962C8B-B14F-4D97-AF65-F5344CB8AC3E}">
        <p14:creationId xmlns:p14="http://schemas.microsoft.com/office/powerpoint/2010/main" val="24166973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13544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Criando Repositório remoto no 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966195"/>
            <a:ext cx="8216287" cy="381889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novos repositórios no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, deve-se criar sempre um novo apelido para a URL do repositório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remover uma URL remota de um repositório utilizado anteriormente, utilizar o comando: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remote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rm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origin</a:t>
            </a: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02365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59" y="255600"/>
            <a:ext cx="7972711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Git</a:t>
            </a:r>
            <a:r>
              <a:rPr lang="pt-BR" sz="4500" spc="-1" dirty="0">
                <a:latin typeface="Times New Roman"/>
                <a:ea typeface="DejaVu Sans"/>
              </a:rPr>
              <a:t> Workflow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621492" y="2019515"/>
            <a:ext cx="8329409" cy="301867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3200" spc="-7" dirty="0">
                <a:latin typeface="Arial"/>
                <a:ea typeface="DejaVu Sans"/>
              </a:rPr>
              <a:t>Basicamente o trabalho consiste em: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3200" spc="-7" dirty="0">
                <a:latin typeface="Arial"/>
                <a:ea typeface="DejaVu Sans"/>
              </a:rPr>
              <a:t>Editar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3200" b="1" spc="-7" dirty="0">
                <a:latin typeface="Arial"/>
                <a:ea typeface="DejaVu Sans"/>
              </a:rPr>
              <a:t>Adicionar</a:t>
            </a:r>
            <a:r>
              <a:rPr lang="pt-BR" sz="3200" spc="-7" dirty="0">
                <a:latin typeface="Arial"/>
                <a:ea typeface="DejaVu Sans"/>
              </a:rPr>
              <a:t> (</a:t>
            </a:r>
            <a:r>
              <a:rPr lang="pt-BR" sz="3200" i="1" spc="-7" dirty="0" err="1">
                <a:latin typeface="Arial"/>
                <a:ea typeface="DejaVu Sans"/>
              </a:rPr>
              <a:t>add</a:t>
            </a:r>
            <a:r>
              <a:rPr lang="pt-BR" sz="3200" spc="-7" dirty="0">
                <a:latin typeface="Arial"/>
                <a:ea typeface="DejaVu Sans"/>
              </a:rPr>
              <a:t>) ao </a:t>
            </a:r>
            <a:r>
              <a:rPr lang="pt-BR" sz="3200" spc="-7" dirty="0" err="1">
                <a:latin typeface="Arial"/>
                <a:ea typeface="DejaVu Sans"/>
              </a:rPr>
              <a:t>stage</a:t>
            </a:r>
            <a:endParaRPr lang="pt-BR" sz="3200" spc="-7" dirty="0">
              <a:latin typeface="Arial"/>
              <a:ea typeface="DejaVu Sans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3200" b="1" spc="-7" dirty="0" err="1">
                <a:latin typeface="Arial"/>
                <a:ea typeface="DejaVu Sans"/>
              </a:rPr>
              <a:t>Commitar</a:t>
            </a:r>
            <a:r>
              <a:rPr lang="pt-BR" sz="3200" b="1" spc="-7" dirty="0">
                <a:latin typeface="Arial"/>
                <a:ea typeface="DejaVu Sans"/>
              </a:rPr>
              <a:t> </a:t>
            </a:r>
            <a:r>
              <a:rPr lang="pt-BR" sz="3200" spc="-7" dirty="0">
                <a:latin typeface="Arial"/>
                <a:ea typeface="DejaVu Sans"/>
              </a:rPr>
              <a:t>(</a:t>
            </a:r>
            <a:r>
              <a:rPr lang="pt-BR" sz="3200" i="1" spc="-7" dirty="0" err="1">
                <a:latin typeface="Arial"/>
                <a:ea typeface="DejaVu Sans"/>
              </a:rPr>
              <a:t>commit</a:t>
            </a:r>
            <a:r>
              <a:rPr lang="pt-BR" sz="3200" spc="-7" dirty="0">
                <a:latin typeface="Arial"/>
                <a:ea typeface="DejaVu Sans"/>
              </a:rPr>
              <a:t>)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3200" b="1" spc="-7" dirty="0">
                <a:latin typeface="Arial"/>
                <a:ea typeface="DejaVu Sans"/>
              </a:rPr>
              <a:t>Sincronizar/Empurrar</a:t>
            </a:r>
            <a:r>
              <a:rPr lang="pt-BR" sz="3200" spc="-7" dirty="0">
                <a:latin typeface="Arial"/>
                <a:ea typeface="DejaVu Sans"/>
              </a:rPr>
              <a:t> (</a:t>
            </a:r>
            <a:r>
              <a:rPr lang="pt-BR" sz="3200" i="1" spc="-7" dirty="0" err="1">
                <a:latin typeface="Arial"/>
                <a:ea typeface="DejaVu Sans"/>
              </a:rPr>
              <a:t>push</a:t>
            </a:r>
            <a:r>
              <a:rPr lang="pt-BR" sz="3200" spc="-7" dirty="0">
                <a:latin typeface="Arial"/>
                <a:ea typeface="DejaVu Sans"/>
              </a:rPr>
              <a:t>) para o repositório remoto</a:t>
            </a:r>
          </a:p>
        </p:txBody>
      </p:sp>
    </p:spTree>
    <p:extLst>
      <p:ext uri="{BB962C8B-B14F-4D97-AF65-F5344CB8AC3E}">
        <p14:creationId xmlns:p14="http://schemas.microsoft.com/office/powerpoint/2010/main" val="751480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8"/>
            <a:ext cx="8080866" cy="91200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Clonando Repositório do 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966195"/>
            <a:ext cx="8216287" cy="341365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baixar um repositório remoto do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 para sua máquina local: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Criar uma nova pasta local na máquina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Pelo </a:t>
            </a:r>
            <a:r>
              <a:rPr lang="pt-BR" sz="2800" spc="-7" dirty="0" err="1">
                <a:latin typeface="Arial"/>
                <a:ea typeface="DejaVu Sans"/>
              </a:rPr>
              <a:t>Git</a:t>
            </a:r>
            <a:r>
              <a:rPr lang="pt-BR" sz="2800" spc="-7" dirty="0">
                <a:latin typeface="Arial"/>
                <a:ea typeface="DejaVu Sans"/>
              </a:rPr>
              <a:t> </a:t>
            </a:r>
            <a:r>
              <a:rPr lang="pt-BR" sz="2800" spc="-7" dirty="0" err="1">
                <a:latin typeface="Arial"/>
                <a:ea typeface="DejaVu Sans"/>
              </a:rPr>
              <a:t>Bash</a:t>
            </a:r>
            <a:r>
              <a:rPr lang="pt-BR" sz="2800" spc="-7" dirty="0">
                <a:latin typeface="Arial"/>
                <a:ea typeface="DejaVu Sans"/>
              </a:rPr>
              <a:t> caminhar até a pasta e digitar: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			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clone &lt;URL&gt;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Já vem com o </a:t>
            </a:r>
            <a:r>
              <a:rPr lang="pt-BR" sz="2800" spc="-7" dirty="0" err="1">
                <a:latin typeface="Arial"/>
                <a:ea typeface="DejaVu Sans"/>
              </a:rPr>
              <a:t>remote</a:t>
            </a:r>
            <a:r>
              <a:rPr lang="pt-BR" sz="2800" spc="-7" dirty="0">
                <a:latin typeface="Arial"/>
                <a:ea typeface="DejaVu Sans"/>
              </a:rPr>
              <a:t> configurado</a:t>
            </a:r>
          </a:p>
        </p:txBody>
      </p:sp>
    </p:spTree>
    <p:extLst>
      <p:ext uri="{BB962C8B-B14F-4D97-AF65-F5344CB8AC3E}">
        <p14:creationId xmlns:p14="http://schemas.microsoft.com/office/powerpoint/2010/main" val="19657197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13544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Baixar as atualizações do repositório remoto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966195"/>
            <a:ext cx="8216287" cy="4262604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Em um projeto em equipe, caso seu colega tenha feito atualizações (</a:t>
            </a:r>
            <a:r>
              <a:rPr lang="pt-BR" sz="2800" spc="-7" dirty="0" err="1">
                <a:latin typeface="Arial"/>
                <a:ea typeface="DejaVu Sans"/>
              </a:rPr>
              <a:t>commits</a:t>
            </a:r>
            <a:r>
              <a:rPr lang="pt-BR" sz="2800" spc="-7" dirty="0">
                <a:latin typeface="Arial"/>
                <a:ea typeface="DejaVu Sans"/>
              </a:rPr>
              <a:t>) no repositório remoto, para você “puxar” essas atualizações: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			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pull</a:t>
            </a: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Baixa as atualizações do repositório remoto para a sua máquina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Mantém o repositório sincronizado com os últimos </a:t>
            </a:r>
            <a:r>
              <a:rPr lang="pt-BR" sz="2800" spc="-7" dirty="0" err="1">
                <a:latin typeface="Arial"/>
                <a:ea typeface="DejaVu Sans"/>
              </a:rPr>
              <a:t>commits</a:t>
            </a:r>
            <a:r>
              <a:rPr lang="pt-BR" sz="2800" spc="-7" dirty="0">
                <a:latin typeface="Arial"/>
                <a:ea typeface="DejaVu Sans"/>
              </a:rPr>
              <a:t> de uma </a:t>
            </a:r>
            <a:r>
              <a:rPr lang="pt-BR" sz="2800" spc="-7" dirty="0" err="1">
                <a:latin typeface="Arial"/>
                <a:ea typeface="DejaVu Sans"/>
              </a:rPr>
              <a:t>branch</a:t>
            </a:r>
            <a:endParaRPr lang="pt-BR" sz="2800" spc="-7" dirty="0"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682220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Git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260000"/>
            <a:ext cx="7935480" cy="489098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é um sistema de controle de versão de arquivos, via linha de comando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Criado em 2005 por Linus Torvalds, criador do Linux, que estava descontente com o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BitKeeper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(sistema de controle de versão utilizado no desenvolvimento do kernel do Linux)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Diversas pessoas podem contribuir simultaneamente no mesmo arquivo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Existem ferramentas gráficas para gerenciar projetos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versionados</a:t>
            </a:r>
            <a:r>
              <a:rPr lang="pt-BR" sz="2400" spc="-7" dirty="0">
                <a:solidFill>
                  <a:srgbClr val="000000"/>
                </a:solidFill>
                <a:latin typeface="Arial"/>
                <a:ea typeface="DejaVu Sans"/>
              </a:rPr>
              <a:t> com </a:t>
            </a:r>
            <a:r>
              <a:rPr lang="pt-BR" sz="24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lang="pt-BR" sz="2400" spc="-7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135445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Adicionando colaboradores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15374" y="1109835"/>
            <a:ext cx="8216287" cy="88732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Dentro do repositório do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r>
              <a:rPr lang="pt-BR" sz="2800" spc="-7" dirty="0">
                <a:latin typeface="Arial"/>
                <a:ea typeface="DejaVu Sans"/>
              </a:rPr>
              <a:t>: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Settings =&gt; </a:t>
            </a:r>
            <a:r>
              <a:rPr lang="pt-BR" sz="2800" spc="-7" dirty="0" err="1">
                <a:latin typeface="Arial"/>
                <a:ea typeface="DejaVu Sans"/>
              </a:rPr>
              <a:t>Collaborators</a:t>
            </a:r>
            <a:r>
              <a:rPr lang="pt-BR" sz="2800" spc="-7" dirty="0">
                <a:latin typeface="Arial"/>
                <a:ea typeface="DejaVu Sans"/>
              </a:rPr>
              <a:t> =&gt; </a:t>
            </a:r>
            <a:r>
              <a:rPr lang="pt-BR" sz="2800" spc="-7" dirty="0" err="1">
                <a:latin typeface="Arial"/>
                <a:ea typeface="DejaVu Sans"/>
              </a:rPr>
              <a:t>Add</a:t>
            </a:r>
            <a:r>
              <a:rPr lang="pt-BR" sz="2800" spc="-7" dirty="0">
                <a:latin typeface="Arial"/>
                <a:ea typeface="DejaVu Sans"/>
              </a:rPr>
              <a:t> </a:t>
            </a:r>
            <a:r>
              <a:rPr lang="pt-BR" sz="2800" spc="-7" dirty="0" err="1">
                <a:latin typeface="Arial"/>
                <a:ea typeface="DejaVu Sans"/>
              </a:rPr>
              <a:t>people</a:t>
            </a:r>
            <a:endParaRPr lang="pt-BR" sz="2800" spc="-7" dirty="0">
              <a:latin typeface="Arial"/>
              <a:ea typeface="DejaVu Sans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9D33009-448E-2064-65CA-BA2920D3E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22" y="2112124"/>
            <a:ext cx="8020790" cy="452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4494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17E78-9E18-C56E-A832-578DC0C40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329A9D-7525-8C38-141F-703A4CEC7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95" y="2226921"/>
            <a:ext cx="7750810" cy="2378757"/>
          </a:xfrm>
        </p:spPr>
        <p:txBody>
          <a:bodyPr>
            <a:normAutofit/>
          </a:bodyPr>
          <a:lstStyle/>
          <a:p>
            <a:r>
              <a:rPr lang="pt-BR" sz="8000" dirty="0" err="1"/>
              <a:t>Pull</a:t>
            </a:r>
            <a:r>
              <a:rPr lang="pt-BR" sz="8000" dirty="0"/>
              <a:t> </a:t>
            </a:r>
            <a:r>
              <a:rPr lang="pt-BR" sz="8000" dirty="0" err="1"/>
              <a:t>Requests</a:t>
            </a:r>
            <a:r>
              <a:rPr lang="pt-BR" sz="8000" dirty="0"/>
              <a:t> (PR)</a:t>
            </a:r>
            <a:br>
              <a:rPr lang="pt-BR" sz="80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89912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Might try rejecting it sometimes : r/ProgrammerHumor">
            <a:extLst>
              <a:ext uri="{FF2B5EF4-FFF2-40B4-BE49-F238E27FC236}">
                <a16:creationId xmlns:a16="http://schemas.microsoft.com/office/drawing/2014/main" id="{F9906F4F-65F0-072C-6C89-9A59C86E66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0"/>
            <a:ext cx="7446963" cy="683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14142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76DA1B-78B2-C7A9-DA64-B409A1CCF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E9AB71-4085-614F-7CFE-8CE3862E2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3895" y="2226921"/>
            <a:ext cx="7750810" cy="2378757"/>
          </a:xfrm>
        </p:spPr>
        <p:txBody>
          <a:bodyPr>
            <a:normAutofit/>
          </a:bodyPr>
          <a:lstStyle/>
          <a:p>
            <a:r>
              <a:rPr lang="pt-BR" sz="8000" dirty="0"/>
              <a:t>Conflitos</a:t>
            </a:r>
            <a:br>
              <a:rPr lang="pt-BR" sz="8000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393834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Navegar no histórico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228775"/>
            <a:ext cx="8216287" cy="515002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Caso, ao desenvolver você encontre um bug no código (do qual não havia até o último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dado), é possível voltar para aquele momento da linha do tempo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Procurar 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desejado: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	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log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ver como todo o repositório (ou apenas um arquivo) estava em um determinado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latin typeface="Lucida Console" panose="020B0609040504020204" pitchFamily="49" charset="0"/>
              </a:rPr>
              <a:t>		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&lt;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&gt; &lt;file&gt;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4147343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Navegar no histórico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140287"/>
            <a:ext cx="8216287" cy="556809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Com isso, entrará em um estado </a:t>
            </a:r>
            <a:r>
              <a:rPr lang="pt-BR" sz="2800" b="1" spc="-7" dirty="0">
                <a:latin typeface="Arial"/>
                <a:ea typeface="DejaVu Sans"/>
              </a:rPr>
              <a:t>‘</a:t>
            </a:r>
            <a:r>
              <a:rPr lang="pt-BR" sz="2800" b="1" spc="-7" dirty="0" err="1">
                <a:latin typeface="Arial"/>
                <a:ea typeface="DejaVu Sans"/>
              </a:rPr>
              <a:t>detached</a:t>
            </a:r>
            <a:r>
              <a:rPr lang="pt-BR" sz="2800" b="1" spc="-7" dirty="0">
                <a:latin typeface="Arial"/>
                <a:ea typeface="DejaVu Sans"/>
              </a:rPr>
              <a:t> HEAD’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600" spc="-7" dirty="0">
                <a:latin typeface="Arial"/>
                <a:ea typeface="DejaVu Sans"/>
              </a:rPr>
              <a:t>Um estado do </a:t>
            </a:r>
            <a:r>
              <a:rPr lang="pt-BR" sz="2600" spc="-7" dirty="0" err="1">
                <a:latin typeface="Arial"/>
                <a:ea typeface="DejaVu Sans"/>
              </a:rPr>
              <a:t>git</a:t>
            </a:r>
            <a:r>
              <a:rPr lang="pt-BR" sz="2600" spc="-7" dirty="0">
                <a:latin typeface="Arial"/>
                <a:ea typeface="DejaVu Sans"/>
              </a:rPr>
              <a:t> quando se está navegando pelo histórico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600" spc="-7" dirty="0">
                <a:latin typeface="Arial"/>
                <a:ea typeface="DejaVu Sans"/>
              </a:rPr>
              <a:t>Significa que você saiu do final da linha de </a:t>
            </a:r>
            <a:r>
              <a:rPr lang="pt-BR" sz="2600" spc="-7" dirty="0" err="1">
                <a:latin typeface="Arial"/>
                <a:ea typeface="DejaVu Sans"/>
              </a:rPr>
              <a:t>commits</a:t>
            </a:r>
            <a:r>
              <a:rPr lang="pt-BR" sz="2600" spc="-7" dirty="0">
                <a:latin typeface="Arial"/>
                <a:ea typeface="DejaVu Sans"/>
              </a:rPr>
              <a:t> existentes e voltou para algum anterior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Na pasta estará aparecendo apenas até este ponto: possível rodar o programa a partir daí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b="1" spc="-7" dirty="0">
                <a:latin typeface="Arial"/>
                <a:ea typeface="DejaVu Sans"/>
              </a:rPr>
              <a:t>NÃO</a:t>
            </a:r>
            <a:r>
              <a:rPr lang="pt-BR" sz="2800" spc="-7" dirty="0">
                <a:latin typeface="Arial"/>
                <a:ea typeface="DejaVu Sans"/>
              </a:rPr>
              <a:t> é possível fazer novo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nesse estado!</a:t>
            </a: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u="sng" spc="-7" dirty="0">
                <a:latin typeface="Arial"/>
                <a:ea typeface="DejaVu Sans"/>
              </a:rPr>
              <a:t>Para isso: necessário criar uma nova Branch a partir desse ponto</a:t>
            </a:r>
          </a:p>
        </p:txBody>
      </p:sp>
    </p:spTree>
    <p:extLst>
      <p:ext uri="{BB962C8B-B14F-4D97-AF65-F5344CB8AC3E}">
        <p14:creationId xmlns:p14="http://schemas.microsoft.com/office/powerpoint/2010/main" val="7591926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Navegar no histórico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366429"/>
            <a:ext cx="8216287" cy="25262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retornar ao final da linha dos </a:t>
            </a:r>
            <a:r>
              <a:rPr lang="pt-BR" sz="2800" spc="-7" dirty="0" err="1">
                <a:latin typeface="Arial"/>
                <a:ea typeface="DejaVu Sans"/>
              </a:rPr>
              <a:t>commits</a:t>
            </a:r>
            <a:r>
              <a:rPr lang="pt-BR" sz="2800" spc="-7" dirty="0">
                <a:latin typeface="Arial"/>
                <a:ea typeface="DejaVu Sans"/>
              </a:rPr>
              <a:t> da Branch master: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u="sng" spc="-7" dirty="0">
              <a:latin typeface="Arial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master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u="sng" spc="-7" dirty="0"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427813974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Desfazendo alterações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366429"/>
            <a:ext cx="8216287" cy="48063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desfazer todas as alterações que não estejam no </a:t>
            </a:r>
            <a:r>
              <a:rPr lang="pt-BR" sz="2800" spc="-7" dirty="0" err="1">
                <a:latin typeface="Arial"/>
                <a:ea typeface="DejaVu Sans"/>
              </a:rPr>
              <a:t>stage</a:t>
            </a:r>
            <a:r>
              <a:rPr lang="pt-BR" sz="2800" spc="-7" dirty="0">
                <a:latin typeface="Arial"/>
                <a:ea typeface="DejaVu Sans"/>
              </a:rPr>
              <a:t> desde o último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:</a:t>
            </a:r>
            <a:endParaRPr lang="pt-BR" sz="2800" u="sng" spc="-7" dirty="0">
              <a:latin typeface="Arial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–- .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spc="-7" dirty="0">
                <a:latin typeface="Arial"/>
                <a:ea typeface="DejaVu Sans"/>
              </a:rPr>
              <a:t>OU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-- &lt;file&gt;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Desfazer as alterações desde o último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, incluindo o </a:t>
            </a:r>
            <a:r>
              <a:rPr lang="pt-BR" sz="2800" spc="-7" dirty="0" err="1">
                <a:latin typeface="Arial"/>
                <a:ea typeface="DejaVu Sans"/>
              </a:rPr>
              <a:t>stage</a:t>
            </a:r>
            <a:r>
              <a:rPr lang="pt-BR" sz="2800" spc="-7" dirty="0">
                <a:latin typeface="Arial"/>
                <a:ea typeface="DejaVu Sans"/>
              </a:rPr>
              <a:t>: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HEAD --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spc="-7" dirty="0">
                <a:latin typeface="Arial"/>
                <a:ea typeface="DejaVu Sans"/>
              </a:rPr>
              <a:t>OU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checkout HEAD -- &lt;file&gt;</a:t>
            </a:r>
          </a:p>
        </p:txBody>
      </p:sp>
    </p:spTree>
    <p:extLst>
      <p:ext uri="{BB962C8B-B14F-4D97-AF65-F5344CB8AC3E}">
        <p14:creationId xmlns:p14="http://schemas.microsoft.com/office/powerpoint/2010/main" val="42750124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Desfazendo alterações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366429"/>
            <a:ext cx="8216287" cy="333927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Para desfazer/reverter um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antigo:</a:t>
            </a:r>
            <a:endParaRPr lang="pt-BR" sz="2800" u="sng" spc="-7" dirty="0">
              <a:latin typeface="Arial"/>
              <a:ea typeface="DejaVu Sans"/>
            </a:endParaRP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$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git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revert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 &lt;</a:t>
            </a:r>
            <a:r>
              <a:rPr lang="pt-BR" sz="2400" dirty="0" err="1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commit</a:t>
            </a:r>
            <a:r>
              <a:rPr lang="pt-BR" sz="2400" dirty="0">
                <a:solidFill>
                  <a:srgbClr val="000000"/>
                </a:solidFill>
                <a:highlight>
                  <a:srgbClr val="C0C0C0"/>
                </a:highlight>
                <a:latin typeface="Lucida Console" panose="020B0609040504020204" pitchFamily="49" charset="0"/>
              </a:rPr>
              <a:t>&gt;</a:t>
            </a:r>
          </a:p>
          <a:p>
            <a:pPr marL="1512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  <a:p>
            <a:pPr marL="929520" lvl="1" indent="-457200"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Irá criar um novo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que desfaz as alterações de um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qualquer especificado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400" dirty="0">
              <a:solidFill>
                <a:srgbClr val="000000"/>
              </a:solidFill>
              <a:highlight>
                <a:srgbClr val="C0C0C0"/>
              </a:highlight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687521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45669-A589-66DE-6668-AEAF1B70E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>
            <a:extLst>
              <a:ext uri="{FF2B5EF4-FFF2-40B4-BE49-F238E27FC236}">
                <a16:creationId xmlns:a16="http://schemas.microsoft.com/office/drawing/2014/main" id="{07864211-7A6E-6091-C404-A88679E6A0E0}"/>
              </a:ext>
            </a:extLst>
          </p:cNvPr>
          <p:cNvSpPr/>
          <p:nvPr/>
        </p:nvSpPr>
        <p:spPr>
          <a:xfrm>
            <a:off x="522360" y="199038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Adicionando arquivos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>
            <a:extLst>
              <a:ext uri="{FF2B5EF4-FFF2-40B4-BE49-F238E27FC236}">
                <a16:creationId xmlns:a16="http://schemas.microsoft.com/office/drawing/2014/main" id="{0D95A65F-8515-476D-6793-F2361116D4F0}"/>
              </a:ext>
            </a:extLst>
          </p:cNvPr>
          <p:cNvSpPr/>
          <p:nvPr/>
        </p:nvSpPr>
        <p:spPr>
          <a:xfrm>
            <a:off x="456523" y="1250899"/>
            <a:ext cx="3939912" cy="311613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Boa prática: </a:t>
            </a:r>
            <a:r>
              <a:rPr lang="pt-BR" sz="2800" i="1" spc="-7" dirty="0">
                <a:latin typeface="Arial"/>
                <a:ea typeface="DejaVu Sans"/>
              </a:rPr>
              <a:t>.</a:t>
            </a:r>
            <a:r>
              <a:rPr lang="pt-BR" sz="2800" i="1" spc="-7" dirty="0" err="1">
                <a:latin typeface="Arial"/>
                <a:ea typeface="DejaVu Sans"/>
              </a:rPr>
              <a:t>gitignore</a:t>
            </a:r>
            <a:endParaRPr lang="pt-BR" sz="2800" i="1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endParaRPr lang="pt-BR" sz="2800" i="1" spc="-7" dirty="0">
              <a:latin typeface="Arial"/>
              <a:ea typeface="DejaVu Sans"/>
            </a:endParaRPr>
          </a:p>
          <a:p>
            <a:pPr marL="1512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tabLst>
                <a:tab pos="345960" algn="l"/>
                <a:tab pos="346680" algn="l"/>
              </a:tabLst>
            </a:pPr>
            <a:r>
              <a:rPr lang="pt-BR" sz="2400" spc="-7" dirty="0">
                <a:latin typeface="Arial"/>
                <a:ea typeface="DejaVu Sans"/>
              </a:rPr>
              <a:t>O arquivo </a:t>
            </a:r>
            <a:r>
              <a:rPr lang="pt-BR" sz="2400" spc="-7" dirty="0">
                <a:solidFill>
                  <a:schemeClr val="tx2"/>
                </a:solidFill>
                <a:latin typeface="Arial"/>
                <a:ea typeface="DejaVu Sans"/>
              </a:rPr>
              <a:t>.</a:t>
            </a:r>
            <a:r>
              <a:rPr lang="pt-BR" sz="2400" spc="-7" dirty="0" err="1">
                <a:solidFill>
                  <a:schemeClr val="tx2"/>
                </a:solidFill>
                <a:latin typeface="Arial"/>
                <a:ea typeface="DejaVu Sans"/>
              </a:rPr>
              <a:t>gitignore</a:t>
            </a:r>
            <a:r>
              <a:rPr lang="pt-BR" sz="2400" spc="-7" dirty="0">
                <a:solidFill>
                  <a:schemeClr val="tx2"/>
                </a:solidFill>
                <a:latin typeface="Arial"/>
                <a:ea typeface="DejaVu Sans"/>
              </a:rPr>
              <a:t> </a:t>
            </a:r>
            <a:r>
              <a:rPr lang="pt-BR" sz="2400" spc="-7" dirty="0">
                <a:latin typeface="Arial"/>
                <a:ea typeface="DejaVu Sans"/>
              </a:rPr>
              <a:t>possibilita evitar arquivos e diretórios selecionados de serem adicionados aos </a:t>
            </a:r>
            <a:r>
              <a:rPr lang="pt-BR" sz="2400" spc="-7" dirty="0" err="1">
                <a:solidFill>
                  <a:schemeClr val="tx2"/>
                </a:solidFill>
                <a:latin typeface="Arial"/>
                <a:ea typeface="DejaVu Sans"/>
              </a:rPr>
              <a:t>commits</a:t>
            </a:r>
            <a:r>
              <a:rPr lang="pt-BR" sz="2400" spc="-7" dirty="0">
                <a:latin typeface="Arial"/>
                <a:ea typeface="DejaVu Sans"/>
              </a:rPr>
              <a:t> de maneira mais eficiente e segura.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53607E42-6EC7-0C83-F263-64412FC3C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9300" y="1250899"/>
            <a:ext cx="4460649" cy="509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5452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8179188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Outras Ferramentas de controle de versão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2085217"/>
            <a:ext cx="7935480" cy="266216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 err="1">
                <a:solidFill>
                  <a:srgbClr val="000000"/>
                </a:solidFill>
                <a:latin typeface="Arial"/>
                <a:ea typeface="DejaVu Sans"/>
              </a:rPr>
              <a:t>Subversion</a:t>
            </a: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 (SVN)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Mercurial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CVS – </a:t>
            </a:r>
            <a:r>
              <a:rPr lang="pt-BR" sz="2800" spc="-7" dirty="0" err="1">
                <a:solidFill>
                  <a:srgbClr val="000000"/>
                </a:solidFill>
                <a:latin typeface="Arial"/>
                <a:ea typeface="DejaVu Sans"/>
              </a:rPr>
              <a:t>Concurrent</a:t>
            </a: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r>
              <a:rPr lang="pt-BR" sz="2800" spc="-7" dirty="0" err="1">
                <a:solidFill>
                  <a:srgbClr val="000000"/>
                </a:solidFill>
                <a:latin typeface="Arial"/>
                <a:ea typeface="DejaVu Sans"/>
              </a:rPr>
              <a:t>Versioning</a:t>
            </a: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 System (antigo)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Bazaar (antigo)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r>
              <a:rPr lang="pt-BR" sz="2800" spc="-7" dirty="0">
                <a:solidFill>
                  <a:srgbClr val="000000"/>
                </a:solidFill>
                <a:latin typeface="Arial"/>
                <a:ea typeface="DejaVu Sans"/>
              </a:rPr>
              <a:t> é o mais rápido e eficiente</a:t>
            </a:r>
          </a:p>
        </p:txBody>
      </p:sp>
    </p:spTree>
    <p:extLst>
      <p:ext uri="{BB962C8B-B14F-4D97-AF65-F5344CB8AC3E}">
        <p14:creationId xmlns:p14="http://schemas.microsoft.com/office/powerpoint/2010/main" val="30046801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199037"/>
            <a:ext cx="8080866" cy="862847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b="0" strike="noStrike" spc="-1" dirty="0">
                <a:latin typeface="Times New Roman"/>
                <a:ea typeface="DejaVu Sans"/>
              </a:rPr>
              <a:t>Exercício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451156" y="1366429"/>
            <a:ext cx="8216287" cy="35239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Crie uma nova </a:t>
            </a:r>
            <a:r>
              <a:rPr lang="pt-BR" sz="2800" spc="-7" dirty="0" err="1">
                <a:latin typeface="Arial"/>
                <a:ea typeface="DejaVu Sans"/>
              </a:rPr>
              <a:t>branch</a:t>
            </a:r>
            <a:r>
              <a:rPr lang="pt-BR" sz="2800" spc="-7" dirty="0">
                <a:latin typeface="Arial"/>
                <a:ea typeface="DejaVu Sans"/>
              </a:rPr>
              <a:t> no seu repositório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Mude para esta </a:t>
            </a:r>
            <a:r>
              <a:rPr lang="pt-BR" sz="2800" spc="-7" dirty="0" err="1">
                <a:latin typeface="Arial"/>
                <a:ea typeface="DejaVu Sans"/>
              </a:rPr>
              <a:t>branch</a:t>
            </a:r>
            <a:r>
              <a:rPr lang="pt-BR" sz="2800" spc="-7" dirty="0">
                <a:latin typeface="Arial"/>
                <a:ea typeface="DejaVu Sans"/>
              </a:rPr>
              <a:t> e faça um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Faça um </a:t>
            </a:r>
            <a:r>
              <a:rPr lang="pt-BR" sz="2800" spc="-7" dirty="0" err="1">
                <a:latin typeface="Arial"/>
                <a:ea typeface="DejaVu Sans"/>
              </a:rPr>
              <a:t>push</a:t>
            </a:r>
            <a:r>
              <a:rPr lang="pt-BR" sz="2800" spc="-7" dirty="0">
                <a:latin typeface="Arial"/>
                <a:ea typeface="DejaVu Sans"/>
              </a:rPr>
              <a:t> das modificações desta </a:t>
            </a:r>
            <a:r>
              <a:rPr lang="pt-BR" sz="2800" spc="-7" dirty="0" err="1">
                <a:latin typeface="Arial"/>
                <a:ea typeface="DejaVu Sans"/>
              </a:rPr>
              <a:t>branch</a:t>
            </a:r>
            <a:r>
              <a:rPr lang="pt-BR" sz="2800" spc="-7" dirty="0">
                <a:latin typeface="Arial"/>
                <a:ea typeface="DejaVu Sans"/>
              </a:rPr>
              <a:t> pro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Altere para a </a:t>
            </a:r>
            <a:r>
              <a:rPr lang="pt-BR" sz="2800" spc="-7" dirty="0" err="1">
                <a:latin typeface="Arial"/>
                <a:ea typeface="DejaVu Sans"/>
              </a:rPr>
              <a:t>branch</a:t>
            </a:r>
            <a:r>
              <a:rPr lang="pt-BR" sz="2800" spc="-7" dirty="0">
                <a:latin typeface="Arial"/>
                <a:ea typeface="DejaVu Sans"/>
              </a:rPr>
              <a:t> </a:t>
            </a:r>
            <a:r>
              <a:rPr lang="pt-BR" sz="2800" spc="-7" dirty="0" err="1">
                <a:latin typeface="Arial"/>
                <a:ea typeface="DejaVu Sans"/>
              </a:rPr>
              <a:t>main</a:t>
            </a:r>
            <a:endParaRPr lang="pt-BR" sz="2800" spc="-7" dirty="0"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Faça um </a:t>
            </a:r>
            <a:r>
              <a:rPr lang="pt-BR" sz="2800" spc="-7" dirty="0" err="1">
                <a:latin typeface="Arial"/>
                <a:ea typeface="DejaVu Sans"/>
              </a:rPr>
              <a:t>commit</a:t>
            </a:r>
            <a:r>
              <a:rPr lang="pt-BR" sz="2800" spc="-7" dirty="0">
                <a:latin typeface="Arial"/>
                <a:ea typeface="DejaVu Sans"/>
              </a:rPr>
              <a:t> na </a:t>
            </a:r>
            <a:r>
              <a:rPr lang="pt-BR" sz="2800" spc="-7" dirty="0" err="1">
                <a:latin typeface="Arial"/>
                <a:ea typeface="DejaVu Sans"/>
              </a:rPr>
              <a:t>main</a:t>
            </a:r>
            <a:r>
              <a:rPr lang="pt-BR" sz="2800" spc="-7" dirty="0">
                <a:latin typeface="Arial"/>
                <a:ea typeface="DejaVu Sans"/>
              </a:rPr>
              <a:t> que altere as mesmas linhas - faça um </a:t>
            </a:r>
            <a:r>
              <a:rPr lang="pt-BR" sz="2800" spc="-7" dirty="0" err="1">
                <a:latin typeface="Arial"/>
                <a:ea typeface="DejaVu Sans"/>
              </a:rPr>
              <a:t>push</a:t>
            </a:r>
            <a:r>
              <a:rPr lang="pt-BR" sz="2800" spc="-7" dirty="0">
                <a:latin typeface="Arial"/>
                <a:ea typeface="DejaVu Sans"/>
              </a:rPr>
              <a:t> em seguida.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800" spc="-7" dirty="0">
                <a:latin typeface="Arial"/>
                <a:ea typeface="DejaVu Sans"/>
              </a:rPr>
              <a:t>Veja como as </a:t>
            </a:r>
            <a:r>
              <a:rPr lang="pt-BR" sz="2800" spc="-7" dirty="0" err="1">
                <a:latin typeface="Arial"/>
                <a:ea typeface="DejaVu Sans"/>
              </a:rPr>
              <a:t>branches</a:t>
            </a:r>
            <a:r>
              <a:rPr lang="pt-BR" sz="2800" spc="-7" dirty="0">
                <a:latin typeface="Arial"/>
                <a:ea typeface="DejaVu Sans"/>
              </a:rPr>
              <a:t> divergem no </a:t>
            </a:r>
            <a:r>
              <a:rPr lang="pt-BR" sz="2800" spc="-7" dirty="0" err="1">
                <a:latin typeface="Arial"/>
                <a:ea typeface="DejaVu Sans"/>
              </a:rPr>
              <a:t>Github</a:t>
            </a:r>
            <a:endParaRPr lang="pt-BR" sz="2800" spc="-7" dirty="0"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823130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 err="1">
                <a:latin typeface="Times New Roman"/>
                <a:ea typeface="DejaVu Sans"/>
              </a:rPr>
              <a:t>Git</a:t>
            </a:r>
            <a:r>
              <a:rPr lang="pt-BR" sz="4500" spc="-1" dirty="0">
                <a:latin typeface="Times New Roman"/>
                <a:ea typeface="DejaVu Sans"/>
              </a:rPr>
              <a:t> x </a:t>
            </a:r>
            <a:r>
              <a:rPr lang="pt-BR" sz="4500" spc="-1" dirty="0" err="1">
                <a:latin typeface="Times New Roman"/>
                <a:ea typeface="DejaVu Sans"/>
              </a:rPr>
              <a:t>Github</a:t>
            </a:r>
            <a:endParaRPr lang="pt-BR" sz="4500" b="0" strike="noStrike" spc="-1" dirty="0">
              <a:latin typeface="Arial"/>
            </a:endParaRPr>
          </a:p>
        </p:txBody>
      </p:sp>
      <p:sp>
        <p:nvSpPr>
          <p:cNvPr id="127" name="object 3_0"/>
          <p:cNvSpPr/>
          <p:nvPr/>
        </p:nvSpPr>
        <p:spPr>
          <a:xfrm>
            <a:off x="522360" y="1212865"/>
            <a:ext cx="7935480" cy="526544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spAutoFit/>
          </a:bodyPr>
          <a:lstStyle/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600" spc="-7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 é uma aplicação web (lançado em 2008) que oferece diversas funcionalidades extras aplicadas ao </a:t>
            </a:r>
            <a:r>
              <a:rPr lang="pt-BR" sz="26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endParaRPr lang="pt-BR" sz="26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6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Possibilita a hospedagem de repositórios </a:t>
            </a:r>
            <a:r>
              <a:rPr lang="pt-BR" sz="2600" spc="-7" dirty="0" err="1">
                <a:solidFill>
                  <a:srgbClr val="000000"/>
                </a:solidFill>
                <a:latin typeface="Arial"/>
                <a:ea typeface="DejaVu Sans"/>
              </a:rPr>
              <a:t>Git</a:t>
            </a: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, além de servir como uma comunidade de programadores</a:t>
            </a: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endParaRPr lang="pt-BR" sz="2600" spc="-7" dirty="0">
              <a:solidFill>
                <a:srgbClr val="000000"/>
              </a:solidFill>
              <a:latin typeface="Arial"/>
              <a:ea typeface="DejaVu Sans"/>
            </a:endParaRPr>
          </a:p>
          <a:p>
            <a:pPr marL="472320" indent="-457200">
              <a:lnSpc>
                <a:spcPct val="100000"/>
              </a:lnSpc>
              <a:spcBef>
                <a:spcPts val="99"/>
              </a:spcBef>
              <a:buClr>
                <a:schemeClr val="accent1">
                  <a:lumMod val="50000"/>
                </a:schemeClr>
              </a:buClr>
              <a:buSzPct val="100000"/>
              <a:buFont typeface="Arial" panose="020B0604020202020204" pitchFamily="34" charset="0"/>
              <a:buChar char="•"/>
              <a:tabLst>
                <a:tab pos="345960" algn="l"/>
                <a:tab pos="346680" algn="l"/>
              </a:tabLst>
            </a:pP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Grande parte dos projetos/frameworks/bibliotecas de desenvolvimento open </a:t>
            </a:r>
            <a:r>
              <a:rPr lang="pt-BR" sz="2600" spc="-7" dirty="0" err="1">
                <a:solidFill>
                  <a:srgbClr val="000000"/>
                </a:solidFill>
                <a:latin typeface="Arial"/>
                <a:ea typeface="DejaVu Sans"/>
              </a:rPr>
              <a:t>source</a:t>
            </a: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 estão no </a:t>
            </a:r>
            <a:r>
              <a:rPr lang="pt-BR" sz="2600" spc="-7" dirty="0" err="1">
                <a:solidFill>
                  <a:srgbClr val="000000"/>
                </a:solidFill>
                <a:latin typeface="Arial"/>
                <a:ea typeface="DejaVu Sans"/>
              </a:rPr>
              <a:t>Github</a:t>
            </a:r>
            <a:r>
              <a:rPr lang="pt-BR" sz="2600" spc="-7" dirty="0">
                <a:solidFill>
                  <a:srgbClr val="000000"/>
                </a:solidFill>
                <a:latin typeface="Arial"/>
                <a:ea typeface="DejaVu Sans"/>
              </a:rPr>
              <a:t>, sendo possível acompanhar através de novas versões e contribuir informando bugs, enviando códigos e correções</a:t>
            </a:r>
            <a:endParaRPr lang="pt-BR" sz="2800" spc="-7" dirty="0">
              <a:solidFill>
                <a:srgbClr val="000000"/>
              </a:solidFill>
              <a:latin typeface="Arial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076936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Estão no GitHub</a:t>
            </a:r>
            <a:endParaRPr lang="pt-BR" sz="45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218F128E-53D6-AE9B-9AEC-DB363B25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247" y="1335715"/>
            <a:ext cx="7360105" cy="455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163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5955480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Usam </a:t>
            </a:r>
            <a:r>
              <a:rPr lang="pt-BR" sz="4500" spc="-1" dirty="0" err="1">
                <a:latin typeface="Times New Roman"/>
                <a:ea typeface="DejaVu Sans"/>
              </a:rPr>
              <a:t>Git</a:t>
            </a:r>
            <a:endParaRPr lang="pt-BR" sz="4500" b="0" strike="noStrike" spc="-1" dirty="0">
              <a:latin typeface="Arial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14AAD996-32D4-058E-66EA-B4FDBD8D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479" y="1528820"/>
            <a:ext cx="6925642" cy="430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85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/>
          <p:cNvSpPr/>
          <p:nvPr/>
        </p:nvSpPr>
        <p:spPr>
          <a:xfrm>
            <a:off x="522360" y="255600"/>
            <a:ext cx="8179188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Servidores</a:t>
            </a:r>
            <a:endParaRPr lang="pt-BR" sz="4500" b="0" strike="noStrike" spc="-1" dirty="0">
              <a:latin typeface="Arial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CDB16B54-1130-850E-5BFB-ED6A3A0881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178" y="2043825"/>
            <a:ext cx="7850780" cy="2744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65659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7651B-9115-A6F8-07AC-D47B0B3B1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object 2_0">
            <a:extLst>
              <a:ext uri="{FF2B5EF4-FFF2-40B4-BE49-F238E27FC236}">
                <a16:creationId xmlns:a16="http://schemas.microsoft.com/office/drawing/2014/main" id="{9AB7FE1B-E589-EAA9-AA6D-B0E77A3F6E57}"/>
              </a:ext>
            </a:extLst>
          </p:cNvPr>
          <p:cNvSpPr/>
          <p:nvPr/>
        </p:nvSpPr>
        <p:spPr>
          <a:xfrm>
            <a:off x="522360" y="255600"/>
            <a:ext cx="8179188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endParaRPr lang="pt-BR" sz="4500" b="0" strike="noStrike" spc="-1" dirty="0">
              <a:latin typeface="Arial"/>
            </a:endParaRPr>
          </a:p>
        </p:txBody>
      </p:sp>
      <p:pic>
        <p:nvPicPr>
          <p:cNvPr id="2056" name="Picture 8" descr="Introducción a Git: repaso a los conceptos generales – Diego Bersano">
            <a:extLst>
              <a:ext uri="{FF2B5EF4-FFF2-40B4-BE49-F238E27FC236}">
                <a16:creationId xmlns:a16="http://schemas.microsoft.com/office/drawing/2014/main" id="{D9C9AD37-7C90-CE14-02C9-2F1C0AA050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84" y="373966"/>
            <a:ext cx="7158432" cy="6084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bject 2_0">
            <a:extLst>
              <a:ext uri="{FF2B5EF4-FFF2-40B4-BE49-F238E27FC236}">
                <a16:creationId xmlns:a16="http://schemas.microsoft.com/office/drawing/2014/main" id="{0724C6EA-90F1-4380-EE18-ADF07096A88B}"/>
              </a:ext>
            </a:extLst>
          </p:cNvPr>
          <p:cNvSpPr/>
          <p:nvPr/>
        </p:nvSpPr>
        <p:spPr>
          <a:xfrm>
            <a:off x="417052" y="488467"/>
            <a:ext cx="8179188" cy="8222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12600" rIns="0" bIns="0">
            <a:noAutofit/>
          </a:bodyPr>
          <a:lstStyle/>
          <a:p>
            <a:pPr marL="12600">
              <a:lnSpc>
                <a:spcPct val="100000"/>
              </a:lnSpc>
              <a:spcBef>
                <a:spcPts val="99"/>
              </a:spcBef>
            </a:pPr>
            <a:r>
              <a:rPr lang="pt-BR" sz="4500" spc="-1" dirty="0">
                <a:latin typeface="Times New Roman"/>
                <a:ea typeface="DejaVu Sans"/>
              </a:rPr>
              <a:t>Fluxo Básico</a:t>
            </a:r>
            <a:endParaRPr lang="pt-BR" sz="45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391388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F2734E11635E24B8E32001D2CC3FA63" ma:contentTypeVersion="10" ma:contentTypeDescription="Crie um novo documento." ma:contentTypeScope="" ma:versionID="ddc3dd74e7337c6e6a4114057d3b3570">
  <xsd:schema xmlns:xsd="http://www.w3.org/2001/XMLSchema" xmlns:xs="http://www.w3.org/2001/XMLSchema" xmlns:p="http://schemas.microsoft.com/office/2006/metadata/properties" xmlns:ns3="6ca95b92-4565-46ce-9e82-036aa91c230f" xmlns:ns4="784e7d7e-26fe-4779-82cf-793d987adf35" targetNamespace="http://schemas.microsoft.com/office/2006/metadata/properties" ma:root="true" ma:fieldsID="9fafef55ee056b658bf18fd1e1d18ad4" ns3:_="" ns4:_="">
    <xsd:import namespace="6ca95b92-4565-46ce-9e82-036aa91c230f"/>
    <xsd:import namespace="784e7d7e-26fe-4779-82cf-793d987adf3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a95b92-4565-46ce-9e82-036aa91c230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_activity" ma:index="15" nillable="true" ma:displayName="_activity" ma:hidden="true" ma:internalName="_activity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e7d7e-26fe-4779-82cf-793d987adf3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ca95b92-4565-46ce-9e82-036aa91c230f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482867-A9A6-4D5C-9C1E-4CAB3E4321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ca95b92-4565-46ce-9e82-036aa91c230f"/>
    <ds:schemaRef ds:uri="784e7d7e-26fe-4779-82cf-793d987adf3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2B750C-E3FC-4A77-9B4B-8DABC6D00790}">
  <ds:schemaRefs>
    <ds:schemaRef ds:uri="http://schemas.microsoft.com/office/2006/metadata/properties"/>
    <ds:schemaRef ds:uri="http://schemas.microsoft.com/office/2006/documentManagement/types"/>
    <ds:schemaRef ds:uri="http://purl.org/dc/terms/"/>
    <ds:schemaRef ds:uri="784e7d7e-26fe-4779-82cf-793d987adf35"/>
    <ds:schemaRef ds:uri="http://purl.org/dc/elements/1.1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6ca95b92-4565-46ce-9e82-036aa91c230f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52C1C9DD-95A9-4B49-AF68-A81055DF304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5364</TotalTime>
  <Words>1656</Words>
  <Application>Microsoft Office PowerPoint</Application>
  <PresentationFormat>Personalizar</PresentationFormat>
  <Paragraphs>281</Paragraphs>
  <Slides>40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9" baseType="lpstr">
      <vt:lpstr>Arial</vt:lpstr>
      <vt:lpstr>Arial Unicode MS</vt:lpstr>
      <vt:lpstr>Bradley Hand ITC</vt:lpstr>
      <vt:lpstr>Calibri</vt:lpstr>
      <vt:lpstr>Calibri Light</vt:lpstr>
      <vt:lpstr>Courier New</vt:lpstr>
      <vt:lpstr>Lucida Console</vt:lpstr>
      <vt:lpstr>Times New Roman</vt:lpstr>
      <vt:lpstr>Office Theme</vt:lpstr>
      <vt:lpstr>Mini Curso  Git / GitHub Versionamento de Arquivos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GitHub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Pull Requests (PR) </vt:lpstr>
      <vt:lpstr>Apresentação do PowerPoint</vt:lpstr>
      <vt:lpstr>Conflitos 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Hugo</dc:creator>
  <dc:description/>
  <cp:lastModifiedBy>Hugo Gustavo Cordeiro</cp:lastModifiedBy>
  <cp:revision>160</cp:revision>
  <dcterms:created xsi:type="dcterms:W3CDTF">2022-09-12T13:33:45Z</dcterms:created>
  <dcterms:modified xsi:type="dcterms:W3CDTF">2024-11-26T20:46:17Z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2009-08-23T00:00:00Z</vt:filetime>
  </property>
  <property fmtid="{D5CDD505-2E9C-101B-9397-08002B2CF9AE}" pid="3" name="Creator">
    <vt:lpwstr>Acrobat PDFMaker 7.0 para PowerPoint</vt:lpwstr>
  </property>
  <property fmtid="{D5CDD505-2E9C-101B-9397-08002B2CF9AE}" pid="4" name="LastSaved">
    <vt:filetime>2022-09-12T00:00:00Z</vt:filetime>
  </property>
  <property fmtid="{D5CDD505-2E9C-101B-9397-08002B2CF9AE}" pid="5" name="PresentationFormat">
    <vt:lpwstr>Personalizar</vt:lpwstr>
  </property>
  <property fmtid="{D5CDD505-2E9C-101B-9397-08002B2CF9AE}" pid="6" name="Slides">
    <vt:i4>59</vt:i4>
  </property>
  <property fmtid="{D5CDD505-2E9C-101B-9397-08002B2CF9AE}" pid="7" name="ContentTypeId">
    <vt:lpwstr>0x0101005F2734E11635E24B8E32001D2CC3FA63</vt:lpwstr>
  </property>
</Properties>
</file>