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9" r:id="rId4"/>
  </p:sldMasterIdLst>
  <p:sldIdLst>
    <p:sldId id="301" r:id="rId5"/>
    <p:sldId id="289" r:id="rId6"/>
    <p:sldId id="257" r:id="rId7"/>
    <p:sldId id="283" r:id="rId8"/>
    <p:sldId id="268" r:id="rId9"/>
    <p:sldId id="284" r:id="rId10"/>
    <p:sldId id="285" r:id="rId11"/>
    <p:sldId id="303" r:id="rId12"/>
    <p:sldId id="269" r:id="rId13"/>
    <p:sldId id="302" r:id="rId14"/>
    <p:sldId id="271" r:id="rId15"/>
    <p:sldId id="272" r:id="rId16"/>
    <p:sldId id="274" r:id="rId17"/>
    <p:sldId id="275" r:id="rId18"/>
    <p:sldId id="288" r:id="rId19"/>
    <p:sldId id="277" r:id="rId20"/>
    <p:sldId id="278" r:id="rId21"/>
    <p:sldId id="273" r:id="rId22"/>
    <p:sldId id="305" r:id="rId23"/>
    <p:sldId id="279" r:id="rId24"/>
    <p:sldId id="280" r:id="rId25"/>
    <p:sldId id="306" r:id="rId26"/>
    <p:sldId id="281" r:id="rId27"/>
    <p:sldId id="282" r:id="rId28"/>
    <p:sldId id="290" r:id="rId29"/>
    <p:sldId id="287" r:id="rId30"/>
    <p:sldId id="291" r:id="rId31"/>
    <p:sldId id="292" r:id="rId32"/>
    <p:sldId id="293" r:id="rId33"/>
    <p:sldId id="308" r:id="rId34"/>
    <p:sldId id="294" r:id="rId35"/>
    <p:sldId id="307" r:id="rId36"/>
    <p:sldId id="295" r:id="rId37"/>
    <p:sldId id="296" r:id="rId38"/>
    <p:sldId id="297" r:id="rId39"/>
    <p:sldId id="298" r:id="rId40"/>
    <p:sldId id="299" r:id="rId41"/>
    <p:sldId id="304" r:id="rId42"/>
    <p:sldId id="300" r:id="rId43"/>
  </p:sldIdLst>
  <p:sldSz cx="9118600" cy="6832600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DAA468-0755-4AF5-A6C8-D5075D389B68}" v="70" dt="2024-11-26T20:46:17.2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2" autoAdjust="0"/>
    <p:restoredTop sz="94660"/>
  </p:normalViewPr>
  <p:slideViewPr>
    <p:cSldViewPr snapToGrid="0">
      <p:cViewPr varScale="1">
        <p:scale>
          <a:sx n="87" d="100"/>
          <a:sy n="87" d="100"/>
        </p:scale>
        <p:origin x="122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895" y="1118206"/>
            <a:ext cx="7750810" cy="2378757"/>
          </a:xfrm>
        </p:spPr>
        <p:txBody>
          <a:bodyPr anchor="b"/>
          <a:lstStyle>
            <a:lvl1pPr algn="ctr">
              <a:defRPr sz="597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9825" y="3588697"/>
            <a:ext cx="6838950" cy="1649630"/>
          </a:xfrm>
        </p:spPr>
        <p:txBody>
          <a:bodyPr/>
          <a:lstStyle>
            <a:lvl1pPr marL="0" indent="0" algn="ctr">
              <a:buNone/>
              <a:defRPr sz="2391"/>
            </a:lvl1pPr>
            <a:lvl2pPr marL="455508" indent="0" algn="ctr">
              <a:buNone/>
              <a:defRPr sz="1993"/>
            </a:lvl2pPr>
            <a:lvl3pPr marL="911017" indent="0" algn="ctr">
              <a:buNone/>
              <a:defRPr sz="1793"/>
            </a:lvl3pPr>
            <a:lvl4pPr marL="1366525" indent="0" algn="ctr">
              <a:buNone/>
              <a:defRPr sz="1594"/>
            </a:lvl4pPr>
            <a:lvl5pPr marL="1822033" indent="0" algn="ctr">
              <a:buNone/>
              <a:defRPr sz="1594"/>
            </a:lvl5pPr>
            <a:lvl6pPr marL="2277542" indent="0" algn="ctr">
              <a:buNone/>
              <a:defRPr sz="1594"/>
            </a:lvl6pPr>
            <a:lvl7pPr marL="2733050" indent="0" algn="ctr">
              <a:buNone/>
              <a:defRPr sz="1594"/>
            </a:lvl7pPr>
            <a:lvl8pPr marL="3188559" indent="0" algn="ctr">
              <a:buNone/>
              <a:defRPr sz="1594"/>
            </a:lvl8pPr>
            <a:lvl9pPr marL="3644067" indent="0" algn="ctr">
              <a:buNone/>
              <a:defRPr sz="1594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0E48-E911-49EE-8B15-0BBF517E7AD3}" type="datetimeFigureOut">
              <a:rPr lang="pt-BR" smtClean="0"/>
              <a:t>01/07/2025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B430-3446-44D2-A026-AACD592E8C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17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0E48-E911-49EE-8B15-0BBF517E7AD3}" type="datetimeFigureOut">
              <a:rPr lang="pt-BR" smtClean="0"/>
              <a:t>01/07/2025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B430-3446-44D2-A026-AACD592E8C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5878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5499" y="363773"/>
            <a:ext cx="1966198" cy="579031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6904" y="363773"/>
            <a:ext cx="5784612" cy="579031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0E48-E911-49EE-8B15-0BBF517E7AD3}" type="datetimeFigureOut">
              <a:rPr lang="pt-BR" smtClean="0"/>
              <a:t>01/07/2025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B430-3446-44D2-A026-AACD592E8C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621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0E48-E911-49EE-8B15-0BBF517E7AD3}" type="datetimeFigureOut">
              <a:rPr lang="pt-BR" smtClean="0"/>
              <a:t>01/07/2025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B430-3446-44D2-A026-AACD592E8C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1043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155" y="1703407"/>
            <a:ext cx="7864793" cy="2842171"/>
          </a:xfrm>
        </p:spPr>
        <p:txBody>
          <a:bodyPr anchor="b"/>
          <a:lstStyle>
            <a:lvl1pPr>
              <a:defRPr sz="597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2155" y="4572466"/>
            <a:ext cx="7864793" cy="1494631"/>
          </a:xfrm>
        </p:spPr>
        <p:txBody>
          <a:bodyPr/>
          <a:lstStyle>
            <a:lvl1pPr marL="0" indent="0">
              <a:buNone/>
              <a:defRPr sz="2391">
                <a:solidFill>
                  <a:schemeClr val="tx1"/>
                </a:solidFill>
              </a:defRPr>
            </a:lvl1pPr>
            <a:lvl2pPr marL="455508" indent="0">
              <a:buNone/>
              <a:defRPr sz="1993">
                <a:solidFill>
                  <a:schemeClr val="tx1">
                    <a:tint val="75000"/>
                  </a:schemeClr>
                </a:solidFill>
              </a:defRPr>
            </a:lvl2pPr>
            <a:lvl3pPr marL="911017" indent="0">
              <a:buNone/>
              <a:defRPr sz="1793">
                <a:solidFill>
                  <a:schemeClr val="tx1">
                    <a:tint val="75000"/>
                  </a:schemeClr>
                </a:solidFill>
              </a:defRPr>
            </a:lvl3pPr>
            <a:lvl4pPr marL="1366525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4pPr>
            <a:lvl5pPr marL="1822033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5pPr>
            <a:lvl6pPr marL="2277542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6pPr>
            <a:lvl7pPr marL="2733050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7pPr>
            <a:lvl8pPr marL="3188559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8pPr>
            <a:lvl9pPr marL="3644067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0E48-E911-49EE-8B15-0BBF517E7AD3}" type="datetimeFigureOut">
              <a:rPr lang="pt-BR" smtClean="0"/>
              <a:t>01/07/2025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B430-3446-44D2-A026-AACD592E8C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355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6904" y="1818863"/>
            <a:ext cx="3875405" cy="43352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291" y="1818863"/>
            <a:ext cx="3875405" cy="43352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0E48-E911-49EE-8B15-0BBF517E7AD3}" type="datetimeFigureOut">
              <a:rPr lang="pt-BR" smtClean="0"/>
              <a:t>01/07/2025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B430-3446-44D2-A026-AACD592E8C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722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091" y="363774"/>
            <a:ext cx="7864793" cy="132065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92" y="1674937"/>
            <a:ext cx="3857595" cy="820860"/>
          </a:xfrm>
        </p:spPr>
        <p:txBody>
          <a:bodyPr anchor="b"/>
          <a:lstStyle>
            <a:lvl1pPr marL="0" indent="0">
              <a:buNone/>
              <a:defRPr sz="2391" b="1"/>
            </a:lvl1pPr>
            <a:lvl2pPr marL="455508" indent="0">
              <a:buNone/>
              <a:defRPr sz="1993" b="1"/>
            </a:lvl2pPr>
            <a:lvl3pPr marL="911017" indent="0">
              <a:buNone/>
              <a:defRPr sz="1793" b="1"/>
            </a:lvl3pPr>
            <a:lvl4pPr marL="1366525" indent="0">
              <a:buNone/>
              <a:defRPr sz="1594" b="1"/>
            </a:lvl4pPr>
            <a:lvl5pPr marL="1822033" indent="0">
              <a:buNone/>
              <a:defRPr sz="1594" b="1"/>
            </a:lvl5pPr>
            <a:lvl6pPr marL="2277542" indent="0">
              <a:buNone/>
              <a:defRPr sz="1594" b="1"/>
            </a:lvl6pPr>
            <a:lvl7pPr marL="2733050" indent="0">
              <a:buNone/>
              <a:defRPr sz="1594" b="1"/>
            </a:lvl7pPr>
            <a:lvl8pPr marL="3188559" indent="0">
              <a:buNone/>
              <a:defRPr sz="1594" b="1"/>
            </a:lvl8pPr>
            <a:lvl9pPr marL="3644067" indent="0">
              <a:buNone/>
              <a:defRPr sz="159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092" y="2495797"/>
            <a:ext cx="3857595" cy="367094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16292" y="1674937"/>
            <a:ext cx="3876593" cy="820860"/>
          </a:xfrm>
        </p:spPr>
        <p:txBody>
          <a:bodyPr anchor="b"/>
          <a:lstStyle>
            <a:lvl1pPr marL="0" indent="0">
              <a:buNone/>
              <a:defRPr sz="2391" b="1"/>
            </a:lvl1pPr>
            <a:lvl2pPr marL="455508" indent="0">
              <a:buNone/>
              <a:defRPr sz="1993" b="1"/>
            </a:lvl2pPr>
            <a:lvl3pPr marL="911017" indent="0">
              <a:buNone/>
              <a:defRPr sz="1793" b="1"/>
            </a:lvl3pPr>
            <a:lvl4pPr marL="1366525" indent="0">
              <a:buNone/>
              <a:defRPr sz="1594" b="1"/>
            </a:lvl4pPr>
            <a:lvl5pPr marL="1822033" indent="0">
              <a:buNone/>
              <a:defRPr sz="1594" b="1"/>
            </a:lvl5pPr>
            <a:lvl6pPr marL="2277542" indent="0">
              <a:buNone/>
              <a:defRPr sz="1594" b="1"/>
            </a:lvl6pPr>
            <a:lvl7pPr marL="2733050" indent="0">
              <a:buNone/>
              <a:defRPr sz="1594" b="1"/>
            </a:lvl7pPr>
            <a:lvl8pPr marL="3188559" indent="0">
              <a:buNone/>
              <a:defRPr sz="1594" b="1"/>
            </a:lvl8pPr>
            <a:lvl9pPr marL="3644067" indent="0">
              <a:buNone/>
              <a:defRPr sz="159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6292" y="2495797"/>
            <a:ext cx="3876593" cy="367094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0E48-E911-49EE-8B15-0BBF517E7AD3}" type="datetimeFigureOut">
              <a:rPr lang="pt-BR" smtClean="0"/>
              <a:t>01/07/2025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B430-3446-44D2-A026-AACD592E8C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7272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0E48-E911-49EE-8B15-0BBF517E7AD3}" type="datetimeFigureOut">
              <a:rPr lang="pt-BR" smtClean="0"/>
              <a:t>01/07/2025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B430-3446-44D2-A026-AACD592E8C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801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0E48-E911-49EE-8B15-0BBF517E7AD3}" type="datetimeFigureOut">
              <a:rPr lang="pt-BR" smtClean="0"/>
              <a:t>01/07/2025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B430-3446-44D2-A026-AACD592E8C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520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091" y="455507"/>
            <a:ext cx="2940986" cy="1594273"/>
          </a:xfrm>
        </p:spPr>
        <p:txBody>
          <a:bodyPr anchor="b"/>
          <a:lstStyle>
            <a:lvl1pPr>
              <a:defRPr sz="318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6593" y="983769"/>
            <a:ext cx="4616291" cy="4855575"/>
          </a:xfrm>
        </p:spPr>
        <p:txBody>
          <a:bodyPr/>
          <a:lstStyle>
            <a:lvl1pPr>
              <a:defRPr sz="3188"/>
            </a:lvl1pPr>
            <a:lvl2pPr>
              <a:defRPr sz="2790"/>
            </a:lvl2pPr>
            <a:lvl3pPr>
              <a:defRPr sz="2391"/>
            </a:lvl3pPr>
            <a:lvl4pPr>
              <a:defRPr sz="1993"/>
            </a:lvl4pPr>
            <a:lvl5pPr>
              <a:defRPr sz="1993"/>
            </a:lvl5pPr>
            <a:lvl6pPr>
              <a:defRPr sz="1993"/>
            </a:lvl6pPr>
            <a:lvl7pPr>
              <a:defRPr sz="1993"/>
            </a:lvl7pPr>
            <a:lvl8pPr>
              <a:defRPr sz="1993"/>
            </a:lvl8pPr>
            <a:lvl9pPr>
              <a:defRPr sz="1993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091" y="2049780"/>
            <a:ext cx="2940986" cy="3797471"/>
          </a:xfrm>
        </p:spPr>
        <p:txBody>
          <a:bodyPr/>
          <a:lstStyle>
            <a:lvl1pPr marL="0" indent="0">
              <a:buNone/>
              <a:defRPr sz="1594"/>
            </a:lvl1pPr>
            <a:lvl2pPr marL="455508" indent="0">
              <a:buNone/>
              <a:defRPr sz="1395"/>
            </a:lvl2pPr>
            <a:lvl3pPr marL="911017" indent="0">
              <a:buNone/>
              <a:defRPr sz="1196"/>
            </a:lvl3pPr>
            <a:lvl4pPr marL="1366525" indent="0">
              <a:buNone/>
              <a:defRPr sz="996"/>
            </a:lvl4pPr>
            <a:lvl5pPr marL="1822033" indent="0">
              <a:buNone/>
              <a:defRPr sz="996"/>
            </a:lvl5pPr>
            <a:lvl6pPr marL="2277542" indent="0">
              <a:buNone/>
              <a:defRPr sz="996"/>
            </a:lvl6pPr>
            <a:lvl7pPr marL="2733050" indent="0">
              <a:buNone/>
              <a:defRPr sz="996"/>
            </a:lvl7pPr>
            <a:lvl8pPr marL="3188559" indent="0">
              <a:buNone/>
              <a:defRPr sz="996"/>
            </a:lvl8pPr>
            <a:lvl9pPr marL="3644067" indent="0">
              <a:buNone/>
              <a:defRPr sz="996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0E48-E911-49EE-8B15-0BBF517E7AD3}" type="datetimeFigureOut">
              <a:rPr lang="pt-BR" smtClean="0"/>
              <a:t>01/07/2025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B430-3446-44D2-A026-AACD592E8C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432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091" y="455507"/>
            <a:ext cx="2940986" cy="1594273"/>
          </a:xfrm>
        </p:spPr>
        <p:txBody>
          <a:bodyPr anchor="b"/>
          <a:lstStyle>
            <a:lvl1pPr>
              <a:defRPr sz="318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76593" y="983769"/>
            <a:ext cx="4616291" cy="4855575"/>
          </a:xfrm>
        </p:spPr>
        <p:txBody>
          <a:bodyPr anchor="t"/>
          <a:lstStyle>
            <a:lvl1pPr marL="0" indent="0">
              <a:buNone/>
              <a:defRPr sz="3188"/>
            </a:lvl1pPr>
            <a:lvl2pPr marL="455508" indent="0">
              <a:buNone/>
              <a:defRPr sz="2790"/>
            </a:lvl2pPr>
            <a:lvl3pPr marL="911017" indent="0">
              <a:buNone/>
              <a:defRPr sz="2391"/>
            </a:lvl3pPr>
            <a:lvl4pPr marL="1366525" indent="0">
              <a:buNone/>
              <a:defRPr sz="1993"/>
            </a:lvl4pPr>
            <a:lvl5pPr marL="1822033" indent="0">
              <a:buNone/>
              <a:defRPr sz="1993"/>
            </a:lvl5pPr>
            <a:lvl6pPr marL="2277542" indent="0">
              <a:buNone/>
              <a:defRPr sz="1993"/>
            </a:lvl6pPr>
            <a:lvl7pPr marL="2733050" indent="0">
              <a:buNone/>
              <a:defRPr sz="1993"/>
            </a:lvl7pPr>
            <a:lvl8pPr marL="3188559" indent="0">
              <a:buNone/>
              <a:defRPr sz="1993"/>
            </a:lvl8pPr>
            <a:lvl9pPr marL="3644067" indent="0">
              <a:buNone/>
              <a:defRPr sz="1993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091" y="2049780"/>
            <a:ext cx="2940986" cy="3797471"/>
          </a:xfrm>
        </p:spPr>
        <p:txBody>
          <a:bodyPr/>
          <a:lstStyle>
            <a:lvl1pPr marL="0" indent="0">
              <a:buNone/>
              <a:defRPr sz="1594"/>
            </a:lvl1pPr>
            <a:lvl2pPr marL="455508" indent="0">
              <a:buNone/>
              <a:defRPr sz="1395"/>
            </a:lvl2pPr>
            <a:lvl3pPr marL="911017" indent="0">
              <a:buNone/>
              <a:defRPr sz="1196"/>
            </a:lvl3pPr>
            <a:lvl4pPr marL="1366525" indent="0">
              <a:buNone/>
              <a:defRPr sz="996"/>
            </a:lvl4pPr>
            <a:lvl5pPr marL="1822033" indent="0">
              <a:buNone/>
              <a:defRPr sz="996"/>
            </a:lvl5pPr>
            <a:lvl6pPr marL="2277542" indent="0">
              <a:buNone/>
              <a:defRPr sz="996"/>
            </a:lvl6pPr>
            <a:lvl7pPr marL="2733050" indent="0">
              <a:buNone/>
              <a:defRPr sz="996"/>
            </a:lvl7pPr>
            <a:lvl8pPr marL="3188559" indent="0">
              <a:buNone/>
              <a:defRPr sz="996"/>
            </a:lvl8pPr>
            <a:lvl9pPr marL="3644067" indent="0">
              <a:buNone/>
              <a:defRPr sz="996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0E48-E911-49EE-8B15-0BBF517E7AD3}" type="datetimeFigureOut">
              <a:rPr lang="pt-BR" smtClean="0"/>
              <a:t>01/07/2025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B430-3446-44D2-A026-AACD592E8C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473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6904" y="363774"/>
            <a:ext cx="7864793" cy="1320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904" y="1818863"/>
            <a:ext cx="7864793" cy="4335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6904" y="6332809"/>
            <a:ext cx="2051685" cy="36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C0E48-E911-49EE-8B15-0BBF517E7AD3}" type="datetimeFigureOut">
              <a:rPr lang="pt-BR" smtClean="0"/>
              <a:t>01/07/2025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0536" y="6332809"/>
            <a:ext cx="3077528" cy="36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0011" y="6332809"/>
            <a:ext cx="2051685" cy="36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3B430-3446-44D2-A026-AACD592E8C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7485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911017" rtl="0" eaLnBrk="1" latinLnBrk="0" hangingPunct="1">
        <a:lnSpc>
          <a:spcPct val="90000"/>
        </a:lnSpc>
        <a:spcBef>
          <a:spcPct val="0"/>
        </a:spcBef>
        <a:buNone/>
        <a:defRPr sz="43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754" indent="-227754" algn="l" defTabSz="911017" rtl="0" eaLnBrk="1" latinLnBrk="0" hangingPunct="1">
        <a:lnSpc>
          <a:spcPct val="90000"/>
        </a:lnSpc>
        <a:spcBef>
          <a:spcPts val="996"/>
        </a:spcBef>
        <a:buFont typeface="Arial" panose="020B0604020202020204" pitchFamily="34" charset="0"/>
        <a:buChar char="•"/>
        <a:defRPr sz="2790" kern="1200">
          <a:solidFill>
            <a:schemeClr val="tx1"/>
          </a:solidFill>
          <a:latin typeface="+mn-lt"/>
          <a:ea typeface="+mn-ea"/>
          <a:cs typeface="+mn-cs"/>
        </a:defRPr>
      </a:lvl1pPr>
      <a:lvl2pPr marL="683263" indent="-227754" algn="l" defTabSz="911017" rtl="0" eaLnBrk="1" latinLnBrk="0" hangingPunct="1">
        <a:lnSpc>
          <a:spcPct val="90000"/>
        </a:lnSpc>
        <a:spcBef>
          <a:spcPts val="498"/>
        </a:spcBef>
        <a:buFont typeface="Arial" panose="020B0604020202020204" pitchFamily="34" charset="0"/>
        <a:buChar char="•"/>
        <a:defRPr sz="2391" kern="1200">
          <a:solidFill>
            <a:schemeClr val="tx1"/>
          </a:solidFill>
          <a:latin typeface="+mn-lt"/>
          <a:ea typeface="+mn-ea"/>
          <a:cs typeface="+mn-cs"/>
        </a:defRPr>
      </a:lvl2pPr>
      <a:lvl3pPr marL="1138771" indent="-227754" algn="l" defTabSz="911017" rtl="0" eaLnBrk="1" latinLnBrk="0" hangingPunct="1">
        <a:lnSpc>
          <a:spcPct val="90000"/>
        </a:lnSpc>
        <a:spcBef>
          <a:spcPts val="498"/>
        </a:spcBef>
        <a:buFont typeface="Arial" panose="020B0604020202020204" pitchFamily="34" charset="0"/>
        <a:buChar char="•"/>
        <a:defRPr sz="1993" kern="1200">
          <a:solidFill>
            <a:schemeClr val="tx1"/>
          </a:solidFill>
          <a:latin typeface="+mn-lt"/>
          <a:ea typeface="+mn-ea"/>
          <a:cs typeface="+mn-cs"/>
        </a:defRPr>
      </a:lvl3pPr>
      <a:lvl4pPr marL="1594279" indent="-227754" algn="l" defTabSz="911017" rtl="0" eaLnBrk="1" latinLnBrk="0" hangingPunct="1">
        <a:lnSpc>
          <a:spcPct val="90000"/>
        </a:lnSpc>
        <a:spcBef>
          <a:spcPts val="498"/>
        </a:spcBef>
        <a:buFont typeface="Arial" panose="020B0604020202020204" pitchFamily="34" charset="0"/>
        <a:buChar char="•"/>
        <a:defRPr sz="1793" kern="1200">
          <a:solidFill>
            <a:schemeClr val="tx1"/>
          </a:solidFill>
          <a:latin typeface="+mn-lt"/>
          <a:ea typeface="+mn-ea"/>
          <a:cs typeface="+mn-cs"/>
        </a:defRPr>
      </a:lvl4pPr>
      <a:lvl5pPr marL="2049788" indent="-227754" algn="l" defTabSz="911017" rtl="0" eaLnBrk="1" latinLnBrk="0" hangingPunct="1">
        <a:lnSpc>
          <a:spcPct val="90000"/>
        </a:lnSpc>
        <a:spcBef>
          <a:spcPts val="498"/>
        </a:spcBef>
        <a:buFont typeface="Arial" panose="020B0604020202020204" pitchFamily="34" charset="0"/>
        <a:buChar char="•"/>
        <a:defRPr sz="1793" kern="1200">
          <a:solidFill>
            <a:schemeClr val="tx1"/>
          </a:solidFill>
          <a:latin typeface="+mn-lt"/>
          <a:ea typeface="+mn-ea"/>
          <a:cs typeface="+mn-cs"/>
        </a:defRPr>
      </a:lvl5pPr>
      <a:lvl6pPr marL="2505296" indent="-227754" algn="l" defTabSz="911017" rtl="0" eaLnBrk="1" latinLnBrk="0" hangingPunct="1">
        <a:lnSpc>
          <a:spcPct val="90000"/>
        </a:lnSpc>
        <a:spcBef>
          <a:spcPts val="498"/>
        </a:spcBef>
        <a:buFont typeface="Arial" panose="020B0604020202020204" pitchFamily="34" charset="0"/>
        <a:buChar char="•"/>
        <a:defRPr sz="1793" kern="1200">
          <a:solidFill>
            <a:schemeClr val="tx1"/>
          </a:solidFill>
          <a:latin typeface="+mn-lt"/>
          <a:ea typeface="+mn-ea"/>
          <a:cs typeface="+mn-cs"/>
        </a:defRPr>
      </a:lvl6pPr>
      <a:lvl7pPr marL="2960804" indent="-227754" algn="l" defTabSz="911017" rtl="0" eaLnBrk="1" latinLnBrk="0" hangingPunct="1">
        <a:lnSpc>
          <a:spcPct val="90000"/>
        </a:lnSpc>
        <a:spcBef>
          <a:spcPts val="498"/>
        </a:spcBef>
        <a:buFont typeface="Arial" panose="020B0604020202020204" pitchFamily="34" charset="0"/>
        <a:buChar char="•"/>
        <a:defRPr sz="1793" kern="1200">
          <a:solidFill>
            <a:schemeClr val="tx1"/>
          </a:solidFill>
          <a:latin typeface="+mn-lt"/>
          <a:ea typeface="+mn-ea"/>
          <a:cs typeface="+mn-cs"/>
        </a:defRPr>
      </a:lvl7pPr>
      <a:lvl8pPr marL="3416313" indent="-227754" algn="l" defTabSz="911017" rtl="0" eaLnBrk="1" latinLnBrk="0" hangingPunct="1">
        <a:lnSpc>
          <a:spcPct val="90000"/>
        </a:lnSpc>
        <a:spcBef>
          <a:spcPts val="498"/>
        </a:spcBef>
        <a:buFont typeface="Arial" panose="020B0604020202020204" pitchFamily="34" charset="0"/>
        <a:buChar char="•"/>
        <a:defRPr sz="1793" kern="1200">
          <a:solidFill>
            <a:schemeClr val="tx1"/>
          </a:solidFill>
          <a:latin typeface="+mn-lt"/>
          <a:ea typeface="+mn-ea"/>
          <a:cs typeface="+mn-cs"/>
        </a:defRPr>
      </a:lvl8pPr>
      <a:lvl9pPr marL="3871821" indent="-227754" algn="l" defTabSz="911017" rtl="0" eaLnBrk="1" latinLnBrk="0" hangingPunct="1">
        <a:lnSpc>
          <a:spcPct val="90000"/>
        </a:lnSpc>
        <a:spcBef>
          <a:spcPts val="498"/>
        </a:spcBef>
        <a:buFont typeface="Arial" panose="020B0604020202020204" pitchFamily="34" charset="0"/>
        <a:buChar char="•"/>
        <a:defRPr sz="17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1017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1pPr>
      <a:lvl2pPr marL="455508" algn="l" defTabSz="911017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2pPr>
      <a:lvl3pPr marL="911017" algn="l" defTabSz="911017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3pPr>
      <a:lvl4pPr marL="1366525" algn="l" defTabSz="911017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4pPr>
      <a:lvl5pPr marL="1822033" algn="l" defTabSz="911017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5pPr>
      <a:lvl6pPr marL="2277542" algn="l" defTabSz="911017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6pPr>
      <a:lvl7pPr marL="2733050" algn="l" defTabSz="911017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7pPr>
      <a:lvl8pPr marL="3188559" algn="l" defTabSz="911017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8pPr>
      <a:lvl9pPr marL="3644067" algn="l" defTabSz="911017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%3cusername%3e/Exemplo.git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88FFDB-1B56-DFC1-6050-49523979B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>
            <a:extLst>
              <a:ext uri="{FF2B5EF4-FFF2-40B4-BE49-F238E27FC236}">
                <a16:creationId xmlns:a16="http://schemas.microsoft.com/office/drawing/2014/main" id="{8FA16A13-AAE4-9AE7-13DD-4BADCC44108B}"/>
              </a:ext>
            </a:extLst>
          </p:cNvPr>
          <p:cNvSpPr/>
          <p:nvPr/>
        </p:nvSpPr>
        <p:spPr>
          <a:xfrm>
            <a:off x="773640" y="1048788"/>
            <a:ext cx="7257997" cy="160741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endParaRPr lang="pt-BR" sz="2600" b="0" strike="noStrike" spc="-1" dirty="0">
              <a:solidFill>
                <a:schemeClr val="bg1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2D773101-CA0F-3945-A178-364145CD9C3B}"/>
              </a:ext>
            </a:extLst>
          </p:cNvPr>
          <p:cNvSpPr/>
          <p:nvPr/>
        </p:nvSpPr>
        <p:spPr>
          <a:xfrm>
            <a:off x="5184706" y="5921440"/>
            <a:ext cx="4090968" cy="91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pt-BR" sz="1600" b="0" strike="noStrike" spc="-21" dirty="0">
                <a:solidFill>
                  <a:schemeClr val="bg1">
                    <a:lumMod val="50000"/>
                  </a:schemeClr>
                </a:solidFill>
                <a:latin typeface="Times New Roman"/>
                <a:ea typeface="DejaVu Sans"/>
              </a:rPr>
              <a:t>UNIOESTE – Foz</a:t>
            </a:r>
            <a:endParaRPr lang="pt-BR" sz="1600" b="0" strike="noStrike" spc="-1" dirty="0">
              <a:solidFill>
                <a:schemeClr val="bg1">
                  <a:lumMod val="50000"/>
                </a:schemeClr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pt-BR" sz="1600" b="0" strike="noStrike" spc="-21" dirty="0">
                <a:solidFill>
                  <a:schemeClr val="bg1">
                    <a:lumMod val="50000"/>
                  </a:schemeClr>
                </a:solidFill>
                <a:latin typeface="Times New Roman"/>
                <a:ea typeface="DejaVu Sans"/>
              </a:rPr>
              <a:t>Ciência da Computação</a:t>
            </a:r>
          </a:p>
          <a:p>
            <a:pPr marL="12600">
              <a:spcBef>
                <a:spcPts val="96"/>
              </a:spcBef>
            </a:pPr>
            <a:r>
              <a:rPr lang="pt-BR" sz="1600" b="0" strike="noStrike" spc="-21" dirty="0">
                <a:solidFill>
                  <a:schemeClr val="bg1">
                    <a:lumMod val="50000"/>
                  </a:schemeClr>
                </a:solidFill>
                <a:latin typeface="Times New Roman"/>
                <a:ea typeface="DejaVu Sans"/>
              </a:rPr>
              <a:t>Tecnologias para Desenvolvimento de Sistemas</a:t>
            </a:r>
            <a:endParaRPr lang="pt-BR" sz="1600" b="0" strike="noStrike" spc="-1" dirty="0">
              <a:solidFill>
                <a:schemeClr val="bg1">
                  <a:lumMod val="50000"/>
                </a:schemeClr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6"/>
              </a:spcBef>
            </a:pPr>
            <a:endParaRPr lang="pt-BR" sz="2000" b="0" strike="noStrike" spc="-1" dirty="0">
              <a:solidFill>
                <a:schemeClr val="bg1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A733DBE-6114-686A-019B-B9D10504B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895" y="407758"/>
            <a:ext cx="7750810" cy="2024106"/>
          </a:xfrm>
        </p:spPr>
        <p:txBody>
          <a:bodyPr>
            <a:normAutofit fontScale="90000"/>
          </a:bodyPr>
          <a:lstStyle/>
          <a:p>
            <a:r>
              <a:rPr lang="pt-BR" dirty="0"/>
              <a:t>Mini Curso </a:t>
            </a:r>
            <a:br>
              <a:rPr lang="pt-BR" dirty="0"/>
            </a:br>
            <a:r>
              <a:rPr lang="pt-BR" dirty="0" err="1"/>
              <a:t>Git</a:t>
            </a:r>
            <a:r>
              <a:rPr lang="pt-BR" dirty="0"/>
              <a:t> / GitHub</a:t>
            </a:r>
            <a:br>
              <a:rPr lang="pt-BR" dirty="0"/>
            </a:br>
            <a:r>
              <a:rPr lang="pt-BR" dirty="0"/>
              <a:t>Versionamento de Arquivos</a:t>
            </a:r>
          </a:p>
        </p:txBody>
      </p:sp>
      <p:pic>
        <p:nvPicPr>
          <p:cNvPr id="5" name="Picture 2" descr="Unioeste seleciona bolsista em Direito e Licenciaturas">
            <a:extLst>
              <a:ext uri="{FF2B5EF4-FFF2-40B4-BE49-F238E27FC236}">
                <a16:creationId xmlns:a16="http://schemas.microsoft.com/office/drawing/2014/main" id="{D1B6670B-A739-78F2-9787-AC364C44E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330" y="5921441"/>
            <a:ext cx="895512" cy="81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4">
            <a:extLst>
              <a:ext uri="{FF2B5EF4-FFF2-40B4-BE49-F238E27FC236}">
                <a16:creationId xmlns:a16="http://schemas.microsoft.com/office/drawing/2014/main" id="{480FDB54-2AFE-E9E0-851C-5A368D961E9A}"/>
              </a:ext>
            </a:extLst>
          </p:cNvPr>
          <p:cNvSpPr/>
          <p:nvPr/>
        </p:nvSpPr>
        <p:spPr>
          <a:xfrm>
            <a:off x="333508" y="3170062"/>
            <a:ext cx="4032068" cy="10063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>
            <a:noAutofit/>
          </a:bodyPr>
          <a:lstStyle/>
          <a:p>
            <a:pPr marL="12600" algn="ctr">
              <a:lnSpc>
                <a:spcPct val="100000"/>
              </a:lnSpc>
              <a:spcBef>
                <a:spcPts val="96"/>
              </a:spcBef>
            </a:pPr>
            <a:r>
              <a:rPr lang="pt-BR" sz="2000" b="0" strike="noStrike" spc="-1" dirty="0">
                <a:solidFill>
                  <a:schemeClr val="bg1">
                    <a:lumMod val="50000"/>
                  </a:schemeClr>
                </a:solidFill>
                <a:latin typeface="Arial"/>
              </a:rPr>
              <a:t>Hugo Gustavo Cordeiro</a:t>
            </a:r>
          </a:p>
          <a:p>
            <a:pPr marL="12600" algn="ctr">
              <a:lnSpc>
                <a:spcPct val="100000"/>
              </a:lnSpc>
              <a:spcBef>
                <a:spcPts val="96"/>
              </a:spcBef>
            </a:pPr>
            <a:r>
              <a:rPr lang="pt-BR" sz="2000" spc="-1" dirty="0">
                <a:solidFill>
                  <a:schemeClr val="bg1">
                    <a:lumMod val="50000"/>
                  </a:schemeClr>
                </a:solidFill>
                <a:latin typeface="Arial"/>
              </a:rPr>
              <a:t>GitHub: /</a:t>
            </a:r>
            <a:r>
              <a:rPr lang="pt-BR" sz="2000" spc="-1" dirty="0" err="1">
                <a:solidFill>
                  <a:schemeClr val="bg1">
                    <a:lumMod val="50000"/>
                  </a:schemeClr>
                </a:solidFill>
                <a:latin typeface="Arial"/>
              </a:rPr>
              <a:t>ugoincc</a:t>
            </a:r>
            <a:endParaRPr lang="pt-BR" sz="2000" spc="-1" dirty="0">
              <a:solidFill>
                <a:schemeClr val="bg1">
                  <a:lumMod val="50000"/>
                </a:schemeClr>
              </a:solidFill>
              <a:latin typeface="Arial"/>
            </a:endParaRPr>
          </a:p>
          <a:p>
            <a:pPr marL="12600" algn="ctr">
              <a:lnSpc>
                <a:spcPct val="100000"/>
              </a:lnSpc>
              <a:spcBef>
                <a:spcPts val="96"/>
              </a:spcBef>
            </a:pPr>
            <a:r>
              <a:rPr lang="pt-BR" sz="2000" b="0" strike="noStrike" spc="-1" dirty="0">
                <a:solidFill>
                  <a:schemeClr val="bg1">
                    <a:lumMod val="50000"/>
                  </a:schemeClr>
                </a:solidFill>
                <a:latin typeface="Arial"/>
              </a:rPr>
              <a:t>hugo.incc@hotmail.com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70038B8C-A3B4-B721-A87F-888382C8B283}"/>
              </a:ext>
            </a:extLst>
          </p:cNvPr>
          <p:cNvSpPr/>
          <p:nvPr/>
        </p:nvSpPr>
        <p:spPr>
          <a:xfrm>
            <a:off x="4559300" y="3167460"/>
            <a:ext cx="4032068" cy="10063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>
            <a:noAutofit/>
          </a:bodyPr>
          <a:lstStyle/>
          <a:p>
            <a:pPr marL="12600" algn="ctr">
              <a:lnSpc>
                <a:spcPct val="100000"/>
              </a:lnSpc>
              <a:spcBef>
                <a:spcPts val="96"/>
              </a:spcBef>
            </a:pPr>
            <a:r>
              <a:rPr lang="pt-BR" sz="2000" b="0" strike="noStrike" spc="-1" dirty="0">
                <a:solidFill>
                  <a:schemeClr val="bg1">
                    <a:lumMod val="50000"/>
                  </a:schemeClr>
                </a:solidFill>
                <a:latin typeface="Arial"/>
              </a:rPr>
              <a:t>Rafael Lopes </a:t>
            </a:r>
            <a:r>
              <a:rPr lang="pt-BR" sz="2000" b="0" strike="noStrike" spc="-1" dirty="0" err="1">
                <a:solidFill>
                  <a:schemeClr val="bg1">
                    <a:lumMod val="50000"/>
                  </a:schemeClr>
                </a:solidFill>
                <a:latin typeface="Arial"/>
              </a:rPr>
              <a:t>Hensel</a:t>
            </a:r>
            <a:endParaRPr lang="pt-BR" sz="2000" b="0" strike="noStrike" spc="-1" dirty="0">
              <a:solidFill>
                <a:schemeClr val="bg1">
                  <a:lumMod val="50000"/>
                </a:schemeClr>
              </a:solidFill>
              <a:latin typeface="Arial"/>
            </a:endParaRPr>
          </a:p>
          <a:p>
            <a:pPr marL="12600" algn="ctr">
              <a:lnSpc>
                <a:spcPct val="100000"/>
              </a:lnSpc>
              <a:spcBef>
                <a:spcPts val="96"/>
              </a:spcBef>
            </a:pPr>
            <a:r>
              <a:rPr lang="pt-BR" sz="2000" spc="-1" dirty="0">
                <a:solidFill>
                  <a:schemeClr val="bg1">
                    <a:lumMod val="50000"/>
                  </a:schemeClr>
                </a:solidFill>
                <a:latin typeface="Arial"/>
              </a:rPr>
              <a:t>GitHub: /togas7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FCE3A2CB-B9F2-1565-90F6-EAB56110A2ED}"/>
              </a:ext>
            </a:extLst>
          </p:cNvPr>
          <p:cNvSpPr/>
          <p:nvPr/>
        </p:nvSpPr>
        <p:spPr>
          <a:xfrm>
            <a:off x="333508" y="5971845"/>
            <a:ext cx="3439451" cy="75994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pt-BR" sz="2000" b="0" strike="noStrike" spc="-1" dirty="0">
                <a:solidFill>
                  <a:schemeClr val="bg1">
                    <a:lumMod val="50000"/>
                  </a:schemeClr>
                </a:solidFill>
                <a:latin typeface="Arial"/>
              </a:rPr>
              <a:t>Prof. </a:t>
            </a:r>
            <a:r>
              <a:rPr lang="pt-BR" sz="2000" b="0" strike="noStrike" spc="-1" dirty="0" err="1">
                <a:solidFill>
                  <a:schemeClr val="bg1">
                    <a:lumMod val="50000"/>
                  </a:schemeClr>
                </a:solidFill>
                <a:latin typeface="Arial"/>
              </a:rPr>
              <a:t>Camile</a:t>
            </a:r>
            <a:r>
              <a:rPr lang="pt-BR" sz="2000" b="0" strike="noStrike" spc="-1" dirty="0">
                <a:solidFill>
                  <a:schemeClr val="bg1">
                    <a:lumMod val="50000"/>
                  </a:schemeClr>
                </a:solidFill>
                <a:latin typeface="Arial"/>
              </a:rPr>
              <a:t> Frazao Bordini</a:t>
            </a:r>
          </a:p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pt-BR" sz="2000" b="0" strike="noStrike" spc="-1" dirty="0">
                <a:solidFill>
                  <a:schemeClr val="bg1">
                    <a:lumMod val="50000"/>
                  </a:schemeClr>
                </a:solidFill>
                <a:latin typeface="Arial"/>
              </a:rPr>
              <a:t>camile.bordini@unioeste.br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D4E8C8DE-D2DE-AF53-BDB6-F6ACAC76A24A}"/>
              </a:ext>
            </a:extLst>
          </p:cNvPr>
          <p:cNvSpPr/>
          <p:nvPr/>
        </p:nvSpPr>
        <p:spPr>
          <a:xfrm>
            <a:off x="333508" y="2735624"/>
            <a:ext cx="4032068" cy="374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>
            <a:noAutofit/>
          </a:bodyPr>
          <a:lstStyle/>
          <a:p>
            <a:pPr marL="12600" algn="ctr">
              <a:lnSpc>
                <a:spcPct val="100000"/>
              </a:lnSpc>
              <a:spcBef>
                <a:spcPts val="96"/>
              </a:spcBef>
            </a:pPr>
            <a:r>
              <a:rPr lang="pt-BR" sz="2400" strike="noStrike" spc="-1" dirty="0">
                <a:latin typeface="Arial"/>
              </a:rPr>
              <a:t>Ministrante</a:t>
            </a: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ED24B1A2-7912-C76C-DBF9-01A9375F611B}"/>
              </a:ext>
            </a:extLst>
          </p:cNvPr>
          <p:cNvSpPr/>
          <p:nvPr/>
        </p:nvSpPr>
        <p:spPr>
          <a:xfrm>
            <a:off x="4559300" y="2742309"/>
            <a:ext cx="4032068" cy="374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>
            <a:noAutofit/>
          </a:bodyPr>
          <a:lstStyle/>
          <a:p>
            <a:pPr marL="12600" algn="ctr">
              <a:lnSpc>
                <a:spcPct val="100000"/>
              </a:lnSpc>
              <a:spcBef>
                <a:spcPts val="96"/>
              </a:spcBef>
            </a:pPr>
            <a:r>
              <a:rPr lang="pt-BR" sz="2400" strike="noStrike" spc="-1" dirty="0">
                <a:latin typeface="Arial"/>
              </a:rPr>
              <a:t>Monitor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6219356E-1F41-5233-C926-8554E2465E26}"/>
              </a:ext>
            </a:extLst>
          </p:cNvPr>
          <p:cNvSpPr/>
          <p:nvPr/>
        </p:nvSpPr>
        <p:spPr>
          <a:xfrm>
            <a:off x="-259109" y="5544776"/>
            <a:ext cx="4032068" cy="374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>
            <a:noAutofit/>
          </a:bodyPr>
          <a:lstStyle/>
          <a:p>
            <a:pPr marL="12600" algn="ctr">
              <a:lnSpc>
                <a:spcPct val="100000"/>
              </a:lnSpc>
              <a:spcBef>
                <a:spcPts val="96"/>
              </a:spcBef>
            </a:pPr>
            <a:r>
              <a:rPr lang="pt-BR" sz="2400" strike="noStrike" spc="-1" dirty="0">
                <a:latin typeface="Arial"/>
              </a:rPr>
              <a:t>Apoio</a:t>
            </a:r>
          </a:p>
        </p:txBody>
      </p:sp>
    </p:spTree>
    <p:extLst>
      <p:ext uri="{BB962C8B-B14F-4D97-AF65-F5344CB8AC3E}">
        <p14:creationId xmlns:p14="http://schemas.microsoft.com/office/powerpoint/2010/main" val="1200551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CA310-6637-7C35-4BCD-E037E0601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bject 2_0">
            <a:extLst>
              <a:ext uri="{FF2B5EF4-FFF2-40B4-BE49-F238E27FC236}">
                <a16:creationId xmlns:a16="http://schemas.microsoft.com/office/drawing/2014/main" id="{5FD902C1-C0C3-E992-2106-550D40CBCFFB}"/>
              </a:ext>
            </a:extLst>
          </p:cNvPr>
          <p:cNvSpPr/>
          <p:nvPr/>
        </p:nvSpPr>
        <p:spPr>
          <a:xfrm>
            <a:off x="522360" y="255600"/>
            <a:ext cx="5955480" cy="822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4500" spc="-1" dirty="0">
                <a:latin typeface="Times New Roman"/>
                <a:ea typeface="DejaVu Sans"/>
              </a:rPr>
              <a:t>Configurações</a:t>
            </a:r>
            <a:endParaRPr lang="pt-BR" sz="4500" b="0" strike="noStrike" spc="-1" dirty="0">
              <a:latin typeface="Arial"/>
            </a:endParaRPr>
          </a:p>
        </p:txBody>
      </p:sp>
      <p:sp>
        <p:nvSpPr>
          <p:cNvPr id="127" name="object 3_0">
            <a:extLst>
              <a:ext uri="{FF2B5EF4-FFF2-40B4-BE49-F238E27FC236}">
                <a16:creationId xmlns:a16="http://schemas.microsoft.com/office/drawing/2014/main" id="{673D7C6C-C771-11B5-13CB-395DC32A1BCA}"/>
              </a:ext>
            </a:extLst>
          </p:cNvPr>
          <p:cNvSpPr/>
          <p:nvPr/>
        </p:nvSpPr>
        <p:spPr>
          <a:xfrm>
            <a:off x="503505" y="1203438"/>
            <a:ext cx="8329409" cy="467810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>
            <a:spAutoFit/>
          </a:bodyPr>
          <a:lstStyle/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Após instalado o </a:t>
            </a:r>
            <a:r>
              <a:rPr lang="pt-BR" sz="2800" spc="-7" dirty="0" err="1">
                <a:latin typeface="Arial"/>
                <a:ea typeface="DejaVu Sans"/>
              </a:rPr>
              <a:t>Git</a:t>
            </a:r>
            <a:r>
              <a:rPr lang="pt-BR" sz="2800" spc="-7" dirty="0">
                <a:latin typeface="Arial"/>
                <a:ea typeface="DejaVu Sans"/>
              </a:rPr>
              <a:t>, no </a:t>
            </a:r>
            <a:r>
              <a:rPr lang="pt-BR" sz="2800" spc="-7" dirty="0" err="1">
                <a:latin typeface="Arial"/>
                <a:ea typeface="DejaVu Sans"/>
              </a:rPr>
              <a:t>Git</a:t>
            </a:r>
            <a:r>
              <a:rPr lang="pt-BR" sz="2800" spc="-7" dirty="0">
                <a:latin typeface="Arial"/>
                <a:ea typeface="DejaVu Sans"/>
              </a:rPr>
              <a:t> </a:t>
            </a:r>
            <a:r>
              <a:rPr lang="pt-BR" sz="2800" spc="-7" dirty="0" err="1">
                <a:latin typeface="Arial"/>
                <a:ea typeface="DejaVu Sans"/>
              </a:rPr>
              <a:t>Bash</a:t>
            </a:r>
            <a:r>
              <a:rPr lang="pt-BR" sz="2800" spc="-7" dirty="0">
                <a:latin typeface="Arial"/>
                <a:ea typeface="DejaVu Sans"/>
              </a:rPr>
              <a:t>:</a:t>
            </a: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endParaRPr lang="pt-BR" sz="2200" dirty="0">
              <a:solidFill>
                <a:srgbClr val="000000"/>
              </a:solidFill>
              <a:highlight>
                <a:srgbClr val="C0C0C0"/>
              </a:highlight>
              <a:latin typeface="Lucida Console" panose="020B0609040504020204" pitchFamily="49" charset="0"/>
            </a:endParaRP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2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 </a:t>
            </a:r>
            <a:r>
              <a:rPr lang="pt-BR" sz="22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git</a:t>
            </a:r>
            <a:r>
              <a:rPr lang="pt-BR" sz="22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–</a:t>
            </a:r>
            <a:r>
              <a:rPr lang="pt-BR" sz="22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version</a:t>
            </a:r>
            <a:endParaRPr lang="pt-BR" sz="2200" dirty="0">
              <a:solidFill>
                <a:srgbClr val="000000"/>
              </a:solidFill>
              <a:highlight>
                <a:srgbClr val="C0C0C0"/>
              </a:highlight>
              <a:latin typeface="Lucida Console" panose="020B0609040504020204" pitchFamily="49" charset="0"/>
            </a:endParaRP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endParaRPr lang="pt-BR" sz="2800" spc="-7" dirty="0">
              <a:latin typeface="Arial"/>
              <a:ea typeface="DejaVu Sans"/>
            </a:endParaRPr>
          </a:p>
          <a:p>
            <a:pPr marL="1512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2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 </a:t>
            </a:r>
            <a:r>
              <a:rPr lang="pt-BR" sz="22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git</a:t>
            </a:r>
            <a:r>
              <a:rPr lang="pt-BR" sz="22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</a:t>
            </a:r>
            <a:r>
              <a:rPr lang="pt-BR" sz="22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config</a:t>
            </a:r>
            <a:r>
              <a:rPr lang="pt-BR" sz="22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--global user.name “Seu nome”</a:t>
            </a:r>
          </a:p>
          <a:p>
            <a:pPr marL="1512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endParaRPr lang="pt-BR" sz="2200" spc="-7" dirty="0">
              <a:latin typeface="Arial"/>
              <a:ea typeface="DejaVu Sans"/>
            </a:endParaRPr>
          </a:p>
          <a:p>
            <a:pPr marL="1512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2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 </a:t>
            </a:r>
            <a:r>
              <a:rPr lang="pt-BR" sz="22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git</a:t>
            </a:r>
            <a:r>
              <a:rPr lang="pt-BR" sz="22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</a:t>
            </a:r>
            <a:r>
              <a:rPr lang="pt-BR" sz="22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config</a:t>
            </a:r>
            <a:r>
              <a:rPr lang="pt-BR" sz="22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--global </a:t>
            </a:r>
            <a:r>
              <a:rPr lang="pt-BR" sz="22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user.email</a:t>
            </a:r>
            <a:r>
              <a:rPr lang="pt-BR" sz="22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“nome@email.com”</a:t>
            </a:r>
            <a:endParaRPr lang="pt-BR" sz="2800" spc="-7" dirty="0">
              <a:latin typeface="Arial"/>
              <a:ea typeface="DejaVu Sans"/>
            </a:endParaRPr>
          </a:p>
          <a:p>
            <a:pPr marL="1512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endParaRPr lang="pt-BR" sz="2000" spc="-7" dirty="0">
              <a:latin typeface="Arial"/>
              <a:ea typeface="DejaVu Sans"/>
            </a:endParaRP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400" dirty="0">
                <a:solidFill>
                  <a:schemeClr val="accent5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 </a:t>
            </a:r>
            <a:r>
              <a:rPr lang="pt-BR" sz="2400" dirty="0" err="1">
                <a:solidFill>
                  <a:schemeClr val="accent5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git</a:t>
            </a:r>
            <a:r>
              <a:rPr lang="pt-BR" sz="2400" dirty="0">
                <a:solidFill>
                  <a:schemeClr val="accent5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</a:t>
            </a:r>
            <a:r>
              <a:rPr lang="fr-FR" sz="2400" dirty="0">
                <a:solidFill>
                  <a:schemeClr val="accent5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config http.sslVerify false</a:t>
            </a:r>
            <a:endParaRPr lang="pt-BR" sz="2400" dirty="0">
              <a:solidFill>
                <a:schemeClr val="accent5"/>
              </a:solidFill>
              <a:highlight>
                <a:srgbClr val="C0C0C0"/>
              </a:highlight>
              <a:latin typeface="Lucida Console" panose="020B0609040504020204" pitchFamily="49" charset="0"/>
            </a:endParaRPr>
          </a:p>
          <a:p>
            <a:pPr marL="1512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endParaRPr lang="pt-BR" sz="2800" spc="-7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solidFill>
                  <a:srgbClr val="000000"/>
                </a:solidFill>
                <a:latin typeface="Arial"/>
                <a:ea typeface="DejaVu Sans"/>
              </a:rPr>
              <a:t>Arquivo de configuração no Windows:</a:t>
            </a:r>
            <a:endParaRPr lang="pt-BR" sz="2800" spc="-7" dirty="0">
              <a:solidFill>
                <a:srgbClr val="0070C0"/>
              </a:solidFill>
              <a:latin typeface="Arial"/>
              <a:ea typeface="DejaVu Sans"/>
            </a:endParaRPr>
          </a:p>
          <a:p>
            <a:pPr marL="1512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800" spc="-7" dirty="0">
                <a:solidFill>
                  <a:srgbClr val="0070C0"/>
                </a:solidFill>
                <a:latin typeface="Arial"/>
                <a:ea typeface="DejaVu Sans"/>
              </a:rPr>
              <a:t>			C:\Users\&lt;username&gt;\.gitconfig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7503D46-BF74-83D6-5D11-2804B7CAC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658" y="1077840"/>
            <a:ext cx="2019582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90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bject 2_0"/>
          <p:cNvSpPr/>
          <p:nvPr/>
        </p:nvSpPr>
        <p:spPr>
          <a:xfrm>
            <a:off x="522360" y="88376"/>
            <a:ext cx="5955480" cy="822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4500" spc="-1" dirty="0">
                <a:latin typeface="Times New Roman"/>
                <a:ea typeface="DejaVu Sans"/>
              </a:rPr>
              <a:t>Comandos para terminal</a:t>
            </a:r>
            <a:endParaRPr lang="pt-BR" sz="4500" b="0" strike="noStrike" spc="-1" dirty="0">
              <a:latin typeface="Arial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A600CC0-5735-D04C-3030-E9EA46E66AFE}"/>
              </a:ext>
            </a:extLst>
          </p:cNvPr>
          <p:cNvSpPr txBox="1"/>
          <p:nvPr/>
        </p:nvSpPr>
        <p:spPr>
          <a:xfrm>
            <a:off x="463942" y="775373"/>
            <a:ext cx="8190716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Navegação e Manipulação de Diretórios: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 Unicode MS"/>
              </a:rPr>
              <a:t>cd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 Unicode MS"/>
              </a:rPr>
              <a:t> [diretório]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Muda para o diretório especificado.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 Unicode MS"/>
              </a:rPr>
              <a:t>cd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rial Unicode MS"/>
              </a:rPr>
              <a:t>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 Unicode MS"/>
              </a:rPr>
              <a:t>..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rial Unicode MS"/>
              </a:rPr>
              <a:t> </a:t>
            </a:r>
            <a:r>
              <a:rPr lang="pt-BR" altLang="pt-BR" sz="2400" dirty="0">
                <a:latin typeface="Arial Unicode MS"/>
              </a:rPr>
              <a:t>-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Sobe um nível no diretório.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400" dirty="0" err="1">
                <a:solidFill>
                  <a:schemeClr val="accent5">
                    <a:lumMod val="75000"/>
                  </a:schemeClr>
                </a:solidFill>
                <a:latin typeface="Arial Unicode MS"/>
              </a:rPr>
              <a:t>p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 Unicode MS"/>
              </a:rPr>
              <a:t>wd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lang="pt-BR" altLang="pt-BR" sz="2400" dirty="0">
                <a:latin typeface="Arial Unicode MS"/>
              </a:rPr>
              <a:t>-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Mostra o diretório atual.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 Unicode MS"/>
              </a:rPr>
              <a:t>ls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 Unicode MS"/>
              </a:rPr>
              <a:t>dir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-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Lista os arquivos e diretórios no diretório atual.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 Unicode MS"/>
              </a:rPr>
              <a:t>mkdir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 Unicode MS"/>
              </a:rPr>
              <a:t> [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 Unicode MS"/>
              </a:rPr>
              <a:t>nome_do_diretório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 Unicode MS"/>
              </a:rPr>
              <a:t>]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Cria um novo diretório.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t-BR" altLang="pt-B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Manipulação de Arquivos: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Arial Unicode MS"/>
              </a:rPr>
              <a:t>touch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Arial Unicode MS"/>
              </a:rPr>
              <a:t> [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Arial Unicode MS"/>
              </a:rPr>
              <a:t>nome_do_arquivo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Arial Unicode MS"/>
              </a:rPr>
              <a:t>]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-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Cria um novo arquivo vazio.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Arial Unicode MS"/>
              </a:rPr>
              <a:t>rm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Arial Unicode MS"/>
              </a:rPr>
              <a:t> [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Arial Unicode MS"/>
              </a:rPr>
              <a:t>nome_do_arquivo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Arial Unicode MS"/>
              </a:rPr>
              <a:t>]</a:t>
            </a:r>
            <a:r>
              <a:rPr lang="pt-BR" altLang="pt-BR" sz="2400" dirty="0">
                <a:solidFill>
                  <a:schemeClr val="accent3">
                    <a:lumMod val="50000"/>
                  </a:schemeClr>
                </a:solidFill>
                <a:latin typeface="Arial Unicode MS"/>
              </a:rPr>
              <a:t> </a:t>
            </a:r>
            <a:r>
              <a:rPr lang="pt-BR" altLang="pt-BR" sz="2400" dirty="0">
                <a:latin typeface="Arial Unicode MS"/>
              </a:rPr>
              <a:t>-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Remove um arquivo.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Arial Unicode MS"/>
              </a:rPr>
              <a:t>rm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Arial Unicode MS"/>
              </a:rPr>
              <a:t> -r [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Arial Unicode MS"/>
              </a:rPr>
              <a:t>nome_do_diretório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Arial Unicode MS"/>
              </a:rPr>
              <a:t>]</a:t>
            </a:r>
            <a:r>
              <a:rPr lang="pt-BR" altLang="pt-BR" sz="2400" dirty="0">
                <a:solidFill>
                  <a:schemeClr val="accent3">
                    <a:lumMod val="50000"/>
                  </a:schemeClr>
                </a:solidFill>
                <a:latin typeface="Arial Unicode MS"/>
              </a:rPr>
              <a:t> </a:t>
            </a:r>
            <a:r>
              <a:rPr lang="pt-BR" altLang="pt-BR" sz="2400" dirty="0">
                <a:latin typeface="Arial Unicode MS"/>
              </a:rPr>
              <a:t>-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Remove um diretório e seu conteúdo.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Arial Unicode MS"/>
              </a:rPr>
              <a:t>cp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Arial Unicode MS"/>
              </a:rPr>
              <a:t> [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Arial Unicode MS"/>
              </a:rPr>
              <a:t>arquivo_origem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Arial Unicode MS"/>
              </a:rPr>
              <a:t>] [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Arial Unicode MS"/>
              </a:rPr>
              <a:t>arquivo_destino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Arial Unicode MS"/>
              </a:rPr>
              <a:t>]</a:t>
            </a:r>
            <a:r>
              <a:rPr lang="pt-BR" altLang="pt-BR" sz="2400" dirty="0">
                <a:solidFill>
                  <a:schemeClr val="accent3">
                    <a:lumMod val="50000"/>
                  </a:schemeClr>
                </a:solidFill>
                <a:latin typeface="Arial Unicode MS"/>
              </a:rPr>
              <a:t> </a:t>
            </a:r>
            <a:r>
              <a:rPr lang="pt-BR" altLang="pt-BR" sz="2400" dirty="0">
                <a:latin typeface="Arial Unicode MS"/>
              </a:rPr>
              <a:t>-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Copia um arquivo.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Arial Unicode MS"/>
              </a:rPr>
              <a:t>mv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Arial Unicode MS"/>
              </a:rPr>
              <a:t> [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Arial Unicode MS"/>
              </a:rPr>
              <a:t>arquivo_origem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Arial Unicode MS"/>
              </a:rPr>
              <a:t>] [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Arial Unicode MS"/>
              </a:rPr>
              <a:t>arquivo_destino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Arial Unicode MS"/>
              </a:rPr>
              <a:t>]</a:t>
            </a:r>
            <a:r>
              <a:rPr lang="pt-BR" altLang="pt-BR" sz="2400" dirty="0">
                <a:latin typeface="Arial Unicode MS"/>
              </a:rPr>
              <a:t> -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Move ou renomeia um arquivo.</a:t>
            </a:r>
          </a:p>
        </p:txBody>
      </p:sp>
    </p:spTree>
    <p:extLst>
      <p:ext uri="{BB962C8B-B14F-4D97-AF65-F5344CB8AC3E}">
        <p14:creationId xmlns:p14="http://schemas.microsoft.com/office/powerpoint/2010/main" val="2364280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bject 2_0"/>
          <p:cNvSpPr/>
          <p:nvPr/>
        </p:nvSpPr>
        <p:spPr>
          <a:xfrm>
            <a:off x="522360" y="255600"/>
            <a:ext cx="5955480" cy="822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4500" spc="-1" dirty="0">
                <a:latin typeface="Times New Roman"/>
                <a:ea typeface="DejaVu Sans"/>
              </a:rPr>
              <a:t>Repositório - </a:t>
            </a:r>
            <a:r>
              <a:rPr lang="pt-BR" sz="4500" spc="-1" dirty="0" err="1">
                <a:latin typeface="Times New Roman"/>
                <a:ea typeface="DejaVu Sans"/>
              </a:rPr>
              <a:t>git</a:t>
            </a:r>
            <a:r>
              <a:rPr lang="pt-BR" sz="4500" spc="-1" dirty="0">
                <a:latin typeface="Times New Roman"/>
                <a:ea typeface="DejaVu Sans"/>
              </a:rPr>
              <a:t> </a:t>
            </a:r>
            <a:r>
              <a:rPr lang="pt-BR" sz="4500" spc="-1" dirty="0" err="1">
                <a:latin typeface="Times New Roman"/>
                <a:ea typeface="DejaVu Sans"/>
              </a:rPr>
              <a:t>init</a:t>
            </a:r>
            <a:endParaRPr lang="pt-BR" sz="4500" b="0" strike="noStrike" spc="-1" dirty="0">
              <a:latin typeface="Arial"/>
            </a:endParaRPr>
          </a:p>
        </p:txBody>
      </p:sp>
      <p:sp>
        <p:nvSpPr>
          <p:cNvPr id="127" name="object 3_0"/>
          <p:cNvSpPr/>
          <p:nvPr/>
        </p:nvSpPr>
        <p:spPr>
          <a:xfrm>
            <a:off x="522360" y="1288281"/>
            <a:ext cx="7935480" cy="523210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Transformar uma pasta em um repositório </a:t>
            </a:r>
            <a:r>
              <a:rPr lang="pt-BR" sz="2800" spc="-7" dirty="0" err="1">
                <a:latin typeface="Arial"/>
                <a:ea typeface="DejaVu Sans"/>
              </a:rPr>
              <a:t>Git</a:t>
            </a:r>
            <a:endParaRPr lang="pt-BR" sz="2800" spc="-7" dirty="0">
              <a:latin typeface="Arial"/>
              <a:ea typeface="DejaVu Sans"/>
            </a:endParaRP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endParaRPr lang="pt-BR" sz="2800" spc="-7" dirty="0">
              <a:latin typeface="Arial"/>
              <a:ea typeface="DejaVu Sans"/>
            </a:endParaRP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Caminhar até a pasta desejada, exemplo:</a:t>
            </a:r>
          </a:p>
          <a:p>
            <a:pPr marL="1512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4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c</a:t>
            </a:r>
            <a:r>
              <a:rPr lang="pt-BR" sz="240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d</a:t>
            </a:r>
            <a:r>
              <a:rPr lang="pt-BR" sz="24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/c/Users/&lt;</a:t>
            </a:r>
            <a:r>
              <a:rPr lang="pt-BR" sz="240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username</a:t>
            </a:r>
            <a:r>
              <a:rPr lang="pt-BR" sz="24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&gt;/</a:t>
            </a:r>
            <a:r>
              <a:rPr lang="pt-BR" sz="240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Documents</a:t>
            </a:r>
            <a:r>
              <a:rPr lang="pt-BR" sz="24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/</a:t>
            </a:r>
            <a:r>
              <a:rPr lang="pt-BR" sz="24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P</a:t>
            </a:r>
            <a:r>
              <a:rPr lang="pt-BR" sz="24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rojeto</a:t>
            </a:r>
            <a:endParaRPr lang="pt-BR" sz="2800" spc="-7" dirty="0">
              <a:latin typeface="Arial"/>
              <a:ea typeface="DejaVu Sans"/>
            </a:endParaRP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endParaRPr lang="pt-BR" sz="2600" spc="-7" dirty="0">
              <a:latin typeface="Arial"/>
              <a:ea typeface="DejaVu Sans"/>
            </a:endParaRP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endParaRPr lang="pt-BR" sz="2800" spc="-7" dirty="0">
              <a:latin typeface="Arial"/>
              <a:ea typeface="DejaVu Sans"/>
            </a:endParaRP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Digitar:</a:t>
            </a: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8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 </a:t>
            </a:r>
            <a:r>
              <a:rPr lang="pt-BR" sz="28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git</a:t>
            </a:r>
            <a:r>
              <a:rPr lang="pt-BR" sz="28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</a:t>
            </a:r>
            <a:r>
              <a:rPr lang="pt-BR" sz="28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init</a:t>
            </a:r>
            <a:endParaRPr lang="pt-BR" sz="2800" dirty="0">
              <a:solidFill>
                <a:srgbClr val="000000"/>
              </a:solidFill>
              <a:highlight>
                <a:srgbClr val="C0C0C0"/>
              </a:highlight>
              <a:latin typeface="Lucida Console" panose="020B0609040504020204" pitchFamily="49" charset="0"/>
            </a:endParaRP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endParaRPr lang="pt-BR" sz="2800" spc="-7" dirty="0">
              <a:latin typeface="Arial"/>
              <a:ea typeface="DejaVu Sans"/>
            </a:endParaRP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Criado Branch master</a:t>
            </a:r>
          </a:p>
          <a:p>
            <a:pPr marL="1512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endParaRPr lang="pt-BR" sz="2800" spc="-7" dirty="0">
              <a:latin typeface="Arial"/>
              <a:ea typeface="DejaVu Sans"/>
              <a:sym typeface="Wingdings" panose="05000000000000000000" pitchFamily="2" charset="2"/>
            </a:endParaRPr>
          </a:p>
          <a:p>
            <a:pPr marL="1512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400" spc="-7" dirty="0">
                <a:latin typeface="Arial"/>
                <a:ea typeface="DejaVu Sans"/>
                <a:sym typeface="Wingdings" panose="05000000000000000000" pitchFamily="2" charset="2"/>
              </a:rPr>
              <a:t> Renomear para ‘</a:t>
            </a:r>
            <a:r>
              <a:rPr lang="pt-BR" sz="2400" spc="-7" dirty="0" err="1">
                <a:latin typeface="Arial"/>
                <a:ea typeface="DejaVu Sans"/>
                <a:sym typeface="Wingdings" panose="05000000000000000000" pitchFamily="2" charset="2"/>
              </a:rPr>
              <a:t>main</a:t>
            </a:r>
            <a:r>
              <a:rPr lang="pt-BR" sz="2400" spc="-7" dirty="0">
                <a:latin typeface="Arial"/>
                <a:ea typeface="DejaVu Sans"/>
                <a:sym typeface="Wingdings" panose="05000000000000000000" pitchFamily="2" charset="2"/>
              </a:rPr>
              <a:t>’ com </a:t>
            </a:r>
            <a:r>
              <a:rPr lang="pt-BR" sz="2400" spc="-7" dirty="0">
                <a:highlight>
                  <a:srgbClr val="C0C0C0"/>
                </a:highlight>
                <a:latin typeface="Arial"/>
                <a:ea typeface="DejaVu Sans"/>
                <a:sym typeface="Wingdings" panose="05000000000000000000" pitchFamily="2" charset="2"/>
              </a:rPr>
              <a:t>$ </a:t>
            </a:r>
            <a:r>
              <a:rPr lang="pt-BR" sz="2400" spc="-7" dirty="0" err="1">
                <a:highlight>
                  <a:srgbClr val="C0C0C0"/>
                </a:highlight>
                <a:latin typeface="Arial"/>
                <a:ea typeface="DejaVu Sans"/>
                <a:sym typeface="Wingdings" panose="05000000000000000000" pitchFamily="2" charset="2"/>
              </a:rPr>
              <a:t>git</a:t>
            </a:r>
            <a:r>
              <a:rPr lang="pt-BR" sz="2400" spc="-7" dirty="0">
                <a:highlight>
                  <a:srgbClr val="C0C0C0"/>
                </a:highlight>
                <a:latin typeface="Arial"/>
                <a:ea typeface="DejaVu Sans"/>
                <a:sym typeface="Wingdings" panose="05000000000000000000" pitchFamily="2" charset="2"/>
              </a:rPr>
              <a:t> </a:t>
            </a:r>
            <a:r>
              <a:rPr lang="pt-BR" sz="2400" spc="-7" dirty="0" err="1">
                <a:highlight>
                  <a:srgbClr val="C0C0C0"/>
                </a:highlight>
                <a:latin typeface="Arial"/>
                <a:ea typeface="DejaVu Sans"/>
                <a:sym typeface="Wingdings" panose="05000000000000000000" pitchFamily="2" charset="2"/>
              </a:rPr>
              <a:t>branch</a:t>
            </a:r>
            <a:r>
              <a:rPr lang="pt-BR" sz="2400" spc="-7" dirty="0">
                <a:highlight>
                  <a:srgbClr val="C0C0C0"/>
                </a:highlight>
                <a:latin typeface="Arial"/>
                <a:ea typeface="DejaVu Sans"/>
                <a:sym typeface="Wingdings" panose="05000000000000000000" pitchFamily="2" charset="2"/>
              </a:rPr>
              <a:t> –m </a:t>
            </a:r>
            <a:r>
              <a:rPr lang="pt-BR" sz="2400" spc="-7" dirty="0" err="1">
                <a:highlight>
                  <a:srgbClr val="C0C0C0"/>
                </a:highlight>
                <a:latin typeface="Arial"/>
                <a:ea typeface="DejaVu Sans"/>
                <a:sym typeface="Wingdings" panose="05000000000000000000" pitchFamily="2" charset="2"/>
              </a:rPr>
              <a:t>main</a:t>
            </a:r>
            <a:endParaRPr lang="pt-BR" sz="2400" spc="-7" dirty="0">
              <a:highlight>
                <a:srgbClr val="C0C0C0"/>
              </a:highlight>
              <a:latin typeface="Arial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4195604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bject 2_0"/>
          <p:cNvSpPr/>
          <p:nvPr/>
        </p:nvSpPr>
        <p:spPr>
          <a:xfrm>
            <a:off x="522360" y="199038"/>
            <a:ext cx="5955480" cy="822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4500" spc="-1" dirty="0">
                <a:latin typeface="Times New Roman"/>
                <a:ea typeface="DejaVu Sans"/>
              </a:rPr>
              <a:t>Adicionando arquivos</a:t>
            </a:r>
            <a:endParaRPr lang="pt-BR" sz="4500" b="0" strike="noStrike" spc="-1" dirty="0">
              <a:latin typeface="Arial"/>
            </a:endParaRPr>
          </a:p>
        </p:txBody>
      </p:sp>
      <p:sp>
        <p:nvSpPr>
          <p:cNvPr id="127" name="object 3_0"/>
          <p:cNvSpPr/>
          <p:nvPr/>
        </p:nvSpPr>
        <p:spPr>
          <a:xfrm>
            <a:off x="522360" y="1165730"/>
            <a:ext cx="8103166" cy="486789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>
            <a:spAutoFit/>
          </a:bodyPr>
          <a:lstStyle/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Criar arquivos, exemplo:</a:t>
            </a:r>
          </a:p>
          <a:p>
            <a:pPr marL="929520" lvl="1" indent="-45720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Readme.md</a:t>
            </a:r>
          </a:p>
          <a:p>
            <a:pPr marL="929520" lvl="1" indent="-45720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index.html</a:t>
            </a: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endParaRPr lang="pt-BR" sz="2800" spc="-7" dirty="0">
              <a:latin typeface="Arial"/>
              <a:ea typeface="DejaVu Sans"/>
            </a:endParaRP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Adicionar arquivos novos ou editados à “</a:t>
            </a:r>
            <a:r>
              <a:rPr lang="pt-BR" sz="2800" spc="-7" dirty="0" err="1">
                <a:latin typeface="Arial"/>
                <a:ea typeface="DejaVu Sans"/>
              </a:rPr>
              <a:t>staging</a:t>
            </a:r>
            <a:r>
              <a:rPr lang="pt-BR" sz="2800" spc="-7" dirty="0">
                <a:latin typeface="Arial"/>
                <a:ea typeface="DejaVu Sans"/>
              </a:rPr>
              <a:t> área” do </a:t>
            </a:r>
            <a:r>
              <a:rPr lang="pt-BR" sz="2800" spc="-7" dirty="0" err="1">
                <a:latin typeface="Arial"/>
                <a:ea typeface="DejaVu Sans"/>
              </a:rPr>
              <a:t>git</a:t>
            </a:r>
            <a:r>
              <a:rPr lang="pt-BR" sz="2800" spc="-7" dirty="0">
                <a:latin typeface="Arial"/>
                <a:ea typeface="DejaVu Sans"/>
              </a:rPr>
              <a:t>:</a:t>
            </a: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8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 </a:t>
            </a:r>
            <a:r>
              <a:rPr lang="pt-BR" sz="28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git</a:t>
            </a:r>
            <a:r>
              <a:rPr lang="pt-BR" sz="28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</a:t>
            </a:r>
            <a:r>
              <a:rPr lang="pt-BR" sz="28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add</a:t>
            </a:r>
            <a:r>
              <a:rPr lang="pt-BR" sz="28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Readme.md</a:t>
            </a: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8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 </a:t>
            </a:r>
            <a:r>
              <a:rPr lang="pt-BR" sz="28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git</a:t>
            </a:r>
            <a:r>
              <a:rPr lang="pt-BR" sz="28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</a:t>
            </a:r>
            <a:r>
              <a:rPr lang="pt-BR" sz="28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add</a:t>
            </a:r>
            <a:r>
              <a:rPr lang="pt-BR" sz="28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index.html</a:t>
            </a:r>
            <a:endParaRPr lang="pt-BR" sz="2800" spc="-7" dirty="0">
              <a:solidFill>
                <a:srgbClr val="000000"/>
              </a:solidFill>
              <a:highlight>
                <a:srgbClr val="C0C0C0"/>
              </a:highlight>
              <a:latin typeface="Lucida Console" panose="020B0609040504020204" pitchFamily="49" charset="0"/>
              <a:ea typeface="DejaVu Sans"/>
            </a:endParaRP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OU</a:t>
            </a: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8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 </a:t>
            </a:r>
            <a:r>
              <a:rPr lang="pt-BR" sz="28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git</a:t>
            </a:r>
            <a:r>
              <a:rPr lang="pt-BR" sz="28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</a:t>
            </a:r>
            <a:r>
              <a:rPr lang="pt-BR" sz="28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add</a:t>
            </a:r>
            <a:r>
              <a:rPr lang="pt-BR" sz="28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.</a:t>
            </a:r>
            <a:endParaRPr lang="pt-BR" sz="2800" spc="-7" dirty="0">
              <a:latin typeface="Arial"/>
              <a:ea typeface="DejaVu Sans"/>
            </a:endParaRPr>
          </a:p>
          <a:p>
            <a:pPr marL="1512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endParaRPr lang="pt-BR" sz="2800" spc="-7" dirty="0">
              <a:latin typeface="Arial"/>
              <a:ea typeface="DejaVu Sans"/>
            </a:endParaRP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6922E2C5-4888-F193-D9B0-90066D36E6A0}"/>
              </a:ext>
            </a:extLst>
          </p:cNvPr>
          <p:cNvCxnSpPr/>
          <p:nvPr/>
        </p:nvCxnSpPr>
        <p:spPr>
          <a:xfrm>
            <a:off x="7751615" y="3475881"/>
            <a:ext cx="0" cy="8998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A4D490DD-0462-B034-7510-2DF5B65E1508}"/>
              </a:ext>
            </a:extLst>
          </p:cNvPr>
          <p:cNvSpPr txBox="1"/>
          <p:nvPr/>
        </p:nvSpPr>
        <p:spPr>
          <a:xfrm>
            <a:off x="6150428" y="4466033"/>
            <a:ext cx="2891158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funciona como um rascunho onde você pode revisar e selecionar exatamente quais mudanças serão incluídas no próximo </a:t>
            </a:r>
            <a:r>
              <a:rPr lang="pt-BR" i="1" dirty="0" err="1"/>
              <a:t>commit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1325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bject 2_0"/>
          <p:cNvSpPr/>
          <p:nvPr/>
        </p:nvSpPr>
        <p:spPr>
          <a:xfrm>
            <a:off x="522360" y="199038"/>
            <a:ext cx="5955480" cy="822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4500" spc="-1" dirty="0" err="1">
                <a:latin typeface="Times New Roman"/>
                <a:ea typeface="DejaVu Sans"/>
              </a:rPr>
              <a:t>Commit</a:t>
            </a:r>
            <a:endParaRPr lang="pt-BR" sz="4500" b="0" strike="noStrike" spc="-1" dirty="0">
              <a:latin typeface="Arial"/>
            </a:endParaRPr>
          </a:p>
        </p:txBody>
      </p:sp>
      <p:sp>
        <p:nvSpPr>
          <p:cNvPr id="127" name="object 3_0"/>
          <p:cNvSpPr/>
          <p:nvPr/>
        </p:nvSpPr>
        <p:spPr>
          <a:xfrm>
            <a:off x="522359" y="1137449"/>
            <a:ext cx="8216287" cy="531161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>
            <a:spAutoFit/>
          </a:bodyPr>
          <a:lstStyle/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Verificando status:</a:t>
            </a: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8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 </a:t>
            </a:r>
            <a:r>
              <a:rPr lang="pt-BR" sz="28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git</a:t>
            </a:r>
            <a:r>
              <a:rPr lang="pt-BR" sz="28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status</a:t>
            </a: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endParaRPr lang="pt-BR" sz="2800" spc="-7" dirty="0">
              <a:latin typeface="Arial"/>
              <a:ea typeface="DejaVu Sans"/>
            </a:endParaRP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A cada nova alteração, “</a:t>
            </a:r>
            <a:r>
              <a:rPr lang="pt-BR" sz="2800" spc="-7" dirty="0" err="1">
                <a:latin typeface="Arial"/>
                <a:ea typeface="DejaVu Sans"/>
              </a:rPr>
              <a:t>comitar</a:t>
            </a:r>
            <a:r>
              <a:rPr lang="pt-BR" sz="2800" spc="-7" dirty="0">
                <a:latin typeface="Arial"/>
                <a:ea typeface="DejaVu Sans"/>
              </a:rPr>
              <a:t>”:</a:t>
            </a: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8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 </a:t>
            </a:r>
            <a:r>
              <a:rPr lang="pt-BR" sz="28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git</a:t>
            </a:r>
            <a:r>
              <a:rPr lang="pt-BR" sz="28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</a:t>
            </a:r>
            <a:r>
              <a:rPr lang="pt-BR" sz="28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commit</a:t>
            </a:r>
            <a:r>
              <a:rPr lang="pt-BR" sz="28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–m ‘Adicionado arquivos </a:t>
            </a:r>
            <a:r>
              <a:rPr lang="pt-BR" sz="28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Readme</a:t>
            </a:r>
            <a:r>
              <a:rPr lang="pt-BR" sz="28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e index.html”</a:t>
            </a:r>
          </a:p>
          <a:p>
            <a:pPr marL="1512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endParaRPr lang="pt-BR" sz="2800" spc="-7" dirty="0">
              <a:latin typeface="Arial"/>
              <a:ea typeface="DejaVu Sans"/>
            </a:endParaRP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Gera um ponto na linha do tempo</a:t>
            </a: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Cada </a:t>
            </a:r>
            <a:r>
              <a:rPr lang="pt-BR" sz="2800" spc="-7" dirty="0" err="1">
                <a:latin typeface="Arial"/>
                <a:ea typeface="DejaVu Sans"/>
              </a:rPr>
              <a:t>commit</a:t>
            </a:r>
            <a:r>
              <a:rPr lang="pt-BR" sz="2800" spc="-7" dirty="0">
                <a:latin typeface="Arial"/>
                <a:ea typeface="DejaVu Sans"/>
              </a:rPr>
              <a:t> gera um </a:t>
            </a:r>
            <a:r>
              <a:rPr lang="pt-BR" sz="2800" spc="-7" dirty="0" err="1">
                <a:latin typeface="Arial"/>
                <a:ea typeface="DejaVu Sans"/>
              </a:rPr>
              <a:t>hash</a:t>
            </a:r>
            <a:endParaRPr lang="pt-BR" sz="2800" spc="-7" dirty="0">
              <a:latin typeface="Arial"/>
              <a:ea typeface="DejaVu Sans"/>
            </a:endParaRP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endParaRPr lang="pt-BR" sz="2800" spc="-7" dirty="0">
              <a:latin typeface="Arial"/>
              <a:ea typeface="DejaVu Sans"/>
            </a:endParaRP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Visualizando todas alterações até o momento:</a:t>
            </a: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8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 </a:t>
            </a:r>
            <a:r>
              <a:rPr lang="pt-BR" sz="28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git</a:t>
            </a:r>
            <a:r>
              <a:rPr lang="pt-BR" sz="28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log</a:t>
            </a:r>
            <a:endParaRPr lang="pt-BR" sz="2800" spc="-7" dirty="0">
              <a:solidFill>
                <a:srgbClr val="000000"/>
              </a:solidFill>
              <a:highlight>
                <a:srgbClr val="C0C0C0"/>
              </a:highlight>
              <a:latin typeface="Lucida Console" panose="020B0609040504020204" pitchFamily="49" charset="0"/>
              <a:ea typeface="DejaVu Sans"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EE5A62FF-A0C7-E86C-267F-61C6EC25C6E1}"/>
              </a:ext>
            </a:extLst>
          </p:cNvPr>
          <p:cNvGrpSpPr/>
          <p:nvPr/>
        </p:nvGrpSpPr>
        <p:grpSpPr>
          <a:xfrm>
            <a:off x="6228662" y="198385"/>
            <a:ext cx="2367578" cy="1878127"/>
            <a:chOff x="6254496" y="330848"/>
            <a:chExt cx="2367578" cy="187812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DCFFDE43-3193-9A18-4C52-1FA25F1E2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54496" y="330848"/>
              <a:ext cx="2367578" cy="1878127"/>
            </a:xfrm>
            <a:prstGeom prst="rect">
              <a:avLst/>
            </a:prstGeom>
          </p:spPr>
        </p:pic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01363EE9-3082-E3C9-FEBB-6A1B69E40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60148" y="482803"/>
              <a:ext cx="2156274" cy="1397203"/>
            </a:xfrm>
            <a:prstGeom prst="rect">
              <a:avLst/>
            </a:prstGeom>
          </p:spPr>
        </p:pic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9FC8A037-2E98-EE4E-0E12-A878C4F8B290}"/>
              </a:ext>
            </a:extLst>
          </p:cNvPr>
          <p:cNvSpPr txBox="1"/>
          <p:nvPr/>
        </p:nvSpPr>
        <p:spPr>
          <a:xfrm>
            <a:off x="6263111" y="1719042"/>
            <a:ext cx="240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Bradley Hand ITC" panose="03070402050302030203" pitchFamily="66" charset="0"/>
              </a:rPr>
              <a:t>“novo menu principal”</a:t>
            </a:r>
          </a:p>
        </p:txBody>
      </p:sp>
    </p:spTree>
    <p:extLst>
      <p:ext uri="{BB962C8B-B14F-4D97-AF65-F5344CB8AC3E}">
        <p14:creationId xmlns:p14="http://schemas.microsoft.com/office/powerpoint/2010/main" val="513953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bject 2_0"/>
          <p:cNvSpPr/>
          <p:nvPr/>
        </p:nvSpPr>
        <p:spPr>
          <a:xfrm>
            <a:off x="522360" y="199038"/>
            <a:ext cx="5955480" cy="822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4500" spc="-1" dirty="0" err="1">
                <a:latin typeface="Times New Roman"/>
                <a:ea typeface="DejaVu Sans"/>
              </a:rPr>
              <a:t>Branches</a:t>
            </a:r>
            <a:endParaRPr lang="pt-BR" sz="45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B1FBE0E-7B37-0F55-A2EF-40B689674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024" y="1549933"/>
            <a:ext cx="6975751" cy="373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857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bject 2_0"/>
          <p:cNvSpPr/>
          <p:nvPr/>
        </p:nvSpPr>
        <p:spPr>
          <a:xfrm>
            <a:off x="522360" y="199038"/>
            <a:ext cx="5955480" cy="822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4500" spc="-1" dirty="0" err="1">
                <a:latin typeface="Times New Roman"/>
                <a:ea typeface="DejaVu Sans"/>
              </a:rPr>
              <a:t>Branches</a:t>
            </a:r>
            <a:endParaRPr lang="pt-BR" sz="4500" b="0" strike="noStrike" spc="-1" dirty="0">
              <a:latin typeface="Arial"/>
            </a:endParaRPr>
          </a:p>
        </p:txBody>
      </p:sp>
      <p:sp>
        <p:nvSpPr>
          <p:cNvPr id="127" name="object 3_0"/>
          <p:cNvSpPr/>
          <p:nvPr/>
        </p:nvSpPr>
        <p:spPr>
          <a:xfrm>
            <a:off x="522359" y="1071460"/>
            <a:ext cx="8216287" cy="531161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>
            <a:spAutoFit/>
          </a:bodyPr>
          <a:lstStyle/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Verificando as </a:t>
            </a:r>
            <a:r>
              <a:rPr lang="pt-BR" sz="2800" spc="-7" dirty="0" err="1">
                <a:latin typeface="Arial"/>
                <a:ea typeface="DejaVu Sans"/>
              </a:rPr>
              <a:t>branchs</a:t>
            </a:r>
            <a:r>
              <a:rPr lang="pt-BR" sz="2800" spc="-7" dirty="0">
                <a:latin typeface="Arial"/>
                <a:ea typeface="DejaVu Sans"/>
              </a:rPr>
              <a:t> existentes</a:t>
            </a: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8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 </a:t>
            </a:r>
            <a:r>
              <a:rPr lang="pt-BR" sz="28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git</a:t>
            </a:r>
            <a:r>
              <a:rPr lang="pt-BR" sz="28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</a:t>
            </a:r>
            <a:r>
              <a:rPr lang="pt-BR" sz="28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branch</a:t>
            </a:r>
            <a:endParaRPr lang="pt-BR" sz="2800" dirty="0">
              <a:solidFill>
                <a:srgbClr val="000000"/>
              </a:solidFill>
              <a:highlight>
                <a:srgbClr val="C0C0C0"/>
              </a:highlight>
              <a:latin typeface="Lucida Console" panose="020B0609040504020204" pitchFamily="49" charset="0"/>
            </a:endParaRP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endParaRPr lang="pt-BR" sz="2800" spc="-7" dirty="0">
              <a:latin typeface="Arial"/>
              <a:ea typeface="DejaVu Sans"/>
            </a:endParaRP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Criando nova Branch para implementação de um recurso de “chat”, por exemplo</a:t>
            </a: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8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 </a:t>
            </a:r>
            <a:r>
              <a:rPr lang="pt-BR" sz="28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git</a:t>
            </a:r>
            <a:r>
              <a:rPr lang="pt-BR" sz="28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</a:t>
            </a:r>
            <a:r>
              <a:rPr lang="pt-BR" sz="28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branch</a:t>
            </a:r>
            <a:r>
              <a:rPr lang="pt-BR" sz="28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chat</a:t>
            </a:r>
          </a:p>
          <a:p>
            <a:pPr marL="1512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endParaRPr lang="pt-BR" sz="2800" spc="-7" dirty="0">
              <a:latin typeface="Arial"/>
              <a:ea typeface="DejaVu Sans"/>
            </a:endParaRP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Sai da Branch atual e ativa a Branch “chat”</a:t>
            </a: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8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 </a:t>
            </a:r>
            <a:r>
              <a:rPr lang="pt-BR" sz="28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git</a:t>
            </a:r>
            <a:r>
              <a:rPr lang="pt-BR" sz="28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checkout chat</a:t>
            </a:r>
            <a:endParaRPr lang="pt-BR" sz="2800" spc="-7" dirty="0">
              <a:solidFill>
                <a:srgbClr val="000000"/>
              </a:solidFill>
              <a:highlight>
                <a:srgbClr val="C0C0C0"/>
              </a:highlight>
              <a:latin typeface="Lucida Console" panose="020B0609040504020204" pitchFamily="49" charset="0"/>
              <a:ea typeface="DejaVu Sans"/>
            </a:endParaRPr>
          </a:p>
          <a:p>
            <a:pPr marL="1512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endParaRPr lang="pt-BR" sz="2800" spc="-7" dirty="0">
              <a:latin typeface="Arial"/>
              <a:ea typeface="DejaVu Sans"/>
            </a:endParaRP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Sai da Branch atual, cria nova Branch e ativa ela</a:t>
            </a: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8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 </a:t>
            </a:r>
            <a:r>
              <a:rPr lang="pt-BR" sz="28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git</a:t>
            </a:r>
            <a:r>
              <a:rPr lang="pt-BR" sz="28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checkout –b chat</a:t>
            </a:r>
            <a:endParaRPr lang="pt-BR" sz="2800" spc="-7" dirty="0">
              <a:solidFill>
                <a:srgbClr val="000000"/>
              </a:solidFill>
              <a:highlight>
                <a:srgbClr val="C0C0C0"/>
              </a:highlight>
              <a:latin typeface="Lucida Console" panose="020B0609040504020204" pitchFamily="49" charset="0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546104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bject 2_0"/>
          <p:cNvSpPr/>
          <p:nvPr/>
        </p:nvSpPr>
        <p:spPr>
          <a:xfrm>
            <a:off x="522360" y="199038"/>
            <a:ext cx="5955480" cy="822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4500" spc="-1" dirty="0">
                <a:latin typeface="Times New Roman"/>
                <a:ea typeface="DejaVu Sans"/>
              </a:rPr>
              <a:t>Merge</a:t>
            </a:r>
            <a:endParaRPr lang="pt-BR" sz="4500" b="0" strike="noStrike" spc="-1" dirty="0">
              <a:latin typeface="Arial"/>
            </a:endParaRPr>
          </a:p>
        </p:txBody>
      </p:sp>
      <p:sp>
        <p:nvSpPr>
          <p:cNvPr id="127" name="object 3_0"/>
          <p:cNvSpPr/>
          <p:nvPr/>
        </p:nvSpPr>
        <p:spPr>
          <a:xfrm>
            <a:off x="522359" y="1096694"/>
            <a:ext cx="8012041" cy="88732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>
            <a:spAutoFit/>
          </a:bodyPr>
          <a:lstStyle/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Fazendo merge da Branch chat para a master</a:t>
            </a: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8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 </a:t>
            </a:r>
            <a:r>
              <a:rPr lang="pt-BR" sz="28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git</a:t>
            </a:r>
            <a:r>
              <a:rPr lang="pt-BR" sz="28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merge chat</a:t>
            </a:r>
          </a:p>
        </p:txBody>
      </p:sp>
      <p:sp>
        <p:nvSpPr>
          <p:cNvPr id="2" name="object 3_0">
            <a:extLst>
              <a:ext uri="{FF2B5EF4-FFF2-40B4-BE49-F238E27FC236}">
                <a16:creationId xmlns:a16="http://schemas.microsoft.com/office/drawing/2014/main" id="{8C779B7B-41C2-34EF-A147-95333DB03BBA}"/>
              </a:ext>
            </a:extLst>
          </p:cNvPr>
          <p:cNvSpPr/>
          <p:nvPr/>
        </p:nvSpPr>
        <p:spPr>
          <a:xfrm>
            <a:off x="522359" y="3288336"/>
            <a:ext cx="8216287" cy="3105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>
            <a:spAutoFit/>
          </a:bodyPr>
          <a:lstStyle/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Deleta Branch “chat”</a:t>
            </a: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8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 </a:t>
            </a:r>
            <a:r>
              <a:rPr lang="pt-BR" sz="28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git</a:t>
            </a:r>
            <a:r>
              <a:rPr lang="pt-BR" sz="28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</a:t>
            </a:r>
            <a:r>
              <a:rPr lang="pt-BR" sz="28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branch</a:t>
            </a:r>
            <a:r>
              <a:rPr lang="pt-BR" sz="28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–d chat</a:t>
            </a:r>
            <a:r>
              <a:rPr lang="pt-BR" sz="2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pt-BR" sz="2800" spc="-7" dirty="0">
                <a:latin typeface="Arial"/>
                <a:ea typeface="DejaVu Sans"/>
              </a:rPr>
              <a:t> //com segurança</a:t>
            </a: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8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 </a:t>
            </a:r>
            <a:r>
              <a:rPr lang="pt-BR" sz="28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git</a:t>
            </a:r>
            <a:r>
              <a:rPr lang="pt-BR" sz="28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</a:t>
            </a:r>
            <a:r>
              <a:rPr lang="pt-BR" sz="28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branch</a:t>
            </a:r>
            <a:r>
              <a:rPr lang="pt-BR" sz="28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–D chat</a:t>
            </a:r>
            <a:r>
              <a:rPr lang="pt-BR" sz="2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pt-BR" sz="2800" spc="-7" dirty="0">
                <a:latin typeface="Arial"/>
                <a:ea typeface="DejaVu Sans"/>
              </a:rPr>
              <a:t> //sem segurança</a:t>
            </a: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endParaRPr lang="pt-BR" sz="2800" dirty="0">
              <a:solidFill>
                <a:srgbClr val="000000"/>
              </a:solidFill>
              <a:highlight>
                <a:srgbClr val="C0C0C0"/>
              </a:highlight>
              <a:latin typeface="Lucida Console" panose="020B0609040504020204" pitchFamily="49" charset="0"/>
            </a:endParaRPr>
          </a:p>
          <a:p>
            <a:pPr marL="472320" indent="-45720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Mostra todas informações</a:t>
            </a: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8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 </a:t>
            </a:r>
            <a:r>
              <a:rPr lang="pt-BR" sz="28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git</a:t>
            </a:r>
            <a:r>
              <a:rPr lang="pt-BR" sz="28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show</a:t>
            </a: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8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 </a:t>
            </a:r>
            <a:r>
              <a:rPr lang="pt-BR" sz="28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git</a:t>
            </a:r>
            <a:r>
              <a:rPr lang="pt-BR" sz="28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show [HASH]</a:t>
            </a:r>
          </a:p>
        </p:txBody>
      </p:sp>
      <p:sp>
        <p:nvSpPr>
          <p:cNvPr id="3" name="object 2_0">
            <a:extLst>
              <a:ext uri="{FF2B5EF4-FFF2-40B4-BE49-F238E27FC236}">
                <a16:creationId xmlns:a16="http://schemas.microsoft.com/office/drawing/2014/main" id="{151BE636-0FE8-B52B-77D1-3C6ECFE0EDD2}"/>
              </a:ext>
            </a:extLst>
          </p:cNvPr>
          <p:cNvSpPr/>
          <p:nvPr/>
        </p:nvSpPr>
        <p:spPr>
          <a:xfrm>
            <a:off x="522360" y="2390680"/>
            <a:ext cx="5955480" cy="822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4500" spc="-1" dirty="0">
                <a:latin typeface="Times New Roman"/>
                <a:ea typeface="DejaVu Sans"/>
              </a:rPr>
              <a:t>Outros comandos</a:t>
            </a:r>
            <a:endParaRPr lang="pt-BR" sz="4500" b="0" strike="noStrike" spc="-1" dirty="0">
              <a:latin typeface="Arial"/>
            </a:endParaRPr>
          </a:p>
        </p:txBody>
      </p:sp>
      <p:sp>
        <p:nvSpPr>
          <p:cNvPr id="4" name="object 3_0">
            <a:extLst>
              <a:ext uri="{FF2B5EF4-FFF2-40B4-BE49-F238E27FC236}">
                <a16:creationId xmlns:a16="http://schemas.microsoft.com/office/drawing/2014/main" id="{495D8F30-0144-2367-18A7-0235B2202812}"/>
              </a:ext>
            </a:extLst>
          </p:cNvPr>
          <p:cNvSpPr/>
          <p:nvPr/>
        </p:nvSpPr>
        <p:spPr>
          <a:xfrm>
            <a:off x="5539495" y="5581670"/>
            <a:ext cx="3199151" cy="764211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>
            <a:spAutoFit/>
          </a:bodyPr>
          <a:lstStyle/>
          <a:p>
            <a:pPr marL="358020" indent="-3429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400" spc="-7" dirty="0">
                <a:latin typeface="Arial"/>
                <a:ea typeface="DejaVu Sans"/>
              </a:rPr>
              <a:t>Para sair do show:</a:t>
            </a:r>
          </a:p>
          <a:p>
            <a:pPr marL="1512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400" spc="-7" dirty="0">
                <a:solidFill>
                  <a:srgbClr val="000000"/>
                </a:solidFill>
                <a:highlight>
                  <a:srgbClr val="C0C0C0"/>
                </a:highlight>
                <a:latin typeface="Arial"/>
                <a:ea typeface="DejaVu Sans"/>
              </a:rPr>
              <a:t>$ q</a:t>
            </a:r>
            <a:endParaRPr lang="pt-BR" sz="2400" dirty="0">
              <a:solidFill>
                <a:srgbClr val="000000"/>
              </a:solidFill>
              <a:highlight>
                <a:srgbClr val="C0C0C0"/>
              </a:highlight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93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object 3_0"/>
          <p:cNvSpPr/>
          <p:nvPr/>
        </p:nvSpPr>
        <p:spPr>
          <a:xfrm>
            <a:off x="522360" y="194768"/>
            <a:ext cx="8244568" cy="64298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>
            <a:spAutoFit/>
          </a:bodyPr>
          <a:lstStyle/>
          <a:p>
            <a:pPr marL="1512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$ </a:t>
            </a:r>
            <a:r>
              <a:rPr lang="pt-BR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git</a:t>
            </a:r>
            <a:r>
              <a:rPr lang="pt-BR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</a:t>
            </a:r>
            <a:r>
              <a:rPr lang="pt-BR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init</a:t>
            </a:r>
            <a:r>
              <a:rPr lang="pt-BR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 </a:t>
            </a:r>
            <a:r>
              <a:rPr lang="pt-BR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//Cria o repositório (linha do tempo)</a:t>
            </a: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endParaRPr lang="pt-BR" sz="2000" dirty="0">
              <a:solidFill>
                <a:srgbClr val="000000"/>
              </a:solidFill>
              <a:effectLst/>
              <a:latin typeface="Lucida Console" panose="020B0609040504020204" pitchFamily="49" charset="0"/>
              <a:ea typeface="Calibri" panose="020F0502020204030204" pitchFamily="34" charset="0"/>
              <a:cs typeface="Lucida Console" panose="020B0609040504020204" pitchFamily="49" charset="0"/>
            </a:endParaRP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$ </a:t>
            </a:r>
            <a:r>
              <a:rPr lang="pt-BR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git</a:t>
            </a:r>
            <a:r>
              <a:rPr lang="pt-BR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</a:t>
            </a:r>
            <a:r>
              <a:rPr lang="pt-BR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add</a:t>
            </a:r>
            <a:r>
              <a:rPr lang="pt-BR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 </a:t>
            </a:r>
            <a:r>
              <a:rPr lang="pt-BR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//Adiciona arquivos ou atualiza mudanças 				 		  //para irem para a linha do tempo</a:t>
            </a:r>
            <a:endParaRPr lang="pt-BR" dirty="0">
              <a:solidFill>
                <a:srgbClr val="000000"/>
              </a:solidFill>
              <a:latin typeface="Lucida Console" panose="020B0609040504020204" pitchFamily="49" charset="0"/>
              <a:ea typeface="Calibri" panose="020F0502020204030204" pitchFamily="34" charset="0"/>
              <a:cs typeface="Lucida Console" panose="020B0609040504020204" pitchFamily="49" charset="0"/>
            </a:endParaRP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endParaRPr lang="pt-BR" sz="2400" dirty="0">
              <a:solidFill>
                <a:srgbClr val="000000"/>
              </a:solidFill>
              <a:latin typeface="Lucida Console" panose="020B0609040504020204" pitchFamily="49" charset="0"/>
              <a:ea typeface="Calibri" panose="020F0502020204030204" pitchFamily="34" charset="0"/>
              <a:cs typeface="Lucida Console" panose="020B0609040504020204" pitchFamily="49" charset="0"/>
            </a:endParaRP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000" dirty="0">
                <a:solidFill>
                  <a:srgbClr val="000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$ </a:t>
            </a:r>
            <a:r>
              <a:rPr lang="pt-BR" sz="2000" dirty="0" err="1">
                <a:solidFill>
                  <a:srgbClr val="000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git</a:t>
            </a:r>
            <a:r>
              <a:rPr lang="pt-BR" sz="2000" dirty="0">
                <a:solidFill>
                  <a:srgbClr val="000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</a:t>
            </a:r>
            <a:r>
              <a:rPr lang="pt-BR" sz="2000" dirty="0" err="1">
                <a:solidFill>
                  <a:srgbClr val="000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commit</a:t>
            </a:r>
            <a:r>
              <a:rPr lang="pt-BR" sz="2000" dirty="0">
                <a:solidFill>
                  <a:srgbClr val="000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</a:t>
            </a:r>
            <a:r>
              <a:rPr lang="pt-BR" dirty="0">
                <a:solidFill>
                  <a:srgbClr val="000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//Adiciona um ponto na linha do tempo</a:t>
            </a:r>
            <a:endParaRPr lang="pt-BR" dirty="0">
              <a:solidFill>
                <a:srgbClr val="000000"/>
              </a:solidFill>
              <a:effectLst/>
              <a:latin typeface="Lucida Console" panose="020B0609040504020204" pitchFamily="49" charset="0"/>
              <a:ea typeface="Calibri" panose="020F0502020204030204" pitchFamily="34" charset="0"/>
              <a:cs typeface="Lucida Console" panose="020B0609040504020204" pitchFamily="49" charset="0"/>
            </a:endParaRP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endParaRPr lang="pt-BR" sz="2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$ </a:t>
            </a:r>
            <a:r>
              <a:rPr lang="pt-BR" sz="20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git</a:t>
            </a:r>
            <a:r>
              <a:rPr lang="pt-BR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pt-BR" sz="20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branch</a:t>
            </a:r>
            <a:r>
              <a:rPr lang="pt-BR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  </a:t>
            </a:r>
            <a:r>
              <a:rPr lang="pt-BR" dirty="0">
                <a:solidFill>
                  <a:srgbClr val="000000"/>
                </a:solidFill>
                <a:latin typeface="Lucida Console" panose="020B0609040504020204" pitchFamily="49" charset="0"/>
              </a:rPr>
              <a:t>//Mostra as </a:t>
            </a:r>
            <a:r>
              <a:rPr lang="pt-BR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branchs</a:t>
            </a:r>
            <a:r>
              <a:rPr lang="pt-BR" dirty="0">
                <a:solidFill>
                  <a:srgbClr val="000000"/>
                </a:solidFill>
                <a:latin typeface="Lucida Console" panose="020B0609040504020204" pitchFamily="49" charset="0"/>
              </a:rPr>
              <a:t> existentes</a:t>
            </a: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endParaRPr lang="pt-BR" sz="2000" dirty="0">
              <a:solidFill>
                <a:srgbClr val="000000"/>
              </a:solidFill>
              <a:effectLst/>
              <a:latin typeface="Lucida Console" panose="020B0609040504020204" pitchFamily="49" charset="0"/>
              <a:ea typeface="Calibri" panose="020F0502020204030204" pitchFamily="34" charset="0"/>
              <a:cs typeface="Lucida Console" panose="020B0609040504020204" pitchFamily="49" charset="0"/>
            </a:endParaRP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$ </a:t>
            </a:r>
            <a:r>
              <a:rPr lang="pt-BR" sz="20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git</a:t>
            </a:r>
            <a:r>
              <a:rPr lang="pt-BR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pt-BR" sz="20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branch</a:t>
            </a:r>
            <a:r>
              <a:rPr lang="pt-BR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 [NOME]  </a:t>
            </a:r>
            <a:r>
              <a:rPr lang="pt-BR" dirty="0">
                <a:solidFill>
                  <a:srgbClr val="000000"/>
                </a:solidFill>
                <a:latin typeface="Lucida Console" panose="020B0609040504020204" pitchFamily="49" charset="0"/>
              </a:rPr>
              <a:t>//Cria nova linha do tempo (Branch)</a:t>
            </a: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endParaRPr lang="pt-BR" sz="2000" dirty="0">
              <a:solidFill>
                <a:srgbClr val="000000"/>
              </a:solidFill>
              <a:effectLst/>
              <a:latin typeface="Lucida Console" panose="020B0609040504020204" pitchFamily="49" charset="0"/>
              <a:ea typeface="Calibri" panose="020F0502020204030204" pitchFamily="34" charset="0"/>
              <a:cs typeface="Lucida Console" panose="020B0609040504020204" pitchFamily="49" charset="0"/>
            </a:endParaRP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$ </a:t>
            </a:r>
            <a:r>
              <a:rPr lang="pt-BR" sz="20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git</a:t>
            </a:r>
            <a:r>
              <a:rPr lang="pt-BR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 checkout [BRANCH]  </a:t>
            </a:r>
            <a:r>
              <a:rPr lang="pt-BR" dirty="0">
                <a:solidFill>
                  <a:srgbClr val="000000"/>
                </a:solidFill>
                <a:latin typeface="Lucida Console" panose="020B0609040504020204" pitchFamily="49" charset="0"/>
              </a:rPr>
              <a:t>//Alterna para a outra BRANCH</a:t>
            </a: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endParaRPr lang="pt-BR" sz="2000" dirty="0">
              <a:solidFill>
                <a:srgbClr val="000000"/>
              </a:solidFill>
              <a:effectLst/>
              <a:latin typeface="Lucida Console" panose="020B0609040504020204" pitchFamily="49" charset="0"/>
              <a:ea typeface="Calibri" panose="020F0502020204030204" pitchFamily="34" charset="0"/>
              <a:cs typeface="Lucida Console" panose="020B0609040504020204" pitchFamily="49" charset="0"/>
            </a:endParaRP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$ </a:t>
            </a:r>
            <a:r>
              <a:rPr lang="pt-BR" sz="20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git</a:t>
            </a:r>
            <a:r>
              <a:rPr lang="pt-BR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pt-BR" sz="20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branch</a:t>
            </a:r>
            <a:r>
              <a:rPr lang="pt-BR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 –d [NOME]  </a:t>
            </a:r>
            <a:r>
              <a:rPr lang="pt-BR" dirty="0">
                <a:solidFill>
                  <a:srgbClr val="000000"/>
                </a:solidFill>
                <a:latin typeface="Lucida Console" panose="020B0609040504020204" pitchFamily="49" charset="0"/>
              </a:rPr>
              <a:t>//Deleta a </a:t>
            </a:r>
            <a:r>
              <a:rPr lang="pt-BR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branch</a:t>
            </a:r>
            <a:endParaRPr lang="pt-BR" sz="2000" dirty="0">
              <a:solidFill>
                <a:srgbClr val="000000"/>
              </a:solidFill>
              <a:effectLst/>
              <a:latin typeface="Lucida Console" panose="020B0609040504020204" pitchFamily="49" charset="0"/>
              <a:ea typeface="Calibri" panose="020F0502020204030204" pitchFamily="34" charset="0"/>
              <a:cs typeface="Lucida Console" panose="020B0609040504020204" pitchFamily="49" charset="0"/>
            </a:endParaRP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endParaRPr lang="pt-BR" sz="2000" dirty="0">
              <a:solidFill>
                <a:srgbClr val="000000"/>
              </a:solidFill>
              <a:effectLst/>
              <a:latin typeface="Lucida Console" panose="020B0609040504020204" pitchFamily="49" charset="0"/>
              <a:ea typeface="Calibri" panose="020F0502020204030204" pitchFamily="34" charset="0"/>
              <a:cs typeface="Lucida Console" panose="020B0609040504020204" pitchFamily="49" charset="0"/>
            </a:endParaRP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$ </a:t>
            </a:r>
            <a:r>
              <a:rPr lang="pt-BR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git</a:t>
            </a:r>
            <a:r>
              <a:rPr lang="pt-BR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log  </a:t>
            </a:r>
            <a:r>
              <a:rPr lang="pt-BR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//Visualiza o histórico da linha do tempo</a:t>
            </a:r>
            <a:endParaRPr lang="pt-BR" spc="-7" dirty="0">
              <a:solidFill>
                <a:srgbClr val="000000"/>
              </a:solidFill>
              <a:latin typeface="Lucida Console" panose="020B0609040504020204" pitchFamily="49" charset="0"/>
              <a:ea typeface="DejaVu Sans"/>
            </a:endParaRPr>
          </a:p>
          <a:p>
            <a:pPr marL="1512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endParaRPr lang="pt-BR" sz="2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1512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$ </a:t>
            </a:r>
            <a:r>
              <a:rPr lang="pt-BR" sz="20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git</a:t>
            </a:r>
            <a:r>
              <a:rPr lang="pt-BR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 status  </a:t>
            </a:r>
            <a:r>
              <a:rPr lang="pt-BR" dirty="0">
                <a:solidFill>
                  <a:srgbClr val="000000"/>
                </a:solidFill>
                <a:latin typeface="Lucida Console" panose="020B0609040504020204" pitchFamily="49" charset="0"/>
              </a:rPr>
              <a:t>//Histórico das alterações</a:t>
            </a:r>
            <a:endParaRPr lang="pt-BR" spc="-7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1512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endParaRPr lang="pt-BR" sz="2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1512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$ </a:t>
            </a:r>
            <a:r>
              <a:rPr lang="pt-BR" sz="20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git</a:t>
            </a:r>
            <a:r>
              <a:rPr lang="pt-BR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 show   </a:t>
            </a:r>
            <a:r>
              <a:rPr lang="pt-BR" dirty="0">
                <a:solidFill>
                  <a:srgbClr val="000000"/>
                </a:solidFill>
                <a:latin typeface="Lucida Console" panose="020B0609040504020204" pitchFamily="49" charset="0"/>
              </a:rPr>
              <a:t>//Pontos na história</a:t>
            </a:r>
          </a:p>
        </p:txBody>
      </p:sp>
    </p:spTree>
    <p:extLst>
      <p:ext uri="{BB962C8B-B14F-4D97-AF65-F5344CB8AC3E}">
        <p14:creationId xmlns:p14="http://schemas.microsoft.com/office/powerpoint/2010/main" val="3923886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5AC4D8-FB76-C12A-928A-72AF5BD6E6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bject 2_0">
            <a:extLst>
              <a:ext uri="{FF2B5EF4-FFF2-40B4-BE49-F238E27FC236}">
                <a16:creationId xmlns:a16="http://schemas.microsoft.com/office/drawing/2014/main" id="{9C1BB863-353A-3AF5-0F9E-3D731DDF4B1E}"/>
              </a:ext>
            </a:extLst>
          </p:cNvPr>
          <p:cNvSpPr/>
          <p:nvPr/>
        </p:nvSpPr>
        <p:spPr>
          <a:xfrm>
            <a:off x="522360" y="199037"/>
            <a:ext cx="8080866" cy="86284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4500" b="0" strike="noStrike" spc="-1" dirty="0">
                <a:latin typeface="Times New Roman"/>
                <a:ea typeface="DejaVu Sans"/>
              </a:rPr>
              <a:t>Exercício</a:t>
            </a:r>
            <a:endParaRPr lang="pt-BR" sz="4500" b="0" strike="noStrike" spc="-1" dirty="0">
              <a:latin typeface="Arial"/>
            </a:endParaRPr>
          </a:p>
        </p:txBody>
      </p:sp>
      <p:sp>
        <p:nvSpPr>
          <p:cNvPr id="127" name="object 3_0">
            <a:extLst>
              <a:ext uri="{FF2B5EF4-FFF2-40B4-BE49-F238E27FC236}">
                <a16:creationId xmlns:a16="http://schemas.microsoft.com/office/drawing/2014/main" id="{E83DD50F-2A7A-5F78-9D9F-FC54A583B8F9}"/>
              </a:ext>
            </a:extLst>
          </p:cNvPr>
          <p:cNvSpPr/>
          <p:nvPr/>
        </p:nvSpPr>
        <p:spPr>
          <a:xfrm>
            <a:off x="451156" y="1366429"/>
            <a:ext cx="8452212" cy="441136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>
            <a:spAutoFit/>
          </a:bodyPr>
          <a:lstStyle/>
          <a:p>
            <a:pPr marL="529470" indent="-51435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AutoNum type="arabicPeriod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Crie uma nova pasta para um projeto</a:t>
            </a:r>
          </a:p>
          <a:p>
            <a:pPr marL="529470" indent="-51435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AutoNum type="arabicPeriod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Inicialize um repositório </a:t>
            </a:r>
            <a:r>
              <a:rPr lang="pt-BR" sz="2800" spc="-7" dirty="0" err="1">
                <a:latin typeface="Arial"/>
                <a:ea typeface="DejaVu Sans"/>
              </a:rPr>
              <a:t>git</a:t>
            </a:r>
            <a:endParaRPr lang="pt-BR" sz="2800" spc="-7" dirty="0">
              <a:latin typeface="Arial"/>
              <a:ea typeface="DejaVu Sans"/>
            </a:endParaRPr>
          </a:p>
          <a:p>
            <a:pPr marL="529470" indent="-51435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AutoNum type="arabicPeriod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Crie um novo arquivo - .c / .</a:t>
            </a:r>
            <a:r>
              <a:rPr lang="pt-BR" sz="2800" spc="-7" dirty="0" err="1">
                <a:latin typeface="Arial"/>
                <a:ea typeface="DejaVu Sans"/>
              </a:rPr>
              <a:t>html</a:t>
            </a:r>
            <a:r>
              <a:rPr lang="pt-BR" sz="2800" spc="-7" dirty="0">
                <a:latin typeface="Arial"/>
                <a:ea typeface="DejaVu Sans"/>
              </a:rPr>
              <a:t> / .</a:t>
            </a:r>
            <a:r>
              <a:rPr lang="pt-BR" sz="2800" spc="-7" dirty="0" err="1">
                <a:latin typeface="Arial"/>
                <a:ea typeface="DejaVu Sans"/>
              </a:rPr>
              <a:t>txt</a:t>
            </a:r>
            <a:r>
              <a:rPr lang="pt-BR" sz="2800" spc="-7" dirty="0">
                <a:latin typeface="Arial"/>
                <a:ea typeface="DejaVu Sans"/>
              </a:rPr>
              <a:t> / readme.md</a:t>
            </a:r>
            <a:endParaRPr lang="pt-BR" sz="2800" i="1" spc="-7" dirty="0">
              <a:latin typeface="Arial"/>
              <a:ea typeface="DejaVu Sans"/>
            </a:endParaRPr>
          </a:p>
          <a:p>
            <a:pPr marL="529470" indent="-51435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AutoNum type="arabicPeriod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Faça um </a:t>
            </a:r>
            <a:r>
              <a:rPr lang="pt-BR" sz="2800" i="1" spc="-7" dirty="0" err="1">
                <a:latin typeface="Arial"/>
                <a:ea typeface="DejaVu Sans"/>
              </a:rPr>
              <a:t>commit</a:t>
            </a:r>
            <a:r>
              <a:rPr lang="pt-BR" sz="2800" spc="-7" dirty="0">
                <a:latin typeface="Arial"/>
                <a:ea typeface="DejaVu Sans"/>
              </a:rPr>
              <a:t> do novo arquivo</a:t>
            </a:r>
          </a:p>
          <a:p>
            <a:pPr marL="529470" indent="-51435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AutoNum type="arabicPeriod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Crie uma nova Branch e adicione uma nova funcionalidade ou conteúdo ao arquivo</a:t>
            </a:r>
          </a:p>
          <a:p>
            <a:pPr marL="529470" indent="-51435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AutoNum type="arabicPeriod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Volte para Branch principal e mescle a nova Branch</a:t>
            </a:r>
          </a:p>
          <a:p>
            <a:pPr marL="529470" indent="-51435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AutoNum type="arabicPeriod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Verifique o histórico de </a:t>
            </a:r>
            <a:r>
              <a:rPr lang="pt-BR" sz="2800" i="1" spc="-7" dirty="0" err="1">
                <a:latin typeface="Arial"/>
                <a:ea typeface="DejaVu Sans"/>
              </a:rPr>
              <a:t>commits</a:t>
            </a:r>
            <a:r>
              <a:rPr lang="pt-BR" sz="2800" spc="-7" dirty="0">
                <a:latin typeface="Arial"/>
                <a:ea typeface="DejaVu Sans"/>
              </a:rPr>
              <a:t> (</a:t>
            </a:r>
            <a:r>
              <a:rPr lang="pt-BR" sz="2800" i="1" spc="-7" dirty="0">
                <a:latin typeface="Arial"/>
                <a:ea typeface="DejaVu Sans"/>
              </a:rPr>
              <a:t>$ </a:t>
            </a:r>
            <a:r>
              <a:rPr lang="pt-BR" sz="2800" i="1" spc="-7" dirty="0" err="1">
                <a:latin typeface="Arial"/>
                <a:ea typeface="DejaVu Sans"/>
              </a:rPr>
              <a:t>git</a:t>
            </a:r>
            <a:r>
              <a:rPr lang="pt-BR" sz="2800" i="1" spc="-7" dirty="0">
                <a:latin typeface="Arial"/>
                <a:ea typeface="DejaVu Sans"/>
              </a:rPr>
              <a:t> log</a:t>
            </a:r>
            <a:r>
              <a:rPr lang="pt-BR" sz="2800" spc="-7" dirty="0">
                <a:latin typeface="Arial"/>
                <a:ea typeface="DejaVu Sans"/>
              </a:rPr>
              <a:t>)</a:t>
            </a:r>
          </a:p>
          <a:p>
            <a:pPr marL="529470" indent="-51435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AutoNum type="arabicPeriod"/>
              <a:tabLst>
                <a:tab pos="345960" algn="l"/>
                <a:tab pos="346680" algn="l"/>
              </a:tabLst>
            </a:pPr>
            <a:endParaRPr lang="pt-BR" sz="2800" spc="-7" dirty="0">
              <a:latin typeface="Arial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998358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4BF23F7-07A9-B471-37B1-103B76E03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138" y="134479"/>
            <a:ext cx="4820323" cy="656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961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C62FD6-19DF-B1BA-0555-7527B2D7C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895" y="2226921"/>
            <a:ext cx="7750810" cy="2378757"/>
          </a:xfrm>
        </p:spPr>
        <p:txBody>
          <a:bodyPr>
            <a:normAutofit/>
          </a:bodyPr>
          <a:lstStyle/>
          <a:p>
            <a:r>
              <a:rPr lang="pt-BR" sz="8000" dirty="0"/>
              <a:t>GitHub</a:t>
            </a:r>
            <a:br>
              <a:rPr lang="pt-BR" sz="8000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1264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bject 2_0"/>
          <p:cNvSpPr/>
          <p:nvPr/>
        </p:nvSpPr>
        <p:spPr>
          <a:xfrm>
            <a:off x="522360" y="255600"/>
            <a:ext cx="5955480" cy="822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4500" spc="-1" dirty="0">
                <a:latin typeface="Times New Roman"/>
                <a:ea typeface="DejaVu Sans"/>
              </a:rPr>
              <a:t>GitHub</a:t>
            </a:r>
            <a:endParaRPr lang="pt-BR" sz="4500" b="0" strike="noStrike" spc="-1" dirty="0">
              <a:latin typeface="Arial"/>
            </a:endParaRPr>
          </a:p>
        </p:txBody>
      </p:sp>
      <p:sp>
        <p:nvSpPr>
          <p:cNvPr id="127" name="object 3_0"/>
          <p:cNvSpPr/>
          <p:nvPr/>
        </p:nvSpPr>
        <p:spPr>
          <a:xfrm>
            <a:off x="522360" y="1260000"/>
            <a:ext cx="7935480" cy="341365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400" spc="-7" dirty="0">
                <a:solidFill>
                  <a:srgbClr val="000000"/>
                </a:solidFill>
                <a:latin typeface="Arial"/>
                <a:ea typeface="DejaVu Sans"/>
              </a:rPr>
              <a:t>Plataforma web que hospeda códigos-fonte e arquivos com controle de versão usando o </a:t>
            </a:r>
            <a:r>
              <a:rPr lang="pt-BR" sz="2400" spc="-7" dirty="0" err="1">
                <a:solidFill>
                  <a:srgbClr val="000000"/>
                </a:solidFill>
                <a:latin typeface="Arial"/>
                <a:ea typeface="DejaVu Sans"/>
              </a:rPr>
              <a:t>Git</a:t>
            </a:r>
            <a:r>
              <a:rPr lang="pt-BR" sz="2400" spc="-7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endParaRPr lang="pt-BR" sz="2400" spc="-7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400" spc="-7" dirty="0">
                <a:solidFill>
                  <a:srgbClr val="000000"/>
                </a:solidFill>
                <a:latin typeface="Arial"/>
                <a:ea typeface="DejaVu Sans"/>
              </a:rPr>
              <a:t>Lançado em 2008 pela empresa GitHub, Inc.</a:t>
            </a: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endParaRPr lang="pt-BR" sz="2400" spc="-7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400" spc="-7" dirty="0">
                <a:solidFill>
                  <a:srgbClr val="000000"/>
                </a:solidFill>
                <a:latin typeface="Arial"/>
                <a:ea typeface="DejaVu Sans"/>
              </a:rPr>
              <a:t>Permite a colaboração em projetos privados compartilhados ou públicos.</a:t>
            </a: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endParaRPr lang="pt-BR" sz="2400" spc="-7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endParaRPr lang="pt-BR" sz="2400" spc="-7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040854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F2C42-8A67-50D1-2D2F-B8C1A9102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bject 2_0">
            <a:extLst>
              <a:ext uri="{FF2B5EF4-FFF2-40B4-BE49-F238E27FC236}">
                <a16:creationId xmlns:a16="http://schemas.microsoft.com/office/drawing/2014/main" id="{D7DA5D94-B0C2-281D-E264-0B80D0FA111E}"/>
              </a:ext>
            </a:extLst>
          </p:cNvPr>
          <p:cNvSpPr/>
          <p:nvPr/>
        </p:nvSpPr>
        <p:spPr>
          <a:xfrm>
            <a:off x="522360" y="255600"/>
            <a:ext cx="5955480" cy="822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4500" spc="-1" dirty="0">
                <a:latin typeface="Times New Roman"/>
                <a:ea typeface="DejaVu Sans"/>
              </a:rPr>
              <a:t>GitHub (Aula 2)</a:t>
            </a:r>
            <a:endParaRPr lang="pt-BR" sz="4500" b="0" strike="noStrike" spc="-1" dirty="0">
              <a:latin typeface="Arial"/>
            </a:endParaRPr>
          </a:p>
        </p:txBody>
      </p:sp>
      <p:sp>
        <p:nvSpPr>
          <p:cNvPr id="127" name="object 3_0">
            <a:extLst>
              <a:ext uri="{FF2B5EF4-FFF2-40B4-BE49-F238E27FC236}">
                <a16:creationId xmlns:a16="http://schemas.microsoft.com/office/drawing/2014/main" id="{2CABEA48-12AC-345C-FC18-81ABE976D381}"/>
              </a:ext>
            </a:extLst>
          </p:cNvPr>
          <p:cNvSpPr/>
          <p:nvPr/>
        </p:nvSpPr>
        <p:spPr>
          <a:xfrm>
            <a:off x="522360" y="1260000"/>
            <a:ext cx="7935480" cy="535008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400" spc="-7" dirty="0">
                <a:solidFill>
                  <a:srgbClr val="000000"/>
                </a:solidFill>
                <a:latin typeface="Arial"/>
                <a:ea typeface="DejaVu Sans"/>
              </a:rPr>
              <a:t>Apresentar a plataforma + </a:t>
            </a:r>
            <a:r>
              <a:rPr lang="pt-BR" sz="2400" spc="-7" dirty="0" err="1">
                <a:solidFill>
                  <a:srgbClr val="000000"/>
                </a:solidFill>
                <a:latin typeface="Arial"/>
                <a:ea typeface="DejaVu Sans"/>
              </a:rPr>
              <a:t>Atlassian</a:t>
            </a:r>
            <a:r>
              <a:rPr lang="pt-BR" sz="2400" spc="-7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400" spc="-7" dirty="0" err="1">
                <a:solidFill>
                  <a:srgbClr val="000000"/>
                </a:solidFill>
                <a:latin typeface="Arial"/>
                <a:ea typeface="DejaVu Sans"/>
              </a:rPr>
              <a:t>Cheat</a:t>
            </a:r>
            <a:r>
              <a:rPr lang="pt-BR" sz="2400" spc="-7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400" spc="-7" dirty="0" err="1">
                <a:solidFill>
                  <a:srgbClr val="000000"/>
                </a:solidFill>
                <a:latin typeface="Arial"/>
                <a:ea typeface="DejaVu Sans"/>
              </a:rPr>
              <a:t>Sheet</a:t>
            </a:r>
            <a:endParaRPr lang="pt-BR" sz="2400" spc="-7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929520" lvl="1" indent="-45720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400" spc="-7" dirty="0">
                <a:solidFill>
                  <a:srgbClr val="000000"/>
                </a:solidFill>
                <a:latin typeface="Arial"/>
                <a:ea typeface="DejaVu Sans"/>
              </a:rPr>
              <a:t>Mostrar Repositórios Exemplo</a:t>
            </a:r>
          </a:p>
          <a:p>
            <a:pPr marL="929520" lvl="1" indent="-45720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400" spc="-7" dirty="0">
                <a:solidFill>
                  <a:srgbClr val="000000"/>
                </a:solidFill>
                <a:latin typeface="Arial"/>
                <a:ea typeface="DejaVu Sans"/>
              </a:rPr>
              <a:t>Mostrar </a:t>
            </a:r>
            <a:r>
              <a:rPr lang="pt-BR" sz="2400" spc="-7" dirty="0" err="1">
                <a:solidFill>
                  <a:srgbClr val="000000"/>
                </a:solidFill>
                <a:latin typeface="Arial"/>
                <a:ea typeface="DejaVu Sans"/>
              </a:rPr>
              <a:t>Diffs</a:t>
            </a:r>
            <a:endParaRPr lang="pt-BR" sz="2400" spc="-7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929520" lvl="1" indent="-45720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endParaRPr lang="pt-BR" sz="2400" spc="-7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472320" indent="-45720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400" spc="-7" dirty="0">
                <a:solidFill>
                  <a:srgbClr val="000000"/>
                </a:solidFill>
                <a:latin typeface="Arial"/>
                <a:ea typeface="DejaVu Sans"/>
              </a:rPr>
              <a:t>Criar um Repositório Remoto</a:t>
            </a:r>
          </a:p>
          <a:p>
            <a:pPr marL="929520" lvl="1" indent="-45720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400" spc="-7" dirty="0">
                <a:solidFill>
                  <a:srgbClr val="000000"/>
                </a:solidFill>
                <a:latin typeface="Arial"/>
                <a:ea typeface="DejaVu Sans"/>
              </a:rPr>
              <a:t>Conectar local ao remoto</a:t>
            </a:r>
          </a:p>
          <a:p>
            <a:pPr marL="472320" lvl="1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endParaRPr lang="pt-BR" sz="2400" spc="-7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472320" indent="-45720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400" spc="-7" dirty="0">
                <a:solidFill>
                  <a:srgbClr val="000000"/>
                </a:solidFill>
                <a:latin typeface="Arial"/>
                <a:ea typeface="DejaVu Sans"/>
              </a:rPr>
              <a:t>Clonar um Repositório</a:t>
            </a:r>
          </a:p>
          <a:p>
            <a:pPr marL="472320" indent="-45720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endParaRPr lang="pt-BR" sz="2400" spc="-7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472320" indent="-45720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400" spc="-7" dirty="0" err="1">
                <a:solidFill>
                  <a:srgbClr val="000000"/>
                </a:solidFill>
                <a:latin typeface="Arial"/>
                <a:ea typeface="DejaVu Sans"/>
              </a:rPr>
              <a:t>Pull</a:t>
            </a:r>
            <a:r>
              <a:rPr lang="pt-BR" sz="2400" spc="-7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400" spc="-7" dirty="0" err="1">
                <a:solidFill>
                  <a:srgbClr val="000000"/>
                </a:solidFill>
                <a:latin typeface="Arial"/>
                <a:ea typeface="DejaVu Sans"/>
              </a:rPr>
              <a:t>Requests</a:t>
            </a:r>
            <a:endParaRPr lang="pt-BR" sz="2400" spc="-7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472320" indent="-45720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endParaRPr lang="pt-BR" sz="2400" spc="-7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472320" indent="-45720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400" spc="-7" dirty="0">
                <a:solidFill>
                  <a:srgbClr val="000000"/>
                </a:solidFill>
                <a:latin typeface="Arial"/>
                <a:ea typeface="DejaVu Sans"/>
              </a:rPr>
              <a:t>Gerenciamento de Conflitos</a:t>
            </a: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endParaRPr lang="pt-BR" sz="2400" spc="-7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400" spc="-7" dirty="0">
                <a:solidFill>
                  <a:srgbClr val="000000"/>
                </a:solidFill>
                <a:latin typeface="Arial"/>
                <a:ea typeface="DejaVu Sans"/>
              </a:rPr>
              <a:t>Extra: .</a:t>
            </a:r>
            <a:r>
              <a:rPr lang="pt-BR" sz="2400" spc="-7" dirty="0" err="1">
                <a:solidFill>
                  <a:srgbClr val="000000"/>
                </a:solidFill>
                <a:latin typeface="Arial"/>
                <a:ea typeface="DejaVu Sans"/>
              </a:rPr>
              <a:t>gitignore</a:t>
            </a:r>
            <a:endParaRPr lang="pt-BR" sz="2400" spc="-7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769760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bject 2_0"/>
          <p:cNvSpPr/>
          <p:nvPr/>
        </p:nvSpPr>
        <p:spPr>
          <a:xfrm>
            <a:off x="522359" y="255599"/>
            <a:ext cx="7972711" cy="14140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4500" spc="-1" dirty="0">
                <a:latin typeface="Times New Roman"/>
                <a:ea typeface="DejaVu Sans"/>
              </a:rPr>
              <a:t>Criando Repositório remoto no GitHub</a:t>
            </a:r>
            <a:endParaRPr lang="pt-BR" sz="4500" b="0" strike="noStrike" spc="-1" dirty="0">
              <a:latin typeface="Arial"/>
            </a:endParaRPr>
          </a:p>
        </p:txBody>
      </p:sp>
      <p:sp>
        <p:nvSpPr>
          <p:cNvPr id="127" name="object 3_0"/>
          <p:cNvSpPr/>
          <p:nvPr/>
        </p:nvSpPr>
        <p:spPr>
          <a:xfrm>
            <a:off x="621492" y="2019515"/>
            <a:ext cx="8329409" cy="401343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>
            <a:spAutoFit/>
          </a:bodyPr>
          <a:lstStyle/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 err="1">
                <a:latin typeface="Arial"/>
                <a:ea typeface="DejaVu Sans"/>
              </a:rPr>
              <a:t>Repositories</a:t>
            </a:r>
            <a:endParaRPr lang="pt-BR" sz="2800" spc="-7" dirty="0">
              <a:latin typeface="Arial"/>
              <a:ea typeface="DejaVu Sans"/>
            </a:endParaRP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endParaRPr lang="pt-BR" sz="2800" spc="-7" dirty="0">
              <a:latin typeface="Arial"/>
              <a:ea typeface="DejaVu Sans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9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1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"# Exemplo" &gt;&gt; README.md</a:t>
            </a:r>
            <a:endParaRPr lang="pt-BR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9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1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9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pt-BR" sz="1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9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1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9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1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README.md</a:t>
            </a:r>
            <a:endParaRPr lang="pt-BR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9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1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9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1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-m "</a:t>
            </a:r>
            <a:r>
              <a:rPr lang="pt-BR" sz="19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pt-BR" sz="1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9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1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9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19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9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pt-BR" sz="19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9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19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9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19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9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https://github.com/&lt;username&gt;/Exemplo.git</a:t>
            </a:r>
            <a:endParaRPr lang="pt-BR" sz="19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9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git</a:t>
            </a:r>
            <a:r>
              <a:rPr lang="pt-BR" sz="19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pt-BR" sz="19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push</a:t>
            </a:r>
            <a:r>
              <a:rPr lang="pt-BR" sz="19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-u </a:t>
            </a:r>
            <a:r>
              <a:rPr lang="pt-BR" sz="19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origin</a:t>
            </a:r>
            <a:r>
              <a:rPr lang="pt-BR" sz="19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master</a:t>
            </a:r>
            <a:endParaRPr lang="pt-BR" sz="1900" b="1" spc="-7" dirty="0">
              <a:effectLst/>
              <a:latin typeface="Arial"/>
              <a:ea typeface="DejaVu Sans"/>
            </a:endParaRP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endParaRPr lang="pt-BR" sz="2800" spc="-7" dirty="0">
              <a:latin typeface="Arial"/>
              <a:ea typeface="DejaVu Sans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2399C6A-8B23-C25A-D082-A4F2897C2105}"/>
              </a:ext>
            </a:extLst>
          </p:cNvPr>
          <p:cNvSpPr/>
          <p:nvPr/>
        </p:nvSpPr>
        <p:spPr>
          <a:xfrm>
            <a:off x="373626" y="4522838"/>
            <a:ext cx="6538451" cy="11602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5334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bject 2_0"/>
          <p:cNvSpPr/>
          <p:nvPr/>
        </p:nvSpPr>
        <p:spPr>
          <a:xfrm>
            <a:off x="522360" y="199037"/>
            <a:ext cx="8080866" cy="136429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4500" spc="-1" dirty="0">
                <a:latin typeface="Times New Roman"/>
                <a:ea typeface="DejaVu Sans"/>
              </a:rPr>
              <a:t>Criando Repositório remoto no GitHub</a:t>
            </a:r>
            <a:endParaRPr lang="pt-BR" sz="4500" b="0" strike="noStrike" spc="-1" dirty="0">
              <a:latin typeface="Arial"/>
            </a:endParaRPr>
          </a:p>
        </p:txBody>
      </p:sp>
      <p:sp>
        <p:nvSpPr>
          <p:cNvPr id="127" name="object 3_0"/>
          <p:cNvSpPr/>
          <p:nvPr/>
        </p:nvSpPr>
        <p:spPr>
          <a:xfrm>
            <a:off x="522360" y="1966195"/>
            <a:ext cx="8216287" cy="407793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>
            <a:spAutoFit/>
          </a:bodyPr>
          <a:lstStyle/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Após criar repositório “Exemplo” no </a:t>
            </a:r>
            <a:r>
              <a:rPr lang="pt-BR" sz="2800" spc="-7" dirty="0" err="1">
                <a:latin typeface="Arial"/>
                <a:ea typeface="DejaVu Sans"/>
              </a:rPr>
              <a:t>Github</a:t>
            </a:r>
            <a:r>
              <a:rPr lang="pt-BR" sz="2800" spc="-7" dirty="0">
                <a:latin typeface="Arial"/>
                <a:ea typeface="DejaVu Sans"/>
              </a:rPr>
              <a:t>: fazer o “</a:t>
            </a:r>
            <a:r>
              <a:rPr lang="pt-BR" sz="2800" spc="-7" dirty="0" err="1">
                <a:latin typeface="Arial"/>
                <a:ea typeface="DejaVu Sans"/>
              </a:rPr>
              <a:t>remote</a:t>
            </a:r>
            <a:r>
              <a:rPr lang="pt-BR" sz="2800" spc="-7" dirty="0">
                <a:latin typeface="Arial"/>
                <a:ea typeface="DejaVu Sans"/>
              </a:rPr>
              <a:t>” (conexão do repositório local com o do </a:t>
            </a:r>
            <a:r>
              <a:rPr lang="pt-BR" sz="2800" spc="-7" dirty="0" err="1">
                <a:latin typeface="Arial"/>
                <a:ea typeface="DejaVu Sans"/>
              </a:rPr>
              <a:t>github</a:t>
            </a:r>
            <a:r>
              <a:rPr lang="pt-BR" sz="2800" spc="-7" dirty="0">
                <a:latin typeface="Arial"/>
                <a:ea typeface="DejaVu Sans"/>
              </a:rPr>
              <a:t>, apelidado de “</a:t>
            </a:r>
            <a:r>
              <a:rPr lang="pt-BR" sz="2800" spc="-7" dirty="0" err="1">
                <a:latin typeface="Arial"/>
                <a:ea typeface="DejaVu Sans"/>
              </a:rPr>
              <a:t>origin</a:t>
            </a:r>
            <a:r>
              <a:rPr lang="pt-BR" sz="2800" spc="-7" dirty="0">
                <a:latin typeface="Arial"/>
                <a:ea typeface="DejaVu Sans"/>
              </a:rPr>
              <a:t>”):</a:t>
            </a: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4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 </a:t>
            </a:r>
            <a:r>
              <a:rPr lang="pt-BR" sz="24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git</a:t>
            </a:r>
            <a:r>
              <a:rPr lang="pt-BR" sz="24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</a:t>
            </a:r>
            <a:r>
              <a:rPr lang="pt-BR" sz="24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remote</a:t>
            </a:r>
            <a:r>
              <a:rPr lang="pt-BR" sz="24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</a:t>
            </a:r>
            <a:r>
              <a:rPr lang="pt-BR" sz="24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add</a:t>
            </a:r>
            <a:r>
              <a:rPr lang="pt-BR" sz="24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</a:t>
            </a:r>
            <a:r>
              <a:rPr lang="pt-BR" sz="24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origin</a:t>
            </a:r>
            <a:r>
              <a:rPr lang="pt-BR" sz="24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</a:t>
            </a:r>
            <a:r>
              <a:rPr lang="pt-BR" sz="24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  <a:hlinkClick r:id="rId2"/>
              </a:rPr>
              <a:t>https://github.com/&lt;username&gt;/Exemplo.git</a:t>
            </a:r>
            <a:endParaRPr lang="pt-BR" sz="2400" dirty="0">
              <a:solidFill>
                <a:srgbClr val="000000"/>
              </a:solidFill>
              <a:highlight>
                <a:srgbClr val="C0C0C0"/>
              </a:highlight>
              <a:latin typeface="Lucida Console" panose="020B0609040504020204" pitchFamily="49" charset="0"/>
            </a:endParaRP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endParaRPr lang="pt-BR" sz="2400" dirty="0">
              <a:solidFill>
                <a:srgbClr val="000000"/>
              </a:solidFill>
              <a:highlight>
                <a:srgbClr val="C0C0C0"/>
              </a:highlight>
              <a:latin typeface="Lucida Console" panose="020B0609040504020204" pitchFamily="49" charset="0"/>
            </a:endParaRP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endParaRPr lang="pt-BR" sz="2400" dirty="0">
              <a:solidFill>
                <a:srgbClr val="000000"/>
              </a:solidFill>
              <a:highlight>
                <a:srgbClr val="C0C0C0"/>
              </a:highlight>
              <a:latin typeface="Lucida Console" panose="020B0609040504020204" pitchFamily="49" charset="0"/>
            </a:endParaRP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“Empurrar” os arquivos do repositório local para o criado no </a:t>
            </a:r>
            <a:r>
              <a:rPr lang="pt-BR" sz="2800" spc="-7" dirty="0" err="1">
                <a:latin typeface="Arial"/>
                <a:ea typeface="DejaVu Sans"/>
              </a:rPr>
              <a:t>Github</a:t>
            </a:r>
            <a:r>
              <a:rPr lang="pt-BR" sz="2800" spc="-7" dirty="0">
                <a:latin typeface="Arial"/>
                <a:ea typeface="DejaVu Sans"/>
              </a:rPr>
              <a:t> (“</a:t>
            </a:r>
            <a:r>
              <a:rPr lang="pt-BR" sz="2800" spc="-7" dirty="0" err="1">
                <a:latin typeface="Arial"/>
                <a:ea typeface="DejaVu Sans"/>
              </a:rPr>
              <a:t>origin</a:t>
            </a:r>
            <a:r>
              <a:rPr lang="pt-BR" sz="2800" spc="-7" dirty="0">
                <a:latin typeface="Arial"/>
                <a:ea typeface="DejaVu Sans"/>
              </a:rPr>
              <a:t>”)</a:t>
            </a: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4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</a:t>
            </a:r>
            <a:r>
              <a:rPr lang="pt-BR" sz="24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git</a:t>
            </a:r>
            <a:r>
              <a:rPr lang="pt-BR" sz="24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</a:t>
            </a:r>
            <a:r>
              <a:rPr lang="pt-BR" sz="24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push</a:t>
            </a:r>
            <a:r>
              <a:rPr lang="pt-BR" sz="24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-u </a:t>
            </a:r>
            <a:r>
              <a:rPr lang="pt-BR" sz="24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origin</a:t>
            </a:r>
            <a:r>
              <a:rPr lang="pt-BR" sz="24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master</a:t>
            </a:r>
          </a:p>
        </p:txBody>
      </p:sp>
    </p:spTree>
    <p:extLst>
      <p:ext uri="{BB962C8B-B14F-4D97-AF65-F5344CB8AC3E}">
        <p14:creationId xmlns:p14="http://schemas.microsoft.com/office/powerpoint/2010/main" val="24166973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bject 2_0"/>
          <p:cNvSpPr/>
          <p:nvPr/>
        </p:nvSpPr>
        <p:spPr>
          <a:xfrm>
            <a:off x="522360" y="199037"/>
            <a:ext cx="8080866" cy="135445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4500" spc="-1" dirty="0">
                <a:latin typeface="Times New Roman"/>
                <a:ea typeface="DejaVu Sans"/>
              </a:rPr>
              <a:t>Criando Repositório remoto no GitHub</a:t>
            </a:r>
            <a:endParaRPr lang="pt-BR" sz="4500" b="0" strike="noStrike" spc="-1" dirty="0">
              <a:latin typeface="Arial"/>
            </a:endParaRPr>
          </a:p>
        </p:txBody>
      </p:sp>
      <p:sp>
        <p:nvSpPr>
          <p:cNvPr id="127" name="object 3_0"/>
          <p:cNvSpPr/>
          <p:nvPr/>
        </p:nvSpPr>
        <p:spPr>
          <a:xfrm>
            <a:off x="522360" y="1966195"/>
            <a:ext cx="8216287" cy="381889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>
            <a:spAutoFit/>
          </a:bodyPr>
          <a:lstStyle/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Para novos repositórios no </a:t>
            </a:r>
            <a:r>
              <a:rPr lang="pt-BR" sz="2800" spc="-7" dirty="0" err="1">
                <a:latin typeface="Arial"/>
                <a:ea typeface="DejaVu Sans"/>
              </a:rPr>
              <a:t>Github</a:t>
            </a:r>
            <a:r>
              <a:rPr lang="pt-BR" sz="2800" spc="-7" dirty="0">
                <a:latin typeface="Arial"/>
                <a:ea typeface="DejaVu Sans"/>
              </a:rPr>
              <a:t>, deve-se criar sempre um novo apelido para a URL do repositório</a:t>
            </a: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endParaRPr lang="pt-BR" sz="2800" spc="-7" dirty="0">
              <a:latin typeface="Arial"/>
              <a:ea typeface="DejaVu Sans"/>
            </a:endParaRP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Para remover uma URL remota de um repositório utilizado anteriormente, utilizar o comando:</a:t>
            </a: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4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 </a:t>
            </a:r>
            <a:r>
              <a:rPr lang="pt-BR" sz="24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git</a:t>
            </a:r>
            <a:r>
              <a:rPr lang="pt-BR" sz="24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</a:t>
            </a:r>
            <a:r>
              <a:rPr lang="pt-BR" sz="24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remote</a:t>
            </a:r>
            <a:r>
              <a:rPr lang="pt-BR" sz="24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</a:t>
            </a:r>
            <a:r>
              <a:rPr lang="pt-BR" sz="24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rm</a:t>
            </a:r>
            <a:r>
              <a:rPr lang="pt-BR" sz="24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</a:t>
            </a:r>
            <a:r>
              <a:rPr lang="pt-BR" sz="24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origin</a:t>
            </a:r>
            <a:endParaRPr lang="pt-BR" sz="2400" dirty="0">
              <a:solidFill>
                <a:srgbClr val="000000"/>
              </a:solidFill>
              <a:highlight>
                <a:srgbClr val="C0C0C0"/>
              </a:highlight>
              <a:latin typeface="Lucida Console" panose="020B0609040504020204" pitchFamily="49" charset="0"/>
            </a:endParaRP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endParaRPr lang="pt-BR" sz="2400" dirty="0">
              <a:solidFill>
                <a:srgbClr val="000000"/>
              </a:solidFill>
              <a:highlight>
                <a:srgbClr val="C0C0C0"/>
              </a:highlight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2365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bject 2_0"/>
          <p:cNvSpPr/>
          <p:nvPr/>
        </p:nvSpPr>
        <p:spPr>
          <a:xfrm>
            <a:off x="522359" y="255600"/>
            <a:ext cx="7972711" cy="822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4500" spc="-1" dirty="0" err="1">
                <a:latin typeface="Times New Roman"/>
                <a:ea typeface="DejaVu Sans"/>
              </a:rPr>
              <a:t>Git</a:t>
            </a:r>
            <a:r>
              <a:rPr lang="pt-BR" sz="4500" spc="-1" dirty="0">
                <a:latin typeface="Times New Roman"/>
                <a:ea typeface="DejaVu Sans"/>
              </a:rPr>
              <a:t> Workflow</a:t>
            </a:r>
            <a:endParaRPr lang="pt-BR" sz="4500" b="0" strike="noStrike" spc="-1" dirty="0">
              <a:latin typeface="Arial"/>
            </a:endParaRPr>
          </a:p>
        </p:txBody>
      </p:sp>
      <p:sp>
        <p:nvSpPr>
          <p:cNvPr id="127" name="object 3_0"/>
          <p:cNvSpPr/>
          <p:nvPr/>
        </p:nvSpPr>
        <p:spPr>
          <a:xfrm>
            <a:off x="621492" y="2019515"/>
            <a:ext cx="8329409" cy="30186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>
            <a:spAutoFit/>
          </a:bodyPr>
          <a:lstStyle/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3200" spc="-7" dirty="0">
                <a:latin typeface="Arial"/>
                <a:ea typeface="DejaVu Sans"/>
              </a:rPr>
              <a:t>Basicamente o trabalho consiste em:</a:t>
            </a:r>
          </a:p>
          <a:p>
            <a:pPr marL="929520" lvl="1" indent="-45720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3200" spc="-7" dirty="0">
                <a:latin typeface="Arial"/>
                <a:ea typeface="DejaVu Sans"/>
              </a:rPr>
              <a:t>Editar</a:t>
            </a:r>
          </a:p>
          <a:p>
            <a:pPr marL="929520" lvl="1" indent="-45720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3200" b="1" spc="-7" dirty="0">
                <a:latin typeface="Arial"/>
                <a:ea typeface="DejaVu Sans"/>
              </a:rPr>
              <a:t>Adicionar</a:t>
            </a:r>
            <a:r>
              <a:rPr lang="pt-BR" sz="3200" spc="-7" dirty="0">
                <a:latin typeface="Arial"/>
                <a:ea typeface="DejaVu Sans"/>
              </a:rPr>
              <a:t> (</a:t>
            </a:r>
            <a:r>
              <a:rPr lang="pt-BR" sz="3200" i="1" spc="-7" dirty="0" err="1">
                <a:latin typeface="Arial"/>
                <a:ea typeface="DejaVu Sans"/>
              </a:rPr>
              <a:t>add</a:t>
            </a:r>
            <a:r>
              <a:rPr lang="pt-BR" sz="3200" spc="-7" dirty="0">
                <a:latin typeface="Arial"/>
                <a:ea typeface="DejaVu Sans"/>
              </a:rPr>
              <a:t>) ao </a:t>
            </a:r>
            <a:r>
              <a:rPr lang="pt-BR" sz="3200" spc="-7" dirty="0" err="1">
                <a:latin typeface="Arial"/>
                <a:ea typeface="DejaVu Sans"/>
              </a:rPr>
              <a:t>stage</a:t>
            </a:r>
            <a:endParaRPr lang="pt-BR" sz="3200" spc="-7" dirty="0">
              <a:latin typeface="Arial"/>
              <a:ea typeface="DejaVu Sans"/>
            </a:endParaRPr>
          </a:p>
          <a:p>
            <a:pPr marL="929520" lvl="1" indent="-45720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3200" b="1" spc="-7" dirty="0" err="1">
                <a:latin typeface="Arial"/>
                <a:ea typeface="DejaVu Sans"/>
              </a:rPr>
              <a:t>Commitar</a:t>
            </a:r>
            <a:r>
              <a:rPr lang="pt-BR" sz="3200" b="1" spc="-7" dirty="0">
                <a:latin typeface="Arial"/>
                <a:ea typeface="DejaVu Sans"/>
              </a:rPr>
              <a:t> </a:t>
            </a:r>
            <a:r>
              <a:rPr lang="pt-BR" sz="3200" spc="-7" dirty="0">
                <a:latin typeface="Arial"/>
                <a:ea typeface="DejaVu Sans"/>
              </a:rPr>
              <a:t>(</a:t>
            </a:r>
            <a:r>
              <a:rPr lang="pt-BR" sz="3200" i="1" spc="-7" dirty="0" err="1">
                <a:latin typeface="Arial"/>
                <a:ea typeface="DejaVu Sans"/>
              </a:rPr>
              <a:t>commit</a:t>
            </a:r>
            <a:r>
              <a:rPr lang="pt-BR" sz="3200" spc="-7" dirty="0">
                <a:latin typeface="Arial"/>
                <a:ea typeface="DejaVu Sans"/>
              </a:rPr>
              <a:t>)</a:t>
            </a:r>
          </a:p>
          <a:p>
            <a:pPr marL="929520" lvl="1" indent="-45720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3200" b="1" spc="-7" dirty="0">
                <a:latin typeface="Arial"/>
                <a:ea typeface="DejaVu Sans"/>
              </a:rPr>
              <a:t>Sincronizar/Empurrar</a:t>
            </a:r>
            <a:r>
              <a:rPr lang="pt-BR" sz="3200" spc="-7" dirty="0">
                <a:latin typeface="Arial"/>
                <a:ea typeface="DejaVu Sans"/>
              </a:rPr>
              <a:t> (</a:t>
            </a:r>
            <a:r>
              <a:rPr lang="pt-BR" sz="3200" i="1" spc="-7" dirty="0" err="1">
                <a:latin typeface="Arial"/>
                <a:ea typeface="DejaVu Sans"/>
              </a:rPr>
              <a:t>push</a:t>
            </a:r>
            <a:r>
              <a:rPr lang="pt-BR" sz="3200" spc="-7" dirty="0">
                <a:latin typeface="Arial"/>
                <a:ea typeface="DejaVu Sans"/>
              </a:rPr>
              <a:t>) para o repositório remoto</a:t>
            </a:r>
          </a:p>
        </p:txBody>
      </p:sp>
    </p:spTree>
    <p:extLst>
      <p:ext uri="{BB962C8B-B14F-4D97-AF65-F5344CB8AC3E}">
        <p14:creationId xmlns:p14="http://schemas.microsoft.com/office/powerpoint/2010/main" val="751480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bject 2_0"/>
          <p:cNvSpPr/>
          <p:nvPr/>
        </p:nvSpPr>
        <p:spPr>
          <a:xfrm>
            <a:off x="522360" y="199038"/>
            <a:ext cx="8080866" cy="91200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4500" spc="-1" dirty="0">
                <a:latin typeface="Times New Roman"/>
                <a:ea typeface="DejaVu Sans"/>
              </a:rPr>
              <a:t>Clonando Repositório do GitHub</a:t>
            </a:r>
            <a:endParaRPr lang="pt-BR" sz="4500" b="0" strike="noStrike" spc="-1" dirty="0">
              <a:latin typeface="Arial"/>
            </a:endParaRPr>
          </a:p>
        </p:txBody>
      </p:sp>
      <p:sp>
        <p:nvSpPr>
          <p:cNvPr id="127" name="object 3_0"/>
          <p:cNvSpPr/>
          <p:nvPr/>
        </p:nvSpPr>
        <p:spPr>
          <a:xfrm>
            <a:off x="522360" y="1966195"/>
            <a:ext cx="8216287" cy="341365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>
            <a:spAutoFit/>
          </a:bodyPr>
          <a:lstStyle/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Para baixar um repositório remoto do </a:t>
            </a:r>
            <a:r>
              <a:rPr lang="pt-BR" sz="2800" spc="-7" dirty="0" err="1">
                <a:latin typeface="Arial"/>
                <a:ea typeface="DejaVu Sans"/>
              </a:rPr>
              <a:t>Github</a:t>
            </a:r>
            <a:r>
              <a:rPr lang="pt-BR" sz="2800" spc="-7" dirty="0">
                <a:latin typeface="Arial"/>
                <a:ea typeface="DejaVu Sans"/>
              </a:rPr>
              <a:t> para sua máquina local:</a:t>
            </a: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endParaRPr lang="pt-BR" sz="2800" spc="-7" dirty="0">
              <a:latin typeface="Arial"/>
              <a:ea typeface="DejaVu Sans"/>
            </a:endParaRPr>
          </a:p>
          <a:p>
            <a:pPr marL="929520" lvl="1" indent="-45720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Criar uma nova pasta local na máquina</a:t>
            </a:r>
          </a:p>
          <a:p>
            <a:pPr marL="929520" lvl="1" indent="-45720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Pelo </a:t>
            </a:r>
            <a:r>
              <a:rPr lang="pt-BR" sz="2800" spc="-7" dirty="0" err="1">
                <a:latin typeface="Arial"/>
                <a:ea typeface="DejaVu Sans"/>
              </a:rPr>
              <a:t>Git</a:t>
            </a:r>
            <a:r>
              <a:rPr lang="pt-BR" sz="2800" spc="-7" dirty="0">
                <a:latin typeface="Arial"/>
                <a:ea typeface="DejaVu Sans"/>
              </a:rPr>
              <a:t> </a:t>
            </a:r>
            <a:r>
              <a:rPr lang="pt-BR" sz="2800" spc="-7" dirty="0" err="1">
                <a:latin typeface="Arial"/>
                <a:ea typeface="DejaVu Sans"/>
              </a:rPr>
              <a:t>Bash</a:t>
            </a:r>
            <a:r>
              <a:rPr lang="pt-BR" sz="2800" spc="-7" dirty="0">
                <a:latin typeface="Arial"/>
                <a:ea typeface="DejaVu Sans"/>
              </a:rPr>
              <a:t> caminhar até a pasta e digitar:</a:t>
            </a: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			</a:t>
            </a:r>
            <a:r>
              <a:rPr lang="pt-BR" sz="24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 </a:t>
            </a:r>
            <a:r>
              <a:rPr lang="pt-BR" sz="24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git</a:t>
            </a:r>
            <a:r>
              <a:rPr lang="pt-BR" sz="24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clone &lt;URL&gt;</a:t>
            </a: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endParaRPr lang="pt-BR" sz="2400" dirty="0">
              <a:solidFill>
                <a:srgbClr val="000000"/>
              </a:solidFill>
              <a:highlight>
                <a:srgbClr val="C0C0C0"/>
              </a:highlight>
              <a:latin typeface="Lucida Console" panose="020B0609040504020204" pitchFamily="49" charset="0"/>
            </a:endParaRPr>
          </a:p>
          <a:p>
            <a:pPr marL="929520" lvl="1" indent="-45720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Já vem com o </a:t>
            </a:r>
            <a:r>
              <a:rPr lang="pt-BR" sz="2800" spc="-7" dirty="0" err="1">
                <a:latin typeface="Arial"/>
                <a:ea typeface="DejaVu Sans"/>
              </a:rPr>
              <a:t>remote</a:t>
            </a:r>
            <a:r>
              <a:rPr lang="pt-BR" sz="2800" spc="-7" dirty="0">
                <a:latin typeface="Arial"/>
                <a:ea typeface="DejaVu Sans"/>
              </a:rPr>
              <a:t> configurado</a:t>
            </a:r>
          </a:p>
        </p:txBody>
      </p:sp>
    </p:spTree>
    <p:extLst>
      <p:ext uri="{BB962C8B-B14F-4D97-AF65-F5344CB8AC3E}">
        <p14:creationId xmlns:p14="http://schemas.microsoft.com/office/powerpoint/2010/main" val="19657197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bject 2_0"/>
          <p:cNvSpPr/>
          <p:nvPr/>
        </p:nvSpPr>
        <p:spPr>
          <a:xfrm>
            <a:off x="522360" y="199037"/>
            <a:ext cx="8080866" cy="135445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4500" spc="-1" dirty="0">
                <a:latin typeface="Times New Roman"/>
                <a:ea typeface="DejaVu Sans"/>
              </a:rPr>
              <a:t>Baixar as atualizações do repositório remoto</a:t>
            </a:r>
            <a:endParaRPr lang="pt-BR" sz="4500" b="0" strike="noStrike" spc="-1" dirty="0">
              <a:latin typeface="Arial"/>
            </a:endParaRPr>
          </a:p>
        </p:txBody>
      </p:sp>
      <p:sp>
        <p:nvSpPr>
          <p:cNvPr id="127" name="object 3_0"/>
          <p:cNvSpPr/>
          <p:nvPr/>
        </p:nvSpPr>
        <p:spPr>
          <a:xfrm>
            <a:off x="522360" y="1966195"/>
            <a:ext cx="8216287" cy="42626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>
            <a:spAutoFit/>
          </a:bodyPr>
          <a:lstStyle/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Em um projeto em equipe, caso seu colega tenha feito atualizações (</a:t>
            </a:r>
            <a:r>
              <a:rPr lang="pt-BR" sz="2800" spc="-7" dirty="0" err="1">
                <a:latin typeface="Arial"/>
                <a:ea typeface="DejaVu Sans"/>
              </a:rPr>
              <a:t>commits</a:t>
            </a:r>
            <a:r>
              <a:rPr lang="pt-BR" sz="2800" spc="-7" dirty="0">
                <a:latin typeface="Arial"/>
                <a:ea typeface="DejaVu Sans"/>
              </a:rPr>
              <a:t>) no repositório remoto, para você “puxar” essas atualizações:</a:t>
            </a: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endParaRPr lang="pt-BR" sz="2800" spc="-7" dirty="0">
              <a:latin typeface="Arial"/>
              <a:ea typeface="DejaVu Sans"/>
            </a:endParaRP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			</a:t>
            </a:r>
            <a:r>
              <a:rPr lang="pt-BR" sz="24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 </a:t>
            </a:r>
            <a:r>
              <a:rPr lang="pt-BR" sz="24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git</a:t>
            </a:r>
            <a:r>
              <a:rPr lang="pt-BR" sz="24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</a:t>
            </a:r>
            <a:r>
              <a:rPr lang="pt-BR" sz="24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pull</a:t>
            </a:r>
            <a:endParaRPr lang="pt-BR" sz="2400" dirty="0">
              <a:solidFill>
                <a:srgbClr val="000000"/>
              </a:solidFill>
              <a:highlight>
                <a:srgbClr val="C0C0C0"/>
              </a:highlight>
              <a:latin typeface="Lucida Console" panose="020B0609040504020204" pitchFamily="49" charset="0"/>
            </a:endParaRP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endParaRPr lang="pt-BR" sz="2400" dirty="0">
              <a:solidFill>
                <a:srgbClr val="000000"/>
              </a:solidFill>
              <a:highlight>
                <a:srgbClr val="C0C0C0"/>
              </a:highlight>
              <a:latin typeface="Lucida Console" panose="020B0609040504020204" pitchFamily="49" charset="0"/>
            </a:endParaRPr>
          </a:p>
          <a:p>
            <a:pPr marL="929520" lvl="1" indent="-45720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Baixa as atualizações do repositório remoto para a sua máquina</a:t>
            </a:r>
          </a:p>
          <a:p>
            <a:pPr marL="929520" lvl="1" indent="-45720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Mantém o repositório sincronizado com os últimos </a:t>
            </a:r>
            <a:r>
              <a:rPr lang="pt-BR" sz="2800" spc="-7" dirty="0" err="1">
                <a:latin typeface="Arial"/>
                <a:ea typeface="DejaVu Sans"/>
              </a:rPr>
              <a:t>commits</a:t>
            </a:r>
            <a:r>
              <a:rPr lang="pt-BR" sz="2800" spc="-7" dirty="0">
                <a:latin typeface="Arial"/>
                <a:ea typeface="DejaVu Sans"/>
              </a:rPr>
              <a:t> de uma </a:t>
            </a:r>
            <a:r>
              <a:rPr lang="pt-BR" sz="2800" spc="-7" dirty="0" err="1">
                <a:latin typeface="Arial"/>
                <a:ea typeface="DejaVu Sans"/>
              </a:rPr>
              <a:t>branch</a:t>
            </a:r>
            <a:endParaRPr lang="pt-BR" sz="2800" spc="-7" dirty="0">
              <a:latin typeface="Arial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6822201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bject 2_0"/>
          <p:cNvSpPr/>
          <p:nvPr/>
        </p:nvSpPr>
        <p:spPr>
          <a:xfrm>
            <a:off x="522360" y="199037"/>
            <a:ext cx="8080866" cy="135445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4500" spc="-1" dirty="0">
                <a:latin typeface="Times New Roman"/>
                <a:ea typeface="DejaVu Sans"/>
              </a:rPr>
              <a:t>Adicionando colaboradores</a:t>
            </a:r>
            <a:endParaRPr lang="pt-BR" sz="4500" b="0" strike="noStrike" spc="-1" dirty="0">
              <a:latin typeface="Arial"/>
            </a:endParaRPr>
          </a:p>
        </p:txBody>
      </p:sp>
      <p:sp>
        <p:nvSpPr>
          <p:cNvPr id="127" name="object 3_0"/>
          <p:cNvSpPr/>
          <p:nvPr/>
        </p:nvSpPr>
        <p:spPr>
          <a:xfrm>
            <a:off x="515374" y="1109835"/>
            <a:ext cx="8216287" cy="88732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>
            <a:spAutoFit/>
          </a:bodyPr>
          <a:lstStyle/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Dentro do repositório do </a:t>
            </a:r>
            <a:r>
              <a:rPr lang="pt-BR" sz="2800" spc="-7" dirty="0" err="1">
                <a:latin typeface="Arial"/>
                <a:ea typeface="DejaVu Sans"/>
              </a:rPr>
              <a:t>Github</a:t>
            </a:r>
            <a:r>
              <a:rPr lang="pt-BR" sz="2800" spc="-7" dirty="0">
                <a:latin typeface="Arial"/>
                <a:ea typeface="DejaVu Sans"/>
              </a:rPr>
              <a:t>:</a:t>
            </a: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Settings =&gt; </a:t>
            </a:r>
            <a:r>
              <a:rPr lang="pt-BR" sz="2800" spc="-7" dirty="0" err="1">
                <a:latin typeface="Arial"/>
                <a:ea typeface="DejaVu Sans"/>
              </a:rPr>
              <a:t>Collaborators</a:t>
            </a:r>
            <a:r>
              <a:rPr lang="pt-BR" sz="2800" spc="-7" dirty="0">
                <a:latin typeface="Arial"/>
                <a:ea typeface="DejaVu Sans"/>
              </a:rPr>
              <a:t> =&gt; </a:t>
            </a:r>
            <a:r>
              <a:rPr lang="pt-BR" sz="2800" spc="-7" dirty="0" err="1">
                <a:latin typeface="Arial"/>
                <a:ea typeface="DejaVu Sans"/>
              </a:rPr>
              <a:t>Add</a:t>
            </a:r>
            <a:r>
              <a:rPr lang="pt-BR" sz="2800" spc="-7" dirty="0">
                <a:latin typeface="Arial"/>
                <a:ea typeface="DejaVu Sans"/>
              </a:rPr>
              <a:t> </a:t>
            </a:r>
            <a:r>
              <a:rPr lang="pt-BR" sz="2800" spc="-7" dirty="0" err="1">
                <a:latin typeface="Arial"/>
                <a:ea typeface="DejaVu Sans"/>
              </a:rPr>
              <a:t>people</a:t>
            </a:r>
            <a:endParaRPr lang="pt-BR" sz="2800" spc="-7" dirty="0">
              <a:latin typeface="Arial"/>
              <a:ea typeface="DejaVu San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9D33009-448E-2064-65CA-BA2920D3E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22" y="2112124"/>
            <a:ext cx="8020790" cy="452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449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bject 2_0"/>
          <p:cNvSpPr/>
          <p:nvPr/>
        </p:nvSpPr>
        <p:spPr>
          <a:xfrm>
            <a:off x="522360" y="255600"/>
            <a:ext cx="5955480" cy="822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4500" spc="-1" dirty="0" err="1">
                <a:latin typeface="Times New Roman"/>
                <a:ea typeface="DejaVu Sans"/>
              </a:rPr>
              <a:t>Git</a:t>
            </a:r>
            <a:endParaRPr lang="pt-BR" sz="4500" b="0" strike="noStrike" spc="-1" dirty="0">
              <a:latin typeface="Arial"/>
            </a:endParaRPr>
          </a:p>
        </p:txBody>
      </p:sp>
      <p:sp>
        <p:nvSpPr>
          <p:cNvPr id="127" name="object 3_0"/>
          <p:cNvSpPr/>
          <p:nvPr/>
        </p:nvSpPr>
        <p:spPr>
          <a:xfrm>
            <a:off x="522360" y="1260000"/>
            <a:ext cx="7935480" cy="489098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400" spc="-7" dirty="0" err="1">
                <a:solidFill>
                  <a:srgbClr val="000000"/>
                </a:solidFill>
                <a:latin typeface="Arial"/>
                <a:ea typeface="DejaVu Sans"/>
              </a:rPr>
              <a:t>Git</a:t>
            </a:r>
            <a:r>
              <a:rPr lang="pt-BR" sz="2400" spc="-7" dirty="0">
                <a:solidFill>
                  <a:srgbClr val="000000"/>
                </a:solidFill>
                <a:latin typeface="Arial"/>
                <a:ea typeface="DejaVu Sans"/>
              </a:rPr>
              <a:t> é um sistema de controle de versão de arquivos, via linha de comando</a:t>
            </a: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endParaRPr lang="pt-BR" sz="2400" spc="-7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400" spc="-7" dirty="0">
                <a:solidFill>
                  <a:srgbClr val="000000"/>
                </a:solidFill>
                <a:latin typeface="Arial"/>
                <a:ea typeface="DejaVu Sans"/>
              </a:rPr>
              <a:t>Criado em 2005 por Linus Torvalds, criador do Linux, que estava descontente com o </a:t>
            </a:r>
            <a:r>
              <a:rPr lang="pt-BR" sz="2400" spc="-7" dirty="0" err="1">
                <a:solidFill>
                  <a:srgbClr val="000000"/>
                </a:solidFill>
                <a:latin typeface="Arial"/>
                <a:ea typeface="DejaVu Sans"/>
              </a:rPr>
              <a:t>BitKeeper</a:t>
            </a:r>
            <a:r>
              <a:rPr lang="pt-BR" sz="2400" spc="-7" dirty="0">
                <a:solidFill>
                  <a:srgbClr val="000000"/>
                </a:solidFill>
                <a:latin typeface="Arial"/>
                <a:ea typeface="DejaVu Sans"/>
              </a:rPr>
              <a:t> (sistema de controle de versão utilizado no desenvolvimento do kernel do Linux)</a:t>
            </a: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endParaRPr lang="pt-BR" sz="2400" spc="-7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400" spc="-7" dirty="0">
                <a:solidFill>
                  <a:srgbClr val="000000"/>
                </a:solidFill>
                <a:latin typeface="Arial"/>
                <a:ea typeface="DejaVu Sans"/>
              </a:rPr>
              <a:t>Diversas pessoas podem contribuir simultaneamente no mesmo arquivo</a:t>
            </a: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endParaRPr lang="pt-BR" sz="2400" spc="-7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472320" indent="-45720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400" spc="-7" dirty="0">
                <a:solidFill>
                  <a:srgbClr val="000000"/>
                </a:solidFill>
                <a:latin typeface="Arial"/>
                <a:ea typeface="DejaVu Sans"/>
              </a:rPr>
              <a:t>Existem ferramentas gráficas para gerenciar projetos </a:t>
            </a:r>
            <a:r>
              <a:rPr lang="pt-BR" sz="2400" spc="-7" dirty="0" err="1">
                <a:solidFill>
                  <a:srgbClr val="000000"/>
                </a:solidFill>
                <a:latin typeface="Arial"/>
                <a:ea typeface="DejaVu Sans"/>
              </a:rPr>
              <a:t>versionados</a:t>
            </a:r>
            <a:r>
              <a:rPr lang="pt-BR" sz="2400" spc="-7" dirty="0">
                <a:solidFill>
                  <a:srgbClr val="000000"/>
                </a:solidFill>
                <a:latin typeface="Arial"/>
                <a:ea typeface="DejaVu Sans"/>
              </a:rPr>
              <a:t> com </a:t>
            </a:r>
            <a:r>
              <a:rPr lang="pt-BR" sz="2400" spc="-7" dirty="0" err="1">
                <a:solidFill>
                  <a:srgbClr val="000000"/>
                </a:solidFill>
                <a:latin typeface="Arial"/>
                <a:ea typeface="DejaVu Sans"/>
              </a:rPr>
              <a:t>Git</a:t>
            </a:r>
            <a:r>
              <a:rPr lang="pt-BR" sz="2400" spc="-7" dirty="0">
                <a:solidFill>
                  <a:srgbClr val="000000"/>
                </a:solidFill>
                <a:latin typeface="Arial"/>
                <a:ea typeface="DejaVu Sans"/>
              </a:rPr>
              <a:t> (</a:t>
            </a:r>
            <a:r>
              <a:rPr lang="pt-BR" sz="2400" spc="-7" dirty="0" err="1">
                <a:solidFill>
                  <a:srgbClr val="000000"/>
                </a:solidFill>
                <a:latin typeface="Arial"/>
                <a:ea typeface="DejaVu Sans"/>
              </a:rPr>
              <a:t>Ex</a:t>
            </a:r>
            <a:r>
              <a:rPr lang="pt-BR" sz="2400" spc="-7" dirty="0">
                <a:solidFill>
                  <a:srgbClr val="000000"/>
                </a:solidFill>
                <a:latin typeface="Arial"/>
                <a:ea typeface="DejaVu Sans"/>
              </a:rPr>
              <a:t>: GitHub Desktop)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17E78-9E18-C56E-A832-578DC0C406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329A9D-7525-8C38-141F-703A4CEC7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895" y="2226921"/>
            <a:ext cx="7750810" cy="2378757"/>
          </a:xfrm>
        </p:spPr>
        <p:txBody>
          <a:bodyPr>
            <a:normAutofit/>
          </a:bodyPr>
          <a:lstStyle/>
          <a:p>
            <a:r>
              <a:rPr lang="pt-BR" sz="8000" dirty="0" err="1"/>
              <a:t>Pull</a:t>
            </a:r>
            <a:r>
              <a:rPr lang="pt-BR" sz="8000" dirty="0"/>
              <a:t> </a:t>
            </a:r>
            <a:r>
              <a:rPr lang="pt-BR" sz="8000" dirty="0" err="1"/>
              <a:t>Requests</a:t>
            </a:r>
            <a:r>
              <a:rPr lang="pt-BR" sz="8000" dirty="0"/>
              <a:t> (PR)</a:t>
            </a:r>
            <a:br>
              <a:rPr lang="pt-BR" sz="8000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89912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ight try rejecting it sometimes : r/ProgrammerHumor">
            <a:extLst>
              <a:ext uri="{FF2B5EF4-FFF2-40B4-BE49-F238E27FC236}">
                <a16:creationId xmlns:a16="http://schemas.microsoft.com/office/drawing/2014/main" id="{F9906F4F-65F0-072C-6C89-9A59C86E6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" y="0"/>
            <a:ext cx="7446963" cy="683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4142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76DA1B-78B2-C7A9-DA64-B409A1CCF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9AB71-4085-614F-7CFE-8CE3862E2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895" y="2226921"/>
            <a:ext cx="7750810" cy="2378757"/>
          </a:xfrm>
        </p:spPr>
        <p:txBody>
          <a:bodyPr>
            <a:normAutofit/>
          </a:bodyPr>
          <a:lstStyle/>
          <a:p>
            <a:r>
              <a:rPr lang="pt-BR" sz="8000" dirty="0"/>
              <a:t>Conflitos</a:t>
            </a:r>
            <a:br>
              <a:rPr lang="pt-BR" sz="8000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39383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bject 2_0"/>
          <p:cNvSpPr/>
          <p:nvPr/>
        </p:nvSpPr>
        <p:spPr>
          <a:xfrm>
            <a:off x="522360" y="199037"/>
            <a:ext cx="8080866" cy="86284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4500" b="0" strike="noStrike" spc="-1" dirty="0">
                <a:latin typeface="Times New Roman"/>
                <a:ea typeface="DejaVu Sans"/>
              </a:rPr>
              <a:t>Navegar no histórico</a:t>
            </a:r>
            <a:endParaRPr lang="pt-BR" sz="4500" b="0" strike="noStrike" spc="-1" dirty="0">
              <a:latin typeface="Arial"/>
            </a:endParaRPr>
          </a:p>
        </p:txBody>
      </p:sp>
      <p:sp>
        <p:nvSpPr>
          <p:cNvPr id="127" name="object 3_0"/>
          <p:cNvSpPr/>
          <p:nvPr/>
        </p:nvSpPr>
        <p:spPr>
          <a:xfrm>
            <a:off x="451156" y="1228775"/>
            <a:ext cx="8216287" cy="515002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>
            <a:spAutoFit/>
          </a:bodyPr>
          <a:lstStyle/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Caso, ao desenvolver você encontre um bug no código (do qual não havia até o último </a:t>
            </a:r>
            <a:r>
              <a:rPr lang="pt-BR" sz="2800" spc="-7" dirty="0" err="1">
                <a:latin typeface="Arial"/>
                <a:ea typeface="DejaVu Sans"/>
              </a:rPr>
              <a:t>commit</a:t>
            </a:r>
            <a:r>
              <a:rPr lang="pt-BR" sz="2800" spc="-7" dirty="0">
                <a:latin typeface="Arial"/>
                <a:ea typeface="DejaVu Sans"/>
              </a:rPr>
              <a:t> dado), é possível voltar para aquele momento da linha do tempo</a:t>
            </a: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endParaRPr lang="pt-BR" sz="2800" spc="-7" dirty="0">
              <a:latin typeface="Arial"/>
              <a:ea typeface="DejaVu Sans"/>
            </a:endParaRP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Procurar o </a:t>
            </a:r>
            <a:r>
              <a:rPr lang="pt-BR" sz="2800" spc="-7" dirty="0" err="1">
                <a:latin typeface="Arial"/>
                <a:ea typeface="DejaVu Sans"/>
              </a:rPr>
              <a:t>commit</a:t>
            </a:r>
            <a:r>
              <a:rPr lang="pt-BR" sz="2800" spc="-7" dirty="0">
                <a:latin typeface="Arial"/>
                <a:ea typeface="DejaVu Sans"/>
              </a:rPr>
              <a:t> desejado:</a:t>
            </a: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lang="pt-BR" sz="24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 </a:t>
            </a:r>
            <a:r>
              <a:rPr lang="pt-BR" sz="24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git</a:t>
            </a:r>
            <a:r>
              <a:rPr lang="pt-BR" sz="24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log</a:t>
            </a: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endParaRPr lang="pt-BR" sz="2400" dirty="0">
              <a:solidFill>
                <a:srgbClr val="000000"/>
              </a:solidFill>
              <a:highlight>
                <a:srgbClr val="C0C0C0"/>
              </a:highlight>
              <a:latin typeface="Lucida Console" panose="020B0609040504020204" pitchFamily="49" charset="0"/>
            </a:endParaRPr>
          </a:p>
          <a:p>
            <a:pPr marL="472320" indent="-45720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Para ver como todo o repositório (ou apenas um arquivo) estava em um determinado </a:t>
            </a:r>
            <a:r>
              <a:rPr lang="pt-BR" sz="2800" spc="-7" dirty="0" err="1">
                <a:latin typeface="Arial"/>
                <a:ea typeface="DejaVu Sans"/>
              </a:rPr>
              <a:t>commit</a:t>
            </a:r>
            <a:r>
              <a:rPr lang="pt-BR" sz="2800" spc="-7" dirty="0">
                <a:latin typeface="Arial"/>
                <a:ea typeface="DejaVu Sans"/>
              </a:rPr>
              <a:t>:</a:t>
            </a: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		</a:t>
            </a:r>
            <a:r>
              <a:rPr lang="pt-BR" sz="24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 </a:t>
            </a:r>
            <a:r>
              <a:rPr lang="pt-BR" sz="24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git</a:t>
            </a:r>
            <a:r>
              <a:rPr lang="pt-BR" sz="24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checkout &lt;</a:t>
            </a:r>
            <a:r>
              <a:rPr lang="pt-BR" sz="24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commit</a:t>
            </a:r>
            <a:r>
              <a:rPr lang="pt-BR" sz="24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&gt; &lt;file&gt;</a:t>
            </a: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endParaRPr lang="pt-BR" sz="2800" spc="-7" dirty="0">
              <a:latin typeface="Arial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4147343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bject 2_0"/>
          <p:cNvSpPr/>
          <p:nvPr/>
        </p:nvSpPr>
        <p:spPr>
          <a:xfrm>
            <a:off x="522360" y="199037"/>
            <a:ext cx="8080866" cy="86284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4500" b="0" strike="noStrike" spc="-1" dirty="0">
                <a:latin typeface="Times New Roman"/>
                <a:ea typeface="DejaVu Sans"/>
              </a:rPr>
              <a:t>Navegar no histórico</a:t>
            </a:r>
            <a:endParaRPr lang="pt-BR" sz="4500" b="0" strike="noStrike" spc="-1" dirty="0">
              <a:latin typeface="Arial"/>
            </a:endParaRPr>
          </a:p>
        </p:txBody>
      </p:sp>
      <p:sp>
        <p:nvSpPr>
          <p:cNvPr id="127" name="object 3_0"/>
          <p:cNvSpPr/>
          <p:nvPr/>
        </p:nvSpPr>
        <p:spPr>
          <a:xfrm>
            <a:off x="451156" y="1140287"/>
            <a:ext cx="8216287" cy="556809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>
            <a:spAutoFit/>
          </a:bodyPr>
          <a:lstStyle/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Com isso, entrará em um estado </a:t>
            </a:r>
            <a:r>
              <a:rPr lang="pt-BR" sz="2800" b="1" spc="-7" dirty="0">
                <a:latin typeface="Arial"/>
                <a:ea typeface="DejaVu Sans"/>
              </a:rPr>
              <a:t>‘</a:t>
            </a:r>
            <a:r>
              <a:rPr lang="pt-BR" sz="2800" b="1" spc="-7" dirty="0" err="1">
                <a:latin typeface="Arial"/>
                <a:ea typeface="DejaVu Sans"/>
              </a:rPr>
              <a:t>detached</a:t>
            </a:r>
            <a:r>
              <a:rPr lang="pt-BR" sz="2800" b="1" spc="-7" dirty="0">
                <a:latin typeface="Arial"/>
                <a:ea typeface="DejaVu Sans"/>
              </a:rPr>
              <a:t> HEAD’</a:t>
            </a:r>
          </a:p>
          <a:p>
            <a:pPr marL="929520" lvl="1" indent="-45720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600" spc="-7" dirty="0">
                <a:latin typeface="Arial"/>
                <a:ea typeface="DejaVu Sans"/>
              </a:rPr>
              <a:t>Um estado do </a:t>
            </a:r>
            <a:r>
              <a:rPr lang="pt-BR" sz="2600" spc="-7" dirty="0" err="1">
                <a:latin typeface="Arial"/>
                <a:ea typeface="DejaVu Sans"/>
              </a:rPr>
              <a:t>git</a:t>
            </a:r>
            <a:r>
              <a:rPr lang="pt-BR" sz="2600" spc="-7" dirty="0">
                <a:latin typeface="Arial"/>
                <a:ea typeface="DejaVu Sans"/>
              </a:rPr>
              <a:t> quando se está navegando pelo histórico</a:t>
            </a:r>
          </a:p>
          <a:p>
            <a:pPr marL="929520" lvl="1" indent="-45720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600" spc="-7" dirty="0">
                <a:latin typeface="Arial"/>
                <a:ea typeface="DejaVu Sans"/>
              </a:rPr>
              <a:t>Significa que você saiu do final da linha de </a:t>
            </a:r>
            <a:r>
              <a:rPr lang="pt-BR" sz="2600" spc="-7" dirty="0" err="1">
                <a:latin typeface="Arial"/>
                <a:ea typeface="DejaVu Sans"/>
              </a:rPr>
              <a:t>commits</a:t>
            </a:r>
            <a:r>
              <a:rPr lang="pt-BR" sz="2600" spc="-7" dirty="0">
                <a:latin typeface="Arial"/>
                <a:ea typeface="DejaVu Sans"/>
              </a:rPr>
              <a:t> existentes e voltou para algum anterior</a:t>
            </a: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endParaRPr lang="pt-BR" sz="2800" spc="-7" dirty="0">
              <a:latin typeface="Arial"/>
              <a:ea typeface="DejaVu Sans"/>
            </a:endParaRP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Na pasta estará aparecendo apenas até este ponto: possível rodar o programa a partir daí</a:t>
            </a:r>
          </a:p>
          <a:p>
            <a:pPr marL="929520" lvl="1" indent="-45720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b="1" spc="-7" dirty="0">
                <a:latin typeface="Arial"/>
                <a:ea typeface="DejaVu Sans"/>
              </a:rPr>
              <a:t>NÃO</a:t>
            </a:r>
            <a:r>
              <a:rPr lang="pt-BR" sz="2800" spc="-7" dirty="0">
                <a:latin typeface="Arial"/>
                <a:ea typeface="DejaVu Sans"/>
              </a:rPr>
              <a:t> é possível fazer novo </a:t>
            </a:r>
            <a:r>
              <a:rPr lang="pt-BR" sz="2800" spc="-7" dirty="0" err="1">
                <a:latin typeface="Arial"/>
                <a:ea typeface="DejaVu Sans"/>
              </a:rPr>
              <a:t>commit</a:t>
            </a:r>
            <a:r>
              <a:rPr lang="pt-BR" sz="2800" spc="-7" dirty="0">
                <a:latin typeface="Arial"/>
                <a:ea typeface="DejaVu Sans"/>
              </a:rPr>
              <a:t> nesse estado!</a:t>
            </a:r>
          </a:p>
          <a:p>
            <a:pPr marL="929520" lvl="1" indent="-45720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u="sng" spc="-7" dirty="0">
                <a:latin typeface="Arial"/>
                <a:ea typeface="DejaVu Sans"/>
              </a:rPr>
              <a:t>Para isso: necessário criar uma nova Branch a partir desse ponto</a:t>
            </a:r>
          </a:p>
        </p:txBody>
      </p:sp>
    </p:spTree>
    <p:extLst>
      <p:ext uri="{BB962C8B-B14F-4D97-AF65-F5344CB8AC3E}">
        <p14:creationId xmlns:p14="http://schemas.microsoft.com/office/powerpoint/2010/main" val="7591926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bject 2_0"/>
          <p:cNvSpPr/>
          <p:nvPr/>
        </p:nvSpPr>
        <p:spPr>
          <a:xfrm>
            <a:off x="522360" y="199037"/>
            <a:ext cx="8080866" cy="86284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4500" b="0" strike="noStrike" spc="-1" dirty="0">
                <a:latin typeface="Times New Roman"/>
                <a:ea typeface="DejaVu Sans"/>
              </a:rPr>
              <a:t>Navegar no histórico</a:t>
            </a:r>
            <a:endParaRPr lang="pt-BR" sz="4500" b="0" strike="noStrike" spc="-1" dirty="0">
              <a:latin typeface="Arial"/>
            </a:endParaRPr>
          </a:p>
        </p:txBody>
      </p:sp>
      <p:sp>
        <p:nvSpPr>
          <p:cNvPr id="127" name="object 3_0"/>
          <p:cNvSpPr/>
          <p:nvPr/>
        </p:nvSpPr>
        <p:spPr>
          <a:xfrm>
            <a:off x="451156" y="1366429"/>
            <a:ext cx="8216287" cy="25262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>
            <a:spAutoFit/>
          </a:bodyPr>
          <a:lstStyle/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Para retornar ao final da linha dos </a:t>
            </a:r>
            <a:r>
              <a:rPr lang="pt-BR" sz="2800" spc="-7" dirty="0" err="1">
                <a:latin typeface="Arial"/>
                <a:ea typeface="DejaVu Sans"/>
              </a:rPr>
              <a:t>commits</a:t>
            </a:r>
            <a:r>
              <a:rPr lang="pt-BR" sz="2800" spc="-7" dirty="0">
                <a:latin typeface="Arial"/>
                <a:ea typeface="DejaVu Sans"/>
              </a:rPr>
              <a:t> da Branch master:</a:t>
            </a: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endParaRPr lang="pt-BR" sz="2800" u="sng" spc="-7" dirty="0">
              <a:latin typeface="Arial"/>
              <a:ea typeface="DejaVu Sans"/>
            </a:endParaRP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4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 </a:t>
            </a:r>
            <a:r>
              <a:rPr lang="pt-BR" sz="24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git</a:t>
            </a:r>
            <a:r>
              <a:rPr lang="pt-BR" sz="24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checkout master</a:t>
            </a: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endParaRPr lang="pt-BR" sz="2400" dirty="0">
              <a:solidFill>
                <a:srgbClr val="000000"/>
              </a:solidFill>
              <a:highlight>
                <a:srgbClr val="C0C0C0"/>
              </a:highlight>
              <a:latin typeface="Lucida Console" panose="020B0609040504020204" pitchFamily="49" charset="0"/>
            </a:endParaRP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endParaRPr lang="pt-BR" sz="2800" u="sng" spc="-7" dirty="0">
              <a:latin typeface="Arial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42781397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bject 2_0"/>
          <p:cNvSpPr/>
          <p:nvPr/>
        </p:nvSpPr>
        <p:spPr>
          <a:xfrm>
            <a:off x="522360" y="199037"/>
            <a:ext cx="8080866" cy="86284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4500" b="0" strike="noStrike" spc="-1" dirty="0">
                <a:latin typeface="Times New Roman"/>
                <a:ea typeface="DejaVu Sans"/>
              </a:rPr>
              <a:t>Desfazendo alterações</a:t>
            </a:r>
            <a:endParaRPr lang="pt-BR" sz="4500" b="0" strike="noStrike" spc="-1" dirty="0">
              <a:latin typeface="Arial"/>
            </a:endParaRPr>
          </a:p>
        </p:txBody>
      </p:sp>
      <p:sp>
        <p:nvSpPr>
          <p:cNvPr id="127" name="object 3_0"/>
          <p:cNvSpPr/>
          <p:nvPr/>
        </p:nvSpPr>
        <p:spPr>
          <a:xfrm>
            <a:off x="451156" y="1366429"/>
            <a:ext cx="8216287" cy="48063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>
            <a:spAutoFit/>
          </a:bodyPr>
          <a:lstStyle/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Para desfazer todas as alterações que não estejam no </a:t>
            </a:r>
            <a:r>
              <a:rPr lang="pt-BR" sz="2800" spc="-7" dirty="0" err="1">
                <a:latin typeface="Arial"/>
                <a:ea typeface="DejaVu Sans"/>
              </a:rPr>
              <a:t>stage</a:t>
            </a:r>
            <a:r>
              <a:rPr lang="pt-BR" sz="2800" spc="-7" dirty="0">
                <a:latin typeface="Arial"/>
                <a:ea typeface="DejaVu Sans"/>
              </a:rPr>
              <a:t> desde o último </a:t>
            </a:r>
            <a:r>
              <a:rPr lang="pt-BR" sz="2800" spc="-7" dirty="0" err="1">
                <a:latin typeface="Arial"/>
                <a:ea typeface="DejaVu Sans"/>
              </a:rPr>
              <a:t>commit</a:t>
            </a:r>
            <a:r>
              <a:rPr lang="pt-BR" sz="2800" spc="-7" dirty="0">
                <a:latin typeface="Arial"/>
                <a:ea typeface="DejaVu Sans"/>
              </a:rPr>
              <a:t>:</a:t>
            </a:r>
            <a:endParaRPr lang="pt-BR" sz="2800" u="sng" spc="-7" dirty="0">
              <a:latin typeface="Arial"/>
              <a:ea typeface="DejaVu Sans"/>
            </a:endParaRP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4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 </a:t>
            </a:r>
            <a:r>
              <a:rPr lang="pt-BR" sz="24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git</a:t>
            </a:r>
            <a:r>
              <a:rPr lang="pt-BR" sz="24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checkout –- .</a:t>
            </a: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400" spc="-7" dirty="0">
                <a:latin typeface="Arial"/>
                <a:ea typeface="DejaVu Sans"/>
              </a:rPr>
              <a:t>OU</a:t>
            </a: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4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 </a:t>
            </a:r>
            <a:r>
              <a:rPr lang="pt-BR" sz="24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git</a:t>
            </a:r>
            <a:r>
              <a:rPr lang="pt-BR" sz="24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checkout -- &lt;file&gt;</a:t>
            </a: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endParaRPr lang="pt-BR" sz="2400" dirty="0">
              <a:solidFill>
                <a:srgbClr val="000000"/>
              </a:solidFill>
              <a:highlight>
                <a:srgbClr val="C0C0C0"/>
              </a:highlight>
              <a:latin typeface="Lucida Console" panose="020B0609040504020204" pitchFamily="49" charset="0"/>
            </a:endParaRP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endParaRPr lang="pt-BR" sz="2400" dirty="0">
              <a:solidFill>
                <a:srgbClr val="000000"/>
              </a:solidFill>
              <a:highlight>
                <a:srgbClr val="C0C0C0"/>
              </a:highlight>
              <a:latin typeface="Lucida Console" panose="020B0609040504020204" pitchFamily="49" charset="0"/>
            </a:endParaRP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Desfazer as alterações desde o último </a:t>
            </a:r>
            <a:r>
              <a:rPr lang="pt-BR" sz="2800" spc="-7" dirty="0" err="1">
                <a:latin typeface="Arial"/>
                <a:ea typeface="DejaVu Sans"/>
              </a:rPr>
              <a:t>commit</a:t>
            </a:r>
            <a:r>
              <a:rPr lang="pt-BR" sz="2800" spc="-7" dirty="0">
                <a:latin typeface="Arial"/>
                <a:ea typeface="DejaVu Sans"/>
              </a:rPr>
              <a:t>, incluindo o </a:t>
            </a:r>
            <a:r>
              <a:rPr lang="pt-BR" sz="2800" spc="-7" dirty="0" err="1">
                <a:latin typeface="Arial"/>
                <a:ea typeface="DejaVu Sans"/>
              </a:rPr>
              <a:t>stage</a:t>
            </a:r>
            <a:r>
              <a:rPr lang="pt-BR" sz="2800" spc="-7" dirty="0">
                <a:latin typeface="Arial"/>
                <a:ea typeface="DejaVu Sans"/>
              </a:rPr>
              <a:t>:</a:t>
            </a: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4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 </a:t>
            </a:r>
            <a:r>
              <a:rPr lang="pt-BR" sz="24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git</a:t>
            </a:r>
            <a:r>
              <a:rPr lang="pt-BR" sz="24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checkout HEAD --</a:t>
            </a: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400" spc="-7" dirty="0">
                <a:latin typeface="Arial"/>
                <a:ea typeface="DejaVu Sans"/>
              </a:rPr>
              <a:t>OU</a:t>
            </a: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4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 </a:t>
            </a:r>
            <a:r>
              <a:rPr lang="pt-BR" sz="24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git</a:t>
            </a:r>
            <a:r>
              <a:rPr lang="pt-BR" sz="24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checkout HEAD -- &lt;file&gt;</a:t>
            </a:r>
          </a:p>
        </p:txBody>
      </p:sp>
    </p:spTree>
    <p:extLst>
      <p:ext uri="{BB962C8B-B14F-4D97-AF65-F5344CB8AC3E}">
        <p14:creationId xmlns:p14="http://schemas.microsoft.com/office/powerpoint/2010/main" val="42750124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bject 2_0"/>
          <p:cNvSpPr/>
          <p:nvPr/>
        </p:nvSpPr>
        <p:spPr>
          <a:xfrm>
            <a:off x="522360" y="199037"/>
            <a:ext cx="8080866" cy="86284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4500" b="0" strike="noStrike" spc="-1" dirty="0">
                <a:latin typeface="Times New Roman"/>
                <a:ea typeface="DejaVu Sans"/>
              </a:rPr>
              <a:t>Desfazendo alterações</a:t>
            </a:r>
            <a:endParaRPr lang="pt-BR" sz="4500" b="0" strike="noStrike" spc="-1" dirty="0">
              <a:latin typeface="Arial"/>
            </a:endParaRPr>
          </a:p>
        </p:txBody>
      </p:sp>
      <p:sp>
        <p:nvSpPr>
          <p:cNvPr id="127" name="object 3_0"/>
          <p:cNvSpPr/>
          <p:nvPr/>
        </p:nvSpPr>
        <p:spPr>
          <a:xfrm>
            <a:off x="451156" y="1366429"/>
            <a:ext cx="8216287" cy="33392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>
            <a:spAutoFit/>
          </a:bodyPr>
          <a:lstStyle/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Para desfazer/reverter um </a:t>
            </a:r>
            <a:r>
              <a:rPr lang="pt-BR" sz="2800" spc="-7" dirty="0" err="1">
                <a:latin typeface="Arial"/>
                <a:ea typeface="DejaVu Sans"/>
              </a:rPr>
              <a:t>commit</a:t>
            </a:r>
            <a:r>
              <a:rPr lang="pt-BR" sz="2800" spc="-7" dirty="0">
                <a:latin typeface="Arial"/>
                <a:ea typeface="DejaVu Sans"/>
              </a:rPr>
              <a:t> antigo:</a:t>
            </a:r>
            <a:endParaRPr lang="pt-BR" sz="2800" u="sng" spc="-7" dirty="0">
              <a:latin typeface="Arial"/>
              <a:ea typeface="DejaVu Sans"/>
            </a:endParaRP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4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 </a:t>
            </a:r>
            <a:r>
              <a:rPr lang="pt-BR" sz="24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git</a:t>
            </a:r>
            <a:r>
              <a:rPr lang="pt-BR" sz="24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</a:t>
            </a:r>
            <a:r>
              <a:rPr lang="pt-BR" sz="24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revert</a:t>
            </a:r>
            <a:r>
              <a:rPr lang="pt-BR" sz="24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&lt;</a:t>
            </a:r>
            <a:r>
              <a:rPr lang="pt-BR" sz="24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commit</a:t>
            </a:r>
            <a:r>
              <a:rPr lang="pt-BR" sz="24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&gt;</a:t>
            </a: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endParaRPr lang="pt-BR" sz="2400" dirty="0">
              <a:solidFill>
                <a:srgbClr val="000000"/>
              </a:solidFill>
              <a:highlight>
                <a:srgbClr val="C0C0C0"/>
              </a:highlight>
              <a:latin typeface="Lucida Console" panose="020B0609040504020204" pitchFamily="49" charset="0"/>
            </a:endParaRPr>
          </a:p>
          <a:p>
            <a:pPr marL="929520" lvl="1" indent="-45720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Irá criar um novo </a:t>
            </a:r>
            <a:r>
              <a:rPr lang="pt-BR" sz="2800" spc="-7" dirty="0" err="1">
                <a:latin typeface="Arial"/>
                <a:ea typeface="DejaVu Sans"/>
              </a:rPr>
              <a:t>commit</a:t>
            </a:r>
            <a:r>
              <a:rPr lang="pt-BR" sz="2800" spc="-7" dirty="0">
                <a:latin typeface="Arial"/>
                <a:ea typeface="DejaVu Sans"/>
              </a:rPr>
              <a:t> que desfaz as alterações de um </a:t>
            </a:r>
            <a:r>
              <a:rPr lang="pt-BR" sz="2800" spc="-7" dirty="0" err="1">
                <a:latin typeface="Arial"/>
                <a:ea typeface="DejaVu Sans"/>
              </a:rPr>
              <a:t>commit</a:t>
            </a:r>
            <a:r>
              <a:rPr lang="pt-BR" sz="2800" spc="-7" dirty="0">
                <a:latin typeface="Arial"/>
                <a:ea typeface="DejaVu Sans"/>
              </a:rPr>
              <a:t> qualquer especificado</a:t>
            </a: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endParaRPr lang="pt-BR" sz="2800" spc="-7" dirty="0">
              <a:latin typeface="Arial"/>
              <a:ea typeface="DejaVu Sans"/>
            </a:endParaRPr>
          </a:p>
          <a:p>
            <a:pPr marL="1512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endParaRPr lang="pt-BR" sz="2400" dirty="0">
              <a:solidFill>
                <a:srgbClr val="000000"/>
              </a:solidFill>
              <a:highlight>
                <a:srgbClr val="C0C0C0"/>
              </a:highlight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8752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F45669-A589-66DE-6668-AEAF1B70EB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bject 2_0">
            <a:extLst>
              <a:ext uri="{FF2B5EF4-FFF2-40B4-BE49-F238E27FC236}">
                <a16:creationId xmlns:a16="http://schemas.microsoft.com/office/drawing/2014/main" id="{07864211-7A6E-6091-C404-A88679E6A0E0}"/>
              </a:ext>
            </a:extLst>
          </p:cNvPr>
          <p:cNvSpPr/>
          <p:nvPr/>
        </p:nvSpPr>
        <p:spPr>
          <a:xfrm>
            <a:off x="522360" y="199038"/>
            <a:ext cx="5955480" cy="822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4500" spc="-1" dirty="0">
                <a:latin typeface="Times New Roman"/>
                <a:ea typeface="DejaVu Sans"/>
              </a:rPr>
              <a:t>Adicionando arquivos</a:t>
            </a:r>
            <a:endParaRPr lang="pt-BR" sz="4500" b="0" strike="noStrike" spc="-1" dirty="0">
              <a:latin typeface="Arial"/>
            </a:endParaRPr>
          </a:p>
        </p:txBody>
      </p:sp>
      <p:sp>
        <p:nvSpPr>
          <p:cNvPr id="127" name="object 3_0">
            <a:extLst>
              <a:ext uri="{FF2B5EF4-FFF2-40B4-BE49-F238E27FC236}">
                <a16:creationId xmlns:a16="http://schemas.microsoft.com/office/drawing/2014/main" id="{0D95A65F-8515-476D-6793-F2361116D4F0}"/>
              </a:ext>
            </a:extLst>
          </p:cNvPr>
          <p:cNvSpPr/>
          <p:nvPr/>
        </p:nvSpPr>
        <p:spPr>
          <a:xfrm>
            <a:off x="456523" y="1250899"/>
            <a:ext cx="3939912" cy="311613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>
            <a:spAutoFit/>
          </a:bodyPr>
          <a:lstStyle/>
          <a:p>
            <a:pPr marL="1512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Boa prática: </a:t>
            </a:r>
            <a:r>
              <a:rPr lang="pt-BR" sz="2800" i="1" spc="-7" dirty="0">
                <a:latin typeface="Arial"/>
                <a:ea typeface="DejaVu Sans"/>
              </a:rPr>
              <a:t>.</a:t>
            </a:r>
            <a:r>
              <a:rPr lang="pt-BR" sz="2800" i="1" spc="-7" dirty="0" err="1">
                <a:latin typeface="Arial"/>
                <a:ea typeface="DejaVu Sans"/>
              </a:rPr>
              <a:t>gitignore</a:t>
            </a:r>
            <a:endParaRPr lang="pt-BR" sz="2800" i="1" spc="-7" dirty="0">
              <a:latin typeface="Arial"/>
              <a:ea typeface="DejaVu Sans"/>
            </a:endParaRPr>
          </a:p>
          <a:p>
            <a:pPr marL="1512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endParaRPr lang="pt-BR" sz="2800" i="1" spc="-7" dirty="0">
              <a:latin typeface="Arial"/>
              <a:ea typeface="DejaVu Sans"/>
            </a:endParaRPr>
          </a:p>
          <a:p>
            <a:pPr marL="1512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400" spc="-7" dirty="0">
                <a:latin typeface="Arial"/>
                <a:ea typeface="DejaVu Sans"/>
              </a:rPr>
              <a:t>O arquivo </a:t>
            </a:r>
            <a:r>
              <a:rPr lang="pt-BR" sz="2400" spc="-7" dirty="0">
                <a:solidFill>
                  <a:schemeClr val="tx2"/>
                </a:solidFill>
                <a:latin typeface="Arial"/>
                <a:ea typeface="DejaVu Sans"/>
              </a:rPr>
              <a:t>.</a:t>
            </a:r>
            <a:r>
              <a:rPr lang="pt-BR" sz="2400" spc="-7" dirty="0" err="1">
                <a:solidFill>
                  <a:schemeClr val="tx2"/>
                </a:solidFill>
                <a:latin typeface="Arial"/>
                <a:ea typeface="DejaVu Sans"/>
              </a:rPr>
              <a:t>gitignore</a:t>
            </a:r>
            <a:r>
              <a:rPr lang="pt-BR" sz="2400" spc="-7" dirty="0">
                <a:solidFill>
                  <a:schemeClr val="tx2"/>
                </a:solidFill>
                <a:latin typeface="Arial"/>
                <a:ea typeface="DejaVu Sans"/>
              </a:rPr>
              <a:t> </a:t>
            </a:r>
            <a:r>
              <a:rPr lang="pt-BR" sz="2400" spc="-7" dirty="0">
                <a:latin typeface="Arial"/>
                <a:ea typeface="DejaVu Sans"/>
              </a:rPr>
              <a:t>possibilita evitar arquivos e diretórios selecionados de serem adicionados aos </a:t>
            </a:r>
            <a:r>
              <a:rPr lang="pt-BR" sz="2400" spc="-7" dirty="0" err="1">
                <a:solidFill>
                  <a:schemeClr val="tx2"/>
                </a:solidFill>
                <a:latin typeface="Arial"/>
                <a:ea typeface="DejaVu Sans"/>
              </a:rPr>
              <a:t>commits</a:t>
            </a:r>
            <a:r>
              <a:rPr lang="pt-BR" sz="2400" spc="-7" dirty="0">
                <a:latin typeface="Arial"/>
                <a:ea typeface="DejaVu Sans"/>
              </a:rPr>
              <a:t> de maneira mais eficiente e segura.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3607E42-6EC7-0C83-F263-64412FC3C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300" y="1250899"/>
            <a:ext cx="4460649" cy="509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452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bject 2_0"/>
          <p:cNvSpPr/>
          <p:nvPr/>
        </p:nvSpPr>
        <p:spPr>
          <a:xfrm>
            <a:off x="522360" y="199037"/>
            <a:ext cx="8080866" cy="86284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4500" b="0" strike="noStrike" spc="-1" dirty="0">
                <a:latin typeface="Times New Roman"/>
                <a:ea typeface="DejaVu Sans"/>
              </a:rPr>
              <a:t>Exercício</a:t>
            </a:r>
            <a:endParaRPr lang="pt-BR" sz="4500" b="0" strike="noStrike" spc="-1" dirty="0">
              <a:latin typeface="Arial"/>
            </a:endParaRPr>
          </a:p>
        </p:txBody>
      </p:sp>
      <p:sp>
        <p:nvSpPr>
          <p:cNvPr id="127" name="object 3_0"/>
          <p:cNvSpPr/>
          <p:nvPr/>
        </p:nvSpPr>
        <p:spPr>
          <a:xfrm>
            <a:off x="451156" y="1366429"/>
            <a:ext cx="8216287" cy="352394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>
            <a:spAutoFit/>
          </a:bodyPr>
          <a:lstStyle/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Crie uma nova </a:t>
            </a:r>
            <a:r>
              <a:rPr lang="pt-BR" sz="2800" spc="-7" dirty="0" err="1">
                <a:latin typeface="Arial"/>
                <a:ea typeface="DejaVu Sans"/>
              </a:rPr>
              <a:t>branch</a:t>
            </a:r>
            <a:r>
              <a:rPr lang="pt-BR" sz="2800" spc="-7" dirty="0">
                <a:latin typeface="Arial"/>
                <a:ea typeface="DejaVu Sans"/>
              </a:rPr>
              <a:t> no seu repositório</a:t>
            </a: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Mude para esta </a:t>
            </a:r>
            <a:r>
              <a:rPr lang="pt-BR" sz="2800" spc="-7" dirty="0" err="1">
                <a:latin typeface="Arial"/>
                <a:ea typeface="DejaVu Sans"/>
              </a:rPr>
              <a:t>branch</a:t>
            </a:r>
            <a:r>
              <a:rPr lang="pt-BR" sz="2800" spc="-7" dirty="0">
                <a:latin typeface="Arial"/>
                <a:ea typeface="DejaVu Sans"/>
              </a:rPr>
              <a:t> e faça um </a:t>
            </a:r>
            <a:r>
              <a:rPr lang="pt-BR" sz="2800" spc="-7" dirty="0" err="1">
                <a:latin typeface="Arial"/>
                <a:ea typeface="DejaVu Sans"/>
              </a:rPr>
              <a:t>commit</a:t>
            </a:r>
            <a:endParaRPr lang="pt-BR" sz="2800" spc="-7" dirty="0">
              <a:latin typeface="Arial"/>
              <a:ea typeface="DejaVu Sans"/>
            </a:endParaRP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Faça um </a:t>
            </a:r>
            <a:r>
              <a:rPr lang="pt-BR" sz="2800" spc="-7" dirty="0" err="1">
                <a:latin typeface="Arial"/>
                <a:ea typeface="DejaVu Sans"/>
              </a:rPr>
              <a:t>push</a:t>
            </a:r>
            <a:r>
              <a:rPr lang="pt-BR" sz="2800" spc="-7" dirty="0">
                <a:latin typeface="Arial"/>
                <a:ea typeface="DejaVu Sans"/>
              </a:rPr>
              <a:t> das modificações desta </a:t>
            </a:r>
            <a:r>
              <a:rPr lang="pt-BR" sz="2800" spc="-7" dirty="0" err="1">
                <a:latin typeface="Arial"/>
                <a:ea typeface="DejaVu Sans"/>
              </a:rPr>
              <a:t>branch</a:t>
            </a:r>
            <a:r>
              <a:rPr lang="pt-BR" sz="2800" spc="-7" dirty="0">
                <a:latin typeface="Arial"/>
                <a:ea typeface="DejaVu Sans"/>
              </a:rPr>
              <a:t> pro </a:t>
            </a:r>
            <a:r>
              <a:rPr lang="pt-BR" sz="2800" spc="-7" dirty="0" err="1">
                <a:latin typeface="Arial"/>
                <a:ea typeface="DejaVu Sans"/>
              </a:rPr>
              <a:t>Github</a:t>
            </a:r>
            <a:endParaRPr lang="pt-BR" sz="2800" spc="-7" dirty="0">
              <a:latin typeface="Arial"/>
              <a:ea typeface="DejaVu Sans"/>
            </a:endParaRP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Altere para a </a:t>
            </a:r>
            <a:r>
              <a:rPr lang="pt-BR" sz="2800" spc="-7" dirty="0" err="1">
                <a:latin typeface="Arial"/>
                <a:ea typeface="DejaVu Sans"/>
              </a:rPr>
              <a:t>branch</a:t>
            </a:r>
            <a:r>
              <a:rPr lang="pt-BR" sz="2800" spc="-7" dirty="0">
                <a:latin typeface="Arial"/>
                <a:ea typeface="DejaVu Sans"/>
              </a:rPr>
              <a:t> </a:t>
            </a:r>
            <a:r>
              <a:rPr lang="pt-BR" sz="2800" spc="-7" dirty="0" err="1">
                <a:latin typeface="Arial"/>
                <a:ea typeface="DejaVu Sans"/>
              </a:rPr>
              <a:t>main</a:t>
            </a:r>
            <a:endParaRPr lang="pt-BR" sz="2800" spc="-7" dirty="0">
              <a:latin typeface="Arial"/>
              <a:ea typeface="DejaVu Sans"/>
            </a:endParaRP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Faça um </a:t>
            </a:r>
            <a:r>
              <a:rPr lang="pt-BR" sz="2800" spc="-7" dirty="0" err="1">
                <a:latin typeface="Arial"/>
                <a:ea typeface="DejaVu Sans"/>
              </a:rPr>
              <a:t>commit</a:t>
            </a:r>
            <a:r>
              <a:rPr lang="pt-BR" sz="2800" spc="-7" dirty="0">
                <a:latin typeface="Arial"/>
                <a:ea typeface="DejaVu Sans"/>
              </a:rPr>
              <a:t> na </a:t>
            </a:r>
            <a:r>
              <a:rPr lang="pt-BR" sz="2800" spc="-7" dirty="0" err="1">
                <a:latin typeface="Arial"/>
                <a:ea typeface="DejaVu Sans"/>
              </a:rPr>
              <a:t>main</a:t>
            </a:r>
            <a:r>
              <a:rPr lang="pt-BR" sz="2800" spc="-7" dirty="0">
                <a:latin typeface="Arial"/>
                <a:ea typeface="DejaVu Sans"/>
              </a:rPr>
              <a:t> que altere as mesmas linhas - faça um </a:t>
            </a:r>
            <a:r>
              <a:rPr lang="pt-BR" sz="2800" spc="-7" dirty="0" err="1">
                <a:latin typeface="Arial"/>
                <a:ea typeface="DejaVu Sans"/>
              </a:rPr>
              <a:t>push</a:t>
            </a:r>
            <a:r>
              <a:rPr lang="pt-BR" sz="2800" spc="-7" dirty="0">
                <a:latin typeface="Arial"/>
                <a:ea typeface="DejaVu Sans"/>
              </a:rPr>
              <a:t> em seguida.</a:t>
            </a: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Veja como as </a:t>
            </a:r>
            <a:r>
              <a:rPr lang="pt-BR" sz="2800" spc="-7" dirty="0" err="1">
                <a:latin typeface="Arial"/>
                <a:ea typeface="DejaVu Sans"/>
              </a:rPr>
              <a:t>branches</a:t>
            </a:r>
            <a:r>
              <a:rPr lang="pt-BR" sz="2800" spc="-7" dirty="0">
                <a:latin typeface="Arial"/>
                <a:ea typeface="DejaVu Sans"/>
              </a:rPr>
              <a:t> divergem no </a:t>
            </a:r>
            <a:r>
              <a:rPr lang="pt-BR" sz="2800" spc="-7" dirty="0" err="1">
                <a:latin typeface="Arial"/>
                <a:ea typeface="DejaVu Sans"/>
              </a:rPr>
              <a:t>Github</a:t>
            </a:r>
            <a:endParaRPr lang="pt-BR" sz="2800" spc="-7" dirty="0">
              <a:latin typeface="Arial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823130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bject 2_0"/>
          <p:cNvSpPr/>
          <p:nvPr/>
        </p:nvSpPr>
        <p:spPr>
          <a:xfrm>
            <a:off x="522360" y="255600"/>
            <a:ext cx="8179188" cy="822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4500" spc="-1" dirty="0">
                <a:latin typeface="Times New Roman"/>
                <a:ea typeface="DejaVu Sans"/>
              </a:rPr>
              <a:t>Outras Ferramentas de controle de versão</a:t>
            </a:r>
            <a:endParaRPr lang="pt-BR" sz="4500" b="0" strike="noStrike" spc="-1" dirty="0">
              <a:latin typeface="Arial"/>
            </a:endParaRPr>
          </a:p>
        </p:txBody>
      </p:sp>
      <p:sp>
        <p:nvSpPr>
          <p:cNvPr id="127" name="object 3_0"/>
          <p:cNvSpPr/>
          <p:nvPr/>
        </p:nvSpPr>
        <p:spPr>
          <a:xfrm>
            <a:off x="522360" y="2085217"/>
            <a:ext cx="7935480" cy="26621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 err="1">
                <a:solidFill>
                  <a:srgbClr val="000000"/>
                </a:solidFill>
                <a:latin typeface="Arial"/>
                <a:ea typeface="DejaVu Sans"/>
              </a:rPr>
              <a:t>Subversion</a:t>
            </a:r>
            <a:r>
              <a:rPr lang="pt-BR" sz="2800" spc="-7" dirty="0">
                <a:solidFill>
                  <a:srgbClr val="000000"/>
                </a:solidFill>
                <a:latin typeface="Arial"/>
                <a:ea typeface="DejaVu Sans"/>
              </a:rPr>
              <a:t> (SVN)</a:t>
            </a: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solidFill>
                  <a:srgbClr val="000000"/>
                </a:solidFill>
                <a:latin typeface="Arial"/>
                <a:ea typeface="DejaVu Sans"/>
              </a:rPr>
              <a:t>Mercurial</a:t>
            </a: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solidFill>
                  <a:srgbClr val="000000"/>
                </a:solidFill>
                <a:latin typeface="Arial"/>
                <a:ea typeface="DejaVu Sans"/>
              </a:rPr>
              <a:t>CVS – </a:t>
            </a:r>
            <a:r>
              <a:rPr lang="pt-BR" sz="2800" spc="-7" dirty="0" err="1">
                <a:solidFill>
                  <a:srgbClr val="000000"/>
                </a:solidFill>
                <a:latin typeface="Arial"/>
                <a:ea typeface="DejaVu Sans"/>
              </a:rPr>
              <a:t>Concurrent</a:t>
            </a:r>
            <a:r>
              <a:rPr lang="pt-BR" sz="2800" spc="-7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800" spc="-7" dirty="0" err="1">
                <a:solidFill>
                  <a:srgbClr val="000000"/>
                </a:solidFill>
                <a:latin typeface="Arial"/>
                <a:ea typeface="DejaVu Sans"/>
              </a:rPr>
              <a:t>Versioning</a:t>
            </a:r>
            <a:r>
              <a:rPr lang="pt-BR" sz="2800" spc="-7" dirty="0">
                <a:solidFill>
                  <a:srgbClr val="000000"/>
                </a:solidFill>
                <a:latin typeface="Arial"/>
                <a:ea typeface="DejaVu Sans"/>
              </a:rPr>
              <a:t> System (antigo)</a:t>
            </a: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solidFill>
                  <a:srgbClr val="000000"/>
                </a:solidFill>
                <a:latin typeface="Arial"/>
                <a:ea typeface="DejaVu Sans"/>
              </a:rPr>
              <a:t>Bazaar (antigo)</a:t>
            </a: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endParaRPr lang="pt-BR" sz="2800" spc="-7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 err="1">
                <a:solidFill>
                  <a:srgbClr val="000000"/>
                </a:solidFill>
                <a:latin typeface="Arial"/>
                <a:ea typeface="DejaVu Sans"/>
              </a:rPr>
              <a:t>Git</a:t>
            </a:r>
            <a:r>
              <a:rPr lang="pt-BR" sz="2800" spc="-7" dirty="0">
                <a:solidFill>
                  <a:srgbClr val="000000"/>
                </a:solidFill>
                <a:latin typeface="Arial"/>
                <a:ea typeface="DejaVu Sans"/>
              </a:rPr>
              <a:t> é o mais rápido e eficiente</a:t>
            </a:r>
          </a:p>
        </p:txBody>
      </p:sp>
    </p:spTree>
    <p:extLst>
      <p:ext uri="{BB962C8B-B14F-4D97-AF65-F5344CB8AC3E}">
        <p14:creationId xmlns:p14="http://schemas.microsoft.com/office/powerpoint/2010/main" val="3004680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bject 2_0"/>
          <p:cNvSpPr/>
          <p:nvPr/>
        </p:nvSpPr>
        <p:spPr>
          <a:xfrm>
            <a:off x="522360" y="255600"/>
            <a:ext cx="5955480" cy="822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4500" spc="-1" dirty="0" err="1">
                <a:latin typeface="Times New Roman"/>
                <a:ea typeface="DejaVu Sans"/>
              </a:rPr>
              <a:t>Git</a:t>
            </a:r>
            <a:r>
              <a:rPr lang="pt-BR" sz="4500" spc="-1" dirty="0">
                <a:latin typeface="Times New Roman"/>
                <a:ea typeface="DejaVu Sans"/>
              </a:rPr>
              <a:t> x </a:t>
            </a:r>
            <a:r>
              <a:rPr lang="pt-BR" sz="4500" spc="-1" dirty="0" err="1">
                <a:latin typeface="Times New Roman"/>
                <a:ea typeface="DejaVu Sans"/>
              </a:rPr>
              <a:t>Github</a:t>
            </a:r>
            <a:endParaRPr lang="pt-BR" sz="4500" b="0" strike="noStrike" spc="-1" dirty="0">
              <a:latin typeface="Arial"/>
            </a:endParaRPr>
          </a:p>
        </p:txBody>
      </p:sp>
      <p:sp>
        <p:nvSpPr>
          <p:cNvPr id="127" name="object 3_0"/>
          <p:cNvSpPr/>
          <p:nvPr/>
        </p:nvSpPr>
        <p:spPr>
          <a:xfrm>
            <a:off x="522360" y="1212865"/>
            <a:ext cx="7935480" cy="52654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600" spc="-7" dirty="0" err="1">
                <a:solidFill>
                  <a:srgbClr val="000000"/>
                </a:solidFill>
                <a:latin typeface="Arial"/>
                <a:ea typeface="DejaVu Sans"/>
              </a:rPr>
              <a:t>Github</a:t>
            </a:r>
            <a:r>
              <a:rPr lang="pt-BR" sz="2600" spc="-7" dirty="0">
                <a:solidFill>
                  <a:srgbClr val="000000"/>
                </a:solidFill>
                <a:latin typeface="Arial"/>
                <a:ea typeface="DejaVu Sans"/>
              </a:rPr>
              <a:t> é uma aplicação web (lançado em 2008) que oferece diversas funcionalidades extras aplicadas ao </a:t>
            </a:r>
            <a:r>
              <a:rPr lang="pt-BR" sz="2600" spc="-7" dirty="0" err="1">
                <a:solidFill>
                  <a:srgbClr val="000000"/>
                </a:solidFill>
                <a:latin typeface="Arial"/>
                <a:ea typeface="DejaVu Sans"/>
              </a:rPr>
              <a:t>Git</a:t>
            </a:r>
            <a:endParaRPr lang="pt-BR" sz="2600" spc="-7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endParaRPr lang="pt-BR" sz="2600" spc="-7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600" spc="-7" dirty="0">
                <a:solidFill>
                  <a:srgbClr val="000000"/>
                </a:solidFill>
                <a:latin typeface="Arial"/>
                <a:ea typeface="DejaVu Sans"/>
              </a:rPr>
              <a:t>Possibilita a hospedagem de repositórios </a:t>
            </a:r>
            <a:r>
              <a:rPr lang="pt-BR" sz="2600" spc="-7" dirty="0" err="1">
                <a:solidFill>
                  <a:srgbClr val="000000"/>
                </a:solidFill>
                <a:latin typeface="Arial"/>
                <a:ea typeface="DejaVu Sans"/>
              </a:rPr>
              <a:t>Git</a:t>
            </a:r>
            <a:r>
              <a:rPr lang="pt-BR" sz="2600" spc="-7" dirty="0">
                <a:solidFill>
                  <a:srgbClr val="000000"/>
                </a:solidFill>
                <a:latin typeface="Arial"/>
                <a:ea typeface="DejaVu Sans"/>
              </a:rPr>
              <a:t>, além de servir como uma comunidade de programadores</a:t>
            </a: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endParaRPr lang="pt-BR" sz="2600" spc="-7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600" spc="-7" dirty="0">
                <a:solidFill>
                  <a:srgbClr val="000000"/>
                </a:solidFill>
                <a:latin typeface="Arial"/>
                <a:ea typeface="DejaVu Sans"/>
              </a:rPr>
              <a:t>Grande parte dos projetos/frameworks/bibliotecas de desenvolvimento open </a:t>
            </a:r>
            <a:r>
              <a:rPr lang="pt-BR" sz="2600" spc="-7" dirty="0" err="1">
                <a:solidFill>
                  <a:srgbClr val="000000"/>
                </a:solidFill>
                <a:latin typeface="Arial"/>
                <a:ea typeface="DejaVu Sans"/>
              </a:rPr>
              <a:t>source</a:t>
            </a:r>
            <a:r>
              <a:rPr lang="pt-BR" sz="2600" spc="-7" dirty="0">
                <a:solidFill>
                  <a:srgbClr val="000000"/>
                </a:solidFill>
                <a:latin typeface="Arial"/>
                <a:ea typeface="DejaVu Sans"/>
              </a:rPr>
              <a:t> estão no </a:t>
            </a:r>
            <a:r>
              <a:rPr lang="pt-BR" sz="2600" spc="-7" dirty="0" err="1">
                <a:solidFill>
                  <a:srgbClr val="000000"/>
                </a:solidFill>
                <a:latin typeface="Arial"/>
                <a:ea typeface="DejaVu Sans"/>
              </a:rPr>
              <a:t>Github</a:t>
            </a:r>
            <a:r>
              <a:rPr lang="pt-BR" sz="2600" spc="-7" dirty="0">
                <a:solidFill>
                  <a:srgbClr val="000000"/>
                </a:solidFill>
                <a:latin typeface="Arial"/>
                <a:ea typeface="DejaVu Sans"/>
              </a:rPr>
              <a:t>, sendo possível acompanhar através de novas versões e contribuir informando bugs, enviando códigos e correções</a:t>
            </a:r>
            <a:endParaRPr lang="pt-BR" sz="2800" spc="-7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076936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bject 2_0"/>
          <p:cNvSpPr/>
          <p:nvPr/>
        </p:nvSpPr>
        <p:spPr>
          <a:xfrm>
            <a:off x="522360" y="255600"/>
            <a:ext cx="5955480" cy="822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4500" spc="-1" dirty="0">
                <a:latin typeface="Times New Roman"/>
                <a:ea typeface="DejaVu Sans"/>
              </a:rPr>
              <a:t>Estão no GitHub</a:t>
            </a:r>
            <a:endParaRPr lang="pt-BR" sz="45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18F128E-53D6-AE9B-9AEC-DB363B25D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247" y="1335715"/>
            <a:ext cx="7360105" cy="455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163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bject 2_0"/>
          <p:cNvSpPr/>
          <p:nvPr/>
        </p:nvSpPr>
        <p:spPr>
          <a:xfrm>
            <a:off x="522360" y="255600"/>
            <a:ext cx="5955480" cy="822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4500" spc="-1" dirty="0">
                <a:latin typeface="Times New Roman"/>
                <a:ea typeface="DejaVu Sans"/>
              </a:rPr>
              <a:t>Usam </a:t>
            </a:r>
            <a:r>
              <a:rPr lang="pt-BR" sz="4500" spc="-1" dirty="0" err="1">
                <a:latin typeface="Times New Roman"/>
                <a:ea typeface="DejaVu Sans"/>
              </a:rPr>
              <a:t>Git</a:t>
            </a:r>
            <a:endParaRPr lang="pt-BR" sz="4500" b="0" strike="noStrike" spc="-1" dirty="0">
              <a:latin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4AAD996-32D4-058E-66EA-B4FDBD8D2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479" y="1528820"/>
            <a:ext cx="6925642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585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7651B-9115-A6F8-07AC-D47B0B3B1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bject 2_0">
            <a:extLst>
              <a:ext uri="{FF2B5EF4-FFF2-40B4-BE49-F238E27FC236}">
                <a16:creationId xmlns:a16="http://schemas.microsoft.com/office/drawing/2014/main" id="{9AB7FE1B-E589-EAA9-AA6D-B0E77A3F6E57}"/>
              </a:ext>
            </a:extLst>
          </p:cNvPr>
          <p:cNvSpPr/>
          <p:nvPr/>
        </p:nvSpPr>
        <p:spPr>
          <a:xfrm>
            <a:off x="522360" y="255600"/>
            <a:ext cx="8179188" cy="822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endParaRPr lang="pt-BR" sz="4500" b="0" strike="noStrike" spc="-1" dirty="0">
              <a:latin typeface="Arial"/>
            </a:endParaRPr>
          </a:p>
        </p:txBody>
      </p:sp>
      <p:pic>
        <p:nvPicPr>
          <p:cNvPr id="2056" name="Picture 8" descr="Introducción a Git: repaso a los conceptos generales – Diego Bersano">
            <a:extLst>
              <a:ext uri="{FF2B5EF4-FFF2-40B4-BE49-F238E27FC236}">
                <a16:creationId xmlns:a16="http://schemas.microsoft.com/office/drawing/2014/main" id="{D9C9AD37-7C90-CE14-02C9-2F1C0AA05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084" y="373966"/>
            <a:ext cx="7158432" cy="6084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_0">
            <a:extLst>
              <a:ext uri="{FF2B5EF4-FFF2-40B4-BE49-F238E27FC236}">
                <a16:creationId xmlns:a16="http://schemas.microsoft.com/office/drawing/2014/main" id="{0724C6EA-90F1-4380-EE18-ADF07096A88B}"/>
              </a:ext>
            </a:extLst>
          </p:cNvPr>
          <p:cNvSpPr/>
          <p:nvPr/>
        </p:nvSpPr>
        <p:spPr>
          <a:xfrm>
            <a:off x="417052" y="488467"/>
            <a:ext cx="8179188" cy="822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4500" spc="-1" dirty="0">
                <a:latin typeface="Times New Roman"/>
                <a:ea typeface="DejaVu Sans"/>
              </a:rPr>
              <a:t>Fluxo Básico</a:t>
            </a:r>
            <a:endParaRPr lang="pt-BR" sz="45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9138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bject 2_0"/>
          <p:cNvSpPr/>
          <p:nvPr/>
        </p:nvSpPr>
        <p:spPr>
          <a:xfrm>
            <a:off x="522360" y="255600"/>
            <a:ext cx="5955480" cy="822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4500" spc="-1" dirty="0">
                <a:latin typeface="Times New Roman"/>
                <a:ea typeface="DejaVu Sans"/>
              </a:rPr>
              <a:t>Instalação</a:t>
            </a:r>
            <a:endParaRPr lang="pt-BR" sz="4500" b="0" strike="noStrike" spc="-1" dirty="0">
              <a:latin typeface="Arial"/>
            </a:endParaRPr>
          </a:p>
        </p:txBody>
      </p:sp>
      <p:sp>
        <p:nvSpPr>
          <p:cNvPr id="127" name="object 3_0"/>
          <p:cNvSpPr/>
          <p:nvPr/>
        </p:nvSpPr>
        <p:spPr>
          <a:xfrm>
            <a:off x="522360" y="1401405"/>
            <a:ext cx="7935480" cy="488072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solidFill>
                  <a:srgbClr val="000000"/>
                </a:solidFill>
                <a:latin typeface="Arial"/>
                <a:ea typeface="DejaVu Sans"/>
              </a:rPr>
              <a:t>Download</a:t>
            </a: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endParaRPr lang="pt-BR" sz="2800" spc="-7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solidFill>
                  <a:srgbClr val="000000"/>
                </a:solidFill>
                <a:latin typeface="Arial"/>
                <a:ea typeface="DejaVu Sans"/>
                <a:hlinkClick r:id="rId2"/>
              </a:rPr>
              <a:t>https://git-scm.com/downloads</a:t>
            </a:r>
            <a:endParaRPr lang="pt-BR" sz="2800" spc="-7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endParaRPr lang="pt-BR" sz="2800" spc="-7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endParaRPr lang="pt-BR" sz="2800" spc="-7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solidFill>
                  <a:srgbClr val="000000"/>
                </a:solidFill>
                <a:latin typeface="Arial"/>
                <a:ea typeface="DejaVu Sans"/>
              </a:rPr>
              <a:t>Documentação</a:t>
            </a: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endParaRPr lang="pt-BR" sz="2800" spc="-7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472320" indent="-45720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solidFill>
                  <a:srgbClr val="000000"/>
                </a:solidFill>
                <a:latin typeface="Arial"/>
                <a:ea typeface="DejaVu Sans"/>
                <a:hlinkClick r:id="rId3"/>
              </a:rPr>
              <a:t>https://git-scm.com/docs</a:t>
            </a:r>
            <a:endParaRPr lang="pt-BR" sz="2800" spc="-7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472320" indent="-45720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endParaRPr lang="pt-BR" sz="2800" spc="-7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endParaRPr lang="pt-BR" sz="2800" spc="-7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endParaRPr lang="pt-BR" sz="2800" spc="-7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225392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F2734E11635E24B8E32001D2CC3FA63" ma:contentTypeVersion="10" ma:contentTypeDescription="Crie um novo documento." ma:contentTypeScope="" ma:versionID="ddc3dd74e7337c6e6a4114057d3b3570">
  <xsd:schema xmlns:xsd="http://www.w3.org/2001/XMLSchema" xmlns:xs="http://www.w3.org/2001/XMLSchema" xmlns:p="http://schemas.microsoft.com/office/2006/metadata/properties" xmlns:ns3="6ca95b92-4565-46ce-9e82-036aa91c230f" xmlns:ns4="784e7d7e-26fe-4779-82cf-793d987adf35" targetNamespace="http://schemas.microsoft.com/office/2006/metadata/properties" ma:root="true" ma:fieldsID="9fafef55ee056b658bf18fd1e1d18ad4" ns3:_="" ns4:_="">
    <xsd:import namespace="6ca95b92-4565-46ce-9e82-036aa91c230f"/>
    <xsd:import namespace="784e7d7e-26fe-4779-82cf-793d987adf3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a95b92-4565-46ce-9e82-036aa91c23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4e7d7e-26fe-4779-82cf-793d987adf3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ca95b92-4565-46ce-9e82-036aa91c230f" xsi:nil="true"/>
  </documentManagement>
</p:properties>
</file>

<file path=customXml/itemProps1.xml><?xml version="1.0" encoding="utf-8"?>
<ds:datastoreItem xmlns:ds="http://schemas.openxmlformats.org/officeDocument/2006/customXml" ds:itemID="{52C1C9DD-95A9-4B49-AF68-A81055DF304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3482867-A9A6-4D5C-9C1E-4CAB3E4321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ca95b92-4565-46ce-9e82-036aa91c230f"/>
    <ds:schemaRef ds:uri="784e7d7e-26fe-4779-82cf-793d987adf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22B750C-E3FC-4A77-9B4B-8DABC6D00790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784e7d7e-26fe-4779-82cf-793d987adf35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6ca95b92-4565-46ce-9e82-036aa91c230f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5426</TotalTime>
  <Words>1666</Words>
  <Application>Microsoft Office PowerPoint</Application>
  <PresentationFormat>Personalizar</PresentationFormat>
  <Paragraphs>281</Paragraphs>
  <Slides>39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8" baseType="lpstr">
      <vt:lpstr>Arial</vt:lpstr>
      <vt:lpstr>Arial Unicode MS</vt:lpstr>
      <vt:lpstr>Bradley Hand ITC</vt:lpstr>
      <vt:lpstr>Calibri</vt:lpstr>
      <vt:lpstr>Calibri Light</vt:lpstr>
      <vt:lpstr>Courier New</vt:lpstr>
      <vt:lpstr>Lucida Console</vt:lpstr>
      <vt:lpstr>Times New Roman</vt:lpstr>
      <vt:lpstr>Office Theme</vt:lpstr>
      <vt:lpstr>Mini Curso  Git / GitHub Versionamento de Arquivos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GitHub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Pull Requests (PR) </vt:lpstr>
      <vt:lpstr>Apresentação do PowerPoint</vt:lpstr>
      <vt:lpstr>Conflitos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Hugo</dc:creator>
  <dc:description/>
  <cp:lastModifiedBy>Hugo Gustavo Cordeiro</cp:lastModifiedBy>
  <cp:revision>161</cp:revision>
  <dcterms:created xsi:type="dcterms:W3CDTF">2022-09-12T13:33:45Z</dcterms:created>
  <dcterms:modified xsi:type="dcterms:W3CDTF">2025-07-01T15:50:38Z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2009-08-23T00:00:00Z</vt:filetime>
  </property>
  <property fmtid="{D5CDD505-2E9C-101B-9397-08002B2CF9AE}" pid="3" name="Creator">
    <vt:lpwstr>Acrobat PDFMaker 7.0 para PowerPoint</vt:lpwstr>
  </property>
  <property fmtid="{D5CDD505-2E9C-101B-9397-08002B2CF9AE}" pid="4" name="LastSaved">
    <vt:filetime>2022-09-12T00:00:00Z</vt:filetime>
  </property>
  <property fmtid="{D5CDD505-2E9C-101B-9397-08002B2CF9AE}" pid="5" name="PresentationFormat">
    <vt:lpwstr>Personalizar</vt:lpwstr>
  </property>
  <property fmtid="{D5CDD505-2E9C-101B-9397-08002B2CF9AE}" pid="6" name="Slides">
    <vt:i4>59</vt:i4>
  </property>
  <property fmtid="{D5CDD505-2E9C-101B-9397-08002B2CF9AE}" pid="7" name="ContentTypeId">
    <vt:lpwstr>0x0101005F2734E11635E24B8E32001D2CC3FA63</vt:lpwstr>
  </property>
</Properties>
</file>