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38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718" autoAdjust="0"/>
  </p:normalViewPr>
  <p:slideViewPr>
    <p:cSldViewPr snapToGrid="0">
      <p:cViewPr varScale="1">
        <p:scale>
          <a:sx n="62" d="100"/>
          <a:sy n="62" d="100"/>
        </p:scale>
        <p:origin x="148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716C3-8E42-4995-88EF-65465D366192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4CFAC-717A-4B46-8D0C-4BBA4D435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22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Добрый день, уважаемые члены комиссии! Я, Угольников Даниил - студент 4 курса группы 2‑ИС, представляю вам дипломный проект на тему «Маркетплейс по продаже товаров для компании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ruMarket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», руководителем является Ведерникова Ирина Дмитриевна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CFAC-717A-4B46-8D0C-4BBA4D43547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357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Ну а сейчас я перейду к демонстрации своего продукта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(Переключаюсь в браузер)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Показываю главную страницу, каталог, карточку товара и личный кабинет. Описываю основные сценарии: регистрация, поиск, оформление заказа.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CFAC-717A-4B46-8D0C-4BBA4D43547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782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качестве функционального и регрессионного тестирования был написан тест на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Pytest+Selenium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Результаты тестирования вы можете видеть на экране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CFAC-717A-4B46-8D0C-4BBA4D43547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887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 развертывании проекта на хостинг,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Vercel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проводит аудит скорости работы сайта, результаты аудита вы можете видеть на экране.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CFAC-717A-4B46-8D0C-4BBA4D43547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22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качестве документации к веб-приложению были написаны рекомендации пользования для продавцов и пользователей. Их вы можете видеть на экране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CFAC-717A-4B46-8D0C-4BBA4D43547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480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Так же были разработаны рекомендации для администратора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CFAC-717A-4B46-8D0C-4BBA4D43547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097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качестве заключения хочу сказать, что данный проект был очень интересен и многогранен из-за своей архитектуры и технологичных решений, за время работы над ним я изучил новый для себя фреймворк и переосмыслил своё понимание архитектуры веб-приложения.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Проблема решена, цель достигнута, задачи выполнены.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Проект готов к дальнейшему сопровождению и масштабированию.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Благодарю за внимание, готов ответить на ваши вопросы.</a:t>
            </a:r>
          </a:p>
          <a:p>
            <a:r>
              <a:rPr lang="ru-RU" sz="1800" i="1" dirty="0">
                <a:effectLst/>
                <a:latin typeface="Times New Roman" panose="02020603050405020304" pitchFamily="18" charset="0"/>
              </a:rPr>
              <a:t>(Обратно на слайд с веб-сайтом)</a:t>
            </a:r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CFAC-717A-4B46-8D0C-4BBA4D43547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Тема разработки маркетплейса актуальна, поскольку - Электронная коммерция растёт экспоненциально: в 2024 году объём рынка превысил $6,3 трлн, и более 60 % всех продаж — через маркетплейсы. В России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Wildberries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показал рост оборота на 70 % год‑к‑году. Исходя из этого был выведен исследовательский аппарат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CFAC-717A-4B46-8D0C-4BBA4D43547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804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Проблема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при таком спросе необходима своя гибкая платформа.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 работы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разработать маркетплейс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ruMarket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 можете видеть на экране.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CFAC-717A-4B46-8D0C-4BBA4D43547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1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Маркетплейс — это цифровая платформа‑посредник между множеством продавцов и покупателей.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Они квалифицируются по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типу участников: B2C (бизнес для бизнеса), B2B (бизнес для потребителя), C2C (потребитель для потребителя).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ассортименту: универсальные и нишевые.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модели монетизации: комиссия, подписка, реклама.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Проведённый анализ типов маркетплейсов позволил выбрать модель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C2C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(потребитель для потребителя) с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универсальным ассортиментом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комиссионной схемой монетизации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как наиболее подходящую для целей проекта.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CFAC-717A-4B46-8D0C-4BBA4D43547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569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Существуют различные способы разработки веб-сайтов: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конструкторы,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cms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системы или с нуля.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Я выбрал разработку с нуля для максимальной кастомизации и масштабируемости, что позволило гибко реализовать все бизнес‑требования.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CFAC-717A-4B46-8D0C-4BBA4D43547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572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•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Next.js 13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с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App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Router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для клиентской части.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Next API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серверной части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• В качестве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инструментра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для работы с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бд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Prisma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ORM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•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NextAuth.js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для аутентификации.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•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Tailwind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CSS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—CSS‑фреймворк для стилизации.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Такой набор технологий обеспечивает производительность, безопасность и SEO‑оптимизацию.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CFAC-717A-4B46-8D0C-4BBA4D43547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787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данном слайде вы можете видеть самые популярные среды разработки. После анализа их преимуществ был выбран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Trae IDE,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так как он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специально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веб‑разработки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и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он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работает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с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современными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технологиями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такими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как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Next.js и Tailwind CSS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CFAC-717A-4B46-8D0C-4BBA4D43547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91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начала разработки потребовалось сформировать варианты дизайна для выборки наилучшего, их вы можете видеть на экране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CFAC-717A-4B46-8D0C-4BBA4D43547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489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качестве основного цвета был выбран — глубокий синий с фиолетовым оттенком.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CFAC-717A-4B46-8D0C-4BBA4D43547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550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26C65-0DCB-41DC-8AC6-33CFC5331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633FC6-51D8-4575-A8A6-C877D6636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0ED90F-4AC4-4A66-9747-BE935F2B0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C88-4F8A-4E5C-B6F9-6F8BC3F9D815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C12153-826E-4494-BF5F-AE94F9DE8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B87249-B8F5-4696-8813-46B57C0C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99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60222-20B9-4D2C-933D-0B769FA2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855D106-6047-4E9C-A32F-1634C9F5E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7AA9EA-2B28-4B98-A34D-406CD037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C88-4F8A-4E5C-B6F9-6F8BC3F9D815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7EA6C0-D512-464D-B130-8DE5F8888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0C381D-3665-42BD-B137-EB75BFDD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62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8F130E-C014-4BBD-B313-256ABA711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9806D27-E9BA-4260-A13D-E80C601D5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B6FEFA-77EE-4BEF-A0D4-571ADA16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C88-4F8A-4E5C-B6F9-6F8BC3F9D815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EEAFEA-1714-42AF-BC6C-C06B4835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667AA6-1429-4373-BC46-2949F426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4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0D2ED-152D-47CE-9DEF-5A522141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6D1DCC-3569-4F1A-A120-EB2267E2E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C02472-8014-4366-BD73-A054C27C3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C88-4F8A-4E5C-B6F9-6F8BC3F9D815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CF9CD0-FB4A-40C5-B2F8-467164BC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10C5C8-1D49-414F-8F89-8731233D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9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264E8C-4D21-456B-975C-92DBA7130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AC0717-966C-4D58-90B8-272833E5F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82BA86-91B9-45A8-B3AB-3A7300B6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C88-4F8A-4E5C-B6F9-6F8BC3F9D815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87CBAC-D8CB-497C-B6D3-9DDC128BA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83445A-0D88-4EB4-96A2-10C1584F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33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E3AA6-D1C4-4BB0-87D3-FC01ACE4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87DBE0-59F3-4466-B100-15E44E479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1827D8-768A-4C8C-AF21-FF09D07B9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269501-2B9B-4E8A-B3E8-F722E374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C88-4F8A-4E5C-B6F9-6F8BC3F9D815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A738C6-CFF4-45FA-86AE-022E8CC76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A2B7A9-8CC6-4726-8EDC-D0F8777A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80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49701-3AA1-4B01-8C75-8089D9B9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E9CCE9-B283-434E-816E-7BF924E8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E38A76-6198-401A-A8C5-B45283A04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35C5966-6C49-4870-B2B7-F209C14CD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3E87791-1455-48C7-AD25-CDA010A41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9302921-7256-4048-9C1F-3CA88826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C88-4F8A-4E5C-B6F9-6F8BC3F9D815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A0DA2D1-9288-4F6E-9386-1D90FE3B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854F353-FD9B-49D2-B636-C72FC68A9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88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DBBCB-040C-487E-A72B-A0C62AA8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D19EAFD-09F3-4CE7-97E3-20DA04D0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C88-4F8A-4E5C-B6F9-6F8BC3F9D815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FC5F133-67B8-4B8C-AA48-AC3B7D1CC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1A5C2C-3973-45FE-B658-304086D1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68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FC0FC7D-E4C1-4161-A985-1F7EB346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C88-4F8A-4E5C-B6F9-6F8BC3F9D815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BD3EBC3-30F1-4C6E-A92E-BD6B288A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E66311A-C5D3-42DF-82BF-2011A375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00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F44B1-9462-4123-909D-1B279E5B5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693D08-67EB-4298-A3C7-A06A734D0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E09453-EC47-4E8A-AB36-210B681EB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E3D6AF-44B5-40F4-98D2-388C44615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C88-4F8A-4E5C-B6F9-6F8BC3F9D815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C32E63-C829-4BC4-8706-E263BFB6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0C0B9B-091E-4C25-95E6-189EFA28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36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BF7CC-D4DE-4CC6-A621-EE08BDB4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974C5CD-E0CA-4D66-A9C8-FEC56AA29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00CE7A-CCDF-4C02-8942-088CE8222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2BF50F-1976-4770-8757-EF853DE2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C88-4F8A-4E5C-B6F9-6F8BC3F9D815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57BC43-1CBE-4397-B4C6-4D6B49098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B88603-EBB5-4E00-98EF-3411005A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17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5A9FC5-CFE8-4E8B-B645-500AFD0E1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010C65-D45C-4359-B881-217B914E1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FA6C9B-D292-4B40-9D3D-32F55BF97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A7C88-4F8A-4E5C-B6F9-6F8BC3F9D815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C7D70F-B9A0-43C1-BEC3-75A50475D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AF1F2A-CD90-4B2D-95D6-B883A08C9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76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golnikov-do.ru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DF77C-0902-4C93-A8F0-8F8DCE199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0205"/>
            <a:ext cx="9144000" cy="1123488"/>
          </a:xfrm>
        </p:spPr>
        <p:txBody>
          <a:bodyPr>
            <a:normAutofit/>
          </a:bodyPr>
          <a:lstStyle/>
          <a:p>
            <a:r>
              <a:rPr lang="ru-RU" sz="3200" dirty="0"/>
              <a:t>ВЫПУСКНАЯ КВАЛИФИКАЦИОННАЯ РАБОТА</a:t>
            </a:r>
            <a:br>
              <a:rPr lang="ru-RU" sz="3200" dirty="0"/>
            </a:br>
            <a:r>
              <a:rPr lang="ru-RU" sz="3200" dirty="0"/>
              <a:t>ДИПЛОМНЫЙ 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207D53-886A-4740-ADA2-66683F60D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14964"/>
            <a:ext cx="9144000" cy="593984"/>
          </a:xfrm>
        </p:spPr>
        <p:txBody>
          <a:bodyPr/>
          <a:lstStyle/>
          <a:p>
            <a:r>
              <a:rPr lang="ru-RU" dirty="0"/>
              <a:t>Маркетплейс по продаже товаров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9F87CB-21D8-460B-A2C3-26B2169C2025}"/>
              </a:ext>
            </a:extLst>
          </p:cNvPr>
          <p:cNvSpPr txBox="1"/>
          <p:nvPr/>
        </p:nvSpPr>
        <p:spPr>
          <a:xfrm>
            <a:off x="1822315" y="126460"/>
            <a:ext cx="8547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ctr">
              <a:lnSpc>
                <a:spcPct val="150000"/>
              </a:lnSpc>
            </a:pPr>
            <a:r>
              <a:rPr lang="ru-RU" sz="1800" dirty="0">
                <a:effectLst/>
                <a:ea typeface="Calibri" panose="020F0502020204030204" pitchFamily="34" charset="0"/>
              </a:rPr>
              <a:t>Министерство образования и науки Пермского края</a:t>
            </a:r>
          </a:p>
          <a:p>
            <a:pPr indent="450215" algn="ctr">
              <a:lnSpc>
                <a:spcPct val="150000"/>
              </a:lnSpc>
            </a:pPr>
            <a:r>
              <a:rPr lang="ru-RU" sz="1800" dirty="0">
                <a:effectLst/>
                <a:ea typeface="Calibri" panose="020F0502020204030204" pitchFamily="34" charset="0"/>
              </a:rPr>
              <a:t>ГБПОУ «Пермский краевой колледж «Оникс»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125AC0-BD96-44E3-ACC6-4D72FE9C1230}"/>
              </a:ext>
            </a:extLst>
          </p:cNvPr>
          <p:cNvSpPr txBox="1"/>
          <p:nvPr/>
        </p:nvSpPr>
        <p:spPr>
          <a:xfrm>
            <a:off x="6916367" y="3343887"/>
            <a:ext cx="44163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Угольников Даниил Олегович</a:t>
            </a:r>
          </a:p>
          <a:p>
            <a:pPr algn="r"/>
            <a:r>
              <a:rPr lang="ru-RU" dirty="0"/>
              <a:t>специальность 09.02.07</a:t>
            </a:r>
          </a:p>
          <a:p>
            <a:pPr algn="r"/>
            <a:r>
              <a:rPr lang="ru-RU" dirty="0"/>
              <a:t>«Информационные системы и   программирование»</a:t>
            </a:r>
          </a:p>
          <a:p>
            <a:pPr algn="r"/>
            <a:r>
              <a:rPr lang="ru-RU" dirty="0"/>
              <a:t>курс 4, группа 2-ИС</a:t>
            </a:r>
          </a:p>
          <a:p>
            <a:pPr algn="r"/>
            <a:r>
              <a:rPr lang="ru-RU" dirty="0"/>
              <a:t>форма обучения: очная</a:t>
            </a:r>
          </a:p>
          <a:p>
            <a:pPr algn="r"/>
            <a:r>
              <a:rPr lang="ru-RU" dirty="0"/>
              <a:t>Руководитель:</a:t>
            </a:r>
          </a:p>
          <a:p>
            <a:pPr algn="r"/>
            <a:r>
              <a:rPr lang="ru-RU" dirty="0"/>
              <a:t>Ведерникова Ирина Дмитриевна</a:t>
            </a:r>
          </a:p>
          <a:p>
            <a:pPr algn="r"/>
            <a:r>
              <a:rPr lang="ru-RU" dirty="0"/>
              <a:t>преподаватель ГБПОУ «Пермского</a:t>
            </a:r>
          </a:p>
          <a:p>
            <a:pPr algn="r"/>
            <a:r>
              <a:rPr lang="ru-RU" dirty="0"/>
              <a:t>краевого колледжа «Оникс»</a:t>
            </a:r>
          </a:p>
          <a:p>
            <a:pPr algn="r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22FAAC-EA6E-4231-BE65-B83DA7B61E74}"/>
              </a:ext>
            </a:extLst>
          </p:cNvPr>
          <p:cNvSpPr txBox="1"/>
          <p:nvPr/>
        </p:nvSpPr>
        <p:spPr>
          <a:xfrm>
            <a:off x="4899497" y="6313570"/>
            <a:ext cx="239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Пермь 2025</a:t>
            </a:r>
          </a:p>
        </p:txBody>
      </p:sp>
    </p:spTree>
    <p:extLst>
      <p:ext uri="{BB962C8B-B14F-4D97-AF65-F5344CB8AC3E}">
        <p14:creationId xmlns:p14="http://schemas.microsoft.com/office/powerpoint/2010/main" val="3981935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F625C-6495-41E5-8C78-E72C76DA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88"/>
            <a:ext cx="10515600" cy="870288"/>
          </a:xfrm>
        </p:spPr>
        <p:txBody>
          <a:bodyPr>
            <a:normAutofit/>
          </a:bodyPr>
          <a:lstStyle/>
          <a:p>
            <a:r>
              <a:rPr lang="ru-RU" sz="3800" dirty="0"/>
              <a:t>Продукт</a:t>
            </a:r>
          </a:p>
        </p:txBody>
      </p:sp>
      <p:pic>
        <p:nvPicPr>
          <p:cNvPr id="4" name="Рисунок 3">
            <a:hlinkClick r:id="rId3"/>
            <a:extLst>
              <a:ext uri="{FF2B5EF4-FFF2-40B4-BE49-F238E27FC236}">
                <a16:creationId xmlns:a16="http://schemas.microsoft.com/office/drawing/2014/main" id="{2D848C5B-0A66-44A5-B7AC-825D5DCE2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38" y="1356968"/>
            <a:ext cx="10519462" cy="5122759"/>
          </a:xfrm>
          <a:prstGeom prst="roundRect">
            <a:avLst>
              <a:gd name="adj" fmla="val 2918"/>
            </a:avLst>
          </a:prstGeom>
          <a:ln w="28575">
            <a:solidFill>
              <a:srgbClr val="4438CA"/>
            </a:solidFill>
          </a:ln>
        </p:spPr>
      </p:pic>
    </p:spTree>
    <p:extLst>
      <p:ext uri="{BB962C8B-B14F-4D97-AF65-F5344CB8AC3E}">
        <p14:creationId xmlns:p14="http://schemas.microsoft.com/office/powerpoint/2010/main" val="631252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F625C-6495-41E5-8C78-E72C76DA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634"/>
            <a:ext cx="10515600" cy="870288"/>
          </a:xfrm>
        </p:spPr>
        <p:txBody>
          <a:bodyPr>
            <a:normAutofit/>
          </a:bodyPr>
          <a:lstStyle/>
          <a:p>
            <a:r>
              <a:rPr lang="ru-RU" sz="3800" dirty="0"/>
              <a:t>Тестирование и аналитика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8B5099EB-F5D9-48BA-AE3B-54D172D00507}"/>
              </a:ext>
            </a:extLst>
          </p:cNvPr>
          <p:cNvGrpSpPr/>
          <p:nvPr/>
        </p:nvGrpSpPr>
        <p:grpSpPr>
          <a:xfrm>
            <a:off x="1981123" y="1871495"/>
            <a:ext cx="8229754" cy="3115009"/>
            <a:chOff x="1981123" y="2184623"/>
            <a:chExt cx="8229754" cy="3115009"/>
          </a:xfrm>
        </p:grpSpPr>
        <p:pic>
          <p:nvPicPr>
            <p:cNvPr id="5" name="Рисунок 4" descr="How To Test Python Exception Handling Using Pytest Assert (A Simple Guide)  | Pytest with Eric">
              <a:extLst>
                <a:ext uri="{FF2B5EF4-FFF2-40B4-BE49-F238E27FC236}">
                  <a16:creationId xmlns:a16="http://schemas.microsoft.com/office/drawing/2014/main" id="{191F86F9-9421-4844-B768-FECB2F60FB9D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310"/>
            <a:stretch/>
          </p:blipFill>
          <p:spPr bwMode="auto">
            <a:xfrm>
              <a:off x="1981123" y="2981831"/>
              <a:ext cx="8229754" cy="2317801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71123DD-284B-4A34-94B2-4D5AD7E0E2CE}"/>
                </a:ext>
              </a:extLst>
            </p:cNvPr>
            <p:cNvSpPr txBox="1"/>
            <p:nvPr/>
          </p:nvSpPr>
          <p:spPr>
            <a:xfrm>
              <a:off x="4118919" y="2184623"/>
              <a:ext cx="39541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/>
                <a:t>Pytest</a:t>
              </a:r>
              <a:r>
                <a:rPr lang="en-US" sz="2400" dirty="0"/>
                <a:t> + Selenium</a:t>
              </a:r>
              <a:endParaRPr lang="ru-RU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19989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F625C-6495-41E5-8C78-E72C76DA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634"/>
            <a:ext cx="10515600" cy="870288"/>
          </a:xfrm>
        </p:spPr>
        <p:txBody>
          <a:bodyPr>
            <a:normAutofit/>
          </a:bodyPr>
          <a:lstStyle/>
          <a:p>
            <a:r>
              <a:rPr lang="ru-RU" sz="3800" dirty="0"/>
              <a:t>Тестирование и аналитика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BB5C38-39F5-406B-8D45-C9D024623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52" y="1087922"/>
            <a:ext cx="10634696" cy="510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78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F625C-6495-41E5-8C78-E72C76DA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634"/>
            <a:ext cx="10515600" cy="870288"/>
          </a:xfrm>
        </p:spPr>
        <p:txBody>
          <a:bodyPr>
            <a:normAutofit/>
          </a:bodyPr>
          <a:lstStyle/>
          <a:p>
            <a:r>
              <a:rPr lang="ru-RU" sz="3800" dirty="0"/>
              <a:t>Рекомендации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0BDA7F6-42A1-429A-97A4-087F96B60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25" y="1446974"/>
            <a:ext cx="5277587" cy="445832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3157AA7-5C15-4077-B471-E83D061E3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122" y="827904"/>
            <a:ext cx="5113872" cy="569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31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F625C-6495-41E5-8C78-E72C76DA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634"/>
            <a:ext cx="10515600" cy="870288"/>
          </a:xfrm>
        </p:spPr>
        <p:txBody>
          <a:bodyPr>
            <a:normAutofit/>
          </a:bodyPr>
          <a:lstStyle/>
          <a:p>
            <a:r>
              <a:rPr lang="ru-RU" sz="3800" dirty="0"/>
              <a:t>Рекомендации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75D312-F3F6-43FB-8A7C-9CAC516B3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439" y="1087922"/>
            <a:ext cx="5422158" cy="543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97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F625C-6495-41E5-8C78-E72C76DA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634"/>
            <a:ext cx="10515600" cy="870288"/>
          </a:xfrm>
        </p:spPr>
        <p:txBody>
          <a:bodyPr>
            <a:normAutofit/>
          </a:bodyPr>
          <a:lstStyle/>
          <a:p>
            <a:r>
              <a:rPr lang="ru-RU" sz="3800" dirty="0"/>
              <a:t>Заключение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068C4B-D6C9-433B-B659-68E1AE7DA0EF}"/>
              </a:ext>
            </a:extLst>
          </p:cNvPr>
          <p:cNvSpPr txBox="1"/>
          <p:nvPr/>
        </p:nvSpPr>
        <p:spPr>
          <a:xfrm>
            <a:off x="1110049" y="1346886"/>
            <a:ext cx="9971902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/>
              <a:t>Данный проект качественно улучшил мои навыки в создании клиентского интерфейса и логики, а так же понимание в разработке архитектуры крупных веб-приложений.</a:t>
            </a:r>
          </a:p>
          <a:p>
            <a:pPr>
              <a:lnSpc>
                <a:spcPct val="150000"/>
              </a:lnSpc>
            </a:pPr>
            <a:endParaRPr lang="ru-RU" sz="2800" dirty="0"/>
          </a:p>
          <a:p>
            <a:pPr>
              <a:lnSpc>
                <a:spcPct val="150000"/>
              </a:lnSpc>
            </a:pPr>
            <a:r>
              <a:rPr lang="ru-RU" sz="2800" dirty="0"/>
              <a:t>Проблема решена, цель достигнута, задачи выполнены.</a:t>
            </a:r>
          </a:p>
          <a:p>
            <a:pPr>
              <a:lnSpc>
                <a:spcPct val="150000"/>
              </a:lnSpc>
            </a:pPr>
            <a:r>
              <a:rPr lang="ru-RU" sz="2800" dirty="0"/>
              <a:t>Проект готов к дальнейшему сопровождению и масштабированию.</a:t>
            </a:r>
          </a:p>
        </p:txBody>
      </p:sp>
    </p:spTree>
    <p:extLst>
      <p:ext uri="{BB962C8B-B14F-4D97-AF65-F5344CB8AC3E}">
        <p14:creationId xmlns:p14="http://schemas.microsoft.com/office/powerpoint/2010/main" val="2881999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F625C-6495-41E5-8C78-E72C76DA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630"/>
            <a:ext cx="10515600" cy="870288"/>
          </a:xfrm>
        </p:spPr>
        <p:txBody>
          <a:bodyPr>
            <a:normAutofit/>
          </a:bodyPr>
          <a:lstStyle/>
          <a:p>
            <a:r>
              <a:rPr lang="ru-RU" sz="3800" dirty="0"/>
              <a:t>Актуальность</a:t>
            </a:r>
          </a:p>
        </p:txBody>
      </p:sp>
      <p:pic>
        <p:nvPicPr>
          <p:cNvPr id="1026" name="Picture 2" descr="Выходное изображение">
            <a:extLst>
              <a:ext uri="{FF2B5EF4-FFF2-40B4-BE49-F238E27FC236}">
                <a16:creationId xmlns:a16="http://schemas.microsoft.com/office/drawing/2014/main" id="{38D48E09-69C9-48F2-B988-DEA7ACC078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5"/>
          <a:stretch/>
        </p:blipFill>
        <p:spPr bwMode="auto">
          <a:xfrm>
            <a:off x="1607063" y="1527243"/>
            <a:ext cx="8977874" cy="505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D24EF4-1254-49AD-889C-50E14F2EB97B}"/>
              </a:ext>
            </a:extLst>
          </p:cNvPr>
          <p:cNvSpPr txBox="1"/>
          <p:nvPr/>
        </p:nvSpPr>
        <p:spPr>
          <a:xfrm>
            <a:off x="3591128" y="1157911"/>
            <a:ext cx="500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Динамика роста электронной коммерции</a:t>
            </a:r>
          </a:p>
        </p:txBody>
      </p:sp>
    </p:spTree>
    <p:extLst>
      <p:ext uri="{BB962C8B-B14F-4D97-AF65-F5344CB8AC3E}">
        <p14:creationId xmlns:p14="http://schemas.microsoft.com/office/powerpoint/2010/main" val="4154930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83DED15-1E0A-42DC-8DB5-CE7F13BE5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5415"/>
            <a:ext cx="10515600" cy="6091881"/>
          </a:xfrm>
        </p:spPr>
        <p:txBody>
          <a:bodyPr>
            <a:normAutofit fontScale="92500"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ru-RU" sz="2400" b="1" dirty="0">
                <a:effectLst/>
                <a:ea typeface="Calibri" panose="020F0502020204030204" pitchFamily="34" charset="0"/>
              </a:rPr>
              <a:t>Проблема</a:t>
            </a:r>
            <a:r>
              <a:rPr lang="ru-RU" sz="2400" dirty="0">
                <a:effectLst/>
                <a:ea typeface="Calibri" panose="020F0502020204030204" pitchFamily="34" charset="0"/>
              </a:rPr>
              <a:t>: Как разработать маркетплейс?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2400" b="1" dirty="0">
                <a:effectLst/>
                <a:ea typeface="Calibri" panose="020F0502020204030204" pitchFamily="34" charset="0"/>
              </a:rPr>
              <a:t>Цель</a:t>
            </a:r>
            <a:r>
              <a:rPr lang="ru-RU" sz="2400" dirty="0">
                <a:effectLst/>
                <a:ea typeface="Calibri" panose="020F0502020204030204" pitchFamily="34" charset="0"/>
              </a:rPr>
              <a:t>: Разработка маркетплейс-площадки для компании «</a:t>
            </a:r>
            <a:r>
              <a:rPr lang="ru-RU" sz="2400" dirty="0" err="1">
                <a:effectLst/>
                <a:ea typeface="Calibri" panose="020F0502020204030204" pitchFamily="34" charset="0"/>
              </a:rPr>
              <a:t>ruMarket</a:t>
            </a:r>
            <a:r>
              <a:rPr lang="ru-RU" sz="2400" dirty="0">
                <a:effectLst/>
                <a:ea typeface="Calibri" panose="020F0502020204030204" pitchFamily="34" charset="0"/>
              </a:rPr>
              <a:t>» по продаже товаров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2400" b="1" dirty="0">
                <a:effectLst/>
                <a:ea typeface="Calibri" panose="020F0502020204030204" pitchFamily="34" charset="0"/>
              </a:rPr>
              <a:t>Задачи</a:t>
            </a:r>
            <a:r>
              <a:rPr lang="ru-RU" sz="2400" dirty="0">
                <a:effectLst/>
                <a:ea typeface="Calibri" panose="020F0502020204030204" pitchFamily="34" charset="0"/>
              </a:rPr>
              <a:t>: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effectLst/>
                <a:ea typeface="Calibri" panose="020F0502020204030204" pitchFamily="34" charset="0"/>
              </a:rPr>
              <a:t>Изучить информацию о маркетплейсах, их разработке, дать определения технологиям для разработки.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effectLst/>
                <a:ea typeface="Calibri" panose="020F0502020204030204" pitchFamily="34" charset="0"/>
              </a:rPr>
              <a:t>Проанализировать программное обеспечение для разработки веб-приложения.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effectLst/>
                <a:ea typeface="Calibri" panose="020F0502020204030204" pitchFamily="34" charset="0"/>
              </a:rPr>
              <a:t>Разработать маркетплейс для компании «</a:t>
            </a:r>
            <a:r>
              <a:rPr lang="ru-RU" sz="2400" dirty="0" err="1">
                <a:effectLst/>
                <a:ea typeface="Calibri" panose="020F0502020204030204" pitchFamily="34" charset="0"/>
              </a:rPr>
              <a:t>ruMarket</a:t>
            </a:r>
            <a:r>
              <a:rPr lang="ru-RU" sz="2400" dirty="0">
                <a:effectLst/>
                <a:ea typeface="Calibri" panose="020F0502020204030204" pitchFamily="34" charset="0"/>
              </a:rPr>
              <a:t>».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effectLst/>
                <a:ea typeface="Calibri" panose="020F0502020204030204" pitchFamily="34" charset="0"/>
              </a:rPr>
              <a:t>Провести тестирование готового продукта.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effectLst/>
                <a:ea typeface="Calibri" panose="020F0502020204030204" pitchFamily="34" charset="0"/>
              </a:rPr>
              <a:t>Разработать рекомендации по использованию маркетплейса и сопровождению.</a:t>
            </a: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50549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F625C-6495-41E5-8C78-E72C76DA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88"/>
            <a:ext cx="10515600" cy="870288"/>
          </a:xfrm>
        </p:spPr>
        <p:txBody>
          <a:bodyPr>
            <a:normAutofit/>
          </a:bodyPr>
          <a:lstStyle/>
          <a:p>
            <a:r>
              <a:rPr lang="ru-RU" sz="3800" dirty="0"/>
              <a:t>Понятие и Классификация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3DED15-1E0A-42DC-8DB5-CE7F13BE5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414"/>
            <a:ext cx="5928603" cy="2496866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sz="2400" dirty="0"/>
              <a:t>Маркетплейс = интернет-магазин посредник</a:t>
            </a:r>
          </a:p>
        </p:txBody>
      </p:sp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7DC01A77-7BE0-42A3-8C8B-05250EF8AF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2"/>
          <a:stretch/>
        </p:blipFill>
        <p:spPr bwMode="auto">
          <a:xfrm>
            <a:off x="575553" y="3732280"/>
            <a:ext cx="6191250" cy="245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Выходное изображение">
            <a:extLst>
              <a:ext uri="{FF2B5EF4-FFF2-40B4-BE49-F238E27FC236}">
                <a16:creationId xmlns:a16="http://schemas.microsoft.com/office/drawing/2014/main" id="{C53F45DD-B87E-4C55-804E-C187DDB2F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50" y="708398"/>
            <a:ext cx="4757636" cy="272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Выходное изображение">
            <a:extLst>
              <a:ext uri="{FF2B5EF4-FFF2-40B4-BE49-F238E27FC236}">
                <a16:creationId xmlns:a16="http://schemas.microsoft.com/office/drawing/2014/main" id="{0AAC0DA2-4139-4D63-9A3F-1145B20A0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931" y="3597716"/>
            <a:ext cx="4276155" cy="259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620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F625C-6495-41E5-8C78-E72C76DA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88"/>
            <a:ext cx="10515600" cy="870288"/>
          </a:xfrm>
        </p:spPr>
        <p:txBody>
          <a:bodyPr>
            <a:normAutofit/>
          </a:bodyPr>
          <a:lstStyle/>
          <a:p>
            <a:r>
              <a:rPr lang="ru-RU" sz="3800" dirty="0"/>
              <a:t>Способы разработки</a:t>
            </a:r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673E032A-23BF-439F-B66D-13122E108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708" y="1313234"/>
            <a:ext cx="7232583" cy="554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63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F625C-6495-41E5-8C78-E72C76DA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88"/>
            <a:ext cx="10515600" cy="870288"/>
          </a:xfrm>
        </p:spPr>
        <p:txBody>
          <a:bodyPr>
            <a:normAutofit/>
          </a:bodyPr>
          <a:lstStyle/>
          <a:p>
            <a:r>
              <a:rPr lang="ru-RU" sz="3800" dirty="0"/>
              <a:t>Выбранные технологии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7923F5-A5B0-4BCD-B44B-0E584F556A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21332" t="33235" r="21331" b="29925"/>
          <a:stretch/>
        </p:blipFill>
        <p:spPr>
          <a:xfrm>
            <a:off x="838200" y="2936550"/>
            <a:ext cx="2928553" cy="984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1368F9-E93D-4DB1-B119-5CBA5063180A}"/>
              </a:ext>
            </a:extLst>
          </p:cNvPr>
          <p:cNvSpPr txBox="1"/>
          <p:nvPr/>
        </p:nvSpPr>
        <p:spPr>
          <a:xfrm>
            <a:off x="1048265" y="4048789"/>
            <a:ext cx="2508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u="sng" dirty="0"/>
              <a:t>Клиентская и серверная часть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61021CFE-4DD3-489F-A331-5DAD8ACEB9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923" t="35454" r="23270" b="33480"/>
          <a:stretch/>
        </p:blipFill>
        <p:spPr bwMode="auto">
          <a:xfrm>
            <a:off x="7988644" y="2789714"/>
            <a:ext cx="3365156" cy="1131736"/>
          </a:xfrm>
          <a:prstGeom prst="rect">
            <a:avLst/>
          </a:prstGeom>
          <a:solidFill>
            <a:schemeClr val="bg1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E335A4-D011-4D57-8CC6-3E145DB2EC73}"/>
              </a:ext>
            </a:extLst>
          </p:cNvPr>
          <p:cNvSpPr txBox="1"/>
          <p:nvPr/>
        </p:nvSpPr>
        <p:spPr>
          <a:xfrm>
            <a:off x="7766223" y="4048788"/>
            <a:ext cx="3809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u="sng" dirty="0"/>
              <a:t>Инструмент для работы с базой данных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403D9CC9-33B8-472B-A020-52ADBE01A6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88" b="22528"/>
          <a:stretch/>
        </p:blipFill>
        <p:spPr bwMode="auto">
          <a:xfrm>
            <a:off x="4068246" y="3027405"/>
            <a:ext cx="3606549" cy="779434"/>
          </a:xfrm>
          <a:prstGeom prst="rect">
            <a:avLst/>
          </a:prstGeom>
          <a:solidFill>
            <a:schemeClr val="bg1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74466F-099A-4AB7-886D-B57FF5EEE9D9}"/>
              </a:ext>
            </a:extLst>
          </p:cNvPr>
          <p:cNvSpPr txBox="1"/>
          <p:nvPr/>
        </p:nvSpPr>
        <p:spPr>
          <a:xfrm>
            <a:off x="4242489" y="4048788"/>
            <a:ext cx="3258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u="sng" dirty="0"/>
              <a:t>Фреймворк для стилизации</a:t>
            </a:r>
          </a:p>
        </p:txBody>
      </p:sp>
    </p:spTree>
    <p:extLst>
      <p:ext uri="{BB962C8B-B14F-4D97-AF65-F5344CB8AC3E}">
        <p14:creationId xmlns:p14="http://schemas.microsoft.com/office/powerpoint/2010/main" val="110484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F625C-6495-41E5-8C78-E72C76DA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88"/>
            <a:ext cx="10515600" cy="870288"/>
          </a:xfrm>
        </p:spPr>
        <p:txBody>
          <a:bodyPr>
            <a:normAutofit/>
          </a:bodyPr>
          <a:lstStyle/>
          <a:p>
            <a:r>
              <a:rPr lang="ru-RU" sz="3800" dirty="0"/>
              <a:t>Среды разработки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0A974-DD06-4F73-A054-73142525FDD3}"/>
              </a:ext>
            </a:extLst>
          </p:cNvPr>
          <p:cNvSpPr txBox="1"/>
          <p:nvPr/>
        </p:nvSpPr>
        <p:spPr>
          <a:xfrm>
            <a:off x="2891035" y="3429000"/>
            <a:ext cx="1765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Visual Studio Code</a:t>
            </a:r>
            <a:endParaRPr lang="ru-RU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1DAAFB4-C482-4532-A245-54BB0F68A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00" y="163417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icture background">
            <a:extLst>
              <a:ext uri="{FF2B5EF4-FFF2-40B4-BE49-F238E27FC236}">
                <a16:creationId xmlns:a16="http://schemas.microsoft.com/office/drawing/2014/main" id="{C5FD4344-2DCF-4606-945F-95A58EC536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1" t="17305" r="27534" b="15856"/>
          <a:stretch/>
        </p:blipFill>
        <p:spPr bwMode="auto">
          <a:xfrm>
            <a:off x="2542014" y="4322379"/>
            <a:ext cx="2463514" cy="201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0EA925-F754-4B26-BB1E-93C089AB29D1}"/>
              </a:ext>
            </a:extLst>
          </p:cNvPr>
          <p:cNvSpPr txBox="1"/>
          <p:nvPr/>
        </p:nvSpPr>
        <p:spPr>
          <a:xfrm>
            <a:off x="321273" y="3801416"/>
            <a:ext cx="252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Trae IDE</a:t>
            </a:r>
            <a:endParaRPr lang="ru-RU" sz="2400" u="sng" dirty="0"/>
          </a:p>
        </p:txBody>
      </p:sp>
      <p:pic>
        <p:nvPicPr>
          <p:cNvPr id="3078" name="Picture 6" descr="Picture background">
            <a:extLst>
              <a:ext uri="{FF2B5EF4-FFF2-40B4-BE49-F238E27FC236}">
                <a16:creationId xmlns:a16="http://schemas.microsoft.com/office/drawing/2014/main" id="{1C85050E-F9F4-4897-891D-B7A9ED9AD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753" y="1876861"/>
            <a:ext cx="1660674" cy="166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A2E056-35FB-410E-B15C-FBFF59D13E0F}"/>
              </a:ext>
            </a:extLst>
          </p:cNvPr>
          <p:cNvSpPr txBox="1"/>
          <p:nvPr/>
        </p:nvSpPr>
        <p:spPr>
          <a:xfrm>
            <a:off x="5024438" y="3616749"/>
            <a:ext cx="2143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JetBrains WebStorm</a:t>
            </a:r>
            <a:endParaRPr lang="ru-RU" sz="2400" dirty="0"/>
          </a:p>
        </p:txBody>
      </p:sp>
      <p:pic>
        <p:nvPicPr>
          <p:cNvPr id="3080" name="Picture 8" descr="Picture background">
            <a:extLst>
              <a:ext uri="{FF2B5EF4-FFF2-40B4-BE49-F238E27FC236}">
                <a16:creationId xmlns:a16="http://schemas.microsoft.com/office/drawing/2014/main" id="{C21DBD84-69B4-4A11-B8D6-4FB8331B6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450" y="4032247"/>
            <a:ext cx="2463515" cy="246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CEF2051-6CCC-43E2-9989-DB272B50FD08}"/>
              </a:ext>
            </a:extLst>
          </p:cNvPr>
          <p:cNvSpPr txBox="1"/>
          <p:nvPr/>
        </p:nvSpPr>
        <p:spPr>
          <a:xfrm>
            <a:off x="7186471" y="3616749"/>
            <a:ext cx="176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Sublime Text</a:t>
            </a:r>
            <a:endParaRPr lang="ru-RU" sz="2400" dirty="0"/>
          </a:p>
        </p:txBody>
      </p:sp>
      <p:pic>
        <p:nvPicPr>
          <p:cNvPr id="3082" name="Picture 10" descr="Picture background">
            <a:extLst>
              <a:ext uri="{FF2B5EF4-FFF2-40B4-BE49-F238E27FC236}">
                <a16:creationId xmlns:a16="http://schemas.microsoft.com/office/drawing/2014/main" id="{31E38E3F-762E-45E4-864B-9F5D0A8C97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03" b="-12414"/>
          <a:stretch/>
        </p:blipFill>
        <p:spPr bwMode="auto">
          <a:xfrm>
            <a:off x="9500955" y="1583289"/>
            <a:ext cx="2143124" cy="224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A19A5A5-8D3A-49DE-B673-9510FDD9DE68}"/>
              </a:ext>
            </a:extLst>
          </p:cNvPr>
          <p:cNvSpPr txBox="1"/>
          <p:nvPr/>
        </p:nvSpPr>
        <p:spPr>
          <a:xfrm>
            <a:off x="9538776" y="3616749"/>
            <a:ext cx="2143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Notepad++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04317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F625C-6495-41E5-8C78-E72C76DA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88"/>
            <a:ext cx="10515600" cy="870288"/>
          </a:xfrm>
        </p:spPr>
        <p:txBody>
          <a:bodyPr>
            <a:normAutofit/>
          </a:bodyPr>
          <a:lstStyle/>
          <a:p>
            <a:r>
              <a:rPr lang="ru-RU" sz="3800" dirty="0"/>
              <a:t>Дизайн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7A70CA5-84EF-41EE-B671-D973640D7FF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85940" y="1605505"/>
            <a:ext cx="3151282" cy="20635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F40D946-C9AC-4A0E-AA5D-77D762881FD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520359" y="4108094"/>
            <a:ext cx="3151282" cy="20635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Рисунок 3" descr="Изображение выглядит как текст, программное обеспечение, снимок экран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F371845-58EA-4793-AD92-EA4444C522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780" y="1605505"/>
            <a:ext cx="3151280" cy="20635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F2F341-E4A3-4B6B-9FD2-556562ED2E93}"/>
              </a:ext>
            </a:extLst>
          </p:cNvPr>
          <p:cNvSpPr txBox="1"/>
          <p:nvPr/>
        </p:nvSpPr>
        <p:spPr>
          <a:xfrm>
            <a:off x="1185938" y="3941805"/>
            <a:ext cx="3151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Глубокий оливково-зеленый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2BF704-AB51-4EB3-9507-243739B33DFF}"/>
              </a:ext>
            </a:extLst>
          </p:cNvPr>
          <p:cNvSpPr txBox="1"/>
          <p:nvPr/>
        </p:nvSpPr>
        <p:spPr>
          <a:xfrm>
            <a:off x="4520359" y="3429000"/>
            <a:ext cx="315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Жженый апельсин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016C62-7A34-46D6-88CA-A4AC4C778178}"/>
              </a:ext>
            </a:extLst>
          </p:cNvPr>
          <p:cNvSpPr txBox="1"/>
          <p:nvPr/>
        </p:nvSpPr>
        <p:spPr>
          <a:xfrm>
            <a:off x="7999248" y="3941805"/>
            <a:ext cx="2862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u="sng" dirty="0"/>
              <a:t>Глубокий синий с фиолетовым оттенком</a:t>
            </a:r>
          </a:p>
        </p:txBody>
      </p:sp>
    </p:spTree>
    <p:extLst>
      <p:ext uri="{BB962C8B-B14F-4D97-AF65-F5344CB8AC3E}">
        <p14:creationId xmlns:p14="http://schemas.microsoft.com/office/powerpoint/2010/main" val="279715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F625C-6495-41E5-8C78-E72C76DA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88"/>
            <a:ext cx="10515600" cy="870288"/>
          </a:xfrm>
        </p:spPr>
        <p:txBody>
          <a:bodyPr>
            <a:normAutofit/>
          </a:bodyPr>
          <a:lstStyle/>
          <a:p>
            <a:r>
              <a:rPr lang="ru-RU" sz="3800" dirty="0"/>
              <a:t>Дизайн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016C62-7A34-46D6-88CA-A4AC4C778178}"/>
              </a:ext>
            </a:extLst>
          </p:cNvPr>
          <p:cNvSpPr txBox="1"/>
          <p:nvPr/>
        </p:nvSpPr>
        <p:spPr>
          <a:xfrm>
            <a:off x="6808268" y="2446744"/>
            <a:ext cx="2862342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/>
              <a:t>Глубокий синий с фиолетовым оттенком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CCAE78B-FAD7-437F-BB40-8A8F8070918F}"/>
              </a:ext>
            </a:extLst>
          </p:cNvPr>
          <p:cNvSpPr/>
          <p:nvPr/>
        </p:nvSpPr>
        <p:spPr>
          <a:xfrm>
            <a:off x="2764102" y="2119184"/>
            <a:ext cx="2619632" cy="2619632"/>
          </a:xfrm>
          <a:prstGeom prst="roundRect">
            <a:avLst/>
          </a:prstGeom>
          <a:solidFill>
            <a:srgbClr val="4438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6398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</TotalTime>
  <Words>816</Words>
  <Application>Microsoft Office PowerPoint</Application>
  <PresentationFormat>Широкоэкранный</PresentationFormat>
  <Paragraphs>85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ВЫПУСКНАЯ КВАЛИФИКАЦИОННАЯ РАБОТА ДИПЛОМНЫЙ ПРОЕКТ</vt:lpstr>
      <vt:lpstr>Актуальность</vt:lpstr>
      <vt:lpstr>Презентация PowerPoint</vt:lpstr>
      <vt:lpstr>Понятие и Классификация</vt:lpstr>
      <vt:lpstr>Способы разработки</vt:lpstr>
      <vt:lpstr>Выбранные технологии</vt:lpstr>
      <vt:lpstr>Среды разработки</vt:lpstr>
      <vt:lpstr>Дизайн</vt:lpstr>
      <vt:lpstr>Дизайн</vt:lpstr>
      <vt:lpstr>Продукт</vt:lpstr>
      <vt:lpstr>Тестирование и аналитика</vt:lpstr>
      <vt:lpstr>Тестирование и аналитика</vt:lpstr>
      <vt:lpstr>Рекомендации</vt:lpstr>
      <vt:lpstr>Рекомендации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ДИПЛОМНЫЙ ПРОЕКТ</dc:title>
  <dc:creator>Ирина Нехорошкова</dc:creator>
  <cp:lastModifiedBy>Ирина Нехорошкова</cp:lastModifiedBy>
  <cp:revision>22</cp:revision>
  <dcterms:created xsi:type="dcterms:W3CDTF">2025-06-16T21:15:06Z</dcterms:created>
  <dcterms:modified xsi:type="dcterms:W3CDTF">2025-06-17T20:27:20Z</dcterms:modified>
</cp:coreProperties>
</file>