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18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6C3-8E42-4995-88EF-65465D366192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CFAC-717A-4B46-8D0C-4BBA4D4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члены комиссии! Я, Угольников Даниил - студент 4 курса группы 2‑ИС, представляю вам выпускную квалификационную работу на тему «Маркетплейс по продаже товаров для компании ruMarket», руководителем является Ведерникова Ирина Дмитриевна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5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функционального и регрессионного тестирования для проекта был написан тест на Pytest + Selenium. Результаты тестирования отображены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8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развертывании проекта на хостинг,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Vercel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проводит аудит скорости работы сайта, результаты аудита так же представлены на экране.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документации к веб-приложению были написаны рекомендации пользования для продавцов и пользователей.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8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же были разработаны рекомендации для администратора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9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заключения хочу сказать, что данный проект был очень интересен и многогранен из-за своей архитектуры и технологичных решений, за время работы над ним я изучил новый для себя фреймворк и переосмыслил своё понимание архитектуры веб-приложения.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решена, цель достигнута, задачи выполнены.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 готов к дальнейшему сопровождению и масштабированию.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Благодарю за внимание, готов ответить на ваши вопросы.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разработки маркетплейса актуальна, поскольку - Электронная коммерция растёт экспоненциально: в 2024 году объём рынка превысил $6,3 трлн, и более 60 % всех продаж происходят через маркетплейсы.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 из этого был выведен исследовательский аппарат: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Проблема: Как разработать маркетплейс?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Цель: Разработка маркетплейс-площадки для компании «ruMarket» по продаже товаров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вы можете видеть на экране.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Маркетплейс — это цифровая платформа‑посредник между множеством продавцов и покупателей.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квалифицируются по: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типу участников: B2C (бизнес для потребителя), B2B (бизнес для бизнеса), C2C (потребитель для потребителя).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ассортименту: универсальные и нишевые.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модели монетизации: комиссия, подписка, реклама.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Проведённый анализ типов маркетплейсов позволил выбрать модель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(потребитель для потребителя) с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универсальным ассортиментом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комиссионной схемой монетизации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наиболее подходящую для целей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Существуют различные способы разработки веб-сайтов: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 или с нуля.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выбрана разработка с нуля для максимальной кастомизации и масштабируемости, что позволило гибко реализовать все бизнес‑требования.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вы можете видеть самые популярные среды разработки. После анализа их преимуществ был выбран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Trae IDE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специально создан для веб‑разработки, имеет встроенный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ассистент и работает с современными технологиями, такими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Tailwind 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создания проекта я использовал следующий набор технологий</a:t>
            </a:r>
            <a:r>
              <a:rPr lang="en-US" dirty="0"/>
              <a:t>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Next.js -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клиентской части.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для серверной части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Prisma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в качестве инструмента для работы с базой данных.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NextAuth.js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аутентификации.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Tailwind CSS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—CSS‑фреймворк для стилизации.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набор технологий обеспечивает производительность, безопасность и SEO‑оптимизацию.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8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начала разработки потребовалось сформировать варианты дизайна для выборки наилучшего,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8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основного цвета был выбран — глубокий синий с фиолетовым оттенком.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5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проделанной работы было разработано полноценное веб-приложение, соответствующее всем поставленным требованиям и задачам проекта.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а сейчас я перейду к демонстрации своего продукта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Страницы -&gt; Юзер -&gt; Пользователь -&gt; Продавец -&gt; Админ -&gt; Продавец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8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6C65-0DCB-41DC-8AC6-33CFC53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33FC6-51D8-4575-A8A6-C877D66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ED90F-4AC4-4A66-9747-BE935F2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2153-826E-4494-BF5F-AE94F9D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87249-B8F5-4696-8813-46B57C0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0222-20B9-4D2C-933D-0B769F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5D106-6047-4E9C-A32F-1634C9F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A9EA-2B28-4B98-A34D-406CD03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EA6C0-D512-464D-B130-8DE5F88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381D-3665-42BD-B137-EB75BFDD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8F130E-C014-4BBD-B313-256ABA71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06D27-E9BA-4260-A13D-E80C601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6FEFA-77EE-4BEF-A0D4-571ADA1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AFEA-1714-42AF-BC6C-C06B483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67AA6-1429-4373-BC46-2949F42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D2ED-152D-47CE-9DEF-5A522141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D1DCC-3569-4F1A-A120-EB2267E2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02472-8014-4366-BD73-A054C27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9CD0-FB4A-40C5-B2F8-467164B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0C5C8-1D49-414F-8F89-8731233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4E8C-4D21-456B-975C-92DBA71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C0717-966C-4D58-90B8-272833E5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2BA86-91B9-45A8-B3AB-3A7300B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7CBAC-D8CB-497C-B6D3-9DDC128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5A-0D88-4EB4-96A2-10C158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3AA6-D1C4-4BB0-87D3-FC01ACE4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7DBE0-59F3-4466-B100-15E44E4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827D8-768A-4C8C-AF21-FF09D07B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69501-2B9B-4E8A-B3E8-F722E374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738C6-CFF4-45FA-86AE-022E8CC7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B7A9-8CC6-4726-8EDC-D0F8777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0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9701-3AA1-4B01-8C75-8089D9B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9CCE9-B283-434E-816E-7BF924E8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38A76-6198-401A-A8C5-B45283A0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C5966-6C49-4870-B2B7-F209C14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87791-1455-48C7-AD25-CDA010A4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302921-7256-4048-9C1F-3CA8882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0DA2D1-9288-4F6E-9386-1D90FE3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54F353-FD9B-49D2-B636-C72FC68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BBCB-040C-487E-A72B-A0C62AA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19EAFD-09F3-4CE7-97E3-20DA04D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5F133-67B8-4B8C-AA48-AC3B7D1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A5C2C-3973-45FE-B658-304086D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0FC7D-E4C1-4161-A985-1F7EB34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D3EBC3-30F1-4C6E-A92E-BD6B288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6311A-C5D3-42DF-82BF-2011A37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44B1-9462-4123-909D-1B279E5B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3D08-67EB-4298-A3C7-A06A734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09453-EC47-4E8A-AB36-210B681E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3D6AF-44B5-40F4-98D2-388C4461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32E63-C829-4BC4-8706-E263BFB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C0B9B-091E-4C25-95E6-189EFA2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F7CC-D4DE-4CC6-A621-EE08BDB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74C5CD-E0CA-4D66-A9C8-FEC56AA2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CE7A-CCDF-4C02-8942-088CE822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BF50F-1976-4770-8757-EF853DE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7BC43-1CBE-4397-B4C6-4D6B490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88603-EBB5-4E00-98EF-3411005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FC5-CFE8-4E8B-B645-500AFD0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0C65-D45C-4359-B881-217B914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6C9B-D292-4B40-9D3D-32F55BF9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7D70F-B9A0-43C1-BEC3-75A50475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F1F2A-CD90-4B2D-95D6-B883A08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golnikov-do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77C-0902-4C93-A8F0-8F8DCE19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05"/>
            <a:ext cx="9144000" cy="1123488"/>
          </a:xfrm>
        </p:spPr>
        <p:txBody>
          <a:bodyPr>
            <a:normAutofit/>
          </a:bodyPr>
          <a:lstStyle/>
          <a:p>
            <a:r>
              <a:rPr lang="ru-RU" sz="3200" dirty="0"/>
              <a:t>ВЫПУСКНАЯ КВАЛИФИКАЦИОННАЯ РАБОТА</a:t>
            </a:r>
            <a:br>
              <a:rPr lang="ru-RU" sz="3200" dirty="0"/>
            </a:br>
            <a:r>
              <a:rPr lang="ru-RU" sz="32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07D53-886A-4740-ADA2-66683F60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964"/>
            <a:ext cx="9144000" cy="593984"/>
          </a:xfrm>
        </p:spPr>
        <p:txBody>
          <a:bodyPr/>
          <a:lstStyle/>
          <a:p>
            <a:r>
              <a:rPr lang="ru-RU" dirty="0"/>
              <a:t>Маркетплейс по продаже товаров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F87CB-21D8-460B-A2C3-26B2169C2025}"/>
              </a:ext>
            </a:extLst>
          </p:cNvPr>
          <p:cNvSpPr txBox="1"/>
          <p:nvPr/>
        </p:nvSpPr>
        <p:spPr>
          <a:xfrm>
            <a:off x="1822315" y="126460"/>
            <a:ext cx="854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Министерство образования и науки Пермского края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ГБПОУ «Пермский краевой колледж «Оникс»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5AC0-BD96-44E3-ACC6-4D72FE9C1230}"/>
              </a:ext>
            </a:extLst>
          </p:cNvPr>
          <p:cNvSpPr txBox="1"/>
          <p:nvPr/>
        </p:nvSpPr>
        <p:spPr>
          <a:xfrm>
            <a:off x="6916367" y="3343887"/>
            <a:ext cx="4416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Угольников Даниил Олегович</a:t>
            </a:r>
          </a:p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«Информационные системы и   программирование»</a:t>
            </a:r>
          </a:p>
          <a:p>
            <a:pPr algn="r"/>
            <a:r>
              <a:rPr lang="ru-RU" dirty="0"/>
              <a:t>курс 4, группа 2-ИС</a:t>
            </a:r>
          </a:p>
          <a:p>
            <a:pPr algn="r"/>
            <a:r>
              <a:rPr lang="ru-RU" dirty="0"/>
              <a:t>форма обучения: очная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Ведерникова Ирина Дмитриевна</a:t>
            </a:r>
          </a:p>
          <a:p>
            <a:pPr algn="r"/>
            <a:r>
              <a:rPr lang="ru-RU" dirty="0"/>
              <a:t>преподаватель ГБПОУ «Пермского</a:t>
            </a:r>
          </a:p>
          <a:p>
            <a:pPr algn="r"/>
            <a:r>
              <a:rPr lang="ru-RU" dirty="0"/>
              <a:t>краевого колледжа «Оникс»</a:t>
            </a:r>
          </a:p>
          <a:p>
            <a:pPr algn="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2FAAC-EA6E-4231-BE65-B83DA7B61E74}"/>
              </a:ext>
            </a:extLst>
          </p:cNvPr>
          <p:cNvSpPr txBox="1"/>
          <p:nvPr/>
        </p:nvSpPr>
        <p:spPr>
          <a:xfrm>
            <a:off x="4899497" y="6313570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Пермь 2025</a:t>
            </a:r>
          </a:p>
        </p:txBody>
      </p:sp>
    </p:spTree>
    <p:extLst>
      <p:ext uri="{BB962C8B-B14F-4D97-AF65-F5344CB8AC3E}">
        <p14:creationId xmlns:p14="http://schemas.microsoft.com/office/powerpoint/2010/main" val="398193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5099EB-F5D9-48BA-AE3B-54D172D00507}"/>
              </a:ext>
            </a:extLst>
          </p:cNvPr>
          <p:cNvGrpSpPr/>
          <p:nvPr/>
        </p:nvGrpSpPr>
        <p:grpSpPr>
          <a:xfrm>
            <a:off x="1981123" y="1871495"/>
            <a:ext cx="8229754" cy="3115009"/>
            <a:chOff x="1981123" y="2184623"/>
            <a:chExt cx="8229754" cy="3115009"/>
          </a:xfrm>
        </p:grpSpPr>
        <p:pic>
          <p:nvPicPr>
            <p:cNvPr id="5" name="Рисунок 4" descr="How To Test Python Exception Handling Using Pytest Assert (A Simple Guide)  | Pytest with Eric">
              <a:extLst>
                <a:ext uri="{FF2B5EF4-FFF2-40B4-BE49-F238E27FC236}">
                  <a16:creationId xmlns:a16="http://schemas.microsoft.com/office/drawing/2014/main" id="{191F86F9-9421-4844-B768-FECB2F60FB9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0"/>
            <a:stretch/>
          </p:blipFill>
          <p:spPr bwMode="auto">
            <a:xfrm>
              <a:off x="1981123" y="2981831"/>
              <a:ext cx="8229754" cy="231780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1123DD-284B-4A34-94B2-4D5AD7E0E2CE}"/>
                </a:ext>
              </a:extLst>
            </p:cNvPr>
            <p:cNvSpPr txBox="1"/>
            <p:nvPr/>
          </p:nvSpPr>
          <p:spPr>
            <a:xfrm>
              <a:off x="4118919" y="2184623"/>
              <a:ext cx="395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Pytest</a:t>
              </a:r>
              <a:r>
                <a:rPr lang="en-US" sz="2400" dirty="0"/>
                <a:t> + Selenium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9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B5C38-39F5-406B-8D45-C9D02462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2" y="1087922"/>
            <a:ext cx="10634696" cy="51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DA7F6-42A1-429A-97A4-087F96B6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5" y="1446974"/>
            <a:ext cx="5277587" cy="44583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157AA7-5C15-4077-B471-E83D061E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2" y="827904"/>
            <a:ext cx="5113872" cy="56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5D312-F3F6-43FB-8A7C-9CAC516B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39" y="1087922"/>
            <a:ext cx="5422158" cy="54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68C4B-D6C9-433B-B659-68E1AE7DA0EF}"/>
              </a:ext>
            </a:extLst>
          </p:cNvPr>
          <p:cNvSpPr txBox="1"/>
          <p:nvPr/>
        </p:nvSpPr>
        <p:spPr>
          <a:xfrm>
            <a:off x="1110049" y="1346886"/>
            <a:ext cx="997190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Данный проект качественно улучшил мои навыки в создании клиентского интерфейса и логики, а так же понимание в разработке архитектуры крупных веб-приложений.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Проблема решена, цель достигнута, задачи выполнены.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Проект готов к дальнейшему сопровождению и масштабированию.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28819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30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154918"/>
            <a:ext cx="11171274" cy="5332378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Проблема</a:t>
            </a:r>
            <a:r>
              <a:rPr lang="ru-RU" sz="2400" dirty="0">
                <a:effectLst/>
                <a:ea typeface="Calibri" panose="020F0502020204030204" pitchFamily="34" charset="0"/>
              </a:rPr>
              <a:t>: Как разработать маркетплейс?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Цель</a:t>
            </a:r>
            <a:r>
              <a:rPr lang="ru-RU" sz="2400" dirty="0">
                <a:effectLst/>
                <a:ea typeface="Calibri" panose="020F0502020204030204" pitchFamily="34" charset="0"/>
              </a:rPr>
              <a:t>: Разработка маркетплейс-площадки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 по продаже товаров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Задачи</a:t>
            </a:r>
            <a:r>
              <a:rPr lang="ru-RU" sz="2400" dirty="0">
                <a:effectLst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Изучить информацию о маркетплейсах, их разработке, дать определения технологиям для разработки.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Проанализировать программное обеспечение для разработки веб-приложения.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маркетплейс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Провести тестирование готового продукта.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рекомендации по использованию маркетплейса и сопровождению.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549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Понятие и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5928603" cy="249686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/>
              <a:t>Маркетплейс = интернет-магазин посредник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DC01A77-7BE0-42A3-8C8B-05250EF8A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575553" y="3732280"/>
            <a:ext cx="6191250" cy="2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ыходное изображение">
            <a:extLst>
              <a:ext uri="{FF2B5EF4-FFF2-40B4-BE49-F238E27FC236}">
                <a16:creationId xmlns:a16="http://schemas.microsoft.com/office/drawing/2014/main" id="{C53F45DD-B87E-4C55-804E-C187DDB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08398"/>
            <a:ext cx="4757636" cy="2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ходное изображение">
            <a:extLst>
              <a:ext uri="{FF2B5EF4-FFF2-40B4-BE49-F238E27FC236}">
                <a16:creationId xmlns:a16="http://schemas.microsoft.com/office/drawing/2014/main" id="{0AAC0DA2-4139-4D63-9A3F-1145B20A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31" y="3597716"/>
            <a:ext cx="4276155" cy="25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Способы разработки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73E032A-23BF-439F-B66D-13122E10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08" y="1313234"/>
            <a:ext cx="7232583" cy="5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0A974-DD06-4F73-A054-73142525FDD3}"/>
              </a:ext>
            </a:extLst>
          </p:cNvPr>
          <p:cNvSpPr txBox="1"/>
          <p:nvPr/>
        </p:nvSpPr>
        <p:spPr>
          <a:xfrm>
            <a:off x="2891035" y="5443151"/>
            <a:ext cx="1765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 Studio Code</a:t>
            </a: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AAFB4-C482-4532-A245-54BB0F68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0" y="1634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C5FD4344-2DCF-4606-945F-95A58EC53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17305" r="27534" b="15856"/>
          <a:stretch/>
        </p:blipFill>
        <p:spPr bwMode="auto">
          <a:xfrm>
            <a:off x="2523103" y="3429000"/>
            <a:ext cx="2463514" cy="20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EA925-F754-4B26-BB1E-93C089AB29D1}"/>
              </a:ext>
            </a:extLst>
          </p:cNvPr>
          <p:cNvSpPr txBox="1"/>
          <p:nvPr/>
        </p:nvSpPr>
        <p:spPr>
          <a:xfrm>
            <a:off x="321273" y="3801416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Trae IDE</a:t>
            </a:r>
            <a:endParaRPr lang="ru-RU" sz="2400" u="sng" dirty="0"/>
          </a:p>
        </p:txBody>
      </p: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1C85050E-F9F4-4897-891D-B7A9ED9A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23" y="1875400"/>
            <a:ext cx="1660674" cy="16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2E056-35FB-410E-B15C-FBFF59D13E0F}"/>
              </a:ext>
            </a:extLst>
          </p:cNvPr>
          <p:cNvSpPr txBox="1"/>
          <p:nvPr/>
        </p:nvSpPr>
        <p:spPr>
          <a:xfrm>
            <a:off x="4892298" y="3616749"/>
            <a:ext cx="214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JetBrains WebStorm</a:t>
            </a:r>
            <a:endParaRPr lang="ru-RU" sz="2400" dirty="0"/>
          </a:p>
        </p:txBody>
      </p:sp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C21DBD84-69B4-4A11-B8D6-4FB8331B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03" y="3241251"/>
            <a:ext cx="2463515" cy="24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EF2051-6CCC-43E2-9989-DB272B50FD08}"/>
              </a:ext>
            </a:extLst>
          </p:cNvPr>
          <p:cNvSpPr txBox="1"/>
          <p:nvPr/>
        </p:nvSpPr>
        <p:spPr>
          <a:xfrm>
            <a:off x="7294269" y="5627816"/>
            <a:ext cx="176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Sublime Text</a:t>
            </a:r>
            <a:endParaRPr lang="ru-RU" sz="2400" dirty="0"/>
          </a:p>
        </p:txBody>
      </p:sp>
      <p:pic>
        <p:nvPicPr>
          <p:cNvPr id="3082" name="Picture 10" descr="Picture background">
            <a:extLst>
              <a:ext uri="{FF2B5EF4-FFF2-40B4-BE49-F238E27FC236}">
                <a16:creationId xmlns:a16="http://schemas.microsoft.com/office/drawing/2014/main" id="{31E38E3F-762E-45E4-864B-9F5D0A8C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03" b="-12414"/>
          <a:stretch/>
        </p:blipFill>
        <p:spPr bwMode="auto">
          <a:xfrm>
            <a:off x="9500955" y="1583289"/>
            <a:ext cx="2143124" cy="22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9A5A5-8D3A-49DE-B673-9510FDD9DE68}"/>
              </a:ext>
            </a:extLst>
          </p:cNvPr>
          <p:cNvSpPr txBox="1"/>
          <p:nvPr/>
        </p:nvSpPr>
        <p:spPr>
          <a:xfrm>
            <a:off x="9538776" y="3616749"/>
            <a:ext cx="21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Notepad++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431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Выбранные технологии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923F5-A5B0-4BCD-B44B-0E584F556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1332" t="33235" r="21331" b="29925"/>
          <a:stretch/>
        </p:blipFill>
        <p:spPr>
          <a:xfrm>
            <a:off x="838200" y="2936550"/>
            <a:ext cx="2928553" cy="98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368F9-E93D-4DB1-B119-5CBA5063180A}"/>
              </a:ext>
            </a:extLst>
          </p:cNvPr>
          <p:cNvSpPr txBox="1"/>
          <p:nvPr/>
        </p:nvSpPr>
        <p:spPr>
          <a:xfrm>
            <a:off x="1048265" y="4048789"/>
            <a:ext cx="250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Клиентская и серверная часть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1021CFE-4DD3-489F-A331-5DAD8ACEB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35454" r="23270" b="33480"/>
          <a:stretch/>
        </p:blipFill>
        <p:spPr bwMode="auto">
          <a:xfrm>
            <a:off x="7988644" y="2789714"/>
            <a:ext cx="3365156" cy="1131736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335A4-D011-4D57-8CC6-3E145DB2EC73}"/>
              </a:ext>
            </a:extLst>
          </p:cNvPr>
          <p:cNvSpPr txBox="1"/>
          <p:nvPr/>
        </p:nvSpPr>
        <p:spPr>
          <a:xfrm>
            <a:off x="7766223" y="4048788"/>
            <a:ext cx="38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Инструмент для работы с базой данных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3D9CC9-33B8-472B-A020-52ADBE01A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8" b="22528"/>
          <a:stretch/>
        </p:blipFill>
        <p:spPr bwMode="auto">
          <a:xfrm>
            <a:off x="4068246" y="3027405"/>
            <a:ext cx="3606549" cy="779434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4466F-099A-4AB7-886D-B57FF5EEE9D9}"/>
              </a:ext>
            </a:extLst>
          </p:cNvPr>
          <p:cNvSpPr txBox="1"/>
          <p:nvPr/>
        </p:nvSpPr>
        <p:spPr>
          <a:xfrm>
            <a:off x="4242489" y="4048788"/>
            <a:ext cx="325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Фреймворк для стилизации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10484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A70CA5-84EF-41EE-B671-D973640D7F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5940" y="1605505"/>
            <a:ext cx="3151282" cy="2063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40D946-C9AC-4A0E-AA5D-77D762881F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20359" y="4108094"/>
            <a:ext cx="3151282" cy="2063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текст, программное обеспечение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371845-58EA-4793-AD92-EA4444C52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80" y="1605505"/>
            <a:ext cx="3151280" cy="2063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2F341-E4A3-4B6B-9FD2-556562ED2E93}"/>
              </a:ext>
            </a:extLst>
          </p:cNvPr>
          <p:cNvSpPr txBox="1"/>
          <p:nvPr/>
        </p:nvSpPr>
        <p:spPr>
          <a:xfrm>
            <a:off x="1185938" y="3941805"/>
            <a:ext cx="31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Глубокий оливково-зеленый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BF704-AB51-4EB3-9507-243739B33DFF}"/>
              </a:ext>
            </a:extLst>
          </p:cNvPr>
          <p:cNvSpPr txBox="1"/>
          <p:nvPr/>
        </p:nvSpPr>
        <p:spPr>
          <a:xfrm>
            <a:off x="4520359" y="3429000"/>
            <a:ext cx="315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Жженый апельсин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7999248" y="3941805"/>
            <a:ext cx="286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Глубокий синий с фиолетовым оттенком</a:t>
            </a:r>
          </a:p>
        </p:txBody>
      </p:sp>
    </p:spTree>
    <p:extLst>
      <p:ext uri="{BB962C8B-B14F-4D97-AF65-F5344CB8AC3E}">
        <p14:creationId xmlns:p14="http://schemas.microsoft.com/office/powerpoint/2010/main" val="27971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6808268" y="2446744"/>
            <a:ext cx="286234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/>
              <a:t>Глубокий синий с фиолетовым оттенком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CCAE78B-FAD7-437F-BB40-8A8F8070918F}"/>
              </a:ext>
            </a:extLst>
          </p:cNvPr>
          <p:cNvSpPr/>
          <p:nvPr/>
        </p:nvSpPr>
        <p:spPr>
          <a:xfrm>
            <a:off x="2764102" y="2119184"/>
            <a:ext cx="2619632" cy="2619632"/>
          </a:xfrm>
          <a:prstGeom prst="roundRect">
            <a:avLst/>
          </a:prstGeom>
          <a:solidFill>
            <a:srgbClr val="443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63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Продукт</a:t>
            </a:r>
          </a:p>
        </p:txBody>
      </p:sp>
      <p:pic>
        <p:nvPicPr>
          <p:cNvPr id="4" name="Рисунок 3">
            <a:hlinkClick r:id="rId3"/>
            <a:extLst>
              <a:ext uri="{FF2B5EF4-FFF2-40B4-BE49-F238E27FC236}">
                <a16:creationId xmlns:a16="http://schemas.microsoft.com/office/drawing/2014/main" id="{2D848C5B-0A66-44A5-B7AC-825D5DCE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8" y="1356968"/>
            <a:ext cx="10519462" cy="5122759"/>
          </a:xfrm>
          <a:prstGeom prst="roundRect">
            <a:avLst>
              <a:gd name="adj" fmla="val 2918"/>
            </a:avLst>
          </a:prstGeom>
          <a:ln w="28575">
            <a:solidFill>
              <a:srgbClr val="4438CA"/>
            </a:solidFill>
          </a:ln>
        </p:spPr>
      </p:pic>
    </p:spTree>
    <p:extLst>
      <p:ext uri="{BB962C8B-B14F-4D97-AF65-F5344CB8AC3E}">
        <p14:creationId xmlns:p14="http://schemas.microsoft.com/office/powerpoint/2010/main" val="631252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803</Words>
  <Application>Microsoft Office PowerPoint</Application>
  <PresentationFormat>Широкоэкранный</PresentationFormat>
  <Paragraphs>82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ДИПЛОМНЫЙ ПРОЕКТ</vt:lpstr>
      <vt:lpstr>Актуальность</vt:lpstr>
      <vt:lpstr>Понятие и Классификация</vt:lpstr>
      <vt:lpstr>Способы разработки</vt:lpstr>
      <vt:lpstr>Среды разработки</vt:lpstr>
      <vt:lpstr>Выбранные технологии</vt:lpstr>
      <vt:lpstr>Дизайн</vt:lpstr>
      <vt:lpstr>Дизайн</vt:lpstr>
      <vt:lpstr>Продукт</vt:lpstr>
      <vt:lpstr>Тестирование и аналитика</vt:lpstr>
      <vt:lpstr>Тестирование и аналитика</vt:lpstr>
      <vt:lpstr>Рекомендации</vt:lpstr>
      <vt:lpstr>Рекомендации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ДИПЛОМНЫЙ ПРОЕКТ</dc:title>
  <dc:creator>Ирина Нехорошкова</dc:creator>
  <cp:lastModifiedBy>Даниил Угольников</cp:lastModifiedBy>
  <cp:revision>25</cp:revision>
  <dcterms:created xsi:type="dcterms:W3CDTF">2025-06-16T21:15:06Z</dcterms:created>
  <dcterms:modified xsi:type="dcterms:W3CDTF">2025-06-18T15:33:16Z</dcterms:modified>
</cp:coreProperties>
</file>