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7FB-D295-ED65-0431-98E9CEBAE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3CF05-93A1-1491-FC26-E6155187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F5B1-E965-F073-1AC5-A158C6E9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BD02-6090-FFF0-0A30-8FBAF379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0DD2-B04E-65AD-0AE8-93B84FA5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87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008A-0271-2265-79CE-6778E0ED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2410-59F2-3264-4D78-8A8E3FF5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7B1B-D87C-D91D-008A-D6973C13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9E5D-01B8-43B6-872A-3389D577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45F9-F623-712E-0A86-2FE303BC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5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CA0A4-EACC-3ED7-99B5-6FA21BFC2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5413-5F8D-1088-7586-D7AABB75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4AEC-CBF9-A8DF-6F7C-05689ED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9244-6C82-CA4D-B855-A52B5DF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B68E-B34C-80EA-FFE3-9B5A459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4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37E-09B2-1B40-9527-4F255E7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97F5-2DA1-3F10-9098-57AEF97C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F62A-9E77-1A06-01BF-5CD43AF8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6E39-4C7E-2C77-0506-D2CC5358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4603-276B-BA39-7BEC-596FD24B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46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55BA-BD45-597A-AC55-F77221D3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99118-C797-7DDB-6299-28524152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D70F-CD19-9D1D-6C29-5B5FA71C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E0B7-2E65-1648-F385-8138395D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5543-20C3-34C8-1E78-1B0C27FD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6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FC97-3310-AED1-8B70-54BDFD74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EAA4-CCFC-3AA6-E61F-D21ED988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F4B45-6229-78CD-BDBF-A5067097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030EE-4ECD-8323-2D7E-0F8B0633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1863-2757-FAEF-78A8-F2EB0DFE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F2F4-5131-08A8-E20F-68665D50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0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3F4-D945-A036-2BD8-4E0E8FAA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8F51-8F73-CB08-DCB2-7619584E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206A3-63DB-583E-F701-32DF73CF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E3BE2-94FD-71A4-F2AF-C4EC8CC8B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57057-D939-E1A7-F2C6-82250B73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157D5-46C0-018C-D92F-138740CA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AEFE8-C58A-0334-C796-81B12F49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3555-8CE0-A554-87AB-D8D2C43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2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740A-B0F2-0479-8078-C2EE0921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D3EB7-4E30-CE45-DC8F-88B1A6D0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BC637-FDE3-481D-4658-7B94EB06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D102F-324D-B0A2-320A-CFB7970B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8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A30B4-6E8B-1E94-9F33-DB21C94A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1BF9D-F241-9E2A-893D-127C82BC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4D49A-B553-2235-E451-4E7C3C7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6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7C67-D6BA-DBC9-7ABE-1270305A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4409-7BA8-CE03-B052-10E38F03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D26C-45D6-F22B-2A91-CD53E47A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ABD7-5258-3C8C-D9E1-77A4C7EF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38C4-B04B-DC32-7E75-FA04F23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2EF8-7246-B39A-A825-2862B59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7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8EF7-50D1-9409-A5C7-441838A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C6CE-3555-94A6-6369-BB26A36F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B25D-1C64-67AB-7429-B7891835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9919-7069-88DB-67AF-E8D080DC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F3AD-F3B0-ED86-9DFF-C62CE80F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8B3A-D1ED-4DC0-81CF-44E6632D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3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D43E8-6A2E-9CE1-6A96-E6B46944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91CD-DEFB-4AE5-D3A3-E612B3E2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3107-F0DF-F333-DA63-974631B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0DFF4-1F6E-4AC2-8890-6399EA0A5B84}" type="datetimeFigureOut">
              <a:rPr lang="it-IT" smtClean="0"/>
              <a:t>28/03/2024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7C32-47A0-D2B1-8383-A086C10E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A71-0B6A-47EA-394E-A57CAC6E1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B74C-F48B-4215-861A-ACC55DDF8E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7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C8709-E9DB-6CD2-C405-2BF02AA94A01}"/>
              </a:ext>
            </a:extLst>
          </p:cNvPr>
          <p:cNvSpPr txBox="1"/>
          <p:nvPr/>
        </p:nvSpPr>
        <p:spPr>
          <a:xfrm>
            <a:off x="5032843" y="741433"/>
            <a:ext cx="677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i="1" dirty="0"/>
              <a:t>SCREW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7C904-A6FD-A3DE-19BA-169EFE3133F0}"/>
              </a:ext>
            </a:extLst>
          </p:cNvPr>
          <p:cNvSpPr txBox="1"/>
          <p:nvPr/>
        </p:nvSpPr>
        <p:spPr>
          <a:xfrm>
            <a:off x="1418272" y="3908562"/>
            <a:ext cx="135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Numero zone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94EA2B-5E3B-F2C6-4BD6-5173A05C5211}"/>
              </a:ext>
            </a:extLst>
          </p:cNvPr>
          <p:cNvSpPr/>
          <p:nvPr/>
        </p:nvSpPr>
        <p:spPr>
          <a:xfrm>
            <a:off x="2776451" y="3842803"/>
            <a:ext cx="1676921" cy="4871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1CC594-56C8-D5D9-9EEF-25754F680204}"/>
              </a:ext>
            </a:extLst>
          </p:cNvPr>
          <p:cNvCxnSpPr>
            <a:cxnSpLocks/>
          </p:cNvCxnSpPr>
          <p:nvPr/>
        </p:nvCxnSpPr>
        <p:spPr>
          <a:xfrm flipV="1">
            <a:off x="5625825" y="4054984"/>
            <a:ext cx="4871258" cy="3728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0AB5A7-5B58-AE0B-3154-E23371F64A53}"/>
              </a:ext>
            </a:extLst>
          </p:cNvPr>
          <p:cNvCxnSpPr>
            <a:cxnSpLocks/>
          </p:cNvCxnSpPr>
          <p:nvPr/>
        </p:nvCxnSpPr>
        <p:spPr>
          <a:xfrm>
            <a:off x="5625825" y="4681541"/>
            <a:ext cx="4871258" cy="3728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2463B6-0E13-6098-6BC4-697879E9BEFF}"/>
              </a:ext>
            </a:extLst>
          </p:cNvPr>
          <p:cNvCxnSpPr/>
          <p:nvPr/>
        </p:nvCxnSpPr>
        <p:spPr>
          <a:xfrm flipV="1">
            <a:off x="5625825" y="4419282"/>
            <a:ext cx="0" cy="2622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838301-000B-6635-1514-83A55057DCDA}"/>
              </a:ext>
            </a:extLst>
          </p:cNvPr>
          <p:cNvCxnSpPr/>
          <p:nvPr/>
        </p:nvCxnSpPr>
        <p:spPr>
          <a:xfrm>
            <a:off x="10497083" y="4054984"/>
            <a:ext cx="0" cy="9994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4739E-04BF-B36A-65F1-95DE3B68CA2E}"/>
              </a:ext>
            </a:extLst>
          </p:cNvPr>
          <p:cNvCxnSpPr>
            <a:cxnSpLocks/>
          </p:cNvCxnSpPr>
          <p:nvPr/>
        </p:nvCxnSpPr>
        <p:spPr>
          <a:xfrm>
            <a:off x="6403296" y="4406582"/>
            <a:ext cx="0" cy="3025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009CA4-878F-0430-4729-AED9B99A58BE}"/>
              </a:ext>
            </a:extLst>
          </p:cNvPr>
          <p:cNvCxnSpPr>
            <a:cxnSpLocks/>
          </p:cNvCxnSpPr>
          <p:nvPr/>
        </p:nvCxnSpPr>
        <p:spPr>
          <a:xfrm>
            <a:off x="6555696" y="4394331"/>
            <a:ext cx="0" cy="3274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4BCF0F-07FA-97BB-8710-D758A702D60B}"/>
              </a:ext>
            </a:extLst>
          </p:cNvPr>
          <p:cNvCxnSpPr>
            <a:cxnSpLocks/>
          </p:cNvCxnSpPr>
          <p:nvPr/>
        </p:nvCxnSpPr>
        <p:spPr>
          <a:xfrm>
            <a:off x="7787596" y="4303843"/>
            <a:ext cx="0" cy="5196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1B38A6-8187-51C7-C255-8758FAFFB904}"/>
              </a:ext>
            </a:extLst>
          </p:cNvPr>
          <p:cNvCxnSpPr>
            <a:cxnSpLocks/>
          </p:cNvCxnSpPr>
          <p:nvPr/>
        </p:nvCxnSpPr>
        <p:spPr>
          <a:xfrm>
            <a:off x="7957631" y="4278443"/>
            <a:ext cx="0" cy="5450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9F9145-DDE6-FC3A-F210-CDDA26232A29}"/>
              </a:ext>
            </a:extLst>
          </p:cNvPr>
          <p:cNvCxnSpPr>
            <a:cxnSpLocks/>
          </p:cNvCxnSpPr>
          <p:nvPr/>
        </p:nvCxnSpPr>
        <p:spPr>
          <a:xfrm>
            <a:off x="9278431" y="4184246"/>
            <a:ext cx="0" cy="7304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1F619F-7988-C67B-2C42-2838A6F8E6CC}"/>
              </a:ext>
            </a:extLst>
          </p:cNvPr>
          <p:cNvCxnSpPr>
            <a:cxnSpLocks/>
          </p:cNvCxnSpPr>
          <p:nvPr/>
        </p:nvCxnSpPr>
        <p:spPr>
          <a:xfrm>
            <a:off x="9430831" y="4152496"/>
            <a:ext cx="0" cy="7990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987475-489B-12FC-00FF-60A6C2CABB45}"/>
              </a:ext>
            </a:extLst>
          </p:cNvPr>
          <p:cNvSpPr txBox="1"/>
          <p:nvPr/>
        </p:nvSpPr>
        <p:spPr>
          <a:xfrm>
            <a:off x="1418272" y="4573208"/>
            <a:ext cx="135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Numero tagli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9CF2935-401F-5B35-6CD3-FB1CAA20FBA4}"/>
              </a:ext>
            </a:extLst>
          </p:cNvPr>
          <p:cNvSpPr/>
          <p:nvPr/>
        </p:nvSpPr>
        <p:spPr>
          <a:xfrm>
            <a:off x="2776451" y="4507449"/>
            <a:ext cx="1676921" cy="4871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0" name="Picture 39" descr="A blue and black logo&#10;&#10;Description automatically generated">
            <a:extLst>
              <a:ext uri="{FF2B5EF4-FFF2-40B4-BE49-F238E27FC236}">
                <a16:creationId xmlns:a16="http://schemas.microsoft.com/office/drawing/2014/main" id="{FE1206C6-5933-D84F-5315-300DFED5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1" y="667980"/>
            <a:ext cx="3591560" cy="85479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76DCCE-57F4-52A1-B50E-E452371E161B}"/>
              </a:ext>
            </a:extLst>
          </p:cNvPr>
          <p:cNvCxnSpPr>
            <a:cxnSpLocks/>
          </p:cNvCxnSpPr>
          <p:nvPr/>
        </p:nvCxnSpPr>
        <p:spPr>
          <a:xfrm flipH="1">
            <a:off x="9863265" y="3728824"/>
            <a:ext cx="86103" cy="2973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E05716-D26E-FA93-9BAB-7837C359934E}"/>
              </a:ext>
            </a:extLst>
          </p:cNvPr>
          <p:cNvCxnSpPr>
            <a:cxnSpLocks/>
          </p:cNvCxnSpPr>
          <p:nvPr/>
        </p:nvCxnSpPr>
        <p:spPr>
          <a:xfrm flipH="1">
            <a:off x="9358879" y="3450129"/>
            <a:ext cx="219214" cy="6207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8EE46D-5A3A-BFCA-B03D-AB792A698B32}"/>
              </a:ext>
            </a:extLst>
          </p:cNvPr>
          <p:cNvSpPr txBox="1"/>
          <p:nvPr/>
        </p:nvSpPr>
        <p:spPr>
          <a:xfrm>
            <a:off x="9949368" y="3405168"/>
            <a:ext cx="135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zona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ED6715-3DB8-D7BE-1848-4EB5AFAFFC4F}"/>
              </a:ext>
            </a:extLst>
          </p:cNvPr>
          <p:cNvSpPr txBox="1"/>
          <p:nvPr/>
        </p:nvSpPr>
        <p:spPr>
          <a:xfrm>
            <a:off x="9527857" y="3089566"/>
            <a:ext cx="135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taglio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B95FAE-4F34-2A22-85AE-164438D43A87}"/>
              </a:ext>
            </a:extLst>
          </p:cNvPr>
          <p:cNvCxnSpPr>
            <a:cxnSpLocks/>
            <a:stCxn id="62" idx="6"/>
            <a:endCxn id="57" idx="2"/>
          </p:cNvCxnSpPr>
          <p:nvPr/>
        </p:nvCxnSpPr>
        <p:spPr>
          <a:xfrm flipV="1">
            <a:off x="3781426" y="2445955"/>
            <a:ext cx="2138871" cy="80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139DDC-47A9-2058-103A-9D34DE9F9E86}"/>
              </a:ext>
            </a:extLst>
          </p:cNvPr>
          <p:cNvSpPr/>
          <p:nvPr/>
        </p:nvSpPr>
        <p:spPr>
          <a:xfrm>
            <a:off x="1343511" y="2371194"/>
            <a:ext cx="149522" cy="149522"/>
          </a:xfrm>
          <a:prstGeom prst="ellipse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37658-BDE4-BB81-5C7B-EEBB43181805}"/>
              </a:ext>
            </a:extLst>
          </p:cNvPr>
          <p:cNvSpPr txBox="1"/>
          <p:nvPr/>
        </p:nvSpPr>
        <p:spPr>
          <a:xfrm>
            <a:off x="578839" y="2049842"/>
            <a:ext cx="167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347F1"/>
                </a:solidFill>
              </a:rPr>
              <a:t>ZONE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1F4E4-A7CB-DAA8-ED17-4310BC71BF93}"/>
              </a:ext>
            </a:extLst>
          </p:cNvPr>
          <p:cNvSpPr txBox="1"/>
          <p:nvPr/>
        </p:nvSpPr>
        <p:spPr>
          <a:xfrm>
            <a:off x="2724094" y="2040371"/>
            <a:ext cx="196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CREA EXCEL INPUT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F73183C-49E9-A380-D7DC-C470246F94B1}"/>
              </a:ext>
            </a:extLst>
          </p:cNvPr>
          <p:cNvSpPr/>
          <p:nvPr/>
        </p:nvSpPr>
        <p:spPr>
          <a:xfrm>
            <a:off x="5920297" y="2371194"/>
            <a:ext cx="149522" cy="1495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CFF2A-D67D-5AAA-5339-FF65849E1398}"/>
              </a:ext>
            </a:extLst>
          </p:cNvPr>
          <p:cNvSpPr txBox="1"/>
          <p:nvPr/>
        </p:nvSpPr>
        <p:spPr>
          <a:xfrm>
            <a:off x="7300881" y="2052055"/>
            <a:ext cx="196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85000"/>
                  </a:schemeClr>
                </a:solidFill>
              </a:rPr>
              <a:t>GENERA DISEGNO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8529A-A53A-63CE-5865-D4F2B5F753C4}"/>
              </a:ext>
            </a:extLst>
          </p:cNvPr>
          <p:cNvSpPr txBox="1"/>
          <p:nvPr/>
        </p:nvSpPr>
        <p:spPr>
          <a:xfrm>
            <a:off x="9733383" y="2023148"/>
            <a:ext cx="167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85000"/>
                  </a:schemeClr>
                </a:solidFill>
              </a:rPr>
              <a:t>GENERA PDF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E14E8C-0F35-6CB5-585F-12B6059B5A9F}"/>
              </a:ext>
            </a:extLst>
          </p:cNvPr>
          <p:cNvSpPr/>
          <p:nvPr/>
        </p:nvSpPr>
        <p:spPr>
          <a:xfrm>
            <a:off x="10497083" y="2371194"/>
            <a:ext cx="149522" cy="1495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137181-1AEE-4AF9-A01D-FC2FD6906C25}"/>
              </a:ext>
            </a:extLst>
          </p:cNvPr>
          <p:cNvSpPr/>
          <p:nvPr/>
        </p:nvSpPr>
        <p:spPr>
          <a:xfrm>
            <a:off x="3631904" y="2379291"/>
            <a:ext cx="149522" cy="1495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C06BA11-7B0C-84EB-837E-E4CA2EEA39B5}"/>
              </a:ext>
            </a:extLst>
          </p:cNvPr>
          <p:cNvSpPr/>
          <p:nvPr/>
        </p:nvSpPr>
        <p:spPr>
          <a:xfrm>
            <a:off x="8208691" y="2368903"/>
            <a:ext cx="149522" cy="1495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1B3439-364D-1278-562C-839A9DE1DCAF}"/>
              </a:ext>
            </a:extLst>
          </p:cNvPr>
          <p:cNvCxnSpPr>
            <a:cxnSpLocks/>
            <a:stCxn id="53" idx="6"/>
            <a:endCxn id="62" idx="2"/>
          </p:cNvCxnSpPr>
          <p:nvPr/>
        </p:nvCxnSpPr>
        <p:spPr>
          <a:xfrm>
            <a:off x="1493033" y="2445955"/>
            <a:ext cx="2138871" cy="80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8FA9B6-5F06-DAE6-6CA6-6A3D0F9B54E4}"/>
              </a:ext>
            </a:extLst>
          </p:cNvPr>
          <p:cNvCxnSpPr>
            <a:cxnSpLocks/>
            <a:stCxn id="63" idx="6"/>
            <a:endCxn id="61" idx="2"/>
          </p:cNvCxnSpPr>
          <p:nvPr/>
        </p:nvCxnSpPr>
        <p:spPr>
          <a:xfrm>
            <a:off x="8358213" y="2443664"/>
            <a:ext cx="2138870" cy="229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78D301-A818-A184-421A-5346D4FE07FE}"/>
              </a:ext>
            </a:extLst>
          </p:cNvPr>
          <p:cNvCxnSpPr>
            <a:cxnSpLocks/>
            <a:stCxn id="57" idx="6"/>
            <a:endCxn id="63" idx="2"/>
          </p:cNvCxnSpPr>
          <p:nvPr/>
        </p:nvCxnSpPr>
        <p:spPr>
          <a:xfrm flipV="1">
            <a:off x="6069819" y="2443664"/>
            <a:ext cx="2138872" cy="229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FD04FBE-2F35-B129-AC55-4B2D561F95E3}"/>
              </a:ext>
            </a:extLst>
          </p:cNvPr>
          <p:cNvSpPr/>
          <p:nvPr/>
        </p:nvSpPr>
        <p:spPr>
          <a:xfrm>
            <a:off x="4611803" y="5702901"/>
            <a:ext cx="2968395" cy="827332"/>
          </a:xfrm>
          <a:prstGeom prst="roundRect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 </a:t>
            </a:r>
          </a:p>
          <a:p>
            <a:pPr algn="ctr"/>
            <a:r>
              <a:rPr lang="it-IT" dirty="0"/>
              <a:t>EXCEL INPUT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FE64AE-B08B-91FF-BC93-CE84A2582122}"/>
              </a:ext>
            </a:extLst>
          </p:cNvPr>
          <p:cNvSpPr txBox="1"/>
          <p:nvPr/>
        </p:nvSpPr>
        <p:spPr>
          <a:xfrm>
            <a:off x="4765612" y="2040371"/>
            <a:ext cx="245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50000"/>
                  </a:schemeClr>
                </a:solidFill>
              </a:rPr>
              <a:t>CALCOLA EXCEL OUPUT</a:t>
            </a:r>
          </a:p>
        </p:txBody>
      </p:sp>
    </p:spTree>
    <p:extLst>
      <p:ext uri="{BB962C8B-B14F-4D97-AF65-F5344CB8AC3E}">
        <p14:creationId xmlns:p14="http://schemas.microsoft.com/office/powerpoint/2010/main" val="8057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4ECC79-9817-B7A8-554D-B30EB1508A1F}"/>
              </a:ext>
            </a:extLst>
          </p:cNvPr>
          <p:cNvSpPr/>
          <p:nvPr/>
        </p:nvSpPr>
        <p:spPr>
          <a:xfrm>
            <a:off x="4611803" y="5702901"/>
            <a:ext cx="2968395" cy="827332"/>
          </a:xfrm>
          <a:prstGeom prst="roundRect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CALCOLA </a:t>
            </a:r>
          </a:p>
          <a:p>
            <a:pPr algn="ctr"/>
            <a:r>
              <a:rPr lang="it-IT" dirty="0"/>
              <a:t>EXCEL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C8709-E9DB-6CD2-C405-2BF02AA94A01}"/>
              </a:ext>
            </a:extLst>
          </p:cNvPr>
          <p:cNvSpPr txBox="1"/>
          <p:nvPr/>
        </p:nvSpPr>
        <p:spPr>
          <a:xfrm>
            <a:off x="5032843" y="741433"/>
            <a:ext cx="677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i="1" dirty="0"/>
              <a:t>SCREW GENERATOR</a:t>
            </a:r>
          </a:p>
        </p:txBody>
      </p:sp>
      <p:pic>
        <p:nvPicPr>
          <p:cNvPr id="40" name="Picture 39" descr="A blue and black logo&#10;&#10;Description automatically generated">
            <a:extLst>
              <a:ext uri="{FF2B5EF4-FFF2-40B4-BE49-F238E27FC236}">
                <a16:creationId xmlns:a16="http://schemas.microsoft.com/office/drawing/2014/main" id="{FE1206C6-5933-D84F-5315-300DFED5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1" y="667980"/>
            <a:ext cx="3591560" cy="85479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B95FAE-4F34-2A22-85AE-164438D43A87}"/>
              </a:ext>
            </a:extLst>
          </p:cNvPr>
          <p:cNvCxnSpPr>
            <a:cxnSpLocks/>
            <a:stCxn id="62" idx="6"/>
            <a:endCxn id="57" idx="2"/>
          </p:cNvCxnSpPr>
          <p:nvPr/>
        </p:nvCxnSpPr>
        <p:spPr>
          <a:xfrm flipV="1">
            <a:off x="3781426" y="2445955"/>
            <a:ext cx="2138871" cy="80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139DDC-47A9-2058-103A-9D34DE9F9E86}"/>
              </a:ext>
            </a:extLst>
          </p:cNvPr>
          <p:cNvSpPr/>
          <p:nvPr/>
        </p:nvSpPr>
        <p:spPr>
          <a:xfrm>
            <a:off x="1343511" y="2371194"/>
            <a:ext cx="149522" cy="149522"/>
          </a:xfrm>
          <a:prstGeom prst="ellipse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37658-BDE4-BB81-5C7B-EEBB43181805}"/>
              </a:ext>
            </a:extLst>
          </p:cNvPr>
          <p:cNvSpPr txBox="1"/>
          <p:nvPr/>
        </p:nvSpPr>
        <p:spPr>
          <a:xfrm>
            <a:off x="578839" y="2049842"/>
            <a:ext cx="167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347F1"/>
                </a:solidFill>
              </a:rPr>
              <a:t>ZONE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1F4E4-A7CB-DAA8-ED17-4310BC71BF93}"/>
              </a:ext>
            </a:extLst>
          </p:cNvPr>
          <p:cNvSpPr txBox="1"/>
          <p:nvPr/>
        </p:nvSpPr>
        <p:spPr>
          <a:xfrm>
            <a:off x="2724094" y="2040371"/>
            <a:ext cx="196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347F1"/>
                </a:solidFill>
              </a:rPr>
              <a:t>CREA EXCEL INPUT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F73183C-49E9-A380-D7DC-C470246F94B1}"/>
              </a:ext>
            </a:extLst>
          </p:cNvPr>
          <p:cNvSpPr/>
          <p:nvPr/>
        </p:nvSpPr>
        <p:spPr>
          <a:xfrm>
            <a:off x="5920297" y="2371194"/>
            <a:ext cx="149522" cy="1495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CFF2A-D67D-5AAA-5339-FF65849E1398}"/>
              </a:ext>
            </a:extLst>
          </p:cNvPr>
          <p:cNvSpPr txBox="1"/>
          <p:nvPr/>
        </p:nvSpPr>
        <p:spPr>
          <a:xfrm>
            <a:off x="7300881" y="2052055"/>
            <a:ext cx="196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85000"/>
                  </a:schemeClr>
                </a:solidFill>
              </a:rPr>
              <a:t>GENERA DISEGNO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8529A-A53A-63CE-5865-D4F2B5F753C4}"/>
              </a:ext>
            </a:extLst>
          </p:cNvPr>
          <p:cNvSpPr txBox="1"/>
          <p:nvPr/>
        </p:nvSpPr>
        <p:spPr>
          <a:xfrm>
            <a:off x="9733383" y="2023148"/>
            <a:ext cx="167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85000"/>
                  </a:schemeClr>
                </a:solidFill>
              </a:rPr>
              <a:t>GENERA PDF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E14E8C-0F35-6CB5-585F-12B6059B5A9F}"/>
              </a:ext>
            </a:extLst>
          </p:cNvPr>
          <p:cNvSpPr/>
          <p:nvPr/>
        </p:nvSpPr>
        <p:spPr>
          <a:xfrm>
            <a:off x="10497083" y="2371194"/>
            <a:ext cx="149522" cy="1495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137181-1AEE-4AF9-A01D-FC2FD6906C25}"/>
              </a:ext>
            </a:extLst>
          </p:cNvPr>
          <p:cNvSpPr/>
          <p:nvPr/>
        </p:nvSpPr>
        <p:spPr>
          <a:xfrm>
            <a:off x="3631904" y="2379291"/>
            <a:ext cx="149522" cy="149522"/>
          </a:xfrm>
          <a:prstGeom prst="ellipse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C06BA11-7B0C-84EB-837E-E4CA2EEA39B5}"/>
              </a:ext>
            </a:extLst>
          </p:cNvPr>
          <p:cNvSpPr/>
          <p:nvPr/>
        </p:nvSpPr>
        <p:spPr>
          <a:xfrm>
            <a:off x="8208691" y="2368903"/>
            <a:ext cx="149522" cy="1495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1B3439-364D-1278-562C-839A9DE1DCAF}"/>
              </a:ext>
            </a:extLst>
          </p:cNvPr>
          <p:cNvCxnSpPr>
            <a:cxnSpLocks/>
            <a:stCxn id="53" idx="6"/>
            <a:endCxn id="62" idx="2"/>
          </p:cNvCxnSpPr>
          <p:nvPr/>
        </p:nvCxnSpPr>
        <p:spPr>
          <a:xfrm>
            <a:off x="1493033" y="2445955"/>
            <a:ext cx="2138871" cy="8097"/>
          </a:xfrm>
          <a:prstGeom prst="line">
            <a:avLst/>
          </a:prstGeom>
          <a:ln w="28575">
            <a:solidFill>
              <a:srgbClr val="1347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8FA9B6-5F06-DAE6-6CA6-6A3D0F9B54E4}"/>
              </a:ext>
            </a:extLst>
          </p:cNvPr>
          <p:cNvCxnSpPr>
            <a:cxnSpLocks/>
            <a:stCxn id="63" idx="6"/>
            <a:endCxn id="61" idx="2"/>
          </p:cNvCxnSpPr>
          <p:nvPr/>
        </p:nvCxnSpPr>
        <p:spPr>
          <a:xfrm>
            <a:off x="8358213" y="2443664"/>
            <a:ext cx="2138870" cy="229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78D301-A818-A184-421A-5346D4FE07FE}"/>
              </a:ext>
            </a:extLst>
          </p:cNvPr>
          <p:cNvCxnSpPr>
            <a:cxnSpLocks/>
            <a:stCxn id="57" idx="6"/>
            <a:endCxn id="63" idx="2"/>
          </p:cNvCxnSpPr>
          <p:nvPr/>
        </p:nvCxnSpPr>
        <p:spPr>
          <a:xfrm flipV="1">
            <a:off x="6069819" y="2443664"/>
            <a:ext cx="2138872" cy="229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F6E10D-232E-2557-2F3D-1A0BA10E2FC9}"/>
              </a:ext>
            </a:extLst>
          </p:cNvPr>
          <p:cNvSpPr txBox="1"/>
          <p:nvPr/>
        </p:nvSpPr>
        <p:spPr>
          <a:xfrm>
            <a:off x="4056515" y="3229266"/>
            <a:ext cx="52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File Excel creato con successo per inserimento input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70FBE-5910-1B30-FBEB-2A1D6279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79" y="3124637"/>
            <a:ext cx="547812" cy="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D0C1F-259F-678B-7DA6-D7E67221E29B}"/>
              </a:ext>
            </a:extLst>
          </p:cNvPr>
          <p:cNvSpPr txBox="1"/>
          <p:nvPr/>
        </p:nvSpPr>
        <p:spPr>
          <a:xfrm>
            <a:off x="4056513" y="3595611"/>
            <a:ext cx="494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C:\Users\ugo.malguzzi\Desktop\C58_240328.xlsx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791C9-DF8D-FFF6-25F4-4624A6053EB0}"/>
              </a:ext>
            </a:extLst>
          </p:cNvPr>
          <p:cNvSpPr txBox="1"/>
          <p:nvPr/>
        </p:nvSpPr>
        <p:spPr>
          <a:xfrm>
            <a:off x="3435390" y="4755005"/>
            <a:ext cx="532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Dopo aver compilato i dati di input, calcolare gli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52CB3-49ED-AF43-6D40-28E863195453}"/>
              </a:ext>
            </a:extLst>
          </p:cNvPr>
          <p:cNvSpPr txBox="1"/>
          <p:nvPr/>
        </p:nvSpPr>
        <p:spPr>
          <a:xfrm>
            <a:off x="4765612" y="2040371"/>
            <a:ext cx="245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CALCOLA EXCEL OUPUT</a:t>
            </a:r>
          </a:p>
        </p:txBody>
      </p:sp>
    </p:spTree>
    <p:extLst>
      <p:ext uri="{BB962C8B-B14F-4D97-AF65-F5344CB8AC3E}">
        <p14:creationId xmlns:p14="http://schemas.microsoft.com/office/powerpoint/2010/main" val="20964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C8709-E9DB-6CD2-C405-2BF02AA94A01}"/>
              </a:ext>
            </a:extLst>
          </p:cNvPr>
          <p:cNvSpPr txBox="1"/>
          <p:nvPr/>
        </p:nvSpPr>
        <p:spPr>
          <a:xfrm>
            <a:off x="5032843" y="741433"/>
            <a:ext cx="677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i="1" dirty="0"/>
              <a:t>SCREW GENERATOR</a:t>
            </a:r>
          </a:p>
        </p:txBody>
      </p:sp>
      <p:pic>
        <p:nvPicPr>
          <p:cNvPr id="40" name="Picture 39" descr="A blue and black logo&#10;&#10;Description automatically generated">
            <a:extLst>
              <a:ext uri="{FF2B5EF4-FFF2-40B4-BE49-F238E27FC236}">
                <a16:creationId xmlns:a16="http://schemas.microsoft.com/office/drawing/2014/main" id="{FE1206C6-5933-D84F-5315-300DFED5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1" y="667980"/>
            <a:ext cx="3591560" cy="85479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B95FAE-4F34-2A22-85AE-164438D43A87}"/>
              </a:ext>
            </a:extLst>
          </p:cNvPr>
          <p:cNvCxnSpPr>
            <a:cxnSpLocks/>
            <a:stCxn id="62" idx="6"/>
            <a:endCxn id="57" idx="2"/>
          </p:cNvCxnSpPr>
          <p:nvPr/>
        </p:nvCxnSpPr>
        <p:spPr>
          <a:xfrm flipV="1">
            <a:off x="3781426" y="2445955"/>
            <a:ext cx="2138871" cy="8097"/>
          </a:xfrm>
          <a:prstGeom prst="line">
            <a:avLst/>
          </a:prstGeom>
          <a:ln w="28575">
            <a:solidFill>
              <a:srgbClr val="1347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139DDC-47A9-2058-103A-9D34DE9F9E86}"/>
              </a:ext>
            </a:extLst>
          </p:cNvPr>
          <p:cNvSpPr/>
          <p:nvPr/>
        </p:nvSpPr>
        <p:spPr>
          <a:xfrm>
            <a:off x="1343511" y="2371194"/>
            <a:ext cx="149522" cy="149522"/>
          </a:xfrm>
          <a:prstGeom prst="ellipse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37658-BDE4-BB81-5C7B-EEBB43181805}"/>
              </a:ext>
            </a:extLst>
          </p:cNvPr>
          <p:cNvSpPr txBox="1"/>
          <p:nvPr/>
        </p:nvSpPr>
        <p:spPr>
          <a:xfrm>
            <a:off x="578839" y="2049842"/>
            <a:ext cx="167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347F1"/>
                </a:solidFill>
              </a:rPr>
              <a:t>ZONE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1F4E4-A7CB-DAA8-ED17-4310BC71BF93}"/>
              </a:ext>
            </a:extLst>
          </p:cNvPr>
          <p:cNvSpPr txBox="1"/>
          <p:nvPr/>
        </p:nvSpPr>
        <p:spPr>
          <a:xfrm>
            <a:off x="2724094" y="2040371"/>
            <a:ext cx="196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347F1"/>
                </a:solidFill>
              </a:rPr>
              <a:t>CREA EXCEL INPUT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F73183C-49E9-A380-D7DC-C470246F94B1}"/>
              </a:ext>
            </a:extLst>
          </p:cNvPr>
          <p:cNvSpPr/>
          <p:nvPr/>
        </p:nvSpPr>
        <p:spPr>
          <a:xfrm>
            <a:off x="5920297" y="2371194"/>
            <a:ext cx="149522" cy="149522"/>
          </a:xfrm>
          <a:prstGeom prst="ellipse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C0BAE2-F985-903A-6556-2B4E83AC2D1A}"/>
              </a:ext>
            </a:extLst>
          </p:cNvPr>
          <p:cNvSpPr txBox="1"/>
          <p:nvPr/>
        </p:nvSpPr>
        <p:spPr>
          <a:xfrm>
            <a:off x="4765612" y="2040371"/>
            <a:ext cx="245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347F1"/>
                </a:solidFill>
              </a:rPr>
              <a:t>CALCOLA EXCEL OUPUT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CFF2A-D67D-5AAA-5339-FF65849E1398}"/>
              </a:ext>
            </a:extLst>
          </p:cNvPr>
          <p:cNvSpPr txBox="1"/>
          <p:nvPr/>
        </p:nvSpPr>
        <p:spPr>
          <a:xfrm>
            <a:off x="7300881" y="2052055"/>
            <a:ext cx="196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85000"/>
                  </a:schemeClr>
                </a:solidFill>
              </a:rPr>
              <a:t>GENERA DISEGNO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8529A-A53A-63CE-5865-D4F2B5F753C4}"/>
              </a:ext>
            </a:extLst>
          </p:cNvPr>
          <p:cNvSpPr txBox="1"/>
          <p:nvPr/>
        </p:nvSpPr>
        <p:spPr>
          <a:xfrm>
            <a:off x="9733383" y="2023148"/>
            <a:ext cx="167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>
                    <a:lumMod val="85000"/>
                  </a:schemeClr>
                </a:solidFill>
              </a:rPr>
              <a:t>GENERA PDF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E14E8C-0F35-6CB5-585F-12B6059B5A9F}"/>
              </a:ext>
            </a:extLst>
          </p:cNvPr>
          <p:cNvSpPr/>
          <p:nvPr/>
        </p:nvSpPr>
        <p:spPr>
          <a:xfrm>
            <a:off x="10497083" y="2371194"/>
            <a:ext cx="149522" cy="1495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137181-1AEE-4AF9-A01D-FC2FD6906C25}"/>
              </a:ext>
            </a:extLst>
          </p:cNvPr>
          <p:cNvSpPr/>
          <p:nvPr/>
        </p:nvSpPr>
        <p:spPr>
          <a:xfrm>
            <a:off x="3631904" y="2379291"/>
            <a:ext cx="149522" cy="149522"/>
          </a:xfrm>
          <a:prstGeom prst="ellipse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C06BA11-7B0C-84EB-837E-E4CA2EEA39B5}"/>
              </a:ext>
            </a:extLst>
          </p:cNvPr>
          <p:cNvSpPr/>
          <p:nvPr/>
        </p:nvSpPr>
        <p:spPr>
          <a:xfrm>
            <a:off x="8208691" y="2368903"/>
            <a:ext cx="149522" cy="1495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1B3439-364D-1278-562C-839A9DE1DCAF}"/>
              </a:ext>
            </a:extLst>
          </p:cNvPr>
          <p:cNvCxnSpPr>
            <a:cxnSpLocks/>
            <a:stCxn id="53" idx="6"/>
            <a:endCxn id="62" idx="2"/>
          </p:cNvCxnSpPr>
          <p:nvPr/>
        </p:nvCxnSpPr>
        <p:spPr>
          <a:xfrm>
            <a:off x="1493033" y="2445955"/>
            <a:ext cx="2138871" cy="8097"/>
          </a:xfrm>
          <a:prstGeom prst="line">
            <a:avLst/>
          </a:prstGeom>
          <a:ln w="28575">
            <a:solidFill>
              <a:srgbClr val="1347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8FA9B6-5F06-DAE6-6CA6-6A3D0F9B54E4}"/>
              </a:ext>
            </a:extLst>
          </p:cNvPr>
          <p:cNvCxnSpPr>
            <a:cxnSpLocks/>
            <a:stCxn id="63" idx="6"/>
            <a:endCxn id="61" idx="2"/>
          </p:cNvCxnSpPr>
          <p:nvPr/>
        </p:nvCxnSpPr>
        <p:spPr>
          <a:xfrm>
            <a:off x="8358213" y="2443664"/>
            <a:ext cx="2138870" cy="229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78D301-A818-A184-421A-5346D4FE07FE}"/>
              </a:ext>
            </a:extLst>
          </p:cNvPr>
          <p:cNvCxnSpPr>
            <a:cxnSpLocks/>
            <a:stCxn id="57" idx="6"/>
            <a:endCxn id="63" idx="2"/>
          </p:cNvCxnSpPr>
          <p:nvPr/>
        </p:nvCxnSpPr>
        <p:spPr>
          <a:xfrm flipV="1">
            <a:off x="6069819" y="2443664"/>
            <a:ext cx="2138872" cy="229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FC525-3E97-53CC-6792-EBD6979D96EF}"/>
              </a:ext>
            </a:extLst>
          </p:cNvPr>
          <p:cNvSpPr txBox="1"/>
          <p:nvPr/>
        </p:nvSpPr>
        <p:spPr>
          <a:xfrm>
            <a:off x="4056515" y="3229266"/>
            <a:ext cx="52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File Excel creato con successo per inserimento input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651F806-B818-09CD-FF27-251C94BA9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79" y="3124637"/>
            <a:ext cx="547812" cy="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6905F2-F90C-7C0E-3B28-3A4F20BE898F}"/>
              </a:ext>
            </a:extLst>
          </p:cNvPr>
          <p:cNvSpPr txBox="1"/>
          <p:nvPr/>
        </p:nvSpPr>
        <p:spPr>
          <a:xfrm>
            <a:off x="4056514" y="3595611"/>
            <a:ext cx="478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C:\Users\ugo.malguzzi\Desktop\C58_240328.xlsx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EC0F1-1030-63FB-0952-62D9FE76A9E2}"/>
              </a:ext>
            </a:extLst>
          </p:cNvPr>
          <p:cNvSpPr txBox="1"/>
          <p:nvPr/>
        </p:nvSpPr>
        <p:spPr>
          <a:xfrm>
            <a:off x="4056515" y="4252290"/>
            <a:ext cx="592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Output calcolati, è possibile visualizzarli aprendo il seguente file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10A76A9-F740-F58D-AE76-B638F605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79" y="4147661"/>
            <a:ext cx="547812" cy="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A6E6CE-FFD5-B113-75AF-E56911BC9D84}"/>
              </a:ext>
            </a:extLst>
          </p:cNvPr>
          <p:cNvSpPr txBox="1"/>
          <p:nvPr/>
        </p:nvSpPr>
        <p:spPr>
          <a:xfrm>
            <a:off x="4056513" y="4618635"/>
            <a:ext cx="5406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C:\Users\ugo.malguzzi\Desktop\C58_240328_output.xlsx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6BAA55-4CD9-90E3-EDC7-6F630C6686C2}"/>
              </a:ext>
            </a:extLst>
          </p:cNvPr>
          <p:cNvSpPr/>
          <p:nvPr/>
        </p:nvSpPr>
        <p:spPr>
          <a:xfrm>
            <a:off x="4611803" y="5702901"/>
            <a:ext cx="2968395" cy="827332"/>
          </a:xfrm>
          <a:prstGeom prst="roundRect">
            <a:avLst/>
          </a:prstGeom>
          <a:solidFill>
            <a:srgbClr val="1347F1"/>
          </a:solidFill>
          <a:ln>
            <a:solidFill>
              <a:srgbClr val="1347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VISUALIZZA EXCEL OUTPUT</a:t>
            </a:r>
          </a:p>
        </p:txBody>
      </p:sp>
    </p:spTree>
    <p:extLst>
      <p:ext uri="{BB962C8B-B14F-4D97-AF65-F5344CB8AC3E}">
        <p14:creationId xmlns:p14="http://schemas.microsoft.com/office/powerpoint/2010/main" val="1308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Malguzzi</dc:creator>
  <cp:lastModifiedBy>Ugo Malguzzi</cp:lastModifiedBy>
  <cp:revision>2</cp:revision>
  <dcterms:created xsi:type="dcterms:W3CDTF">2024-03-28T09:18:30Z</dcterms:created>
  <dcterms:modified xsi:type="dcterms:W3CDTF">2024-03-28T10:19:58Z</dcterms:modified>
</cp:coreProperties>
</file>