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6858000" cx="12192000"/>
  <p:notesSz cx="6858000" cy="9144000"/>
  <p:embeddedFontLst>
    <p:embeddedFont>
      <p:font typeface="Libre Franklin"/>
      <p:regular r:id="rId51"/>
      <p:bold r:id="rId52"/>
      <p:italic r:id="rId53"/>
      <p:boldItalic r:id="rId54"/>
    </p:embeddedFont>
    <p:embeddedFont>
      <p:font typeface="Helvetica Neue"/>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9" roundtripDataSignature="AMtx7mhqCSU5Hd9zCAK3astYuDTKtJx2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ibreFranklin-regular.fntdata"/><Relationship Id="rId50" Type="http://schemas.openxmlformats.org/officeDocument/2006/relationships/slide" Target="slides/slide45.xml"/><Relationship Id="rId53" Type="http://schemas.openxmlformats.org/officeDocument/2006/relationships/font" Target="fonts/LibreFranklin-italic.fntdata"/><Relationship Id="rId52" Type="http://schemas.openxmlformats.org/officeDocument/2006/relationships/font" Target="fonts/LibreFranklin-bold.fntdata"/><Relationship Id="rId11" Type="http://schemas.openxmlformats.org/officeDocument/2006/relationships/slide" Target="slides/slide6.xml"/><Relationship Id="rId55" Type="http://schemas.openxmlformats.org/officeDocument/2006/relationships/font" Target="fonts/HelveticaNeue-regular.fntdata"/><Relationship Id="rId10" Type="http://schemas.openxmlformats.org/officeDocument/2006/relationships/slide" Target="slides/slide5.xml"/><Relationship Id="rId54" Type="http://schemas.openxmlformats.org/officeDocument/2006/relationships/font" Target="fonts/LibreFranklin-boldItalic.fntdata"/><Relationship Id="rId13" Type="http://schemas.openxmlformats.org/officeDocument/2006/relationships/slide" Target="slides/slide8.xml"/><Relationship Id="rId57" Type="http://schemas.openxmlformats.org/officeDocument/2006/relationships/font" Target="fonts/HelveticaNeue-italic.fntdata"/><Relationship Id="rId12" Type="http://schemas.openxmlformats.org/officeDocument/2006/relationships/slide" Target="slides/slide7.xml"/><Relationship Id="rId56" Type="http://schemas.openxmlformats.org/officeDocument/2006/relationships/font" Target="fonts/HelveticaNeue-bold.fntdata"/><Relationship Id="rId15" Type="http://schemas.openxmlformats.org/officeDocument/2006/relationships/slide" Target="slides/slide10.xml"/><Relationship Id="rId59" Type="http://customschemas.google.com/relationships/presentationmetadata" Target="metadata"/><Relationship Id="rId14" Type="http://schemas.openxmlformats.org/officeDocument/2006/relationships/slide" Target="slides/slide9.xml"/><Relationship Id="rId58" Type="http://schemas.openxmlformats.org/officeDocument/2006/relationships/font" Target="fonts/HelveticaNeue-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34da1a804d_0_1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g134da1a804d_0_1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4da1a804d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g134da1a804d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34da1a804d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34da1a804d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g134da1a804d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If you do not put -m, you are stucked in vim. To get out, use :q!</a:t>
            </a:r>
            <a:endParaRPr/>
          </a:p>
        </p:txBody>
      </p:sp>
      <p:sp>
        <p:nvSpPr>
          <p:cNvPr id="260" name="Google Shape;26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3a7e370306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3a7e370306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g13a7e370306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3a7e370306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3a7e370306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g13a7e370306_0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3a7e370306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3a7e370306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13a7e370306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3a7e370306_0_1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3a7e370306_0_1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13a7e370306_0_1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3a7e370306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g13a7e370306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3a7e370306_0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g13a7e370306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384048" lvl="0" marL="384048" rtl="0" algn="l">
              <a:spcBef>
                <a:spcPts val="0"/>
              </a:spcBef>
              <a:spcAft>
                <a:spcPts val="0"/>
              </a:spcAft>
              <a:buClr>
                <a:schemeClr val="dk1"/>
              </a:buClr>
              <a:buSzPts val="2700"/>
              <a:buFont typeface="Libre Franklin"/>
              <a:buChar char="■"/>
            </a:pPr>
            <a:r>
              <a:rPr lang="en-US" sz="2700">
                <a:latin typeface="Libre Franklin"/>
                <a:ea typeface="Libre Franklin"/>
                <a:cs typeface="Libre Franklin"/>
                <a:sym typeface="Libre Franklin"/>
              </a:rPr>
              <a:t>(Ctrl+Shift+P on PC)</a:t>
            </a:r>
            <a:endParaRPr sz="2700">
              <a:latin typeface="Libre Franklin"/>
              <a:ea typeface="Libre Franklin"/>
              <a:cs typeface="Libre Franklin"/>
              <a:sym typeface="Libre Franklin"/>
            </a:endParaRPr>
          </a:p>
          <a:p>
            <a:pPr indent="0" lvl="0" marL="0" rtl="0" algn="l">
              <a:spcBef>
                <a:spcPts val="0"/>
              </a:spcBef>
              <a:spcAft>
                <a:spcPts val="0"/>
              </a:spcAft>
              <a:buNone/>
            </a:pPr>
            <a:r>
              <a:t/>
            </a:r>
            <a:endParaRPr/>
          </a:p>
        </p:txBody>
      </p:sp>
      <p:sp>
        <p:nvSpPr>
          <p:cNvPr id="321" name="Google Shape;32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34da1a804d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g134da1a804d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3a7e370306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3a7e370306_0_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g13a7e370306_0_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3a7e370306_0_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g13a7e370306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3a7e370306_0_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g13a7e370306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3a7e370306_0_1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g13a7e370306_0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3a7e370306_0_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g13a7e370306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3a7e370306_0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3a7e370306_0_1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g13a7e370306_0_10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3a7e370306_0_1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g13a7e370306_0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3a7e370306_0_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3a7e370306_0_1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g13a7e370306_0_1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3a7e370306_0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3a7e370306_0_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g13a7e370306_0_9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3a7e370306_0_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g13a7e370306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a7e370306_0_1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3a7e370306_0_1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13a7e370306_0_1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4da1a804d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g134da1a804d_0_1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It is not à class!!!!</a:t>
            </a:r>
            <a:endParaRPr/>
          </a:p>
        </p:txBody>
      </p:sp>
      <p:sp>
        <p:nvSpPr>
          <p:cNvPr id="145" name="Google Shape;145;g134da1a804d_0_10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3a7e370306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13a7e370306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16" name="Shape 16"/>
        <p:cNvGrpSpPr/>
        <p:nvPr/>
      </p:nvGrpSpPr>
      <p:grpSpPr>
        <a:xfrm>
          <a:off x="0" y="0"/>
          <a:ext cx="0" cy="0"/>
          <a:chOff x="0" y="0"/>
          <a:chExt cx="0" cy="0"/>
        </a:xfrm>
      </p:grpSpPr>
      <p:sp>
        <p:nvSpPr>
          <p:cNvPr id="17" name="Google Shape;17;p26"/>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6"/>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19" name="Google Shape;19;p26"/>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6"/>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6"/>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grpSp>
        <p:nvGrpSpPr>
          <p:cNvPr id="22" name="Google Shape;22;p26"/>
          <p:cNvGrpSpPr/>
          <p:nvPr/>
        </p:nvGrpSpPr>
        <p:grpSpPr>
          <a:xfrm>
            <a:off x="752858" y="744469"/>
            <a:ext cx="10674117" cy="5349671"/>
            <a:chOff x="752858" y="744469"/>
            <a:chExt cx="10674117" cy="5349671"/>
          </a:xfrm>
        </p:grpSpPr>
        <p:sp>
          <p:nvSpPr>
            <p:cNvPr id="23" name="Google Shape;23;p26"/>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4" name="Google Shape;24;p26"/>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3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37"/>
          <p:cNvSpPr txBox="1"/>
          <p:nvPr>
            <p:ph idx="1" type="body"/>
          </p:nvPr>
        </p:nvSpPr>
        <p:spPr>
          <a:xfrm rot="5400000">
            <a:off x="4386263" y="-719137"/>
            <a:ext cx="3571875"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4" name="Google Shape;84;p3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7"/>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38"/>
          <p:cNvSpPr txBox="1"/>
          <p:nvPr>
            <p:ph type="title"/>
          </p:nvPr>
        </p:nvSpPr>
        <p:spPr>
          <a:xfrm rot="5400000">
            <a:off x="7757822" y="2462895"/>
            <a:ext cx="5243244" cy="1565766"/>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38"/>
          <p:cNvSpPr txBox="1"/>
          <p:nvPr>
            <p:ph idx="1" type="body"/>
          </p:nvPr>
        </p:nvSpPr>
        <p:spPr>
          <a:xfrm rot="5400000">
            <a:off x="2839799" y="-844042"/>
            <a:ext cx="5243244" cy="8179641"/>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90" name="Google Shape;90;p3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100" name="Shape 100"/>
        <p:cNvGrpSpPr/>
        <p:nvPr/>
      </p:nvGrpSpPr>
      <p:grpSpPr>
        <a:xfrm>
          <a:off x="0" y="0"/>
          <a:ext cx="0" cy="0"/>
          <a:chOff x="0" y="0"/>
          <a:chExt cx="0" cy="0"/>
        </a:xfrm>
      </p:grpSpPr>
      <p:sp>
        <p:nvSpPr>
          <p:cNvPr id="101" name="Google Shape;101;p30"/>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30"/>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103" name="Google Shape;103;p30"/>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0"/>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0"/>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2"/>
                </a:solidFill>
                <a:latin typeface="Libre Franklin"/>
                <a:ea typeface="Libre Franklin"/>
                <a:cs typeface="Libre Franklin"/>
                <a:sym typeface="Libre Franklin"/>
              </a:defRPr>
            </a:lvl1pPr>
            <a:lvl2pPr indent="0" lvl="1" marL="0" algn="r">
              <a:spcBef>
                <a:spcPts val="0"/>
              </a:spcBef>
              <a:buNone/>
              <a:defRPr sz="1200">
                <a:solidFill>
                  <a:schemeClr val="lt2"/>
                </a:solidFill>
                <a:latin typeface="Libre Franklin"/>
                <a:ea typeface="Libre Franklin"/>
                <a:cs typeface="Libre Franklin"/>
                <a:sym typeface="Libre Franklin"/>
              </a:defRPr>
            </a:lvl2pPr>
            <a:lvl3pPr indent="0" lvl="2" marL="0" algn="r">
              <a:spcBef>
                <a:spcPts val="0"/>
              </a:spcBef>
              <a:buNone/>
              <a:defRPr sz="1200">
                <a:solidFill>
                  <a:schemeClr val="lt2"/>
                </a:solidFill>
                <a:latin typeface="Libre Franklin"/>
                <a:ea typeface="Libre Franklin"/>
                <a:cs typeface="Libre Franklin"/>
                <a:sym typeface="Libre Franklin"/>
              </a:defRPr>
            </a:lvl3pPr>
            <a:lvl4pPr indent="0" lvl="3" marL="0" algn="r">
              <a:spcBef>
                <a:spcPts val="0"/>
              </a:spcBef>
              <a:buNone/>
              <a:defRPr sz="1200">
                <a:solidFill>
                  <a:schemeClr val="lt2"/>
                </a:solidFill>
                <a:latin typeface="Libre Franklin"/>
                <a:ea typeface="Libre Franklin"/>
                <a:cs typeface="Libre Franklin"/>
                <a:sym typeface="Libre Franklin"/>
              </a:defRPr>
            </a:lvl4pPr>
            <a:lvl5pPr indent="0" lvl="4" marL="0" algn="r">
              <a:spcBef>
                <a:spcPts val="0"/>
              </a:spcBef>
              <a:buNone/>
              <a:defRPr sz="1200">
                <a:solidFill>
                  <a:schemeClr val="lt2"/>
                </a:solidFill>
                <a:latin typeface="Libre Franklin"/>
                <a:ea typeface="Libre Franklin"/>
                <a:cs typeface="Libre Franklin"/>
                <a:sym typeface="Libre Franklin"/>
              </a:defRPr>
            </a:lvl5pPr>
            <a:lvl6pPr indent="0" lvl="5" marL="0" algn="r">
              <a:spcBef>
                <a:spcPts val="0"/>
              </a:spcBef>
              <a:buNone/>
              <a:defRPr sz="1200">
                <a:solidFill>
                  <a:schemeClr val="lt2"/>
                </a:solidFill>
                <a:latin typeface="Libre Franklin"/>
                <a:ea typeface="Libre Franklin"/>
                <a:cs typeface="Libre Franklin"/>
                <a:sym typeface="Libre Franklin"/>
              </a:defRPr>
            </a:lvl6pPr>
            <a:lvl7pPr indent="0" lvl="6" marL="0" algn="r">
              <a:spcBef>
                <a:spcPts val="0"/>
              </a:spcBef>
              <a:buNone/>
              <a:defRPr sz="1200">
                <a:solidFill>
                  <a:schemeClr val="lt2"/>
                </a:solidFill>
                <a:latin typeface="Libre Franklin"/>
                <a:ea typeface="Libre Franklin"/>
                <a:cs typeface="Libre Franklin"/>
                <a:sym typeface="Libre Franklin"/>
              </a:defRPr>
            </a:lvl7pPr>
            <a:lvl8pPr indent="0" lvl="7" marL="0" algn="r">
              <a:spcBef>
                <a:spcPts val="0"/>
              </a:spcBef>
              <a:buNone/>
              <a:defRPr sz="1200">
                <a:solidFill>
                  <a:schemeClr val="lt2"/>
                </a:solidFill>
                <a:latin typeface="Libre Franklin"/>
                <a:ea typeface="Libre Franklin"/>
                <a:cs typeface="Libre Franklin"/>
                <a:sym typeface="Libre Franklin"/>
              </a:defRPr>
            </a:lvl8pPr>
            <a:lvl9pPr indent="0" lvl="8" marL="0" algn="r">
              <a:spcBef>
                <a:spcPts val="0"/>
              </a:spcBef>
              <a:buNone/>
              <a:defRPr sz="1200">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06" name="Google Shape;106;p30"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7"/>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28" name="Google Shape;28;p2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7"/>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31" name="Shape 31"/>
        <p:cNvGrpSpPr/>
        <p:nvPr/>
      </p:nvGrpSpPr>
      <p:grpSpPr>
        <a:xfrm>
          <a:off x="0" y="0"/>
          <a:ext cx="0" cy="0"/>
          <a:chOff x="0" y="0"/>
          <a:chExt cx="0" cy="0"/>
        </a:xfrm>
      </p:grpSpPr>
      <p:sp>
        <p:nvSpPr>
          <p:cNvPr id="32" name="Google Shape;32;p29"/>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9"/>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34" name="Google Shape;34;p29"/>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9"/>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9"/>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2"/>
                </a:solidFill>
                <a:latin typeface="Libre Franklin"/>
                <a:ea typeface="Libre Franklin"/>
                <a:cs typeface="Libre Franklin"/>
                <a:sym typeface="Libre Franklin"/>
              </a:defRPr>
            </a:lvl1pPr>
            <a:lvl2pPr indent="0" lvl="1" marL="0" algn="r">
              <a:spcBef>
                <a:spcPts val="0"/>
              </a:spcBef>
              <a:buNone/>
              <a:defRPr sz="1200">
                <a:solidFill>
                  <a:schemeClr val="lt2"/>
                </a:solidFill>
                <a:latin typeface="Libre Franklin"/>
                <a:ea typeface="Libre Franklin"/>
                <a:cs typeface="Libre Franklin"/>
                <a:sym typeface="Libre Franklin"/>
              </a:defRPr>
            </a:lvl2pPr>
            <a:lvl3pPr indent="0" lvl="2" marL="0" algn="r">
              <a:spcBef>
                <a:spcPts val="0"/>
              </a:spcBef>
              <a:buNone/>
              <a:defRPr sz="1200">
                <a:solidFill>
                  <a:schemeClr val="lt2"/>
                </a:solidFill>
                <a:latin typeface="Libre Franklin"/>
                <a:ea typeface="Libre Franklin"/>
                <a:cs typeface="Libre Franklin"/>
                <a:sym typeface="Libre Franklin"/>
              </a:defRPr>
            </a:lvl3pPr>
            <a:lvl4pPr indent="0" lvl="3" marL="0" algn="r">
              <a:spcBef>
                <a:spcPts val="0"/>
              </a:spcBef>
              <a:buNone/>
              <a:defRPr sz="1200">
                <a:solidFill>
                  <a:schemeClr val="lt2"/>
                </a:solidFill>
                <a:latin typeface="Libre Franklin"/>
                <a:ea typeface="Libre Franklin"/>
                <a:cs typeface="Libre Franklin"/>
                <a:sym typeface="Libre Franklin"/>
              </a:defRPr>
            </a:lvl4pPr>
            <a:lvl5pPr indent="0" lvl="4" marL="0" algn="r">
              <a:spcBef>
                <a:spcPts val="0"/>
              </a:spcBef>
              <a:buNone/>
              <a:defRPr sz="1200">
                <a:solidFill>
                  <a:schemeClr val="lt2"/>
                </a:solidFill>
                <a:latin typeface="Libre Franklin"/>
                <a:ea typeface="Libre Franklin"/>
                <a:cs typeface="Libre Franklin"/>
                <a:sym typeface="Libre Franklin"/>
              </a:defRPr>
            </a:lvl5pPr>
            <a:lvl6pPr indent="0" lvl="5" marL="0" algn="r">
              <a:spcBef>
                <a:spcPts val="0"/>
              </a:spcBef>
              <a:buNone/>
              <a:defRPr sz="1200">
                <a:solidFill>
                  <a:schemeClr val="lt2"/>
                </a:solidFill>
                <a:latin typeface="Libre Franklin"/>
                <a:ea typeface="Libre Franklin"/>
                <a:cs typeface="Libre Franklin"/>
                <a:sym typeface="Libre Franklin"/>
              </a:defRPr>
            </a:lvl6pPr>
            <a:lvl7pPr indent="0" lvl="6" marL="0" algn="r">
              <a:spcBef>
                <a:spcPts val="0"/>
              </a:spcBef>
              <a:buNone/>
              <a:defRPr sz="1200">
                <a:solidFill>
                  <a:schemeClr val="lt2"/>
                </a:solidFill>
                <a:latin typeface="Libre Franklin"/>
                <a:ea typeface="Libre Franklin"/>
                <a:cs typeface="Libre Franklin"/>
                <a:sym typeface="Libre Franklin"/>
              </a:defRPr>
            </a:lvl7pPr>
            <a:lvl8pPr indent="0" lvl="7" marL="0" algn="r">
              <a:spcBef>
                <a:spcPts val="0"/>
              </a:spcBef>
              <a:buNone/>
              <a:defRPr sz="1200">
                <a:solidFill>
                  <a:schemeClr val="lt2"/>
                </a:solidFill>
                <a:latin typeface="Libre Franklin"/>
                <a:ea typeface="Libre Franklin"/>
                <a:cs typeface="Libre Franklin"/>
                <a:sym typeface="Libre Franklin"/>
              </a:defRPr>
            </a:lvl8pPr>
            <a:lvl9pPr indent="0" lvl="8" marL="0" algn="r">
              <a:spcBef>
                <a:spcPts val="0"/>
              </a:spcBef>
              <a:buNone/>
              <a:defRPr sz="1200">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37" name="Google Shape;37;p29"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3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31"/>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1" name="Google Shape;41;p31"/>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2" name="Google Shape;42;p3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3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2"/>
          <p:cNvSpPr txBox="1"/>
          <p:nvPr>
            <p:ph idx="1" type="body"/>
          </p:nvPr>
        </p:nvSpPr>
        <p:spPr>
          <a:xfrm>
            <a:off x="1371600"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8" name="Google Shape;48;p32"/>
          <p:cNvSpPr txBox="1"/>
          <p:nvPr>
            <p:ph idx="2" type="body"/>
          </p:nvPr>
        </p:nvSpPr>
        <p:spPr>
          <a:xfrm>
            <a:off x="1371600"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9" name="Google Shape;49;p32"/>
          <p:cNvSpPr txBox="1"/>
          <p:nvPr>
            <p:ph idx="3" type="body"/>
          </p:nvPr>
        </p:nvSpPr>
        <p:spPr>
          <a:xfrm>
            <a:off x="6525014"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50" name="Google Shape;50;p32"/>
          <p:cNvSpPr txBox="1"/>
          <p:nvPr>
            <p:ph idx="4" type="body"/>
          </p:nvPr>
        </p:nvSpPr>
        <p:spPr>
          <a:xfrm>
            <a:off x="6525014"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51" name="Google Shape;51;p32"/>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2"/>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2"/>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3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3"/>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3"/>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3"/>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34"/>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4"/>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4"/>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3" name="Shape 63"/>
        <p:cNvGrpSpPr/>
        <p:nvPr/>
      </p:nvGrpSpPr>
      <p:grpSpPr>
        <a:xfrm>
          <a:off x="0" y="0"/>
          <a:ext cx="0" cy="0"/>
          <a:chOff x="0" y="0"/>
          <a:chExt cx="0" cy="0"/>
        </a:xfrm>
      </p:grpSpPr>
      <p:sp>
        <p:nvSpPr>
          <p:cNvPr id="64" name="Google Shape;64;p35"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5"/>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35"/>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67" name="Google Shape;67;p35"/>
          <p:cNvSpPr txBox="1"/>
          <p:nvPr>
            <p:ph idx="2" type="body"/>
          </p:nvPr>
        </p:nvSpPr>
        <p:spPr>
          <a:xfrm>
            <a:off x="723900" y="2856344"/>
            <a:ext cx="3855720" cy="3011056"/>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68" name="Google Shape;68;p35"/>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5"/>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5"/>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2"/>
                </a:solidFill>
                <a:latin typeface="Libre Franklin"/>
                <a:ea typeface="Libre Franklin"/>
                <a:cs typeface="Libre Franklin"/>
                <a:sym typeface="Libre Franklin"/>
              </a:defRPr>
            </a:lvl1pPr>
            <a:lvl2pPr indent="0" lvl="1" marL="0" algn="r">
              <a:spcBef>
                <a:spcPts val="0"/>
              </a:spcBef>
              <a:buNone/>
              <a:defRPr sz="1200">
                <a:solidFill>
                  <a:schemeClr val="dk2"/>
                </a:solidFill>
                <a:latin typeface="Libre Franklin"/>
                <a:ea typeface="Libre Franklin"/>
                <a:cs typeface="Libre Franklin"/>
                <a:sym typeface="Libre Franklin"/>
              </a:defRPr>
            </a:lvl2pPr>
            <a:lvl3pPr indent="0" lvl="2" marL="0" algn="r">
              <a:spcBef>
                <a:spcPts val="0"/>
              </a:spcBef>
              <a:buNone/>
              <a:defRPr sz="1200">
                <a:solidFill>
                  <a:schemeClr val="dk2"/>
                </a:solidFill>
                <a:latin typeface="Libre Franklin"/>
                <a:ea typeface="Libre Franklin"/>
                <a:cs typeface="Libre Franklin"/>
                <a:sym typeface="Libre Franklin"/>
              </a:defRPr>
            </a:lvl3pPr>
            <a:lvl4pPr indent="0" lvl="3" marL="0" algn="r">
              <a:spcBef>
                <a:spcPts val="0"/>
              </a:spcBef>
              <a:buNone/>
              <a:defRPr sz="1200">
                <a:solidFill>
                  <a:schemeClr val="dk2"/>
                </a:solidFill>
                <a:latin typeface="Libre Franklin"/>
                <a:ea typeface="Libre Franklin"/>
                <a:cs typeface="Libre Franklin"/>
                <a:sym typeface="Libre Franklin"/>
              </a:defRPr>
            </a:lvl4pPr>
            <a:lvl5pPr indent="0" lvl="4" marL="0" algn="r">
              <a:spcBef>
                <a:spcPts val="0"/>
              </a:spcBef>
              <a:buNone/>
              <a:defRPr sz="1200">
                <a:solidFill>
                  <a:schemeClr val="dk2"/>
                </a:solidFill>
                <a:latin typeface="Libre Franklin"/>
                <a:ea typeface="Libre Franklin"/>
                <a:cs typeface="Libre Franklin"/>
                <a:sym typeface="Libre Franklin"/>
              </a:defRPr>
            </a:lvl5pPr>
            <a:lvl6pPr indent="0" lvl="5" marL="0" algn="r">
              <a:spcBef>
                <a:spcPts val="0"/>
              </a:spcBef>
              <a:buNone/>
              <a:defRPr sz="1200">
                <a:solidFill>
                  <a:schemeClr val="dk2"/>
                </a:solidFill>
                <a:latin typeface="Libre Franklin"/>
                <a:ea typeface="Libre Franklin"/>
                <a:cs typeface="Libre Franklin"/>
                <a:sym typeface="Libre Franklin"/>
              </a:defRPr>
            </a:lvl6pPr>
            <a:lvl7pPr indent="0" lvl="6" marL="0" algn="r">
              <a:spcBef>
                <a:spcPts val="0"/>
              </a:spcBef>
              <a:buNone/>
              <a:defRPr sz="1200">
                <a:solidFill>
                  <a:schemeClr val="dk2"/>
                </a:solidFill>
                <a:latin typeface="Libre Franklin"/>
                <a:ea typeface="Libre Franklin"/>
                <a:cs typeface="Libre Franklin"/>
                <a:sym typeface="Libre Franklin"/>
              </a:defRPr>
            </a:lvl7pPr>
            <a:lvl8pPr indent="0" lvl="7" marL="0" algn="r">
              <a:spcBef>
                <a:spcPts val="0"/>
              </a:spcBef>
              <a:buNone/>
              <a:defRPr sz="1200">
                <a:solidFill>
                  <a:schemeClr val="dk2"/>
                </a:solidFill>
                <a:latin typeface="Libre Franklin"/>
                <a:ea typeface="Libre Franklin"/>
                <a:cs typeface="Libre Franklin"/>
                <a:sym typeface="Libre Franklin"/>
              </a:defRPr>
            </a:lvl8pPr>
            <a:lvl9pPr indent="0" lvl="8" marL="0" algn="r">
              <a:spcBef>
                <a:spcPts val="0"/>
              </a:spcBef>
              <a:buNone/>
              <a:defRPr sz="1200">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71" name="Google Shape;71;p35"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2" name="Shape 72"/>
        <p:cNvGrpSpPr/>
        <p:nvPr/>
      </p:nvGrpSpPr>
      <p:grpSpPr>
        <a:xfrm>
          <a:off x="0" y="0"/>
          <a:ext cx="0" cy="0"/>
          <a:chOff x="0" y="0"/>
          <a:chExt cx="0" cy="0"/>
        </a:xfrm>
      </p:grpSpPr>
      <p:sp>
        <p:nvSpPr>
          <p:cNvPr id="73" name="Google Shape;73;p36"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6"/>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rmAutofit/>
          </a:bodyPr>
          <a:lstStyle>
            <a:lvl1pPr lvl="0" algn="l">
              <a:lnSpc>
                <a:spcPct val="84000"/>
              </a:lnSpc>
              <a:spcBef>
                <a:spcPts val="0"/>
              </a:spcBef>
              <a:spcAft>
                <a:spcPts val="0"/>
              </a:spcAft>
              <a:buClr>
                <a:schemeClr val="dk2"/>
              </a:buClr>
              <a:buSzPts val="4800"/>
              <a:buFont typeface="Libre Franklin"/>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36"/>
          <p:cNvSpPr/>
          <p:nvPr>
            <p:ph idx="2" type="pic"/>
          </p:nvPr>
        </p:nvSpPr>
        <p:spPr>
          <a:xfrm>
            <a:off x="5532120" y="0"/>
            <a:ext cx="6659880" cy="6857999"/>
          </a:xfrm>
          <a:prstGeom prst="rect">
            <a:avLst/>
          </a:prstGeom>
          <a:noFill/>
          <a:ln>
            <a:noFill/>
          </a:ln>
        </p:spPr>
      </p:sp>
      <p:sp>
        <p:nvSpPr>
          <p:cNvPr id="76" name="Google Shape;76;p36"/>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77" name="Google Shape;77;p36"/>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6"/>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6"/>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2"/>
                </a:solidFill>
                <a:latin typeface="Libre Franklin"/>
                <a:ea typeface="Libre Franklin"/>
                <a:cs typeface="Libre Franklin"/>
                <a:sym typeface="Libre Franklin"/>
              </a:defRPr>
            </a:lvl1pPr>
            <a:lvl2pPr indent="0" lvl="1" marL="0" algn="r">
              <a:spcBef>
                <a:spcPts val="0"/>
              </a:spcBef>
              <a:buNone/>
              <a:defRPr sz="1200">
                <a:solidFill>
                  <a:schemeClr val="dk2"/>
                </a:solidFill>
                <a:latin typeface="Libre Franklin"/>
                <a:ea typeface="Libre Franklin"/>
                <a:cs typeface="Libre Franklin"/>
                <a:sym typeface="Libre Franklin"/>
              </a:defRPr>
            </a:lvl2pPr>
            <a:lvl3pPr indent="0" lvl="2" marL="0" algn="r">
              <a:spcBef>
                <a:spcPts val="0"/>
              </a:spcBef>
              <a:buNone/>
              <a:defRPr sz="1200">
                <a:solidFill>
                  <a:schemeClr val="dk2"/>
                </a:solidFill>
                <a:latin typeface="Libre Franklin"/>
                <a:ea typeface="Libre Franklin"/>
                <a:cs typeface="Libre Franklin"/>
                <a:sym typeface="Libre Franklin"/>
              </a:defRPr>
            </a:lvl3pPr>
            <a:lvl4pPr indent="0" lvl="3" marL="0" algn="r">
              <a:spcBef>
                <a:spcPts val="0"/>
              </a:spcBef>
              <a:buNone/>
              <a:defRPr sz="1200">
                <a:solidFill>
                  <a:schemeClr val="dk2"/>
                </a:solidFill>
                <a:latin typeface="Libre Franklin"/>
                <a:ea typeface="Libre Franklin"/>
                <a:cs typeface="Libre Franklin"/>
                <a:sym typeface="Libre Franklin"/>
              </a:defRPr>
            </a:lvl4pPr>
            <a:lvl5pPr indent="0" lvl="4" marL="0" algn="r">
              <a:spcBef>
                <a:spcPts val="0"/>
              </a:spcBef>
              <a:buNone/>
              <a:defRPr sz="1200">
                <a:solidFill>
                  <a:schemeClr val="dk2"/>
                </a:solidFill>
                <a:latin typeface="Libre Franklin"/>
                <a:ea typeface="Libre Franklin"/>
                <a:cs typeface="Libre Franklin"/>
                <a:sym typeface="Libre Franklin"/>
              </a:defRPr>
            </a:lvl5pPr>
            <a:lvl6pPr indent="0" lvl="5" marL="0" algn="r">
              <a:spcBef>
                <a:spcPts val="0"/>
              </a:spcBef>
              <a:buNone/>
              <a:defRPr sz="1200">
                <a:solidFill>
                  <a:schemeClr val="dk2"/>
                </a:solidFill>
                <a:latin typeface="Libre Franklin"/>
                <a:ea typeface="Libre Franklin"/>
                <a:cs typeface="Libre Franklin"/>
                <a:sym typeface="Libre Franklin"/>
              </a:defRPr>
            </a:lvl6pPr>
            <a:lvl7pPr indent="0" lvl="6" marL="0" algn="r">
              <a:spcBef>
                <a:spcPts val="0"/>
              </a:spcBef>
              <a:buNone/>
              <a:defRPr sz="1200">
                <a:solidFill>
                  <a:schemeClr val="dk2"/>
                </a:solidFill>
                <a:latin typeface="Libre Franklin"/>
                <a:ea typeface="Libre Franklin"/>
                <a:cs typeface="Libre Franklin"/>
                <a:sym typeface="Libre Franklin"/>
              </a:defRPr>
            </a:lvl7pPr>
            <a:lvl8pPr indent="0" lvl="7" marL="0" algn="r">
              <a:spcBef>
                <a:spcPts val="0"/>
              </a:spcBef>
              <a:buNone/>
              <a:defRPr sz="1200">
                <a:solidFill>
                  <a:schemeClr val="dk2"/>
                </a:solidFill>
                <a:latin typeface="Libre Franklin"/>
                <a:ea typeface="Libre Franklin"/>
                <a:cs typeface="Libre Franklin"/>
                <a:sym typeface="Libre Franklin"/>
              </a:defRPr>
            </a:lvl8pPr>
            <a:lvl9pPr indent="0" lvl="8" marL="0" algn="r">
              <a:spcBef>
                <a:spcPts val="0"/>
              </a:spcBef>
              <a:buNone/>
              <a:defRPr sz="1200">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36"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2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dk2"/>
              </a:buClr>
              <a:buSzPts val="4400"/>
              <a:buFont typeface="Libre Franklin"/>
              <a:buNone/>
              <a:defRPr b="0" i="0" sz="44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5"/>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dk2"/>
              </a:buClr>
              <a:buSzPts val="2000"/>
              <a:buFont typeface="Libre Franklin"/>
              <a:buChar char="■"/>
              <a:defRPr b="0" i="0" sz="2000" u="none" cap="none" strike="noStrike">
                <a:solidFill>
                  <a:schemeClr val="dk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dk2"/>
              </a:buClr>
              <a:buSzPts val="2000"/>
              <a:buFont typeface="Libre Franklin"/>
              <a:buChar char="–"/>
              <a:defRPr b="0" i="1" sz="2000" u="none" cap="none" strike="noStrike">
                <a:solidFill>
                  <a:schemeClr val="dk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dk2"/>
              </a:buClr>
              <a:buSzPts val="1800"/>
              <a:buFont typeface="Libre Franklin"/>
              <a:buChar char="■"/>
              <a:defRPr b="0" i="0" sz="1800" u="none" cap="none" strike="noStrike">
                <a:solidFill>
                  <a:schemeClr val="dk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dk2"/>
              </a:buClr>
              <a:buSzPts val="1800"/>
              <a:buFont typeface="Libre Franklin"/>
              <a:buChar char="–"/>
              <a:defRPr b="0" i="1" sz="1800" u="none" cap="none" strike="noStrike">
                <a:solidFill>
                  <a:schemeClr val="dk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dk2"/>
              </a:buClr>
              <a:buSzPts val="1600"/>
              <a:buFont typeface="Libre Franklin"/>
              <a:buChar char="■"/>
              <a:defRPr b="0" i="0" sz="1600" u="none" cap="none" strike="noStrike">
                <a:solidFill>
                  <a:schemeClr val="dk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dk2"/>
              </a:buClr>
              <a:buSzPts val="1600"/>
              <a:buFont typeface="Libre Franklin"/>
              <a:buChar char="–"/>
              <a:defRPr b="0" i="1" sz="1600" u="none" cap="none" strike="noStrike">
                <a:solidFill>
                  <a:schemeClr val="dk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9pPr>
          </a:lstStyle>
          <a:p/>
        </p:txBody>
      </p:sp>
      <p:sp>
        <p:nvSpPr>
          <p:cNvPr id="12" name="Google Shape;12;p25"/>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2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4" name="Google Shape;14;p25"/>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marR="0" rt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marR="0" rt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marR="0" rt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marR="0" rt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marR="0" rt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marR="0" rt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marR="0" rt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marR="0" rt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5"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3" name="Shape 93"/>
        <p:cNvGrpSpPr/>
        <p:nvPr/>
      </p:nvGrpSpPr>
      <p:grpSpPr>
        <a:xfrm>
          <a:off x="0" y="0"/>
          <a:ext cx="0" cy="0"/>
          <a:chOff x="0" y="0"/>
          <a:chExt cx="0" cy="0"/>
        </a:xfrm>
      </p:grpSpPr>
      <p:sp>
        <p:nvSpPr>
          <p:cNvPr id="94" name="Google Shape;94;p2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lt2"/>
              </a:buClr>
              <a:buSzPts val="4400"/>
              <a:buFont typeface="Libre Franklin"/>
              <a:buNone/>
              <a:defRPr b="0" i="0" sz="4400" u="none" cap="none" strike="noStrike">
                <a:solidFill>
                  <a:schemeClr val="lt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5" name="Google Shape;95;p28"/>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lt2"/>
              </a:buClr>
              <a:buSzPts val="2000"/>
              <a:buFont typeface="Libre Franklin"/>
              <a:buChar char="■"/>
              <a:defRPr b="0" i="0" sz="2000" u="none" cap="none" strike="noStrike">
                <a:solidFill>
                  <a:schemeClr val="lt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lt2"/>
              </a:buClr>
              <a:buSzPts val="2000"/>
              <a:buFont typeface="Libre Franklin"/>
              <a:buChar char="–"/>
              <a:defRPr b="0" i="1" sz="2000" u="none" cap="none" strike="noStrike">
                <a:solidFill>
                  <a:schemeClr val="lt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lt2"/>
              </a:buClr>
              <a:buSzPts val="1800"/>
              <a:buFont typeface="Libre Franklin"/>
              <a:buChar char="■"/>
              <a:defRPr b="0" i="0" sz="1800" u="none" cap="none" strike="noStrike">
                <a:solidFill>
                  <a:schemeClr val="lt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lt2"/>
              </a:buClr>
              <a:buSzPts val="1800"/>
              <a:buFont typeface="Libre Franklin"/>
              <a:buChar char="–"/>
              <a:defRPr b="0" i="1" sz="1800" u="none" cap="none" strike="noStrike">
                <a:solidFill>
                  <a:schemeClr val="lt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lt2"/>
              </a:buClr>
              <a:buSzPts val="1600"/>
              <a:buFont typeface="Libre Franklin"/>
              <a:buChar char="■"/>
              <a:defRPr b="0" i="0" sz="1600" u="none" cap="none" strike="noStrike">
                <a:solidFill>
                  <a:schemeClr val="lt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lt2"/>
              </a:buClr>
              <a:buSzPts val="1600"/>
              <a:buFont typeface="Libre Franklin"/>
              <a:buChar char="–"/>
              <a:defRPr b="0" i="1" sz="1600" u="none" cap="none" strike="noStrike">
                <a:solidFill>
                  <a:schemeClr val="lt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lt2"/>
              </a:buClr>
              <a:buSzPts val="1400"/>
              <a:buFont typeface="Libre Franklin"/>
              <a:buChar char="■"/>
              <a:defRPr b="0" i="0" sz="1400" u="none" cap="none" strike="noStrike">
                <a:solidFill>
                  <a:schemeClr val="lt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lt2"/>
              </a:buClr>
              <a:buSzPts val="1400"/>
              <a:buFont typeface="Libre Franklin"/>
              <a:buChar char="–"/>
              <a:defRPr b="0" i="1" sz="1400" u="none" cap="none" strike="noStrike">
                <a:solidFill>
                  <a:schemeClr val="lt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lt2"/>
              </a:buClr>
              <a:buSzPts val="1400"/>
              <a:buFont typeface="Libre Franklin"/>
              <a:buChar char="■"/>
              <a:defRPr b="0" i="0" sz="1400" u="none" cap="none" strike="noStrike">
                <a:solidFill>
                  <a:schemeClr val="lt2"/>
                </a:solidFill>
                <a:latin typeface="Libre Franklin"/>
                <a:ea typeface="Libre Franklin"/>
                <a:cs typeface="Libre Franklin"/>
                <a:sym typeface="Libre Franklin"/>
              </a:defRPr>
            </a:lvl9pPr>
          </a:lstStyle>
          <a:p/>
        </p:txBody>
      </p:sp>
      <p:sp>
        <p:nvSpPr>
          <p:cNvPr id="96" name="Google Shape;96;p2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chemeClr val="lt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97" name="Google Shape;97;p2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chemeClr val="lt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98" name="Google Shape;98;p2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u="none">
                <a:solidFill>
                  <a:schemeClr val="lt2"/>
                </a:solidFill>
                <a:latin typeface="Libre Franklin"/>
                <a:ea typeface="Libre Franklin"/>
                <a:cs typeface="Libre Franklin"/>
                <a:sym typeface="Libre Franklin"/>
              </a:defRPr>
            </a:lvl1pPr>
            <a:lvl2pPr indent="0" lvl="1" marL="0" marR="0" rtl="0" algn="r">
              <a:spcBef>
                <a:spcPts val="0"/>
              </a:spcBef>
              <a:buNone/>
              <a:defRPr b="0" sz="1200" u="none">
                <a:solidFill>
                  <a:schemeClr val="lt2"/>
                </a:solidFill>
                <a:latin typeface="Libre Franklin"/>
                <a:ea typeface="Libre Franklin"/>
                <a:cs typeface="Libre Franklin"/>
                <a:sym typeface="Libre Franklin"/>
              </a:defRPr>
            </a:lvl2pPr>
            <a:lvl3pPr indent="0" lvl="2" marL="0" marR="0" rtl="0" algn="r">
              <a:spcBef>
                <a:spcPts val="0"/>
              </a:spcBef>
              <a:buNone/>
              <a:defRPr b="0" sz="1200" u="none">
                <a:solidFill>
                  <a:schemeClr val="lt2"/>
                </a:solidFill>
                <a:latin typeface="Libre Franklin"/>
                <a:ea typeface="Libre Franklin"/>
                <a:cs typeface="Libre Franklin"/>
                <a:sym typeface="Libre Franklin"/>
              </a:defRPr>
            </a:lvl3pPr>
            <a:lvl4pPr indent="0" lvl="3" marL="0" marR="0" rtl="0" algn="r">
              <a:spcBef>
                <a:spcPts val="0"/>
              </a:spcBef>
              <a:buNone/>
              <a:defRPr b="0" sz="1200" u="none">
                <a:solidFill>
                  <a:schemeClr val="lt2"/>
                </a:solidFill>
                <a:latin typeface="Libre Franklin"/>
                <a:ea typeface="Libre Franklin"/>
                <a:cs typeface="Libre Franklin"/>
                <a:sym typeface="Libre Franklin"/>
              </a:defRPr>
            </a:lvl4pPr>
            <a:lvl5pPr indent="0" lvl="4" marL="0" marR="0" rtl="0" algn="r">
              <a:spcBef>
                <a:spcPts val="0"/>
              </a:spcBef>
              <a:buNone/>
              <a:defRPr b="0" sz="1200" u="none">
                <a:solidFill>
                  <a:schemeClr val="lt2"/>
                </a:solidFill>
                <a:latin typeface="Libre Franklin"/>
                <a:ea typeface="Libre Franklin"/>
                <a:cs typeface="Libre Franklin"/>
                <a:sym typeface="Libre Franklin"/>
              </a:defRPr>
            </a:lvl5pPr>
            <a:lvl6pPr indent="0" lvl="5" marL="0" marR="0" rtl="0" algn="r">
              <a:spcBef>
                <a:spcPts val="0"/>
              </a:spcBef>
              <a:buNone/>
              <a:defRPr b="0" sz="1200" u="none">
                <a:solidFill>
                  <a:schemeClr val="lt2"/>
                </a:solidFill>
                <a:latin typeface="Libre Franklin"/>
                <a:ea typeface="Libre Franklin"/>
                <a:cs typeface="Libre Franklin"/>
                <a:sym typeface="Libre Franklin"/>
              </a:defRPr>
            </a:lvl6pPr>
            <a:lvl7pPr indent="0" lvl="6" marL="0" marR="0" rtl="0" algn="r">
              <a:spcBef>
                <a:spcPts val="0"/>
              </a:spcBef>
              <a:buNone/>
              <a:defRPr b="0" sz="1200" u="none">
                <a:solidFill>
                  <a:schemeClr val="lt2"/>
                </a:solidFill>
                <a:latin typeface="Libre Franklin"/>
                <a:ea typeface="Libre Franklin"/>
                <a:cs typeface="Libre Franklin"/>
                <a:sym typeface="Libre Franklin"/>
              </a:defRPr>
            </a:lvl7pPr>
            <a:lvl8pPr indent="0" lvl="7" marL="0" marR="0" rtl="0" algn="r">
              <a:spcBef>
                <a:spcPts val="0"/>
              </a:spcBef>
              <a:buNone/>
              <a:defRPr b="0" sz="1200" u="none">
                <a:solidFill>
                  <a:schemeClr val="lt2"/>
                </a:solidFill>
                <a:latin typeface="Libre Franklin"/>
                <a:ea typeface="Libre Franklin"/>
                <a:cs typeface="Libre Franklin"/>
                <a:sym typeface="Libre Franklin"/>
              </a:defRPr>
            </a:lvl8pPr>
            <a:lvl9pPr indent="0" lvl="8" marL="0" marR="0" rtl="0" algn="r">
              <a:spcBef>
                <a:spcPts val="0"/>
              </a:spcBef>
              <a:buNone/>
              <a:defRPr b="0" sz="1200" u="non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28" title="Side bar"/>
          <p:cNvSpPr/>
          <p:nvPr/>
        </p:nvSpPr>
        <p:spPr>
          <a:xfrm>
            <a:off x="478095" y="376"/>
            <a:ext cx="2286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github.com/tnt-summer-academy/Curriculum/wiki"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0.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s://docs.microsoft.com/en-us/learn/modules/intro-to-git/" TargetMode="External"/><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github.com/tnt-summer-academy/Curriculum/wiki" TargetMode="External"/><Relationship Id="rId4" Type="http://schemas.openxmlformats.org/officeDocument/2006/relationships/hyperlink" Target="https://github.com/tnt-summer-academy/Curriculum-2022/wiki"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1.png"/><Relationship Id="rId4" Type="http://schemas.openxmlformats.org/officeDocument/2006/relationships/hyperlink" Target="https://drstearns.github.io/tutorials/git/"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s://github.com/tnt-summer-academy/RepoToPracticeCloning" TargetMode="Externa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hyperlink" Target="https://github.com/tnt-summer-academy/RepoToPracticeCloning" TargetMode="External"/><Relationship Id="rId4" Type="http://schemas.openxmlformats.org/officeDocument/2006/relationships/hyperlink" Target="https://github.com/tnt-summer-academy/RepoToPracticeCloning.git"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hyperlink" Target="https://github.com/tnt-summer-academy/RepoToPracticeCloning" TargetMode="External"/><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134da1a804d_0_194"/>
          <p:cNvSpPr txBox="1"/>
          <p:nvPr>
            <p:ph type="ctrTitle"/>
          </p:nvPr>
        </p:nvSpPr>
        <p:spPr>
          <a:xfrm>
            <a:off x="1915128" y="1788454"/>
            <a:ext cx="8361300" cy="2098200"/>
          </a:xfrm>
          <a:prstGeom prst="rect">
            <a:avLst/>
          </a:prstGeom>
          <a:noFill/>
          <a:ln>
            <a:noFill/>
          </a:ln>
        </p:spPr>
        <p:txBody>
          <a:bodyPr anchorCtr="0" anchor="b" bIns="45700" lIns="91425" spcFirstLastPara="1" rIns="91425" wrap="square" tIns="45700">
            <a:noAutofit/>
          </a:bodyPr>
          <a:lstStyle/>
          <a:p>
            <a:pPr indent="0" lvl="0" marL="0" rtl="0" algn="ctr">
              <a:lnSpc>
                <a:spcPct val="89000"/>
              </a:lnSpc>
              <a:spcBef>
                <a:spcPts val="0"/>
              </a:spcBef>
              <a:spcAft>
                <a:spcPts val="0"/>
              </a:spcAft>
              <a:buClr>
                <a:schemeClr val="dk2"/>
              </a:buClr>
              <a:buSzPts val="6600"/>
              <a:buFont typeface="Libre Franklin"/>
              <a:buNone/>
            </a:pPr>
            <a:r>
              <a:rPr lang="en-US" sz="6600"/>
              <a:t>…HELLO TNTs...</a:t>
            </a:r>
            <a:endParaRPr/>
          </a:p>
        </p:txBody>
      </p:sp>
      <p:sp>
        <p:nvSpPr>
          <p:cNvPr id="112" name="Google Shape;112;g134da1a804d_0_194"/>
          <p:cNvSpPr txBox="1"/>
          <p:nvPr>
            <p:ph idx="1" type="subTitle"/>
          </p:nvPr>
        </p:nvSpPr>
        <p:spPr>
          <a:xfrm>
            <a:off x="1524000" y="3602037"/>
            <a:ext cx="9144000" cy="2628300"/>
          </a:xfrm>
          <a:prstGeom prst="rect">
            <a:avLst/>
          </a:prstGeom>
          <a:noFill/>
          <a:ln>
            <a:noFill/>
          </a:ln>
        </p:spPr>
        <p:txBody>
          <a:bodyPr anchorCtr="0" anchor="t" bIns="45700" lIns="91425" spcFirstLastPara="1" rIns="91425" wrap="square" tIns="45700">
            <a:normAutofit/>
          </a:bodyPr>
          <a:lstStyle/>
          <a:p>
            <a:pPr indent="0" lvl="0" marL="0" rtl="0" algn="ctr">
              <a:lnSpc>
                <a:spcPct val="112000"/>
              </a:lnSpc>
              <a:spcBef>
                <a:spcPts val="0"/>
              </a:spcBef>
              <a:spcAft>
                <a:spcPts val="0"/>
              </a:spcAft>
              <a:buClr>
                <a:schemeClr val="dk2"/>
              </a:buClr>
              <a:buSzPts val="2300"/>
              <a:buNone/>
            </a:pPr>
            <a:r>
              <a:t/>
            </a:r>
            <a:endParaRPr/>
          </a:p>
          <a:p>
            <a:pPr indent="0" lvl="0" marL="0" rtl="0" algn="ctr">
              <a:lnSpc>
                <a:spcPct val="112000"/>
              </a:lnSpc>
              <a:spcBef>
                <a:spcPts val="0"/>
              </a:spcBef>
              <a:spcAft>
                <a:spcPts val="0"/>
              </a:spcAft>
              <a:buClr>
                <a:schemeClr val="dk2"/>
              </a:buClr>
              <a:buSzPts val="2300"/>
              <a:buNone/>
            </a:pPr>
            <a:r>
              <a:t/>
            </a:r>
            <a:endParaRPr/>
          </a:p>
          <a:p>
            <a:pPr indent="0" lvl="0" marL="0" rtl="0" algn="ctr">
              <a:lnSpc>
                <a:spcPct val="112000"/>
              </a:lnSpc>
              <a:spcBef>
                <a:spcPts val="0"/>
              </a:spcBef>
              <a:spcAft>
                <a:spcPts val="0"/>
              </a:spcAft>
              <a:buClr>
                <a:schemeClr val="dk2"/>
              </a:buClr>
              <a:buSzPts val="2300"/>
              <a:buNone/>
            </a:pPr>
            <a:r>
              <a:rPr lang="en-US"/>
              <a:t>[Take a team picture to be posted in Teams]</a:t>
            </a:r>
            <a:endParaRPr/>
          </a:p>
          <a:p>
            <a:pPr indent="0" lvl="0" marL="0" rtl="0" algn="ctr">
              <a:lnSpc>
                <a:spcPct val="112000"/>
              </a:lnSpc>
              <a:spcBef>
                <a:spcPts val="0"/>
              </a:spcBef>
              <a:spcAft>
                <a:spcPts val="0"/>
              </a:spcAft>
              <a:buClr>
                <a:schemeClr val="dk2"/>
              </a:buClr>
              <a:buSzPts val="2300"/>
              <a:buNone/>
            </a:pPr>
            <a:r>
              <a:t/>
            </a:r>
            <a:endParaRPr/>
          </a:p>
          <a:p>
            <a:pPr indent="0" lvl="0" marL="0" rtl="0" algn="ctr">
              <a:spcBef>
                <a:spcPts val="0"/>
              </a:spcBef>
              <a:spcAft>
                <a:spcPts val="0"/>
              </a:spcAft>
              <a:buClr>
                <a:schemeClr val="dk2"/>
              </a:buClr>
              <a:buSzPts val="2300"/>
              <a:buNone/>
            </a:pPr>
            <a:r>
              <a:rPr lang="en-US"/>
              <a:t>Introduce your team to the other teams tomorrow</a:t>
            </a:r>
            <a:endParaRPr/>
          </a:p>
          <a:p>
            <a:pPr indent="0" lvl="0" marL="0" rtl="0" algn="ctr">
              <a:lnSpc>
                <a:spcPct val="112000"/>
              </a:lnSpc>
              <a:spcBef>
                <a:spcPts val="0"/>
              </a:spcBef>
              <a:spcAft>
                <a:spcPts val="0"/>
              </a:spcAft>
              <a:buClr>
                <a:schemeClr val="dk2"/>
              </a:buClr>
              <a:buSzPts val="23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fontScale="90000"/>
          </a:bodyPr>
          <a:lstStyle/>
          <a:p>
            <a:pPr indent="0" lvl="0" marL="0" rtl="0" algn="r">
              <a:lnSpc>
                <a:spcPct val="89000"/>
              </a:lnSpc>
              <a:spcBef>
                <a:spcPts val="0"/>
              </a:spcBef>
              <a:spcAft>
                <a:spcPts val="0"/>
              </a:spcAft>
              <a:buClr>
                <a:schemeClr val="lt2"/>
              </a:buClr>
              <a:buSzPct val="100000"/>
              <a:buFont typeface="Libre Franklin"/>
              <a:buNone/>
            </a:pPr>
            <a:br>
              <a:rPr lang="en-US"/>
            </a:br>
            <a:r>
              <a:rPr lang="en-US"/>
              <a:t>PART 1 </a:t>
            </a:r>
            <a:br>
              <a:rPr lang="en-US"/>
            </a:br>
            <a:r>
              <a:rPr lang="en-US"/>
              <a:t>SOURCE CONTROL AND YOU</a:t>
            </a:r>
            <a:endParaRPr/>
          </a:p>
        </p:txBody>
      </p:sp>
      <p:sp>
        <p:nvSpPr>
          <p:cNvPr id="172" name="Google Shape;172;p3"/>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rPr lang="en-US"/>
              <a:t>10 minutes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Group exercise</a:t>
            </a:r>
            <a:endParaRPr/>
          </a:p>
        </p:txBody>
      </p:sp>
      <p:sp>
        <p:nvSpPr>
          <p:cNvPr id="178" name="Google Shape;178;p4"/>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000"/>
              <a:buChar char="■"/>
            </a:pPr>
            <a:r>
              <a:rPr lang="en-US"/>
              <a:t>Have you ever worked on a code project or a document with other people? How did you share your work? Google doc? Emailing? GitHub?</a:t>
            </a:r>
            <a:endParaRPr/>
          </a:p>
          <a:p>
            <a:pPr indent="-384048" lvl="0" marL="384048" rtl="0" algn="l">
              <a:lnSpc>
                <a:spcPct val="94000"/>
              </a:lnSpc>
              <a:spcBef>
                <a:spcPts val="1200"/>
              </a:spcBef>
              <a:spcAft>
                <a:spcPts val="0"/>
              </a:spcAft>
              <a:buClr>
                <a:schemeClr val="dk2"/>
              </a:buClr>
              <a:buSzPts val="2000"/>
              <a:buChar char="■"/>
            </a:pPr>
            <a:r>
              <a:rPr lang="en-US"/>
              <a:t>When working with other people on code or project, what has gone wrong? Have you gotten versions of the document mixed up? Have you lost changes? How was the collaboration?</a:t>
            </a:r>
            <a:endParaRPr/>
          </a:p>
          <a:p>
            <a:pPr indent="-384048" lvl="0" marL="384048" rtl="0" algn="l">
              <a:lnSpc>
                <a:spcPct val="94000"/>
              </a:lnSpc>
              <a:spcBef>
                <a:spcPts val="1200"/>
              </a:spcBef>
              <a:spcAft>
                <a:spcPts val="0"/>
              </a:spcAft>
              <a:buClr>
                <a:schemeClr val="dk2"/>
              </a:buClr>
              <a:buSzPts val="2000"/>
              <a:buChar char="■"/>
            </a:pPr>
            <a:r>
              <a:rPr lang="en-US"/>
              <a:t>Describe your experience and what you put in place to solve the issues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What is source control?</a:t>
            </a:r>
            <a:endParaRPr/>
          </a:p>
        </p:txBody>
      </p:sp>
      <p:sp>
        <p:nvSpPr>
          <p:cNvPr id="184" name="Google Shape;184;p5"/>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42900" lvl="0" marL="393700" rtl="0" algn="l">
              <a:lnSpc>
                <a:spcPct val="74000"/>
              </a:lnSpc>
              <a:spcBef>
                <a:spcPts val="0"/>
              </a:spcBef>
              <a:spcAft>
                <a:spcPts val="0"/>
              </a:spcAft>
              <a:buClr>
                <a:schemeClr val="dk1"/>
              </a:buClr>
              <a:buSzPts val="2800"/>
              <a:buChar char="■"/>
            </a:pPr>
            <a:r>
              <a:rPr lang="en-US" sz="2800">
                <a:solidFill>
                  <a:schemeClr val="dk1"/>
                </a:solidFill>
              </a:rPr>
              <a:t>To manage your source code</a:t>
            </a:r>
            <a:endParaRPr sz="2800"/>
          </a:p>
          <a:p>
            <a:pPr indent="-342900" lvl="0" marL="393700" rtl="0" algn="l">
              <a:lnSpc>
                <a:spcPct val="74000"/>
              </a:lnSpc>
              <a:spcBef>
                <a:spcPts val="1000"/>
              </a:spcBef>
              <a:spcAft>
                <a:spcPts val="0"/>
              </a:spcAft>
              <a:buClr>
                <a:schemeClr val="dk1"/>
              </a:buClr>
              <a:buSzPts val="2800"/>
              <a:buChar char="■"/>
            </a:pPr>
            <a:r>
              <a:rPr lang="en-US" sz="2800">
                <a:solidFill>
                  <a:schemeClr val="dk1"/>
                </a:solidFill>
              </a:rPr>
              <a:t>To keep an history of your project</a:t>
            </a:r>
            <a:endParaRPr sz="2800"/>
          </a:p>
          <a:p>
            <a:pPr indent="-342900" lvl="0" marL="393700" rtl="0" algn="l">
              <a:lnSpc>
                <a:spcPct val="74000"/>
              </a:lnSpc>
              <a:spcBef>
                <a:spcPts val="1000"/>
              </a:spcBef>
              <a:spcAft>
                <a:spcPts val="0"/>
              </a:spcAft>
              <a:buClr>
                <a:schemeClr val="dk1"/>
              </a:buClr>
              <a:buSzPts val="2800"/>
              <a:buChar char="■"/>
            </a:pPr>
            <a:r>
              <a:rPr lang="en-US" sz="2800">
                <a:solidFill>
                  <a:schemeClr val="dk1"/>
                </a:solidFill>
              </a:rPr>
              <a:t>To facilitate collaboration on a project</a:t>
            </a:r>
            <a:endParaRPr/>
          </a:p>
          <a:p>
            <a:pPr indent="-342900" lvl="0" marL="393700" rtl="0" algn="l">
              <a:lnSpc>
                <a:spcPct val="74000"/>
              </a:lnSpc>
              <a:spcBef>
                <a:spcPts val="1000"/>
              </a:spcBef>
              <a:spcAft>
                <a:spcPts val="0"/>
              </a:spcAft>
              <a:buClr>
                <a:schemeClr val="dk1"/>
              </a:buClr>
              <a:buSzPts val="2800"/>
              <a:buChar char="■"/>
            </a:pPr>
            <a:r>
              <a:rPr lang="en-US" sz="2800">
                <a:solidFill>
                  <a:schemeClr val="dk1"/>
                </a:solidFill>
              </a:rPr>
              <a:t>To support large teams – 1000…</a:t>
            </a:r>
            <a:endParaRPr/>
          </a:p>
          <a:p>
            <a:pPr indent="-342900" lvl="0" marL="393700" rtl="0" algn="l">
              <a:lnSpc>
                <a:spcPct val="74000"/>
              </a:lnSpc>
              <a:spcBef>
                <a:spcPts val="1000"/>
              </a:spcBef>
              <a:spcAft>
                <a:spcPts val="0"/>
              </a:spcAft>
              <a:buClr>
                <a:schemeClr val="dk1"/>
              </a:buClr>
              <a:buSzPts val="2800"/>
              <a:buChar char="■"/>
            </a:pPr>
            <a:r>
              <a:rPr lang="en-US" sz="2800">
                <a:solidFill>
                  <a:schemeClr val="dk1"/>
                </a:solidFill>
              </a:rPr>
              <a:t>To try things without fear</a:t>
            </a:r>
            <a:endParaRPr/>
          </a:p>
          <a:p>
            <a:pPr indent="-342900" lvl="0" marL="393700" rtl="0" algn="l">
              <a:lnSpc>
                <a:spcPct val="74000"/>
              </a:lnSpc>
              <a:spcBef>
                <a:spcPts val="1000"/>
              </a:spcBef>
              <a:spcAft>
                <a:spcPts val="0"/>
              </a:spcAft>
              <a:buClr>
                <a:schemeClr val="dk1"/>
              </a:buClr>
              <a:buSzPts val="2800"/>
              <a:buChar char="■"/>
            </a:pPr>
            <a:r>
              <a:rPr lang="en-US" sz="2800">
                <a:solidFill>
                  <a:schemeClr val="dk1"/>
                </a:solidFill>
              </a:rPr>
              <a:t>It requires practice</a:t>
            </a:r>
            <a:endParaRPr/>
          </a:p>
          <a:p>
            <a:pPr indent="-165100" lvl="0" marL="393700" rtl="0" algn="l">
              <a:lnSpc>
                <a:spcPct val="94000"/>
              </a:lnSpc>
              <a:spcBef>
                <a:spcPts val="0"/>
              </a:spcBef>
              <a:spcAft>
                <a:spcPts val="0"/>
              </a:spcAft>
              <a:buClr>
                <a:schemeClr val="dk1"/>
              </a:buClr>
              <a:buSzPts val="2800"/>
              <a:buNone/>
            </a:pPr>
            <a:r>
              <a:t/>
            </a:r>
            <a:endParaRPr sz="2800">
              <a:solidFill>
                <a:schemeClr val="dk1"/>
              </a:solidFill>
            </a:endParaRPr>
          </a:p>
          <a:p>
            <a:pPr indent="-165100" lvl="0" marL="393700" rtl="0" algn="l">
              <a:lnSpc>
                <a:spcPct val="94000"/>
              </a:lnSpc>
              <a:spcBef>
                <a:spcPts val="0"/>
              </a:spcBef>
              <a:spcAft>
                <a:spcPts val="0"/>
              </a:spcAft>
              <a:buClr>
                <a:schemeClr val="dk1"/>
              </a:buClr>
              <a:buSzPts val="2800"/>
              <a:buNone/>
            </a:pPr>
            <a:r>
              <a:t/>
            </a:r>
            <a:endParaRPr sz="2800">
              <a:solidFill>
                <a:schemeClr val="dk1"/>
              </a:solidFill>
            </a:endParaRPr>
          </a:p>
          <a:p>
            <a:pPr indent="-206248" lvl="0" marL="384048" rtl="0" algn="l">
              <a:lnSpc>
                <a:spcPct val="94000"/>
              </a:lnSpc>
              <a:spcBef>
                <a:spcPts val="1000"/>
              </a:spcBef>
              <a:spcAft>
                <a:spcPts val="0"/>
              </a:spcAft>
              <a:buClr>
                <a:schemeClr val="dk2"/>
              </a:buClr>
              <a:buSzPts val="2800"/>
              <a:buNone/>
            </a:pPr>
            <a:r>
              <a:t/>
            </a:r>
            <a:endParaRPr sz="2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Why is source control important?</a:t>
            </a:r>
            <a:endParaRPr/>
          </a:p>
        </p:txBody>
      </p:sp>
      <p:sp>
        <p:nvSpPr>
          <p:cNvPr id="190" name="Google Shape;190;p6"/>
          <p:cNvSpPr txBox="1"/>
          <p:nvPr>
            <p:ph idx="1" type="body"/>
          </p:nvPr>
        </p:nvSpPr>
        <p:spPr>
          <a:xfrm>
            <a:off x="1371600" y="2286000"/>
            <a:ext cx="9601200" cy="433500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000"/>
              <a:buChar char="■"/>
            </a:pPr>
            <a:r>
              <a:rPr lang="en-US"/>
              <a:t>Source code is a valuable asset</a:t>
            </a:r>
            <a:endParaRPr/>
          </a:p>
          <a:p>
            <a:pPr indent="-384048" lvl="1" marL="914400" rtl="0" algn="l">
              <a:lnSpc>
                <a:spcPct val="94000"/>
              </a:lnSpc>
              <a:spcBef>
                <a:spcPts val="700"/>
              </a:spcBef>
              <a:spcAft>
                <a:spcPts val="0"/>
              </a:spcAft>
              <a:buClr>
                <a:schemeClr val="dk2"/>
              </a:buClr>
              <a:buSzPts val="2000"/>
              <a:buChar char="–"/>
            </a:pPr>
            <a:r>
              <a:rPr i="0" lang="en-US"/>
              <a:t>One of the most important things in a software company!</a:t>
            </a:r>
            <a:endParaRPr/>
          </a:p>
          <a:p>
            <a:pPr indent="-384048" lvl="1" marL="914400" rtl="0" algn="l">
              <a:lnSpc>
                <a:spcPct val="94000"/>
              </a:lnSpc>
              <a:spcBef>
                <a:spcPts val="700"/>
              </a:spcBef>
              <a:spcAft>
                <a:spcPts val="0"/>
              </a:spcAft>
              <a:buClr>
                <a:schemeClr val="dk2"/>
              </a:buClr>
              <a:buSzPts val="2000"/>
              <a:buChar char="–"/>
            </a:pPr>
            <a:r>
              <a:rPr i="0" lang="en-US"/>
              <a:t>You need to </a:t>
            </a:r>
            <a:r>
              <a:rPr b="1" i="0" lang="en-US"/>
              <a:t>protect</a:t>
            </a:r>
            <a:r>
              <a:rPr i="0" lang="en-US"/>
              <a:t> it from</a:t>
            </a:r>
            <a:endParaRPr/>
          </a:p>
          <a:p>
            <a:pPr indent="-384047" lvl="2" marL="1371600" rtl="0" algn="l">
              <a:lnSpc>
                <a:spcPct val="94000"/>
              </a:lnSpc>
              <a:spcBef>
                <a:spcPts val="700"/>
              </a:spcBef>
              <a:spcAft>
                <a:spcPts val="0"/>
              </a:spcAft>
              <a:buClr>
                <a:schemeClr val="dk2"/>
              </a:buClr>
              <a:buSzPts val="2000"/>
              <a:buChar char="■"/>
            </a:pPr>
            <a:r>
              <a:rPr lang="en-US" sz="2000"/>
              <a:t>Physical damages / Theft of hard drives</a:t>
            </a:r>
            <a:endParaRPr/>
          </a:p>
          <a:p>
            <a:pPr indent="-384047" lvl="2" marL="1371600" rtl="0" algn="l">
              <a:lnSpc>
                <a:spcPct val="94000"/>
              </a:lnSpc>
              <a:spcBef>
                <a:spcPts val="700"/>
              </a:spcBef>
              <a:spcAft>
                <a:spcPts val="0"/>
              </a:spcAft>
              <a:buClr>
                <a:schemeClr val="dk2"/>
              </a:buClr>
              <a:buSzPts val="2000"/>
              <a:buChar char="■"/>
            </a:pPr>
            <a:r>
              <a:rPr lang="en-US" sz="2000"/>
              <a:t>Human errors</a:t>
            </a:r>
            <a:endParaRPr sz="2000"/>
          </a:p>
          <a:p>
            <a:pPr indent="-384047" lvl="2" marL="1371600" rtl="0" algn="l">
              <a:lnSpc>
                <a:spcPct val="94000"/>
              </a:lnSpc>
              <a:spcBef>
                <a:spcPts val="700"/>
              </a:spcBef>
              <a:spcAft>
                <a:spcPts val="0"/>
              </a:spcAft>
              <a:buSzPts val="2000"/>
              <a:buChar char="■"/>
            </a:pPr>
            <a:r>
              <a:rPr lang="en-US" sz="2000"/>
              <a:t>Malicious people</a:t>
            </a:r>
            <a:endParaRPr sz="2000"/>
          </a:p>
          <a:p>
            <a:pPr indent="-384048" lvl="0" marL="384048" rtl="0" algn="l">
              <a:lnSpc>
                <a:spcPct val="94000"/>
              </a:lnSpc>
              <a:spcBef>
                <a:spcPts val="1200"/>
              </a:spcBef>
              <a:spcAft>
                <a:spcPts val="0"/>
              </a:spcAft>
              <a:buClr>
                <a:schemeClr val="dk2"/>
              </a:buClr>
              <a:buSzPts val="2000"/>
              <a:buChar char="■"/>
            </a:pPr>
            <a:r>
              <a:rPr lang="en-US"/>
              <a:t>You will save a lot of time</a:t>
            </a:r>
            <a:endParaRPr/>
          </a:p>
          <a:p>
            <a:pPr indent="-384048" lvl="1" marL="914400" rtl="0" algn="l">
              <a:lnSpc>
                <a:spcPct val="94000"/>
              </a:lnSpc>
              <a:spcBef>
                <a:spcPts val="700"/>
              </a:spcBef>
              <a:spcAft>
                <a:spcPts val="0"/>
              </a:spcAft>
              <a:buClr>
                <a:schemeClr val="dk2"/>
              </a:buClr>
              <a:buSzPts val="2000"/>
              <a:buChar char="–"/>
            </a:pPr>
            <a:r>
              <a:rPr i="0" lang="en-US"/>
              <a:t>Source control is the best way to synchronize multiple developers without wasting hours </a:t>
            </a:r>
            <a:r>
              <a:rPr lang="en-US"/>
              <a:t>merging</a:t>
            </a:r>
            <a:endParaRPr i="0"/>
          </a:p>
          <a:p>
            <a:pPr indent="-384048" lvl="1" marL="914400" rtl="0" algn="l">
              <a:lnSpc>
                <a:spcPct val="94000"/>
              </a:lnSpc>
              <a:spcBef>
                <a:spcPts val="700"/>
              </a:spcBef>
              <a:spcAft>
                <a:spcPts val="0"/>
              </a:spcAft>
              <a:buClr>
                <a:schemeClr val="dk2"/>
              </a:buClr>
              <a:buSzPts val="2000"/>
              <a:buChar char="–"/>
            </a:pPr>
            <a:r>
              <a:rPr i="0" lang="en-US"/>
              <a:t>It is a great tool when you need to find when a bug was introduced</a:t>
            </a:r>
            <a:endParaRPr/>
          </a:p>
          <a:p>
            <a:pPr indent="-257048" lvl="0" marL="384048" rtl="0" algn="l">
              <a:lnSpc>
                <a:spcPct val="94000"/>
              </a:lnSpc>
              <a:spcBef>
                <a:spcPts val="1200"/>
              </a:spcBef>
              <a:spcAft>
                <a:spcPts val="0"/>
              </a:spcAft>
              <a:buClr>
                <a:schemeClr val="dk2"/>
              </a:buClr>
              <a:buSzPts val="2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Source control history</a:t>
            </a:r>
            <a:endParaRPr/>
          </a:p>
        </p:txBody>
      </p:sp>
      <p:sp>
        <p:nvSpPr>
          <p:cNvPr id="196" name="Google Shape;196;p7"/>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fontScale="92500"/>
          </a:bodyPr>
          <a:lstStyle/>
          <a:p>
            <a:pPr indent="0" lvl="0" marL="0" rtl="0" algn="l">
              <a:lnSpc>
                <a:spcPct val="94000"/>
              </a:lnSpc>
              <a:spcBef>
                <a:spcPts val="0"/>
              </a:spcBef>
              <a:spcAft>
                <a:spcPts val="0"/>
              </a:spcAft>
              <a:buClr>
                <a:schemeClr val="accent1"/>
              </a:buClr>
              <a:buSzPct val="100000"/>
              <a:buNone/>
            </a:pPr>
            <a:r>
              <a:rPr lang="en-US" sz="2960">
                <a:solidFill>
                  <a:schemeClr val="accent1"/>
                </a:solidFill>
                <a:latin typeface="Helvetica Neue"/>
                <a:ea typeface="Helvetica Neue"/>
                <a:cs typeface="Helvetica Neue"/>
                <a:sym typeface="Helvetica Neue"/>
              </a:rPr>
              <a:t>Source control systems have been around for decades now</a:t>
            </a:r>
            <a:endParaRPr/>
          </a:p>
          <a:p>
            <a:pPr indent="-288499" lvl="1" marL="453599" rtl="0" algn="l">
              <a:lnSpc>
                <a:spcPct val="94000"/>
              </a:lnSpc>
              <a:spcBef>
                <a:spcPts val="518"/>
              </a:spcBef>
              <a:spcAft>
                <a:spcPts val="0"/>
              </a:spcAft>
              <a:buClr>
                <a:schemeClr val="accent1"/>
              </a:buClr>
              <a:buSzPct val="108108"/>
              <a:buFont typeface="Arial"/>
              <a:buChar char="–"/>
            </a:pPr>
            <a:r>
              <a:rPr i="0" lang="en-US" sz="2590">
                <a:solidFill>
                  <a:schemeClr val="dk1"/>
                </a:solidFill>
                <a:latin typeface="Helvetica Neue"/>
                <a:ea typeface="Helvetica Neue"/>
                <a:cs typeface="Helvetica Neue"/>
                <a:sym typeface="Helvetica Neue"/>
              </a:rPr>
              <a:t>CVS (1986), Subversion (2000), BitKeeper (2000), Mercurial (2005), Git (2005)</a:t>
            </a:r>
            <a:endParaRPr/>
          </a:p>
          <a:p>
            <a:pPr indent="-288499" lvl="1" marL="453599" rtl="0" algn="l">
              <a:lnSpc>
                <a:spcPct val="94000"/>
              </a:lnSpc>
              <a:spcBef>
                <a:spcPts val="518"/>
              </a:spcBef>
              <a:spcAft>
                <a:spcPts val="0"/>
              </a:spcAft>
              <a:buClr>
                <a:schemeClr val="accent1"/>
              </a:buClr>
              <a:buSzPct val="108108"/>
              <a:buFont typeface="Arial"/>
              <a:buChar char="–"/>
            </a:pPr>
            <a:r>
              <a:rPr i="0" lang="en-US" sz="2590">
                <a:solidFill>
                  <a:schemeClr val="dk1"/>
                </a:solidFill>
                <a:latin typeface="Helvetica Neue"/>
                <a:ea typeface="Helvetica Neue"/>
                <a:cs typeface="Helvetica Neue"/>
                <a:sym typeface="Helvetica Neue"/>
              </a:rPr>
              <a:t>They evolved from </a:t>
            </a:r>
            <a:r>
              <a:rPr lang="en-US" sz="2590">
                <a:solidFill>
                  <a:schemeClr val="dk1"/>
                </a:solidFill>
                <a:latin typeface="Helvetica Neue"/>
                <a:ea typeface="Helvetica Neue"/>
                <a:cs typeface="Helvetica Neue"/>
                <a:sym typeface="Helvetica Neue"/>
              </a:rPr>
              <a:t>centralized</a:t>
            </a:r>
            <a:r>
              <a:rPr i="0" lang="en-US" sz="2590">
                <a:solidFill>
                  <a:schemeClr val="dk1"/>
                </a:solidFill>
                <a:latin typeface="Helvetica Neue"/>
                <a:ea typeface="Helvetica Neue"/>
                <a:cs typeface="Helvetica Neue"/>
                <a:sym typeface="Helvetica Neue"/>
              </a:rPr>
              <a:t> systems to </a:t>
            </a:r>
            <a:r>
              <a:rPr lang="en-US" sz="2590">
                <a:solidFill>
                  <a:schemeClr val="dk1"/>
                </a:solidFill>
                <a:latin typeface="Helvetica Neue"/>
                <a:ea typeface="Helvetica Neue"/>
                <a:cs typeface="Helvetica Neue"/>
                <a:sym typeface="Helvetica Neue"/>
              </a:rPr>
              <a:t>distributed</a:t>
            </a:r>
            <a:r>
              <a:rPr i="0" lang="en-US" sz="2590">
                <a:solidFill>
                  <a:schemeClr val="dk1"/>
                </a:solidFill>
                <a:latin typeface="Helvetica Neue"/>
                <a:ea typeface="Helvetica Neue"/>
                <a:cs typeface="Helvetica Neue"/>
                <a:sym typeface="Helvetica Neue"/>
              </a:rPr>
              <a:t> systems</a:t>
            </a:r>
            <a:endParaRPr/>
          </a:p>
          <a:p>
            <a:pPr indent="0" lvl="0" marL="0" rtl="0" algn="l">
              <a:lnSpc>
                <a:spcPct val="94000"/>
              </a:lnSpc>
              <a:spcBef>
                <a:spcPts val="592"/>
              </a:spcBef>
              <a:spcAft>
                <a:spcPts val="0"/>
              </a:spcAft>
              <a:buClr>
                <a:schemeClr val="accent1"/>
              </a:buClr>
              <a:buSzPct val="100000"/>
              <a:buNone/>
            </a:pPr>
            <a:r>
              <a:t/>
            </a:r>
            <a:endParaRPr sz="2960">
              <a:solidFill>
                <a:schemeClr val="accent1"/>
              </a:solidFill>
              <a:latin typeface="Helvetica Neue"/>
              <a:ea typeface="Helvetica Neue"/>
              <a:cs typeface="Helvetica Neue"/>
              <a:sym typeface="Helvetica Neue"/>
            </a:endParaRPr>
          </a:p>
          <a:p>
            <a:pPr indent="0" lvl="0" marL="0" rtl="0" algn="l">
              <a:lnSpc>
                <a:spcPct val="94000"/>
              </a:lnSpc>
              <a:spcBef>
                <a:spcPts val="592"/>
              </a:spcBef>
              <a:spcAft>
                <a:spcPts val="0"/>
              </a:spcAft>
              <a:buClr>
                <a:schemeClr val="accent1"/>
              </a:buClr>
              <a:buSzPct val="100000"/>
              <a:buNone/>
            </a:pPr>
            <a:r>
              <a:rPr lang="en-US" sz="2960">
                <a:solidFill>
                  <a:schemeClr val="accent1"/>
                </a:solidFill>
                <a:latin typeface="Helvetica Neue"/>
                <a:ea typeface="Helvetica Neue"/>
                <a:cs typeface="Helvetica Neue"/>
                <a:sym typeface="Helvetica Neue"/>
              </a:rPr>
              <a:t>Git is widely recognized as one of the best source control available today</a:t>
            </a:r>
            <a:endParaRPr/>
          </a:p>
          <a:p>
            <a:pPr indent="-288499" lvl="1" marL="453599" rtl="0" algn="l">
              <a:lnSpc>
                <a:spcPct val="94000"/>
              </a:lnSpc>
              <a:spcBef>
                <a:spcPts val="518"/>
              </a:spcBef>
              <a:spcAft>
                <a:spcPts val="0"/>
              </a:spcAft>
              <a:buClr>
                <a:schemeClr val="accent1"/>
              </a:buClr>
              <a:buSzPct val="108108"/>
              <a:buFont typeface="Arial"/>
              <a:buChar char="–"/>
            </a:pPr>
            <a:r>
              <a:rPr i="0" lang="en-US" sz="2590">
                <a:solidFill>
                  <a:schemeClr val="dk1"/>
                </a:solidFill>
                <a:latin typeface="Helvetica Neue"/>
                <a:ea typeface="Helvetica Neue"/>
                <a:cs typeface="Helvetica Neue"/>
                <a:sym typeface="Helvetica Neue"/>
              </a:rPr>
              <a:t>and GitHub is the number one place to share code</a:t>
            </a:r>
            <a:endParaRPr/>
          </a:p>
          <a:p>
            <a:pPr indent="0" lvl="0" marL="0" rtl="0" algn="l">
              <a:lnSpc>
                <a:spcPct val="94000"/>
              </a:lnSpc>
              <a:spcBef>
                <a:spcPts val="1000"/>
              </a:spcBef>
              <a:spcAft>
                <a:spcPts val="0"/>
              </a:spcAft>
              <a:buClr>
                <a:schemeClr val="dk2"/>
              </a:buClr>
              <a:buSzPct val="100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8"/>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fontScale="90000"/>
          </a:bodyPr>
          <a:lstStyle/>
          <a:p>
            <a:pPr indent="0" lvl="0" marL="0" rtl="0" algn="r">
              <a:lnSpc>
                <a:spcPct val="89000"/>
              </a:lnSpc>
              <a:spcBef>
                <a:spcPts val="0"/>
              </a:spcBef>
              <a:spcAft>
                <a:spcPts val="0"/>
              </a:spcAft>
              <a:buClr>
                <a:schemeClr val="lt2"/>
              </a:buClr>
              <a:buSzPct val="100000"/>
              <a:buFont typeface="Libre Franklin"/>
              <a:buNone/>
            </a:pPr>
            <a:br>
              <a:rPr lang="en-US"/>
            </a:br>
            <a:r>
              <a:rPr lang="en-US"/>
              <a:t>PART 2 </a:t>
            </a:r>
            <a:br>
              <a:rPr lang="en-US"/>
            </a:br>
            <a:r>
              <a:rPr lang="en-US"/>
              <a:t>GIT BASICS AND BEST PRACTICES</a:t>
            </a:r>
            <a:endParaRPr/>
          </a:p>
        </p:txBody>
      </p:sp>
      <p:sp>
        <p:nvSpPr>
          <p:cNvPr id="202" name="Google Shape;202;p8"/>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rPr lang="en-US"/>
              <a:t>5 minutes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What is Git?</a:t>
            </a:r>
            <a:endParaRPr/>
          </a:p>
        </p:txBody>
      </p:sp>
      <p:pic>
        <p:nvPicPr>
          <p:cNvPr id="208" name="Google Shape;208;p9"/>
          <p:cNvPicPr preferRelativeResize="0"/>
          <p:nvPr>
            <p:ph idx="1" type="body"/>
          </p:nvPr>
        </p:nvPicPr>
        <p:blipFill rotWithShape="1">
          <a:blip r:embed="rId3">
            <a:alphaModFix/>
          </a:blip>
          <a:srcRect b="0" l="0" r="0" t="0"/>
          <a:stretch/>
        </p:blipFill>
        <p:spPr>
          <a:xfrm>
            <a:off x="2381976" y="2286000"/>
            <a:ext cx="3922847" cy="3581400"/>
          </a:xfrm>
          <a:prstGeom prst="rect">
            <a:avLst/>
          </a:prstGeom>
          <a:noFill/>
          <a:ln>
            <a:noFill/>
          </a:ln>
        </p:spPr>
      </p:pic>
      <p:sp>
        <p:nvSpPr>
          <p:cNvPr id="209" name="Google Shape;209;p9"/>
          <p:cNvSpPr txBox="1"/>
          <p:nvPr/>
        </p:nvSpPr>
        <p:spPr>
          <a:xfrm>
            <a:off x="2381976" y="6059837"/>
            <a:ext cx="3922847"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xkcd</a:t>
            </a:r>
            <a:endParaRPr/>
          </a:p>
        </p:txBody>
      </p:sp>
      <p:sp>
        <p:nvSpPr>
          <p:cNvPr id="210" name="Google Shape;210;p9"/>
          <p:cNvSpPr/>
          <p:nvPr/>
        </p:nvSpPr>
        <p:spPr>
          <a:xfrm>
            <a:off x="6834753" y="2171700"/>
            <a:ext cx="4029559" cy="3113222"/>
          </a:xfrm>
          <a:prstGeom prst="ellipse">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Libre Franklin"/>
                <a:ea typeface="Libre Franklin"/>
                <a:cs typeface="Libre Franklin"/>
                <a:sym typeface="Libre Franklin"/>
              </a:rPr>
              <a:t>There is a learning curve! </a:t>
            </a:r>
            <a:endParaRPr/>
          </a:p>
          <a:p>
            <a:pPr indent="0" lvl="0" marL="0" marR="0" rtl="0" algn="ctr">
              <a:spcBef>
                <a:spcPts val="0"/>
              </a:spcBef>
              <a:spcAft>
                <a:spcPts val="0"/>
              </a:spcAft>
              <a:buNone/>
            </a:pPr>
            <a:r>
              <a:rPr lang="en-US" sz="2400">
                <a:solidFill>
                  <a:schemeClr val="lt1"/>
                </a:solidFill>
                <a:latin typeface="Libre Franklin"/>
                <a:ea typeface="Libre Franklin"/>
                <a:cs typeface="Libre Franklin"/>
                <a:sym typeface="Libre Franklin"/>
              </a:rPr>
              <a:t>Every developer has a Git disaster story to share!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What is Git?</a:t>
            </a:r>
            <a:endParaRPr/>
          </a:p>
        </p:txBody>
      </p:sp>
      <p:sp>
        <p:nvSpPr>
          <p:cNvPr id="216" name="Google Shape;216;p10"/>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800"/>
              <a:buChar char="■"/>
            </a:pPr>
            <a:r>
              <a:rPr lang="en-US" sz="2800"/>
              <a:t>Git was designed and developed by Linus Torvalds for Linux kernel development (2005)</a:t>
            </a:r>
            <a:endParaRPr/>
          </a:p>
          <a:p>
            <a:pPr indent="-384048" lvl="0" marL="384048" rtl="0" algn="l">
              <a:lnSpc>
                <a:spcPct val="94000"/>
              </a:lnSpc>
              <a:spcBef>
                <a:spcPts val="1200"/>
              </a:spcBef>
              <a:spcAft>
                <a:spcPts val="0"/>
              </a:spcAft>
              <a:buClr>
                <a:schemeClr val="dk2"/>
              </a:buClr>
              <a:buSzPts val="2800"/>
              <a:buChar char="■"/>
            </a:pPr>
            <a:r>
              <a:rPr lang="en-US" sz="2800"/>
              <a:t>Git is open-source </a:t>
            </a:r>
            <a:endParaRPr/>
          </a:p>
          <a:p>
            <a:pPr indent="-384048" lvl="0" marL="384048" rtl="0" algn="l">
              <a:lnSpc>
                <a:spcPct val="94000"/>
              </a:lnSpc>
              <a:spcBef>
                <a:spcPts val="1200"/>
              </a:spcBef>
              <a:spcAft>
                <a:spcPts val="0"/>
              </a:spcAft>
              <a:buClr>
                <a:srgbClr val="C00000"/>
              </a:buClr>
              <a:buSzPts val="2800"/>
              <a:buChar char="■"/>
            </a:pPr>
            <a:r>
              <a:rPr lang="en-US" sz="2800">
                <a:solidFill>
                  <a:srgbClr val="C00000"/>
                </a:solidFill>
              </a:rPr>
              <a:t>Git works locally, on your own computer, and offline</a:t>
            </a:r>
            <a:endParaRPr sz="2800"/>
          </a:p>
          <a:p>
            <a:pPr indent="-206248" lvl="0" marL="384048" rtl="0" algn="l">
              <a:lnSpc>
                <a:spcPct val="94000"/>
              </a:lnSpc>
              <a:spcBef>
                <a:spcPts val="1200"/>
              </a:spcBef>
              <a:spcAft>
                <a:spcPts val="0"/>
              </a:spcAft>
              <a:buClr>
                <a:schemeClr val="dk2"/>
              </a:buClr>
              <a:buSzPts val="2800"/>
              <a:buNone/>
            </a:pPr>
            <a:r>
              <a:t/>
            </a:r>
            <a:endParaRPr sz="2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Where does the name come from?</a:t>
            </a:r>
            <a:endParaRPr/>
          </a:p>
        </p:txBody>
      </p:sp>
      <p:sp>
        <p:nvSpPr>
          <p:cNvPr id="222" name="Google Shape;222;p11"/>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257048" lvl="0" marL="384048" rtl="0" algn="l">
              <a:lnSpc>
                <a:spcPct val="94000"/>
              </a:lnSpc>
              <a:spcBef>
                <a:spcPts val="0"/>
              </a:spcBef>
              <a:spcAft>
                <a:spcPts val="0"/>
              </a:spcAft>
              <a:buClr>
                <a:schemeClr val="dk2"/>
              </a:buClr>
              <a:buSzPts val="2000"/>
              <a:buNone/>
            </a:pPr>
            <a:r>
              <a:t/>
            </a:r>
            <a:endParaRPr/>
          </a:p>
        </p:txBody>
      </p:sp>
      <p:pic>
        <p:nvPicPr>
          <p:cNvPr id="223" name="Google Shape;223;p11"/>
          <p:cNvPicPr preferRelativeResize="0"/>
          <p:nvPr/>
        </p:nvPicPr>
        <p:blipFill rotWithShape="1">
          <a:blip r:embed="rId3">
            <a:alphaModFix/>
          </a:blip>
          <a:srcRect b="0" l="0" r="0" t="0"/>
          <a:stretch/>
        </p:blipFill>
        <p:spPr>
          <a:xfrm>
            <a:off x="1015139" y="2286000"/>
            <a:ext cx="10656044" cy="2673458"/>
          </a:xfrm>
          <a:prstGeom prst="rect">
            <a:avLst/>
          </a:prstGeom>
          <a:noFill/>
          <a:ln>
            <a:noFill/>
          </a:ln>
        </p:spPr>
      </p:pic>
      <p:sp>
        <p:nvSpPr>
          <p:cNvPr id="224" name="Google Shape;224;p11"/>
          <p:cNvSpPr txBox="1"/>
          <p:nvPr/>
        </p:nvSpPr>
        <p:spPr>
          <a:xfrm>
            <a:off x="4210776" y="6059837"/>
            <a:ext cx="3922847"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Wikipedia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What is GitHub?</a:t>
            </a:r>
            <a:endParaRPr/>
          </a:p>
        </p:txBody>
      </p:sp>
      <p:sp>
        <p:nvSpPr>
          <p:cNvPr id="230" name="Google Shape;230;p12"/>
          <p:cNvSpPr txBox="1"/>
          <p:nvPr>
            <p:ph idx="1" type="body"/>
          </p:nvPr>
        </p:nvSpPr>
        <p:spPr>
          <a:xfrm>
            <a:off x="1371600" y="1752600"/>
            <a:ext cx="9601200" cy="3581400"/>
          </a:xfrm>
          <a:prstGeom prst="rect">
            <a:avLst/>
          </a:prstGeom>
          <a:noFill/>
          <a:ln>
            <a:noFill/>
          </a:ln>
        </p:spPr>
        <p:txBody>
          <a:bodyPr anchorCtr="0" anchor="t" bIns="45700" lIns="91425" spcFirstLastPara="1" rIns="91425" wrap="square" tIns="45700">
            <a:normAutofit/>
          </a:bodyPr>
          <a:lstStyle/>
          <a:p>
            <a:pPr indent="-457200" lvl="1" marL="622300" rtl="0" algn="l">
              <a:lnSpc>
                <a:spcPct val="94000"/>
              </a:lnSpc>
              <a:spcBef>
                <a:spcPts val="0"/>
              </a:spcBef>
              <a:spcAft>
                <a:spcPts val="0"/>
              </a:spcAft>
              <a:buClr>
                <a:schemeClr val="accent1"/>
              </a:buClr>
              <a:buSzPts val="2590"/>
              <a:buFont typeface="Noto Sans Symbols"/>
              <a:buChar char="▪"/>
            </a:pPr>
            <a:r>
              <a:rPr i="0" lang="en-US" sz="2590">
                <a:solidFill>
                  <a:schemeClr val="dk1"/>
                </a:solidFill>
                <a:latin typeface="Helvetica Neue"/>
                <a:ea typeface="Helvetica Neue"/>
                <a:cs typeface="Helvetica Neue"/>
                <a:sym typeface="Helvetica Neue"/>
              </a:rPr>
              <a:t>GitHub is the number one place to share code</a:t>
            </a:r>
            <a:endParaRPr/>
          </a:p>
          <a:p>
            <a:pPr indent="0" lvl="0" marL="0" rtl="0" algn="l">
              <a:lnSpc>
                <a:spcPct val="94000"/>
              </a:lnSpc>
              <a:spcBef>
                <a:spcPts val="1000"/>
              </a:spcBef>
              <a:spcAft>
                <a:spcPts val="0"/>
              </a:spcAft>
              <a:buClr>
                <a:schemeClr val="dk2"/>
              </a:buClr>
              <a:buSzPts val="2000"/>
              <a:buNone/>
            </a:pPr>
            <a:r>
              <a:t/>
            </a:r>
            <a:endParaRPr/>
          </a:p>
        </p:txBody>
      </p:sp>
      <p:pic>
        <p:nvPicPr>
          <p:cNvPr id="231" name="Google Shape;231;p12"/>
          <p:cNvPicPr preferRelativeResize="0"/>
          <p:nvPr/>
        </p:nvPicPr>
        <p:blipFill rotWithShape="1">
          <a:blip r:embed="rId3">
            <a:alphaModFix/>
          </a:blip>
          <a:srcRect b="0" l="0" r="0" t="0"/>
          <a:stretch/>
        </p:blipFill>
        <p:spPr>
          <a:xfrm>
            <a:off x="1371600" y="2459987"/>
            <a:ext cx="6705600" cy="3352800"/>
          </a:xfrm>
          <a:prstGeom prst="rect">
            <a:avLst/>
          </a:prstGeom>
          <a:noFill/>
          <a:ln>
            <a:noFill/>
          </a:ln>
        </p:spPr>
      </p:pic>
      <p:sp>
        <p:nvSpPr>
          <p:cNvPr id="232" name="Google Shape;232;p12"/>
          <p:cNvSpPr/>
          <p:nvPr/>
        </p:nvSpPr>
        <p:spPr>
          <a:xfrm>
            <a:off x="2913780" y="6218575"/>
            <a:ext cx="3978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Reference: </a:t>
            </a:r>
            <a:r>
              <a:rPr lang="en-US" sz="1800">
                <a:solidFill>
                  <a:schemeClr val="dk1"/>
                </a:solidFill>
                <a:latin typeface="Libre Franklin"/>
                <a:ea typeface="Libre Franklin"/>
                <a:cs typeface="Libre Franklin"/>
                <a:sym typeface="Libre Franklin"/>
              </a:rPr>
              <a:t>Sara - Instructor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134da1a804d_0_14"/>
          <p:cNvSpPr txBox="1"/>
          <p:nvPr>
            <p:ph type="ctrTitle"/>
          </p:nvPr>
        </p:nvSpPr>
        <p:spPr>
          <a:xfrm>
            <a:off x="1915128" y="1788454"/>
            <a:ext cx="8361300" cy="2098200"/>
          </a:xfrm>
          <a:prstGeom prst="rect">
            <a:avLst/>
          </a:prstGeom>
          <a:noFill/>
          <a:ln>
            <a:noFill/>
          </a:ln>
        </p:spPr>
        <p:txBody>
          <a:bodyPr anchorCtr="0" anchor="b" bIns="45700" lIns="91425" spcFirstLastPara="1" rIns="91425" wrap="square" tIns="45700">
            <a:noAutofit/>
          </a:bodyPr>
          <a:lstStyle/>
          <a:p>
            <a:pPr indent="0" lvl="0" marL="0" rtl="0" algn="ctr">
              <a:lnSpc>
                <a:spcPct val="89000"/>
              </a:lnSpc>
              <a:spcBef>
                <a:spcPts val="0"/>
              </a:spcBef>
              <a:spcAft>
                <a:spcPts val="0"/>
              </a:spcAft>
              <a:buClr>
                <a:schemeClr val="dk2"/>
              </a:buClr>
              <a:buSzPts val="6600"/>
              <a:buFont typeface="Libre Franklin"/>
              <a:buNone/>
            </a:pPr>
            <a:r>
              <a:rPr lang="en-US" sz="6600"/>
              <a:t>…HELLO MY NAME IS… …CHRISTELLE…</a:t>
            </a:r>
            <a:endParaRPr/>
          </a:p>
        </p:txBody>
      </p:sp>
      <p:sp>
        <p:nvSpPr>
          <p:cNvPr id="118" name="Google Shape;118;g134da1a804d_0_14"/>
          <p:cNvSpPr txBox="1"/>
          <p:nvPr>
            <p:ph idx="1" type="subTitle"/>
          </p:nvPr>
        </p:nvSpPr>
        <p:spPr>
          <a:xfrm>
            <a:off x="1524000" y="3602037"/>
            <a:ext cx="9144000" cy="2628300"/>
          </a:xfrm>
          <a:prstGeom prst="rect">
            <a:avLst/>
          </a:prstGeom>
          <a:noFill/>
          <a:ln>
            <a:noFill/>
          </a:ln>
        </p:spPr>
        <p:txBody>
          <a:bodyPr anchorCtr="0" anchor="t" bIns="45700" lIns="91425" spcFirstLastPara="1" rIns="91425" wrap="square" tIns="45700">
            <a:normAutofit/>
          </a:bodyPr>
          <a:lstStyle/>
          <a:p>
            <a:pPr indent="0" lvl="0" marL="0" rtl="0" algn="ctr">
              <a:lnSpc>
                <a:spcPct val="112000"/>
              </a:lnSpc>
              <a:spcBef>
                <a:spcPts val="0"/>
              </a:spcBef>
              <a:spcAft>
                <a:spcPts val="0"/>
              </a:spcAft>
              <a:buClr>
                <a:schemeClr val="dk2"/>
              </a:buClr>
              <a:buSzPts val="2300"/>
              <a:buNone/>
            </a:pPr>
            <a:r>
              <a:t/>
            </a:r>
            <a:endParaRPr u="sng">
              <a:solidFill>
                <a:schemeClr val="hlink"/>
              </a:solidFill>
              <a:hlinkClick r:id="rId3"/>
            </a:endParaRPr>
          </a:p>
          <a:p>
            <a:pPr indent="0" lvl="0" marL="0" rtl="0" algn="ctr">
              <a:lnSpc>
                <a:spcPct val="112000"/>
              </a:lnSpc>
              <a:spcBef>
                <a:spcPts val="0"/>
              </a:spcBef>
              <a:spcAft>
                <a:spcPts val="0"/>
              </a:spcAft>
              <a:buClr>
                <a:schemeClr val="dk2"/>
              </a:buClr>
              <a:buSzPts val="2300"/>
              <a:buNone/>
            </a:pPr>
            <a:r>
              <a:t/>
            </a:r>
            <a:endParaRPr/>
          </a:p>
          <a:p>
            <a:pPr indent="0" lvl="0" marL="0" rtl="0" algn="ctr">
              <a:lnSpc>
                <a:spcPct val="112000"/>
              </a:lnSpc>
              <a:spcBef>
                <a:spcPts val="0"/>
              </a:spcBef>
              <a:spcAft>
                <a:spcPts val="0"/>
              </a:spcAft>
              <a:buClr>
                <a:schemeClr val="dk2"/>
              </a:buClr>
              <a:buSzPts val="2300"/>
              <a:buNone/>
            </a:pPr>
            <a:r>
              <a:t/>
            </a:r>
            <a:endParaRPr/>
          </a:p>
        </p:txBody>
      </p:sp>
      <p:sp>
        <p:nvSpPr>
          <p:cNvPr id="119" name="Google Shape;119;g134da1a804d_0_14"/>
          <p:cNvSpPr txBox="1"/>
          <p:nvPr/>
        </p:nvSpPr>
        <p:spPr>
          <a:xfrm>
            <a:off x="8167607" y="6245816"/>
            <a:ext cx="3781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Libre Franklin"/>
                <a:ea typeface="Libre Franklin"/>
                <a:cs typeface="Libre Franklin"/>
                <a:sym typeface="Libre Franklin"/>
              </a:rPr>
              <a:t>Created for Microsoft / TNT 202</a:t>
            </a:r>
            <a:r>
              <a:rPr lang="en-US" sz="1800">
                <a:solidFill>
                  <a:schemeClr val="dk1"/>
                </a:solidFill>
                <a:latin typeface="Libre Franklin"/>
                <a:ea typeface="Libre Franklin"/>
                <a:cs typeface="Libre Franklin"/>
                <a:sym typeface="Libre Franklin"/>
              </a:rPr>
              <a:t>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4"/>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fontScale="90000"/>
          </a:bodyPr>
          <a:lstStyle/>
          <a:p>
            <a:pPr indent="0" lvl="0" marL="0" rtl="0" algn="r">
              <a:lnSpc>
                <a:spcPct val="89000"/>
              </a:lnSpc>
              <a:spcBef>
                <a:spcPts val="0"/>
              </a:spcBef>
              <a:spcAft>
                <a:spcPts val="0"/>
              </a:spcAft>
              <a:buClr>
                <a:schemeClr val="lt2"/>
              </a:buClr>
              <a:buSzPct val="100000"/>
              <a:buFont typeface="Libre Franklin"/>
              <a:buNone/>
            </a:pPr>
            <a:br>
              <a:rPr lang="en-US"/>
            </a:br>
            <a:r>
              <a:rPr lang="en-US"/>
              <a:t>PART 3 </a:t>
            </a:r>
            <a:br>
              <a:rPr lang="en-US"/>
            </a:br>
            <a:r>
              <a:rPr lang="en-US"/>
              <a:t>GIT BASH / GIT IN VS CODE</a:t>
            </a:r>
            <a:endParaRPr/>
          </a:p>
        </p:txBody>
      </p:sp>
      <p:sp>
        <p:nvSpPr>
          <p:cNvPr id="238" name="Google Shape;238;p14"/>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rPr lang="en-US"/>
              <a:t>30 minutes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B050"/>
        </a:solidFill>
      </p:bgPr>
    </p:bg>
    <p:spTree>
      <p:nvGrpSpPr>
        <p:cNvPr id="242" name="Shape 242"/>
        <p:cNvGrpSpPr/>
        <p:nvPr/>
      </p:nvGrpSpPr>
      <p:grpSpPr>
        <a:xfrm>
          <a:off x="0" y="0"/>
          <a:ext cx="0" cy="0"/>
          <a:chOff x="0" y="0"/>
          <a:chExt cx="0" cy="0"/>
        </a:xfrm>
      </p:grpSpPr>
      <p:sp>
        <p:nvSpPr>
          <p:cNvPr id="243" name="Google Shape;243;p15"/>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Libre Franklin"/>
              <a:buNone/>
            </a:pPr>
            <a:r>
              <a:rPr lang="en-US"/>
              <a:t>GIT BASH</a:t>
            </a:r>
            <a:endParaRPr/>
          </a:p>
        </p:txBody>
      </p:sp>
      <p:sp>
        <p:nvSpPr>
          <p:cNvPr id="244" name="Google Shape;244;p15"/>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134da1a804d_0_8"/>
          <p:cNvSpPr txBox="1"/>
          <p:nvPr>
            <p:ph type="title"/>
          </p:nvPr>
        </p:nvSpPr>
        <p:spPr>
          <a:xfrm>
            <a:off x="765025" y="1301360"/>
            <a:ext cx="9612900" cy="2852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US"/>
              <a:t>LINUX</a:t>
            </a:r>
            <a:endParaRPr/>
          </a:p>
        </p:txBody>
      </p:sp>
      <p:sp>
        <p:nvSpPr>
          <p:cNvPr id="251" name="Google Shape;251;g134da1a804d_0_8"/>
          <p:cNvSpPr txBox="1"/>
          <p:nvPr>
            <p:ph idx="1" type="body"/>
          </p:nvPr>
        </p:nvSpPr>
        <p:spPr>
          <a:xfrm>
            <a:off x="765025" y="4216328"/>
            <a:ext cx="9612900" cy="1143300"/>
          </a:xfrm>
          <a:prstGeom prst="rect">
            <a:avLst/>
          </a:prstGeom>
        </p:spPr>
        <p:txBody>
          <a:bodyPr anchorCtr="0" anchor="t" bIns="45700" lIns="91425" spcFirstLastPara="1" rIns="91425" wrap="square" tIns="45700">
            <a:normAutofit/>
          </a:bodyPr>
          <a:lstStyle/>
          <a:p>
            <a:pPr indent="0" lvl="0" marL="0" rtl="0" algn="r">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Installation and configuration</a:t>
            </a:r>
            <a:endParaRPr/>
          </a:p>
        </p:txBody>
      </p:sp>
      <p:sp>
        <p:nvSpPr>
          <p:cNvPr id="257" name="Google Shape;257;p16"/>
          <p:cNvSpPr txBox="1"/>
          <p:nvPr>
            <p:ph idx="1" type="body"/>
          </p:nvPr>
        </p:nvSpPr>
        <p:spPr>
          <a:xfrm>
            <a:off x="1371600" y="2305615"/>
            <a:ext cx="10190100" cy="3540300"/>
          </a:xfrm>
          <a:prstGeom prst="rect">
            <a:avLst/>
          </a:prstGeom>
          <a:noFill/>
          <a:ln>
            <a:noFill/>
          </a:ln>
        </p:spPr>
        <p:txBody>
          <a:bodyPr anchorCtr="0" anchor="ctr" bIns="45700" lIns="91425" spcFirstLastPara="1" rIns="91425" wrap="square" tIns="45700">
            <a:spAutoFit/>
          </a:bodyPr>
          <a:lstStyle/>
          <a:p>
            <a:pPr indent="-384048" lvl="0" marL="384048" rtl="0" algn="l">
              <a:lnSpc>
                <a:spcPct val="100000"/>
              </a:lnSpc>
              <a:spcBef>
                <a:spcPts val="0"/>
              </a:spcBef>
              <a:spcAft>
                <a:spcPts val="0"/>
              </a:spcAft>
              <a:buClr>
                <a:schemeClr val="dk1"/>
              </a:buClr>
              <a:buSzPts val="2800"/>
              <a:buChar char="■"/>
            </a:pPr>
            <a:r>
              <a:rPr lang="en-US" sz="2800">
                <a:solidFill>
                  <a:schemeClr val="dk1"/>
                </a:solidFill>
              </a:rPr>
              <a:t>Prerequisite</a:t>
            </a:r>
            <a:r>
              <a:rPr lang="en-US" sz="2800">
                <a:solidFill>
                  <a:schemeClr val="dk1"/>
                </a:solidFill>
              </a:rPr>
              <a:t>: </a:t>
            </a:r>
            <a:r>
              <a:rPr lang="en-US" sz="2800">
                <a:solidFill>
                  <a:schemeClr val="dk1"/>
                </a:solidFill>
              </a:rPr>
              <a:t>Git is installed</a:t>
            </a:r>
            <a:endParaRPr/>
          </a:p>
          <a:p>
            <a:pPr indent="-206248" lvl="0" marL="384048" rtl="0" algn="l">
              <a:lnSpc>
                <a:spcPct val="100000"/>
              </a:lnSpc>
              <a:spcBef>
                <a:spcPts val="0"/>
              </a:spcBef>
              <a:spcAft>
                <a:spcPts val="0"/>
              </a:spcAft>
              <a:buClr>
                <a:schemeClr val="dk2"/>
              </a:buClr>
              <a:buSzPts val="2800"/>
              <a:buNone/>
            </a:pPr>
            <a:r>
              <a:t/>
            </a:r>
            <a:endParaRPr sz="2800">
              <a:solidFill>
                <a:schemeClr val="dk1"/>
              </a:solidFill>
            </a:endParaRPr>
          </a:p>
          <a:p>
            <a:pPr indent="-384048" lvl="0" marL="384048" rtl="0" algn="l">
              <a:lnSpc>
                <a:spcPct val="100000"/>
              </a:lnSpc>
              <a:spcBef>
                <a:spcPts val="0"/>
              </a:spcBef>
              <a:spcAft>
                <a:spcPts val="0"/>
              </a:spcAft>
              <a:buClr>
                <a:schemeClr val="dk1"/>
              </a:buClr>
              <a:buSzPts val="2800"/>
              <a:buChar char="■"/>
            </a:pPr>
            <a:r>
              <a:rPr lang="en-US" sz="2800">
                <a:solidFill>
                  <a:schemeClr val="dk1"/>
                </a:solidFill>
              </a:rPr>
              <a:t>git config </a:t>
            </a:r>
            <a:r>
              <a:rPr lang="en-US" sz="2800">
                <a:solidFill>
                  <a:srgbClr val="C00000"/>
                </a:solidFill>
              </a:rPr>
              <a:t>–-</a:t>
            </a:r>
            <a:r>
              <a:rPr lang="en-US" sz="2800">
                <a:solidFill>
                  <a:schemeClr val="dk1"/>
                </a:solidFill>
              </a:rPr>
              <a:t>global </a:t>
            </a:r>
            <a:r>
              <a:rPr lang="en-US" sz="2800">
                <a:solidFill>
                  <a:srgbClr val="0000FF"/>
                </a:solidFill>
              </a:rPr>
              <a:t>user.email</a:t>
            </a:r>
            <a:r>
              <a:rPr lang="en-US" sz="2800">
                <a:solidFill>
                  <a:schemeClr val="dk1"/>
                </a:solidFill>
              </a:rPr>
              <a:t> youremail </a:t>
            </a:r>
            <a:endParaRPr/>
          </a:p>
          <a:p>
            <a:pPr indent="-384048" lvl="0" marL="384048" rtl="0" algn="l">
              <a:lnSpc>
                <a:spcPct val="100000"/>
              </a:lnSpc>
              <a:spcBef>
                <a:spcPts val="0"/>
              </a:spcBef>
              <a:spcAft>
                <a:spcPts val="0"/>
              </a:spcAft>
              <a:buClr>
                <a:schemeClr val="dk1"/>
              </a:buClr>
              <a:buSzPts val="2800"/>
              <a:buChar char="■"/>
            </a:pPr>
            <a:r>
              <a:rPr lang="en-US" sz="2800">
                <a:solidFill>
                  <a:schemeClr val="dk1"/>
                </a:solidFill>
              </a:rPr>
              <a:t>git config </a:t>
            </a:r>
            <a:r>
              <a:rPr lang="en-US" sz="2800">
                <a:solidFill>
                  <a:srgbClr val="C00000"/>
                </a:solidFill>
              </a:rPr>
              <a:t>–-</a:t>
            </a:r>
            <a:r>
              <a:rPr lang="en-US" sz="2800">
                <a:solidFill>
                  <a:schemeClr val="dk1"/>
                </a:solidFill>
              </a:rPr>
              <a:t>global </a:t>
            </a:r>
            <a:r>
              <a:rPr lang="en-US" sz="2800">
                <a:solidFill>
                  <a:srgbClr val="0000FF"/>
                </a:solidFill>
              </a:rPr>
              <a:t>user.name </a:t>
            </a:r>
            <a:r>
              <a:rPr lang="en-US" sz="2800">
                <a:solidFill>
                  <a:schemeClr val="dk1"/>
                </a:solidFill>
              </a:rPr>
              <a:t>yourname</a:t>
            </a:r>
            <a:endParaRPr sz="2800">
              <a:solidFill>
                <a:schemeClr val="dk1"/>
              </a:solidFill>
            </a:endParaRPr>
          </a:p>
          <a:p>
            <a:pPr indent="0" lvl="0" marL="0" rtl="0" algn="l">
              <a:lnSpc>
                <a:spcPct val="100000"/>
              </a:lnSpc>
              <a:spcBef>
                <a:spcPts val="0"/>
              </a:spcBef>
              <a:spcAft>
                <a:spcPts val="0"/>
              </a:spcAft>
              <a:buNone/>
            </a:pPr>
            <a:r>
              <a:t/>
            </a:r>
            <a:endParaRPr sz="2800">
              <a:solidFill>
                <a:schemeClr val="dk1"/>
              </a:solidFill>
            </a:endParaRPr>
          </a:p>
          <a:p>
            <a:pPr indent="0" lvl="0" marL="0" rtl="0" algn="l">
              <a:lnSpc>
                <a:spcPct val="100000"/>
              </a:lnSpc>
              <a:spcBef>
                <a:spcPts val="0"/>
              </a:spcBef>
              <a:spcAft>
                <a:spcPts val="0"/>
              </a:spcAft>
              <a:buNone/>
            </a:pPr>
            <a:r>
              <a:t/>
            </a:r>
            <a:endParaRPr sz="2800">
              <a:solidFill>
                <a:schemeClr val="dk1"/>
              </a:solidFill>
            </a:endParaRPr>
          </a:p>
          <a:p>
            <a:pPr indent="-406400" lvl="0" marL="457200" rtl="0" algn="l">
              <a:lnSpc>
                <a:spcPct val="100000"/>
              </a:lnSpc>
              <a:spcBef>
                <a:spcPts val="0"/>
              </a:spcBef>
              <a:spcAft>
                <a:spcPts val="0"/>
              </a:spcAft>
              <a:buClr>
                <a:schemeClr val="dk1"/>
              </a:buClr>
              <a:buSzPts val="2800"/>
              <a:buChar char="■"/>
            </a:pPr>
            <a:r>
              <a:rPr lang="en-US" sz="2800">
                <a:solidFill>
                  <a:schemeClr val="dk1"/>
                </a:solidFill>
              </a:rPr>
              <a:t>Check with git config </a:t>
            </a:r>
            <a:r>
              <a:rPr lang="en-US" sz="2800">
                <a:solidFill>
                  <a:srgbClr val="C00000"/>
                </a:solidFill>
              </a:rPr>
              <a:t>--</a:t>
            </a:r>
            <a:r>
              <a:rPr lang="en-US" sz="2800">
                <a:solidFill>
                  <a:schemeClr val="dk1"/>
                </a:solidFill>
              </a:rPr>
              <a:t>list</a:t>
            </a:r>
            <a:endParaRPr sz="2800">
              <a:solidFill>
                <a:schemeClr val="dk1"/>
              </a:solidFill>
            </a:endParaRPr>
          </a:p>
          <a:p>
            <a:pPr indent="0" lvl="0" marL="0" marR="0" rtl="0" algn="l">
              <a:lnSpc>
                <a:spcPct val="100000"/>
              </a:lnSpc>
              <a:spcBef>
                <a:spcPts val="0"/>
              </a:spcBef>
              <a:spcAft>
                <a:spcPts val="0"/>
              </a:spcAft>
              <a:buClr>
                <a:schemeClr val="dk2"/>
              </a:buClr>
              <a:buSzPts val="2800"/>
              <a:buFont typeface="Libre Franklin"/>
              <a:buNone/>
            </a:pPr>
            <a:r>
              <a:t/>
            </a:r>
            <a:endParaRPr b="0" i="0" sz="2800" u="none" cap="none" strike="noStrike">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7"/>
          <p:cNvSpPr txBox="1"/>
          <p:nvPr>
            <p:ph type="title"/>
          </p:nvPr>
        </p:nvSpPr>
        <p:spPr>
          <a:xfrm>
            <a:off x="1371600" y="-762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Scenario 1 – In the terminal</a:t>
            </a:r>
            <a:endParaRPr/>
          </a:p>
        </p:txBody>
      </p:sp>
      <p:sp>
        <p:nvSpPr>
          <p:cNvPr id="263" name="Google Shape;263;p17"/>
          <p:cNvSpPr txBox="1"/>
          <p:nvPr>
            <p:ph idx="1" type="body"/>
          </p:nvPr>
        </p:nvSpPr>
        <p:spPr>
          <a:xfrm>
            <a:off x="1371600" y="731238"/>
            <a:ext cx="10190100" cy="6126000"/>
          </a:xfrm>
          <a:prstGeom prst="rect">
            <a:avLst/>
          </a:prstGeom>
          <a:noFill/>
          <a:ln>
            <a:noFill/>
          </a:ln>
        </p:spPr>
        <p:txBody>
          <a:bodyPr anchorCtr="0" anchor="ctr" bIns="45700" lIns="91425" spcFirstLastPara="1" rIns="91425" wrap="square" tIns="45700">
            <a:spAutoFit/>
          </a:bodyPr>
          <a:lstStyle/>
          <a:p>
            <a:pPr indent="-384048" lvl="0" marL="384048" rtl="0" algn="l">
              <a:lnSpc>
                <a:spcPct val="100000"/>
              </a:lnSpc>
              <a:spcBef>
                <a:spcPts val="0"/>
              </a:spcBef>
              <a:spcAft>
                <a:spcPts val="0"/>
              </a:spcAft>
              <a:buClr>
                <a:schemeClr val="dk1"/>
              </a:buClr>
              <a:buSzPts val="2800"/>
              <a:buChar char="■"/>
            </a:pPr>
            <a:r>
              <a:rPr b="0" i="0" lang="en-US" sz="2800" u="none" cap="none" strike="noStrike">
                <a:solidFill>
                  <a:schemeClr val="dk1"/>
                </a:solidFill>
                <a:latin typeface="Courier New"/>
                <a:ea typeface="Courier New"/>
                <a:cs typeface="Courier New"/>
                <a:sym typeface="Courier New"/>
              </a:rPr>
              <a:t>mkdir SampleApp </a:t>
            </a:r>
            <a:r>
              <a:rPr b="0" i="0" lang="en-US" sz="2800" u="none" cap="none" strike="noStrike">
                <a:solidFill>
                  <a:schemeClr val="dk1"/>
                </a:solidFill>
              </a:rPr>
              <a:t>- create new folder named SampleApp </a:t>
            </a:r>
            <a:endParaRPr/>
          </a:p>
          <a:p>
            <a:pPr indent="-384048" lvl="0" marL="384048" rtl="0" algn="l">
              <a:lnSpc>
                <a:spcPct val="100000"/>
              </a:lnSpc>
              <a:spcBef>
                <a:spcPts val="0"/>
              </a:spcBef>
              <a:spcAft>
                <a:spcPts val="0"/>
              </a:spcAft>
              <a:buClr>
                <a:schemeClr val="dk1"/>
              </a:buClr>
              <a:buSzPts val="2800"/>
              <a:buChar char="■"/>
            </a:pPr>
            <a:r>
              <a:rPr b="0" i="0" lang="en-US" sz="2800" u="none" cap="none" strike="noStrike">
                <a:solidFill>
                  <a:schemeClr val="dk1"/>
                </a:solidFill>
                <a:latin typeface="Courier New"/>
                <a:ea typeface="Courier New"/>
                <a:cs typeface="Courier New"/>
                <a:sym typeface="Courier New"/>
              </a:rPr>
              <a:t>cd SampleApp </a:t>
            </a:r>
            <a:r>
              <a:rPr b="0" i="0" lang="en-US" sz="2800" u="none" cap="none" strike="noStrike">
                <a:solidFill>
                  <a:schemeClr val="dk1"/>
                </a:solidFill>
              </a:rPr>
              <a:t>- move to the project folder </a:t>
            </a:r>
            <a:endParaRPr/>
          </a:p>
          <a:p>
            <a:pPr indent="-384048" lvl="0" marL="384048" rtl="0" algn="l">
              <a:lnSpc>
                <a:spcPct val="100000"/>
              </a:lnSpc>
              <a:spcBef>
                <a:spcPts val="0"/>
              </a:spcBef>
              <a:spcAft>
                <a:spcPts val="0"/>
              </a:spcAft>
              <a:buClr>
                <a:schemeClr val="dk1"/>
              </a:buClr>
              <a:buSzPts val="2800"/>
              <a:buChar char="■"/>
            </a:pPr>
            <a:r>
              <a:rPr b="0" i="0" lang="en-US" sz="2800" u="none" cap="none" strike="noStrike">
                <a:solidFill>
                  <a:schemeClr val="dk1"/>
                </a:solidFill>
                <a:latin typeface="Courier New"/>
                <a:ea typeface="Courier New"/>
                <a:cs typeface="Courier New"/>
                <a:sym typeface="Courier New"/>
              </a:rPr>
              <a:t>git init </a:t>
            </a:r>
            <a:r>
              <a:rPr b="0" i="0" lang="en-US" sz="2800" u="none" cap="none" strike="noStrike">
                <a:solidFill>
                  <a:schemeClr val="dk1"/>
                </a:solidFill>
              </a:rPr>
              <a:t>- initialize the repository </a:t>
            </a:r>
            <a:endParaRPr/>
          </a:p>
          <a:p>
            <a:pPr indent="-384048" lvl="0" marL="384048" rtl="0" algn="l">
              <a:lnSpc>
                <a:spcPct val="100000"/>
              </a:lnSpc>
              <a:spcBef>
                <a:spcPts val="0"/>
              </a:spcBef>
              <a:spcAft>
                <a:spcPts val="0"/>
              </a:spcAft>
              <a:buClr>
                <a:schemeClr val="dk1"/>
              </a:buClr>
              <a:buSzPts val="2800"/>
              <a:buChar char="■"/>
            </a:pPr>
            <a:r>
              <a:rPr b="0" i="0" lang="en-US" sz="2800" u="none" cap="none" strike="noStrike">
                <a:solidFill>
                  <a:schemeClr val="dk1"/>
                </a:solidFill>
                <a:latin typeface="Courier New"/>
                <a:ea typeface="Courier New"/>
                <a:cs typeface="Courier New"/>
                <a:sym typeface="Courier New"/>
              </a:rPr>
              <a:t>touch index.html </a:t>
            </a:r>
            <a:r>
              <a:rPr b="0" i="0" lang="en-US" sz="2800" u="none" cap="none" strike="noStrike">
                <a:solidFill>
                  <a:schemeClr val="dk1"/>
                </a:solidFill>
              </a:rPr>
              <a:t>- create a new file </a:t>
            </a:r>
            <a:endParaRPr/>
          </a:p>
          <a:p>
            <a:pPr indent="-384048" lvl="0" marL="384048" rtl="0" algn="l">
              <a:lnSpc>
                <a:spcPct val="100000"/>
              </a:lnSpc>
              <a:spcBef>
                <a:spcPts val="0"/>
              </a:spcBef>
              <a:spcAft>
                <a:spcPts val="0"/>
              </a:spcAft>
              <a:buClr>
                <a:schemeClr val="dk1"/>
              </a:buClr>
              <a:buSzPts val="2800"/>
              <a:buChar char="■"/>
            </a:pPr>
            <a:r>
              <a:rPr b="0" i="0" lang="en-US" sz="2800" u="none" cap="none" strike="noStrike">
                <a:solidFill>
                  <a:schemeClr val="dk1"/>
                </a:solidFill>
                <a:latin typeface="Courier New"/>
                <a:ea typeface="Courier New"/>
                <a:cs typeface="Courier New"/>
                <a:sym typeface="Courier New"/>
              </a:rPr>
              <a:t>git status </a:t>
            </a:r>
            <a:r>
              <a:rPr b="0" i="0" lang="en-US" sz="2800" u="none" cap="none" strike="noStrike">
                <a:solidFill>
                  <a:schemeClr val="dk1"/>
                </a:solidFill>
              </a:rPr>
              <a:t>- view the repository status </a:t>
            </a:r>
            <a:endParaRPr/>
          </a:p>
          <a:p>
            <a:pPr indent="-384048" lvl="0" marL="384048" rtl="0" algn="l">
              <a:lnSpc>
                <a:spcPct val="100000"/>
              </a:lnSpc>
              <a:spcBef>
                <a:spcPts val="0"/>
              </a:spcBef>
              <a:spcAft>
                <a:spcPts val="0"/>
              </a:spcAft>
              <a:buClr>
                <a:schemeClr val="dk1"/>
              </a:buClr>
              <a:buSzPts val="2800"/>
              <a:buChar char="■"/>
            </a:pPr>
            <a:r>
              <a:rPr b="0" i="0" lang="en-US" sz="2800" u="none" cap="none" strike="noStrike">
                <a:solidFill>
                  <a:schemeClr val="dk1"/>
                </a:solidFill>
                <a:latin typeface="Courier New"/>
                <a:ea typeface="Courier New"/>
                <a:cs typeface="Courier New"/>
                <a:sym typeface="Courier New"/>
              </a:rPr>
              <a:t>git add . </a:t>
            </a:r>
            <a:r>
              <a:rPr b="0" i="0" lang="en-US" sz="2800" u="none" cap="none" strike="noStrike">
                <a:solidFill>
                  <a:schemeClr val="dk1"/>
                </a:solidFill>
              </a:rPr>
              <a:t>- stage the files to commit and tell </a:t>
            </a:r>
            <a:r>
              <a:rPr lang="en-US" sz="2800">
                <a:solidFill>
                  <a:schemeClr val="dk1"/>
                </a:solidFill>
              </a:rPr>
              <a:t>git</a:t>
            </a:r>
            <a:r>
              <a:rPr b="0" i="0" lang="en-US" sz="2800" u="none" cap="none" strike="noStrike">
                <a:solidFill>
                  <a:schemeClr val="dk1"/>
                </a:solidFill>
              </a:rPr>
              <a:t> what files to track, "." selects all the new files or files with changes </a:t>
            </a:r>
            <a:endParaRPr/>
          </a:p>
          <a:p>
            <a:pPr indent="-384048" lvl="0" marL="384048" rtl="0" algn="l">
              <a:lnSpc>
                <a:spcPct val="100000"/>
              </a:lnSpc>
              <a:spcBef>
                <a:spcPts val="0"/>
              </a:spcBef>
              <a:spcAft>
                <a:spcPts val="0"/>
              </a:spcAft>
              <a:buClr>
                <a:schemeClr val="dk1"/>
              </a:buClr>
              <a:buSzPts val="2800"/>
              <a:buChar char="■"/>
            </a:pPr>
            <a:r>
              <a:rPr b="0" i="0" lang="en-US" sz="2800" u="none" cap="none" strike="noStrike">
                <a:solidFill>
                  <a:schemeClr val="dk1"/>
                </a:solidFill>
                <a:latin typeface="Courier New"/>
                <a:ea typeface="Courier New"/>
                <a:cs typeface="Courier New"/>
                <a:sym typeface="Courier New"/>
              </a:rPr>
              <a:t>git commit index.html -m "New index file" </a:t>
            </a:r>
            <a:r>
              <a:rPr b="0" i="0" lang="en-US" sz="2800" u="none" cap="none" strike="noStrike">
                <a:solidFill>
                  <a:schemeClr val="dk1"/>
                </a:solidFill>
              </a:rPr>
              <a:t>- add the changes to the repo with the named file, "-m" indicates message included </a:t>
            </a:r>
            <a:endParaRPr/>
          </a:p>
          <a:p>
            <a:pPr indent="-384048" lvl="0" marL="384048" rtl="0" algn="l">
              <a:lnSpc>
                <a:spcPct val="100000"/>
              </a:lnSpc>
              <a:spcBef>
                <a:spcPts val="0"/>
              </a:spcBef>
              <a:spcAft>
                <a:spcPts val="0"/>
              </a:spcAft>
              <a:buClr>
                <a:schemeClr val="dk1"/>
              </a:buClr>
              <a:buSzPts val="2800"/>
              <a:buChar char="■"/>
            </a:pPr>
            <a:r>
              <a:rPr lang="en-US" sz="2800">
                <a:solidFill>
                  <a:schemeClr val="dk1"/>
                </a:solidFill>
                <a:latin typeface="Courier New"/>
                <a:ea typeface="Courier New"/>
                <a:cs typeface="Courier New"/>
                <a:sym typeface="Courier New"/>
              </a:rPr>
              <a:t>git log </a:t>
            </a:r>
            <a:r>
              <a:rPr lang="en-US" sz="2800">
                <a:solidFill>
                  <a:schemeClr val="dk1"/>
                </a:solidFill>
              </a:rPr>
              <a:t>– see the logs of the changes </a:t>
            </a:r>
            <a:endParaRPr/>
          </a:p>
          <a:p>
            <a:pPr indent="-384048" lvl="0" marL="384048" rtl="0" algn="l">
              <a:lnSpc>
                <a:spcPct val="100000"/>
              </a:lnSpc>
              <a:spcBef>
                <a:spcPts val="0"/>
              </a:spcBef>
              <a:spcAft>
                <a:spcPts val="0"/>
              </a:spcAft>
              <a:buClr>
                <a:schemeClr val="dk1"/>
              </a:buClr>
              <a:buSzPts val="2800"/>
              <a:buChar char="■"/>
            </a:pPr>
            <a:r>
              <a:rPr i="0" lang="en-US" sz="2800">
                <a:solidFill>
                  <a:schemeClr val="dk1"/>
                </a:solidFill>
                <a:latin typeface="Courier New"/>
                <a:ea typeface="Courier New"/>
                <a:cs typeface="Courier New"/>
                <a:sym typeface="Courier New"/>
              </a:rPr>
              <a:t>git log –oneline </a:t>
            </a:r>
            <a:r>
              <a:rPr i="0" lang="en-US" sz="2800">
                <a:solidFill>
                  <a:schemeClr val="dk1"/>
                </a:solidFill>
              </a:rPr>
              <a:t>- small logs</a:t>
            </a:r>
            <a:endParaRPr b="0" i="0" sz="2800" u="none" cap="none" strike="noStrike">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13a7e370306_0_27"/>
          <p:cNvSpPr txBox="1"/>
          <p:nvPr>
            <p:ph type="title"/>
          </p:nvPr>
        </p:nvSpPr>
        <p:spPr>
          <a:xfrm>
            <a:off x="1371600" y="6858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Names of branches</a:t>
            </a:r>
            <a:endParaRPr/>
          </a:p>
        </p:txBody>
      </p:sp>
      <p:sp>
        <p:nvSpPr>
          <p:cNvPr id="270" name="Google Shape;270;g13a7e370306_0_27"/>
          <p:cNvSpPr txBox="1"/>
          <p:nvPr>
            <p:ph idx="1" type="body"/>
          </p:nvPr>
        </p:nvSpPr>
        <p:spPr>
          <a:xfrm>
            <a:off x="1371600" y="2286000"/>
            <a:ext cx="9601200" cy="3581400"/>
          </a:xfrm>
          <a:prstGeom prst="rect">
            <a:avLst/>
          </a:prstGeom>
        </p:spPr>
        <p:txBody>
          <a:bodyPr anchorCtr="0" anchor="t" bIns="45700" lIns="91425" spcFirstLastPara="1" rIns="91425" wrap="square" tIns="45700">
            <a:normAutofit/>
          </a:bodyPr>
          <a:lstStyle/>
          <a:p>
            <a:pPr indent="-406400" lvl="0" marL="457200" rtl="0" algn="l">
              <a:spcBef>
                <a:spcPts val="1000"/>
              </a:spcBef>
              <a:spcAft>
                <a:spcPts val="0"/>
              </a:spcAft>
              <a:buSzPts val="2800"/>
              <a:buChar char="■"/>
            </a:pPr>
            <a:r>
              <a:rPr lang="en-US" sz="2800"/>
              <a:t>The default name of the branch in git is master. You should rename it to main (used in GitHub)</a:t>
            </a:r>
            <a:endParaRPr sz="2800"/>
          </a:p>
          <a:p>
            <a:pPr indent="0" lvl="0" marL="457200" rtl="0" algn="l">
              <a:spcBef>
                <a:spcPts val="1000"/>
              </a:spcBef>
              <a:spcAft>
                <a:spcPts val="0"/>
              </a:spcAft>
              <a:buNone/>
            </a:pPr>
            <a:r>
              <a:t/>
            </a:r>
            <a:endParaRPr sz="2800"/>
          </a:p>
          <a:p>
            <a:pPr indent="-406400" lvl="0" marL="457200" rtl="0" algn="l">
              <a:spcBef>
                <a:spcPts val="1000"/>
              </a:spcBef>
              <a:spcAft>
                <a:spcPts val="0"/>
              </a:spcAft>
              <a:buSzPts val="2800"/>
              <a:buChar char="■"/>
            </a:pPr>
            <a:r>
              <a:rPr lang="en-US" sz="2800"/>
              <a:t>After git init, do </a:t>
            </a:r>
            <a:endParaRPr sz="2800"/>
          </a:p>
          <a:p>
            <a:pPr indent="-406400" lvl="1" marL="914400" rtl="0" algn="l">
              <a:spcBef>
                <a:spcPts val="0"/>
              </a:spcBef>
              <a:spcAft>
                <a:spcPts val="0"/>
              </a:spcAft>
              <a:buSzPts val="2800"/>
              <a:buChar char="–"/>
            </a:pPr>
            <a:r>
              <a:rPr i="0" lang="en-US" sz="2800"/>
              <a:t>git branch -m main</a:t>
            </a:r>
            <a:endParaRPr i="0" sz="2800"/>
          </a:p>
          <a:p>
            <a:pPr indent="0" lvl="0" marL="0" rtl="0" algn="l">
              <a:spcBef>
                <a:spcPts val="1000"/>
              </a:spcBef>
              <a:spcAft>
                <a:spcPts val="0"/>
              </a:spcAft>
              <a:buNone/>
            </a:pPr>
            <a:r>
              <a:t/>
            </a:r>
            <a:endParaRPr sz="2800"/>
          </a:p>
          <a:p>
            <a:pPr indent="-406400" lvl="0" marL="457200" rtl="0" algn="l">
              <a:spcBef>
                <a:spcPts val="1000"/>
              </a:spcBef>
              <a:spcAft>
                <a:spcPts val="0"/>
              </a:spcAft>
              <a:buSzPts val="2800"/>
              <a:buChar char="■"/>
            </a:pPr>
            <a:r>
              <a:rPr lang="en-US" sz="2800"/>
              <a:t>More on branches later</a:t>
            </a:r>
            <a:endParaRPr sz="2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13a7e370306_0_33"/>
          <p:cNvSpPr txBox="1"/>
          <p:nvPr>
            <p:ph type="title"/>
          </p:nvPr>
        </p:nvSpPr>
        <p:spPr>
          <a:xfrm>
            <a:off x="1371600" y="6858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Stucked in the Vi / Vim editor</a:t>
            </a:r>
            <a:endParaRPr/>
          </a:p>
        </p:txBody>
      </p:sp>
      <p:sp>
        <p:nvSpPr>
          <p:cNvPr id="277" name="Google Shape;277;g13a7e370306_0_33"/>
          <p:cNvSpPr txBox="1"/>
          <p:nvPr>
            <p:ph idx="1" type="body"/>
          </p:nvPr>
        </p:nvSpPr>
        <p:spPr>
          <a:xfrm>
            <a:off x="1371600" y="2286000"/>
            <a:ext cx="9601200" cy="3581400"/>
          </a:xfrm>
          <a:prstGeom prst="rect">
            <a:avLst/>
          </a:prstGeom>
        </p:spPr>
        <p:txBody>
          <a:bodyPr anchorCtr="0" anchor="t" bIns="45700" lIns="91425" spcFirstLastPara="1" rIns="91425" wrap="square" tIns="45700">
            <a:normAutofit fontScale="85000" lnSpcReduction="20000"/>
          </a:bodyPr>
          <a:lstStyle/>
          <a:p>
            <a:pPr indent="-379730" lvl="0" marL="457200" rtl="0" algn="l">
              <a:spcBef>
                <a:spcPts val="1000"/>
              </a:spcBef>
              <a:spcAft>
                <a:spcPts val="0"/>
              </a:spcAft>
              <a:buSzPct val="100000"/>
              <a:buChar char="■"/>
            </a:pPr>
            <a:r>
              <a:rPr lang="en-US" sz="2800"/>
              <a:t>When you omit the message when you commit code, you will end up in the Vi / Vim editor to write the message</a:t>
            </a:r>
            <a:endParaRPr sz="2800"/>
          </a:p>
          <a:p>
            <a:pPr indent="0" lvl="0" marL="457200" rtl="0" algn="l">
              <a:spcBef>
                <a:spcPts val="1000"/>
              </a:spcBef>
              <a:spcAft>
                <a:spcPts val="0"/>
              </a:spcAft>
              <a:buNone/>
            </a:pPr>
            <a:r>
              <a:t/>
            </a:r>
            <a:endParaRPr sz="2800"/>
          </a:p>
          <a:p>
            <a:pPr indent="-379730" lvl="0" marL="457200" rtl="0" algn="l">
              <a:spcBef>
                <a:spcPts val="1000"/>
              </a:spcBef>
              <a:spcAft>
                <a:spcPts val="0"/>
              </a:spcAft>
              <a:buSzPct val="100000"/>
              <a:buChar char="■"/>
            </a:pPr>
            <a:r>
              <a:rPr lang="en-US" sz="2800"/>
              <a:t>It is a good practice to put git message</a:t>
            </a:r>
            <a:endParaRPr i="0" sz="2800"/>
          </a:p>
          <a:p>
            <a:pPr indent="0" lvl="0" marL="0" rtl="0" algn="l">
              <a:spcBef>
                <a:spcPts val="1000"/>
              </a:spcBef>
              <a:spcAft>
                <a:spcPts val="0"/>
              </a:spcAft>
              <a:buNone/>
            </a:pPr>
            <a:r>
              <a:t/>
            </a:r>
            <a:endParaRPr sz="2800"/>
          </a:p>
          <a:p>
            <a:pPr indent="-379730" lvl="0" marL="457200" rtl="0" algn="l">
              <a:spcBef>
                <a:spcPts val="1000"/>
              </a:spcBef>
              <a:spcAft>
                <a:spcPts val="0"/>
              </a:spcAft>
              <a:buSzPct val="100000"/>
              <a:buChar char="■"/>
            </a:pPr>
            <a:r>
              <a:rPr lang="en-US" sz="2800"/>
              <a:t>To get out of Vi / Vim use:</a:t>
            </a:r>
            <a:endParaRPr sz="2800"/>
          </a:p>
          <a:p>
            <a:pPr indent="-379730" lvl="1" marL="914400" rtl="0" algn="l">
              <a:spcBef>
                <a:spcPts val="0"/>
              </a:spcBef>
              <a:spcAft>
                <a:spcPts val="0"/>
              </a:spcAft>
              <a:buClr>
                <a:srgbClr val="C00000"/>
              </a:buClr>
              <a:buSzPct val="100000"/>
              <a:buChar char="–"/>
            </a:pPr>
            <a:r>
              <a:rPr i="0" lang="en-US" sz="2800">
                <a:solidFill>
                  <a:srgbClr val="C00000"/>
                </a:solidFill>
              </a:rPr>
              <a:t>:q!</a:t>
            </a:r>
            <a:endParaRPr i="0" sz="2800">
              <a:solidFill>
                <a:srgbClr val="C00000"/>
              </a:solidFill>
            </a:endParaRPr>
          </a:p>
          <a:p>
            <a:pPr indent="0" lvl="0" marL="0" rtl="0" algn="l">
              <a:spcBef>
                <a:spcPts val="1000"/>
              </a:spcBef>
              <a:spcAft>
                <a:spcPts val="0"/>
              </a:spcAft>
              <a:buNone/>
            </a:pPr>
            <a:r>
              <a:t/>
            </a:r>
            <a:endParaRPr sz="2800">
              <a:solidFill>
                <a:srgbClr val="C00000"/>
              </a:solidFill>
            </a:endParaRPr>
          </a:p>
          <a:p>
            <a:pPr indent="-379730" lvl="0" marL="457200" rtl="0" algn="l">
              <a:spcBef>
                <a:spcPts val="1000"/>
              </a:spcBef>
              <a:spcAft>
                <a:spcPts val="0"/>
              </a:spcAft>
              <a:buClr>
                <a:schemeClr val="dk1"/>
              </a:buClr>
              <a:buSzPct val="100000"/>
              <a:buChar char="■"/>
            </a:pPr>
            <a:r>
              <a:rPr lang="en-US" sz="2800">
                <a:solidFill>
                  <a:schemeClr val="dk1"/>
                </a:solidFill>
              </a:rPr>
              <a:t>You can configure git to use VS code instead</a:t>
            </a:r>
            <a:endParaRPr sz="2800">
              <a:solidFill>
                <a:schemeClr val="dk1"/>
              </a:solidFill>
            </a:endParaRPr>
          </a:p>
          <a:p>
            <a:pPr indent="-379730" lvl="1" marL="914400" rtl="0" algn="l">
              <a:spcBef>
                <a:spcPts val="0"/>
              </a:spcBef>
              <a:spcAft>
                <a:spcPts val="0"/>
              </a:spcAft>
              <a:buClr>
                <a:schemeClr val="dk1"/>
              </a:buClr>
              <a:buSzPct val="100000"/>
              <a:buChar char="–"/>
            </a:pPr>
            <a:r>
              <a:rPr i="0" lang="en-US" sz="2800">
                <a:solidFill>
                  <a:schemeClr val="dk1"/>
                </a:solidFill>
              </a:rPr>
              <a:t>git config --global core.editor “code -- wait”</a:t>
            </a:r>
            <a:endParaRPr i="0" sz="28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t/>
            </a:r>
            <a:endParaRPr/>
          </a:p>
        </p:txBody>
      </p:sp>
      <p:sp>
        <p:nvSpPr>
          <p:cNvPr id="283" name="Google Shape;283;p18"/>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257048" lvl="0" marL="384048" rtl="0" algn="l">
              <a:lnSpc>
                <a:spcPct val="94000"/>
              </a:lnSpc>
              <a:spcBef>
                <a:spcPts val="0"/>
              </a:spcBef>
              <a:spcAft>
                <a:spcPts val="0"/>
              </a:spcAft>
              <a:buClr>
                <a:schemeClr val="dk2"/>
              </a:buClr>
              <a:buSzPts val="2000"/>
              <a:buNone/>
            </a:pPr>
            <a:r>
              <a:t/>
            </a:r>
            <a:endParaRPr/>
          </a:p>
        </p:txBody>
      </p:sp>
      <p:pic>
        <p:nvPicPr>
          <p:cNvPr id="284" name="Google Shape;284;p18"/>
          <p:cNvPicPr preferRelativeResize="0"/>
          <p:nvPr/>
        </p:nvPicPr>
        <p:blipFill rotWithShape="1">
          <a:blip r:embed="rId3">
            <a:alphaModFix/>
          </a:blip>
          <a:srcRect b="0" l="0" r="0" t="0"/>
          <a:stretch/>
        </p:blipFill>
        <p:spPr>
          <a:xfrm>
            <a:off x="919162" y="719137"/>
            <a:ext cx="10353675" cy="54197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9"/>
          <p:cNvSpPr txBox="1"/>
          <p:nvPr>
            <p:ph type="title"/>
          </p:nvPr>
        </p:nvSpPr>
        <p:spPr>
          <a:xfrm>
            <a:off x="1371600" y="5334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How to read Git logs?</a:t>
            </a:r>
            <a:endParaRPr/>
          </a:p>
        </p:txBody>
      </p:sp>
      <p:pic>
        <p:nvPicPr>
          <p:cNvPr id="290" name="Google Shape;290;p19"/>
          <p:cNvPicPr preferRelativeResize="0"/>
          <p:nvPr>
            <p:ph idx="1" type="body"/>
          </p:nvPr>
        </p:nvPicPr>
        <p:blipFill rotWithShape="1">
          <a:blip r:embed="rId3">
            <a:alphaModFix/>
          </a:blip>
          <a:srcRect b="0" l="0" r="0" t="0"/>
          <a:stretch/>
        </p:blipFill>
        <p:spPr>
          <a:xfrm>
            <a:off x="1371600" y="1276350"/>
            <a:ext cx="7113300" cy="5149200"/>
          </a:xfrm>
          <a:prstGeom prst="rect">
            <a:avLst/>
          </a:prstGeom>
          <a:noFill/>
          <a:ln>
            <a:noFill/>
          </a:ln>
        </p:spPr>
      </p:pic>
      <p:sp>
        <p:nvSpPr>
          <p:cNvPr id="291" name="Google Shape;291;p19"/>
          <p:cNvSpPr/>
          <p:nvPr/>
        </p:nvSpPr>
        <p:spPr>
          <a:xfrm>
            <a:off x="2913780" y="6447175"/>
            <a:ext cx="3978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Reference: Sara - Instructor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B050"/>
        </a:solidFill>
      </p:bgPr>
    </p:bg>
    <p:spTree>
      <p:nvGrpSpPr>
        <p:cNvPr id="296" name="Shape 296"/>
        <p:cNvGrpSpPr/>
        <p:nvPr/>
      </p:nvGrpSpPr>
      <p:grpSpPr>
        <a:xfrm>
          <a:off x="0" y="0"/>
          <a:ext cx="0" cy="0"/>
          <a:chOff x="0" y="0"/>
          <a:chExt cx="0" cy="0"/>
        </a:xfrm>
      </p:grpSpPr>
      <p:sp>
        <p:nvSpPr>
          <p:cNvPr id="297" name="Google Shape;297;g13a7e370306_0_7"/>
          <p:cNvSpPr txBox="1"/>
          <p:nvPr>
            <p:ph type="title"/>
          </p:nvPr>
        </p:nvSpPr>
        <p:spPr>
          <a:xfrm>
            <a:off x="765025" y="1301360"/>
            <a:ext cx="9612900" cy="2852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US"/>
              <a:t>Let’s do the same in VS Code Terminal</a:t>
            </a:r>
            <a:endParaRPr/>
          </a:p>
        </p:txBody>
      </p:sp>
      <p:sp>
        <p:nvSpPr>
          <p:cNvPr id="298" name="Google Shape;298;g13a7e370306_0_7"/>
          <p:cNvSpPr txBox="1"/>
          <p:nvPr>
            <p:ph idx="1" type="body"/>
          </p:nvPr>
        </p:nvSpPr>
        <p:spPr>
          <a:xfrm>
            <a:off x="765025" y="4216328"/>
            <a:ext cx="9612900" cy="1143300"/>
          </a:xfrm>
          <a:prstGeom prst="rect">
            <a:avLst/>
          </a:prstGeom>
        </p:spPr>
        <p:txBody>
          <a:bodyPr anchorCtr="0" anchor="t" bIns="45700" lIns="91425" spcFirstLastPara="1" rIns="91425" wrap="square" tIns="45700">
            <a:normAutofit/>
          </a:bodyPr>
          <a:lstStyle/>
          <a:p>
            <a:pPr indent="0" lvl="0" marL="0" rtl="0" algn="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13a7e370306_0_145"/>
          <p:cNvSpPr txBox="1"/>
          <p:nvPr>
            <p:ph type="ctrTitle"/>
          </p:nvPr>
        </p:nvSpPr>
        <p:spPr>
          <a:xfrm>
            <a:off x="1915128" y="1788454"/>
            <a:ext cx="8361300" cy="209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126" name="Google Shape;126;g13a7e370306_0_145"/>
          <p:cNvSpPr txBox="1"/>
          <p:nvPr>
            <p:ph idx="1" type="subTitle"/>
          </p:nvPr>
        </p:nvSpPr>
        <p:spPr>
          <a:xfrm>
            <a:off x="2679906" y="3956279"/>
            <a:ext cx="6831600" cy="10863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t/>
            </a:r>
            <a:endParaRPr/>
          </a:p>
        </p:txBody>
      </p:sp>
      <p:pic>
        <p:nvPicPr>
          <p:cNvPr id="127" name="Google Shape;127;g13a7e370306_0_145"/>
          <p:cNvPicPr preferRelativeResize="0"/>
          <p:nvPr/>
        </p:nvPicPr>
        <p:blipFill>
          <a:blip r:embed="rId3">
            <a:alphaModFix/>
          </a:blip>
          <a:stretch>
            <a:fillRect/>
          </a:stretch>
        </p:blipFill>
        <p:spPr>
          <a:xfrm>
            <a:off x="338325" y="393726"/>
            <a:ext cx="11515350" cy="623134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g13a7e370306_0_19"/>
          <p:cNvPicPr preferRelativeResize="0"/>
          <p:nvPr/>
        </p:nvPicPr>
        <p:blipFill>
          <a:blip r:embed="rId3">
            <a:alphaModFix/>
          </a:blip>
          <a:stretch>
            <a:fillRect/>
          </a:stretch>
        </p:blipFill>
        <p:spPr>
          <a:xfrm>
            <a:off x="2446875" y="980575"/>
            <a:ext cx="7105650" cy="3543300"/>
          </a:xfrm>
          <a:prstGeom prst="rect">
            <a:avLst/>
          </a:prstGeom>
          <a:noFill/>
          <a:ln>
            <a:noFill/>
          </a:ln>
        </p:spPr>
      </p:pic>
      <p:pic>
        <p:nvPicPr>
          <p:cNvPr id="304" name="Google Shape;304;g13a7e370306_0_19"/>
          <p:cNvPicPr preferRelativeResize="0"/>
          <p:nvPr/>
        </p:nvPicPr>
        <p:blipFill>
          <a:blip r:embed="rId4">
            <a:alphaModFix/>
          </a:blip>
          <a:stretch>
            <a:fillRect/>
          </a:stretch>
        </p:blipFill>
        <p:spPr>
          <a:xfrm>
            <a:off x="1553800" y="4866350"/>
            <a:ext cx="9220200" cy="11715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B050"/>
        </a:solidFill>
      </p:bgPr>
    </p:bg>
    <p:spTree>
      <p:nvGrpSpPr>
        <p:cNvPr id="308" name="Shape 308"/>
        <p:cNvGrpSpPr/>
        <p:nvPr/>
      </p:nvGrpSpPr>
      <p:grpSpPr>
        <a:xfrm>
          <a:off x="0" y="0"/>
          <a:ext cx="0" cy="0"/>
          <a:chOff x="0" y="0"/>
          <a:chExt cx="0" cy="0"/>
        </a:xfrm>
      </p:grpSpPr>
      <p:sp>
        <p:nvSpPr>
          <p:cNvPr id="309" name="Google Shape;309;p21"/>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Libre Franklin"/>
              <a:buNone/>
            </a:pPr>
            <a:r>
              <a:rPr lang="en-US"/>
              <a:t>GIT IN VS CODE</a:t>
            </a:r>
            <a:endParaRPr/>
          </a:p>
        </p:txBody>
      </p:sp>
      <p:sp>
        <p:nvSpPr>
          <p:cNvPr id="310" name="Google Shape;310;p21"/>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id="315" name="Google Shape;315;g13a7e370306_0_56"/>
          <p:cNvPicPr preferRelativeResize="0"/>
          <p:nvPr/>
        </p:nvPicPr>
        <p:blipFill>
          <a:blip r:embed="rId3">
            <a:alphaModFix/>
          </a:blip>
          <a:stretch>
            <a:fillRect/>
          </a:stretch>
        </p:blipFill>
        <p:spPr>
          <a:xfrm>
            <a:off x="1884675" y="40024"/>
            <a:ext cx="8040003" cy="6045724"/>
          </a:xfrm>
          <a:prstGeom prst="rect">
            <a:avLst/>
          </a:prstGeom>
          <a:noFill/>
          <a:ln>
            <a:noFill/>
          </a:ln>
        </p:spPr>
      </p:pic>
      <p:sp>
        <p:nvSpPr>
          <p:cNvPr id="316" name="Google Shape;316;g13a7e370306_0_56"/>
          <p:cNvSpPr/>
          <p:nvPr/>
        </p:nvSpPr>
        <p:spPr>
          <a:xfrm>
            <a:off x="1805725" y="1082250"/>
            <a:ext cx="651600" cy="447900"/>
          </a:xfrm>
          <a:prstGeom prst="ellipse">
            <a:avLst/>
          </a:prstGeom>
          <a:noFill/>
          <a:ln cap="flat" cmpd="sng" w="38100">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13a7e370306_0_56"/>
          <p:cNvSpPr txBox="1"/>
          <p:nvPr/>
        </p:nvSpPr>
        <p:spPr>
          <a:xfrm>
            <a:off x="1289800" y="1761075"/>
            <a:ext cx="25116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solidFill>
                  <a:srgbClr val="C00000"/>
                </a:solidFill>
                <a:latin typeface="Libre Franklin"/>
                <a:ea typeface="Libre Franklin"/>
                <a:cs typeface="Libre Franklin"/>
                <a:sym typeface="Libre Franklin"/>
              </a:rPr>
              <a:t>SOURCE CONTROL</a:t>
            </a:r>
            <a:endParaRPr b="1" sz="2600">
              <a:solidFill>
                <a:srgbClr val="C00000"/>
              </a:solidFill>
              <a:latin typeface="Libre Franklin"/>
              <a:ea typeface="Libre Franklin"/>
              <a:cs typeface="Libre Franklin"/>
              <a:sym typeface="Libre Franklin"/>
            </a:endParaRPr>
          </a:p>
        </p:txBody>
      </p:sp>
      <p:sp>
        <p:nvSpPr>
          <p:cNvPr id="318" name="Google Shape;318;g13a7e370306_0_56"/>
          <p:cNvSpPr txBox="1"/>
          <p:nvPr/>
        </p:nvSpPr>
        <p:spPr>
          <a:xfrm>
            <a:off x="1884675" y="6026700"/>
            <a:ext cx="804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solidFill>
                  <a:srgbClr val="C00000"/>
                </a:solidFill>
                <a:latin typeface="Libre Franklin"/>
                <a:ea typeface="Libre Franklin"/>
                <a:cs typeface="Libre Franklin"/>
                <a:sym typeface="Libre Franklin"/>
              </a:rPr>
              <a:t>In VS code. you can use the terminal, the palette or the user interface to interact with git</a:t>
            </a:r>
            <a:endParaRPr sz="2100">
              <a:solidFill>
                <a:srgbClr val="C00000"/>
              </a:solidFill>
              <a:latin typeface="Libre Franklin"/>
              <a:ea typeface="Libre Franklin"/>
              <a:cs typeface="Libre Franklin"/>
              <a:sym typeface="Libre Frankli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2"/>
          <p:cNvSpPr txBox="1"/>
          <p:nvPr>
            <p:ph type="title"/>
          </p:nvPr>
        </p:nvSpPr>
        <p:spPr>
          <a:xfrm>
            <a:off x="1066800" y="53350"/>
            <a:ext cx="101340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Scenario 2 – In VS Code with the palette and then the terminal</a:t>
            </a:r>
            <a:endParaRPr/>
          </a:p>
        </p:txBody>
      </p:sp>
      <p:sp>
        <p:nvSpPr>
          <p:cNvPr id="324" name="Google Shape;324;p22"/>
          <p:cNvSpPr txBox="1"/>
          <p:nvPr>
            <p:ph idx="1" type="body"/>
          </p:nvPr>
        </p:nvSpPr>
        <p:spPr>
          <a:xfrm>
            <a:off x="1077125" y="1329700"/>
            <a:ext cx="10884000" cy="5079600"/>
          </a:xfrm>
          <a:prstGeom prst="rect">
            <a:avLst/>
          </a:prstGeom>
          <a:noFill/>
          <a:ln>
            <a:noFill/>
          </a:ln>
        </p:spPr>
        <p:txBody>
          <a:bodyPr anchorCtr="0" anchor="ctr" bIns="45700" lIns="91425" spcFirstLastPara="1" rIns="91425" wrap="square" tIns="45700">
            <a:spAutoFit/>
          </a:bodyPr>
          <a:lstStyle/>
          <a:p>
            <a:pPr indent="-384048" lvl="0" marL="384048" rtl="0" algn="l">
              <a:lnSpc>
                <a:spcPct val="100000"/>
              </a:lnSpc>
              <a:spcBef>
                <a:spcPts val="0"/>
              </a:spcBef>
              <a:spcAft>
                <a:spcPts val="0"/>
              </a:spcAft>
              <a:buClr>
                <a:schemeClr val="dk1"/>
              </a:buClr>
              <a:buSzPts val="2700"/>
              <a:buChar char="■"/>
            </a:pPr>
            <a:r>
              <a:rPr b="0" i="0" lang="en-US" sz="2700" u="none" cap="none" strike="noStrike">
                <a:solidFill>
                  <a:schemeClr val="dk1"/>
                </a:solidFill>
              </a:rPr>
              <a:t>Open a project that we worked on and that is or is not tracked</a:t>
            </a:r>
            <a:endParaRPr/>
          </a:p>
          <a:p>
            <a:pPr indent="-384048" lvl="0" marL="384048" rtl="0" algn="l">
              <a:lnSpc>
                <a:spcPct val="100000"/>
              </a:lnSpc>
              <a:spcBef>
                <a:spcPts val="0"/>
              </a:spcBef>
              <a:spcAft>
                <a:spcPts val="0"/>
              </a:spcAft>
              <a:buClr>
                <a:schemeClr val="dk1"/>
              </a:buClr>
              <a:buSzPts val="2700"/>
              <a:buChar char="■"/>
            </a:pPr>
            <a:r>
              <a:rPr lang="en-US" sz="2700">
                <a:solidFill>
                  <a:schemeClr val="dk1"/>
                </a:solidFill>
              </a:rPr>
              <a:t>Open the Palette using</a:t>
            </a:r>
            <a:r>
              <a:rPr lang="en-US" sz="2700">
                <a:solidFill>
                  <a:schemeClr val="dk1"/>
                </a:solidFill>
                <a:latin typeface="Courier New"/>
                <a:ea typeface="Courier New"/>
                <a:cs typeface="Courier New"/>
                <a:sym typeface="Courier New"/>
              </a:rPr>
              <a:t> </a:t>
            </a:r>
            <a:r>
              <a:rPr lang="en-US" sz="2700">
                <a:solidFill>
                  <a:schemeClr val="dk1"/>
                </a:solidFill>
                <a:latin typeface="Courier New"/>
                <a:ea typeface="Courier New"/>
                <a:cs typeface="Courier New"/>
                <a:sym typeface="Courier New"/>
              </a:rPr>
              <a:t>Cmd+Shift+P </a:t>
            </a:r>
            <a:endParaRPr sz="2700">
              <a:solidFill>
                <a:schemeClr val="dk1"/>
              </a:solidFill>
              <a:latin typeface="Courier New"/>
              <a:ea typeface="Courier New"/>
              <a:cs typeface="Courier New"/>
              <a:sym typeface="Courier New"/>
            </a:endParaRPr>
          </a:p>
          <a:p>
            <a:pPr indent="-384048" lvl="0" marL="384048" rtl="0" algn="l">
              <a:lnSpc>
                <a:spcPct val="100000"/>
              </a:lnSpc>
              <a:spcBef>
                <a:spcPts val="0"/>
              </a:spcBef>
              <a:spcAft>
                <a:spcPts val="0"/>
              </a:spcAft>
              <a:buClr>
                <a:schemeClr val="dk1"/>
              </a:buClr>
              <a:buSzPts val="2700"/>
              <a:buChar char="■"/>
            </a:pPr>
            <a:r>
              <a:rPr lang="en-US" sz="2700">
                <a:solidFill>
                  <a:schemeClr val="dk1"/>
                </a:solidFill>
              </a:rPr>
              <a:t>Add source control to the project using </a:t>
            </a:r>
            <a:r>
              <a:rPr lang="en-US" sz="2700">
                <a:solidFill>
                  <a:schemeClr val="dk1"/>
                </a:solidFill>
                <a:latin typeface="Courier New"/>
                <a:ea typeface="Courier New"/>
                <a:cs typeface="Courier New"/>
                <a:sym typeface="Courier New"/>
              </a:rPr>
              <a:t>Git:Initialize Repository</a:t>
            </a:r>
            <a:endParaRPr sz="2700">
              <a:solidFill>
                <a:schemeClr val="dk1"/>
              </a:solidFill>
              <a:latin typeface="Courier New"/>
              <a:ea typeface="Courier New"/>
              <a:cs typeface="Courier New"/>
              <a:sym typeface="Courier New"/>
            </a:endParaRPr>
          </a:p>
          <a:p>
            <a:pPr indent="-384048" lvl="0" marL="384048" rtl="0" algn="l">
              <a:lnSpc>
                <a:spcPct val="100000"/>
              </a:lnSpc>
              <a:spcBef>
                <a:spcPts val="0"/>
              </a:spcBef>
              <a:spcAft>
                <a:spcPts val="0"/>
              </a:spcAft>
              <a:buClr>
                <a:schemeClr val="dk1"/>
              </a:buClr>
              <a:buSzPts val="2700"/>
              <a:buChar char="■"/>
            </a:pPr>
            <a:r>
              <a:rPr lang="en-US" sz="2700">
                <a:solidFill>
                  <a:schemeClr val="dk1"/>
                </a:solidFill>
              </a:rPr>
              <a:t>Type and select </a:t>
            </a:r>
            <a:r>
              <a:rPr lang="en-US" sz="2700">
                <a:solidFill>
                  <a:schemeClr val="dk1"/>
                </a:solidFill>
                <a:latin typeface="Courier New"/>
                <a:ea typeface="Courier New"/>
                <a:cs typeface="Courier New"/>
                <a:sym typeface="Courier New"/>
              </a:rPr>
              <a:t>Git: stage all changes</a:t>
            </a:r>
            <a:r>
              <a:rPr lang="en-US" sz="2700">
                <a:solidFill>
                  <a:schemeClr val="dk1"/>
                </a:solidFill>
              </a:rPr>
              <a:t> to stage changes</a:t>
            </a:r>
            <a:endParaRPr sz="2700">
              <a:solidFill>
                <a:schemeClr val="dk1"/>
              </a:solidFill>
            </a:endParaRPr>
          </a:p>
          <a:p>
            <a:pPr indent="-384048" lvl="0" marL="384048" rtl="0" algn="l">
              <a:lnSpc>
                <a:spcPct val="100000"/>
              </a:lnSpc>
              <a:spcBef>
                <a:spcPts val="0"/>
              </a:spcBef>
              <a:spcAft>
                <a:spcPts val="0"/>
              </a:spcAft>
              <a:buClr>
                <a:schemeClr val="dk1"/>
              </a:buClr>
              <a:buSzPts val="2700"/>
              <a:buChar char="■"/>
            </a:pPr>
            <a:r>
              <a:rPr lang="en-US" sz="2700">
                <a:solidFill>
                  <a:schemeClr val="dk1"/>
                </a:solidFill>
              </a:rPr>
              <a:t>Look at the changes (differences) in the editor</a:t>
            </a:r>
            <a:endParaRPr sz="2700">
              <a:solidFill>
                <a:schemeClr val="dk1"/>
              </a:solidFill>
            </a:endParaRPr>
          </a:p>
          <a:p>
            <a:pPr indent="-384048" lvl="0" marL="384048" rtl="0" algn="l">
              <a:lnSpc>
                <a:spcPct val="100000"/>
              </a:lnSpc>
              <a:spcBef>
                <a:spcPts val="0"/>
              </a:spcBef>
              <a:spcAft>
                <a:spcPts val="0"/>
              </a:spcAft>
              <a:buClr>
                <a:schemeClr val="dk1"/>
              </a:buClr>
              <a:buSzPts val="2700"/>
              <a:buChar char="■"/>
            </a:pPr>
            <a:r>
              <a:rPr lang="en-US" sz="2700">
                <a:solidFill>
                  <a:schemeClr val="dk1"/>
                </a:solidFill>
              </a:rPr>
              <a:t>Go to the terminal and type </a:t>
            </a:r>
            <a:r>
              <a:rPr lang="en-US" sz="2700">
                <a:solidFill>
                  <a:schemeClr val="dk1"/>
                </a:solidFill>
                <a:latin typeface="Courier New"/>
                <a:ea typeface="Courier New"/>
                <a:cs typeface="Courier New"/>
                <a:sym typeface="Courier New"/>
              </a:rPr>
              <a:t>git status</a:t>
            </a:r>
            <a:endParaRPr/>
          </a:p>
          <a:p>
            <a:pPr indent="-384048" lvl="0" marL="384048" rtl="0" algn="l">
              <a:lnSpc>
                <a:spcPct val="100000"/>
              </a:lnSpc>
              <a:spcBef>
                <a:spcPts val="0"/>
              </a:spcBef>
              <a:spcAft>
                <a:spcPts val="0"/>
              </a:spcAft>
              <a:buClr>
                <a:schemeClr val="dk1"/>
              </a:buClr>
              <a:buSzPts val="2700"/>
              <a:buChar char="■"/>
            </a:pPr>
            <a:r>
              <a:rPr lang="en-US" sz="2700">
                <a:solidFill>
                  <a:schemeClr val="dk1"/>
                </a:solidFill>
              </a:rPr>
              <a:t>Open the Palette again and  type "Git: commit"</a:t>
            </a:r>
            <a:endParaRPr/>
          </a:p>
          <a:p>
            <a:pPr indent="-384048" lvl="0" marL="384048" rtl="0" algn="l">
              <a:lnSpc>
                <a:spcPct val="100000"/>
              </a:lnSpc>
              <a:spcBef>
                <a:spcPts val="0"/>
              </a:spcBef>
              <a:spcAft>
                <a:spcPts val="0"/>
              </a:spcAft>
              <a:buClr>
                <a:schemeClr val="dk1"/>
              </a:buClr>
              <a:buSzPts val="2700"/>
              <a:buChar char="■"/>
            </a:pPr>
            <a:r>
              <a:rPr lang="en-US" sz="2700">
                <a:solidFill>
                  <a:schemeClr val="dk1"/>
                </a:solidFill>
              </a:rPr>
              <a:t>Go to the terminal, type </a:t>
            </a:r>
            <a:r>
              <a:rPr lang="en-US" sz="2700">
                <a:solidFill>
                  <a:schemeClr val="dk1"/>
                </a:solidFill>
                <a:latin typeface="Courier New"/>
                <a:ea typeface="Courier New"/>
                <a:cs typeface="Courier New"/>
                <a:sym typeface="Courier New"/>
              </a:rPr>
              <a:t>git log </a:t>
            </a:r>
            <a:r>
              <a:rPr lang="en-US" sz="2700">
                <a:solidFill>
                  <a:schemeClr val="dk1"/>
                </a:solidFill>
              </a:rPr>
              <a:t>or</a:t>
            </a:r>
            <a:r>
              <a:rPr lang="en-US" sz="2700">
                <a:solidFill>
                  <a:schemeClr val="dk1"/>
                </a:solidFill>
              </a:rPr>
              <a:t> </a:t>
            </a:r>
            <a:r>
              <a:rPr lang="en-US" sz="2700">
                <a:solidFill>
                  <a:schemeClr val="dk1"/>
                </a:solidFill>
                <a:latin typeface="Courier New"/>
                <a:ea typeface="Courier New"/>
                <a:cs typeface="Courier New"/>
                <a:sym typeface="Courier New"/>
              </a:rPr>
              <a:t>git log –oneline </a:t>
            </a:r>
            <a:r>
              <a:rPr lang="en-US" sz="2700">
                <a:solidFill>
                  <a:schemeClr val="dk1"/>
                </a:solidFill>
              </a:rPr>
              <a:t>and then t</a:t>
            </a:r>
            <a:r>
              <a:rPr lang="en-US" sz="2700">
                <a:solidFill>
                  <a:schemeClr val="dk1"/>
                </a:solidFill>
              </a:rPr>
              <a:t>ype </a:t>
            </a:r>
            <a:r>
              <a:rPr lang="en-US" sz="2700">
                <a:solidFill>
                  <a:schemeClr val="dk1"/>
                </a:solidFill>
                <a:latin typeface="Courier New"/>
                <a:ea typeface="Courier New"/>
                <a:cs typeface="Courier New"/>
                <a:sym typeface="Courier New"/>
              </a:rPr>
              <a:t>git status</a:t>
            </a:r>
            <a:endParaRPr sz="2700">
              <a:solidFill>
                <a:schemeClr val="dk1"/>
              </a:solidFill>
              <a:latin typeface="Courier New"/>
              <a:ea typeface="Courier New"/>
              <a:cs typeface="Courier New"/>
              <a:sym typeface="Courier New"/>
            </a:endParaRPr>
          </a:p>
          <a:p>
            <a:pPr indent="-441197" lvl="0" marL="384048" rtl="0" algn="l">
              <a:lnSpc>
                <a:spcPct val="100000"/>
              </a:lnSpc>
              <a:spcBef>
                <a:spcPts val="0"/>
              </a:spcBef>
              <a:spcAft>
                <a:spcPts val="0"/>
              </a:spcAft>
              <a:buClr>
                <a:schemeClr val="dk1"/>
              </a:buClr>
              <a:buSzPts val="2700"/>
              <a:buChar char="■"/>
            </a:pPr>
            <a:r>
              <a:rPr lang="en-US" sz="2700">
                <a:solidFill>
                  <a:schemeClr val="dk1"/>
                </a:solidFill>
              </a:rPr>
              <a:t>Go to the palette and type </a:t>
            </a:r>
            <a:r>
              <a:rPr lang="en-US" sz="2700">
                <a:solidFill>
                  <a:schemeClr val="dk1"/>
                </a:solidFill>
                <a:latin typeface="Courier New"/>
                <a:ea typeface="Courier New"/>
                <a:cs typeface="Courier New"/>
                <a:sym typeface="Courier New"/>
              </a:rPr>
              <a:t>git log</a:t>
            </a:r>
            <a:r>
              <a:rPr lang="en-US" sz="2700">
                <a:solidFill>
                  <a:schemeClr val="dk1"/>
                </a:solidFill>
              </a:rPr>
              <a:t> and then </a:t>
            </a:r>
            <a:r>
              <a:rPr lang="en-US" sz="2700">
                <a:solidFill>
                  <a:schemeClr val="dk1"/>
                </a:solidFill>
                <a:latin typeface="Courier New"/>
                <a:ea typeface="Courier New"/>
                <a:cs typeface="Courier New"/>
                <a:sym typeface="Courier New"/>
              </a:rPr>
              <a:t>Git:Graph view git graph </a:t>
            </a:r>
            <a:r>
              <a:rPr lang="en-US" sz="2700">
                <a:solidFill>
                  <a:schemeClr val="dk1"/>
                </a:solidFill>
              </a:rPr>
              <a:t>to see the tree of commits</a:t>
            </a:r>
            <a:endParaRPr sz="2700">
              <a:solidFill>
                <a:schemeClr val="dk1"/>
              </a:solidFill>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3"/>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fontScale="90000"/>
          </a:bodyPr>
          <a:lstStyle/>
          <a:p>
            <a:pPr indent="0" lvl="0" marL="0" rtl="0" algn="r">
              <a:lnSpc>
                <a:spcPct val="89000"/>
              </a:lnSpc>
              <a:spcBef>
                <a:spcPts val="0"/>
              </a:spcBef>
              <a:spcAft>
                <a:spcPts val="0"/>
              </a:spcAft>
              <a:buClr>
                <a:schemeClr val="lt2"/>
              </a:buClr>
              <a:buSzPct val="100000"/>
              <a:buFont typeface="Libre Franklin"/>
              <a:buNone/>
            </a:pPr>
            <a:br>
              <a:rPr lang="en-US"/>
            </a:br>
            <a:r>
              <a:rPr lang="en-US"/>
              <a:t>PART 4 </a:t>
            </a:r>
            <a:br>
              <a:rPr lang="en-US"/>
            </a:br>
            <a:r>
              <a:rPr lang="en-US"/>
              <a:t>EXERCISE</a:t>
            </a:r>
            <a:endParaRPr/>
          </a:p>
        </p:txBody>
      </p:sp>
      <p:sp>
        <p:nvSpPr>
          <p:cNvPr id="330" name="Google Shape;330;p23"/>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rPr lang="en-US"/>
              <a:t>10 minutes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4"/>
          <p:cNvSpPr txBox="1"/>
          <p:nvPr>
            <p:ph type="title"/>
          </p:nvPr>
        </p:nvSpPr>
        <p:spPr>
          <a:xfrm>
            <a:off x="1371600" y="338449"/>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Exercise</a:t>
            </a:r>
            <a:endParaRPr/>
          </a:p>
        </p:txBody>
      </p:sp>
      <p:sp>
        <p:nvSpPr>
          <p:cNvPr id="336" name="Google Shape;336;p24"/>
          <p:cNvSpPr txBox="1"/>
          <p:nvPr>
            <p:ph idx="1" type="body"/>
          </p:nvPr>
        </p:nvSpPr>
        <p:spPr>
          <a:xfrm>
            <a:off x="1371600" y="1031950"/>
            <a:ext cx="6301800" cy="5910600"/>
          </a:xfrm>
          <a:prstGeom prst="rect">
            <a:avLst/>
          </a:prstGeom>
          <a:noFill/>
          <a:ln>
            <a:noFill/>
          </a:ln>
        </p:spPr>
        <p:txBody>
          <a:bodyPr anchorCtr="0" anchor="ctr"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800"/>
              <a:buFont typeface="Libre Franklin"/>
              <a:buAutoNum type="arabicPeriod"/>
            </a:pPr>
            <a:r>
              <a:rPr b="0" i="0" lang="en-US" sz="1800" u="none" cap="none" strike="noStrike">
                <a:solidFill>
                  <a:schemeClr val="dk1"/>
                </a:solidFill>
                <a:latin typeface="Arial"/>
                <a:ea typeface="Arial"/>
                <a:cs typeface="Arial"/>
                <a:sym typeface="Arial"/>
              </a:rPr>
              <a:t>Start this practice by creating a new directory with mkdir </a:t>
            </a:r>
            <a:endParaRPr sz="1800">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Libre Franklin"/>
              <a:buAutoNum type="arabicPeriod"/>
            </a:pPr>
            <a:r>
              <a:rPr b="0" i="0" lang="en-US" sz="1800" u="none" cap="none" strike="noStrike">
                <a:solidFill>
                  <a:schemeClr val="dk1"/>
                </a:solidFill>
                <a:latin typeface="Arial"/>
                <a:ea typeface="Arial"/>
                <a:cs typeface="Arial"/>
                <a:sym typeface="Arial"/>
              </a:rPr>
              <a:t>Add two files file1.</a:t>
            </a:r>
            <a:r>
              <a:rPr lang="en-US" sz="1800">
                <a:solidFill>
                  <a:schemeClr val="dk1"/>
                </a:solidFill>
                <a:latin typeface="Arial"/>
                <a:ea typeface="Arial"/>
                <a:cs typeface="Arial"/>
                <a:sym typeface="Arial"/>
              </a:rPr>
              <a:t>html</a:t>
            </a:r>
            <a:r>
              <a:rPr b="0" i="0" lang="en-US" sz="1800" u="none" cap="none" strike="noStrike">
                <a:solidFill>
                  <a:schemeClr val="dk1"/>
                </a:solidFill>
                <a:latin typeface="Arial"/>
                <a:ea typeface="Arial"/>
                <a:cs typeface="Arial"/>
                <a:sym typeface="Arial"/>
              </a:rPr>
              <a:t> and file2.</a:t>
            </a:r>
            <a:r>
              <a:rPr lang="en-US" sz="1800">
                <a:solidFill>
                  <a:schemeClr val="dk1"/>
                </a:solidFill>
                <a:latin typeface="Arial"/>
                <a:ea typeface="Arial"/>
                <a:cs typeface="Arial"/>
                <a:sym typeface="Arial"/>
              </a:rPr>
              <a:t>html</a:t>
            </a:r>
            <a:r>
              <a:rPr b="0" i="0" lang="en-US" sz="1800" u="none" cap="none" strike="noStrike">
                <a:solidFill>
                  <a:schemeClr val="dk1"/>
                </a:solidFill>
                <a:latin typeface="Arial"/>
                <a:ea typeface="Arial"/>
                <a:cs typeface="Arial"/>
                <a:sym typeface="Arial"/>
              </a:rPr>
              <a:t> with touch</a:t>
            </a:r>
            <a:endParaRPr/>
          </a:p>
          <a:p>
            <a:pPr indent="-342900" lvl="0" marL="342900" marR="0" rtl="0" algn="l">
              <a:lnSpc>
                <a:spcPct val="100000"/>
              </a:lnSpc>
              <a:spcBef>
                <a:spcPts val="0"/>
              </a:spcBef>
              <a:spcAft>
                <a:spcPts val="0"/>
              </a:spcAft>
              <a:buClr>
                <a:schemeClr val="dk1"/>
              </a:buClr>
              <a:buSzPts val="1800"/>
              <a:buFont typeface="Libre Franklin"/>
              <a:buAutoNum type="arabicPeriod"/>
            </a:pPr>
            <a:r>
              <a:rPr lang="en-US" sz="1800">
                <a:solidFill>
                  <a:schemeClr val="dk1"/>
                </a:solidFill>
                <a:latin typeface="Arial"/>
                <a:ea typeface="Arial"/>
                <a:cs typeface="Arial"/>
                <a:sym typeface="Arial"/>
              </a:rPr>
              <a:t>Go to the directory with cd</a:t>
            </a:r>
            <a:endParaRPr b="0" i="0" sz="18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Libre Franklin"/>
              <a:buAutoNum type="arabicPeriod"/>
            </a:pPr>
            <a:r>
              <a:rPr b="0" i="0" lang="en-US" sz="1800" u="none" cap="none" strike="noStrike">
                <a:solidFill>
                  <a:schemeClr val="dk1"/>
                </a:solidFill>
                <a:latin typeface="Arial"/>
                <a:ea typeface="Arial"/>
                <a:cs typeface="Arial"/>
                <a:sym typeface="Arial"/>
              </a:rPr>
              <a:t>Open the project in VS Code</a:t>
            </a:r>
            <a:endParaRPr/>
          </a:p>
          <a:p>
            <a:pPr indent="-342900" lvl="0" marL="342900" marR="0" rtl="0" algn="l">
              <a:lnSpc>
                <a:spcPct val="100000"/>
              </a:lnSpc>
              <a:spcBef>
                <a:spcPts val="0"/>
              </a:spcBef>
              <a:spcAft>
                <a:spcPts val="0"/>
              </a:spcAft>
              <a:buClr>
                <a:schemeClr val="dk1"/>
              </a:buClr>
              <a:buSzPts val="1800"/>
              <a:buFont typeface="Libre Franklin"/>
              <a:buAutoNum type="arabicPeriod"/>
            </a:pPr>
            <a:r>
              <a:rPr lang="en-US" sz="1800">
                <a:solidFill>
                  <a:schemeClr val="dk1"/>
                </a:solidFill>
                <a:latin typeface="Arial"/>
                <a:ea typeface="Arial"/>
                <a:cs typeface="Arial"/>
                <a:sym typeface="Arial"/>
              </a:rPr>
              <a:t>Add the project to Git</a:t>
            </a:r>
            <a:endParaRPr b="0" i="0" sz="18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Libre Franklin"/>
              <a:buAutoNum type="arabicPeriod"/>
            </a:pPr>
            <a:r>
              <a:rPr b="0" i="0" lang="en-US" sz="1800" u="none" cap="none" strike="noStrike">
                <a:solidFill>
                  <a:schemeClr val="dk1"/>
                </a:solidFill>
                <a:latin typeface="Arial"/>
                <a:ea typeface="Arial"/>
                <a:cs typeface="Arial"/>
                <a:sym typeface="Arial"/>
              </a:rPr>
              <a:t>Make some changes, stage and commit</a:t>
            </a:r>
            <a:endParaRPr b="0" i="0" sz="18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Libre Franklin"/>
              <a:buAutoNum type="arabicPeriod"/>
            </a:pPr>
            <a:r>
              <a:rPr b="0" i="0" lang="en-US" sz="1800" u="none" cap="none" strike="noStrike">
                <a:solidFill>
                  <a:schemeClr val="dk1"/>
                </a:solidFill>
                <a:latin typeface="Arial"/>
                <a:ea typeface="Arial"/>
                <a:cs typeface="Arial"/>
                <a:sym typeface="Arial"/>
              </a:rPr>
              <a:t>Edit one of the files with </a:t>
            </a:r>
            <a:r>
              <a:rPr lang="en-US" sz="1800">
                <a:solidFill>
                  <a:schemeClr val="dk1"/>
                </a:solidFill>
                <a:latin typeface="Arial"/>
                <a:ea typeface="Arial"/>
                <a:cs typeface="Arial"/>
                <a:sym typeface="Arial"/>
              </a:rPr>
              <a:t>V</a:t>
            </a:r>
            <a:r>
              <a:rPr b="0" i="0" lang="en-US" sz="1800" u="none" cap="none" strike="noStrike">
                <a:solidFill>
                  <a:schemeClr val="dk1"/>
                </a:solidFill>
                <a:latin typeface="Arial"/>
                <a:ea typeface="Arial"/>
                <a:cs typeface="Arial"/>
                <a:sym typeface="Arial"/>
              </a:rPr>
              <a:t>S code</a:t>
            </a:r>
            <a:endParaRPr/>
          </a:p>
          <a:p>
            <a:pPr indent="-342900" lvl="0" marL="342900" marR="0" rtl="0" algn="l">
              <a:lnSpc>
                <a:spcPct val="100000"/>
              </a:lnSpc>
              <a:spcBef>
                <a:spcPts val="0"/>
              </a:spcBef>
              <a:spcAft>
                <a:spcPts val="0"/>
              </a:spcAft>
              <a:buClr>
                <a:schemeClr val="dk1"/>
              </a:buClr>
              <a:buSzPts val="1800"/>
              <a:buFont typeface="Libre Franklin"/>
              <a:buAutoNum type="arabicPeriod"/>
            </a:pPr>
            <a:r>
              <a:rPr lang="en-US" sz="1800">
                <a:solidFill>
                  <a:schemeClr val="dk1"/>
                </a:solidFill>
                <a:latin typeface="Arial"/>
                <a:ea typeface="Arial"/>
                <a:cs typeface="Arial"/>
                <a:sym typeface="Arial"/>
              </a:rPr>
              <a:t>Stage again</a:t>
            </a:r>
            <a:endParaRPr/>
          </a:p>
          <a:p>
            <a:pPr indent="-342900" lvl="0" marL="342900" marR="0" rtl="0" algn="l">
              <a:lnSpc>
                <a:spcPct val="100000"/>
              </a:lnSpc>
              <a:spcBef>
                <a:spcPts val="0"/>
              </a:spcBef>
              <a:spcAft>
                <a:spcPts val="0"/>
              </a:spcAft>
              <a:buClr>
                <a:schemeClr val="dk1"/>
              </a:buClr>
              <a:buSzPts val="1800"/>
              <a:buFont typeface="Libre Franklin"/>
              <a:buAutoNum type="arabicPeriod"/>
            </a:pPr>
            <a:r>
              <a:rPr lang="en-US" sz="1800">
                <a:solidFill>
                  <a:schemeClr val="dk1"/>
                </a:solidFill>
                <a:latin typeface="Arial"/>
                <a:ea typeface="Arial"/>
                <a:cs typeface="Arial"/>
                <a:sym typeface="Arial"/>
              </a:rPr>
              <a:t>Use git status</a:t>
            </a:r>
            <a:endParaRPr/>
          </a:p>
          <a:p>
            <a:pPr indent="-342900" lvl="0" marL="342900" marR="0" rtl="0" algn="l">
              <a:lnSpc>
                <a:spcPct val="100000"/>
              </a:lnSpc>
              <a:spcBef>
                <a:spcPts val="0"/>
              </a:spcBef>
              <a:spcAft>
                <a:spcPts val="0"/>
              </a:spcAft>
              <a:buClr>
                <a:schemeClr val="dk1"/>
              </a:buClr>
              <a:buSzPts val="1800"/>
              <a:buFont typeface="Libre Franklin"/>
              <a:buAutoNum type="arabicPeriod"/>
            </a:pPr>
            <a:r>
              <a:rPr b="0" i="0" lang="en-US" sz="1800" u="none" cap="none" strike="noStrike">
                <a:solidFill>
                  <a:schemeClr val="dk1"/>
                </a:solidFill>
                <a:latin typeface="Arial"/>
                <a:ea typeface="Arial"/>
                <a:cs typeface="Arial"/>
                <a:sym typeface="Arial"/>
              </a:rPr>
              <a:t>View the diff</a:t>
            </a:r>
            <a:endParaRPr/>
          </a:p>
          <a:p>
            <a:pPr indent="-342900" lvl="0" marL="342900" marR="0" rtl="0" algn="l">
              <a:lnSpc>
                <a:spcPct val="100000"/>
              </a:lnSpc>
              <a:spcBef>
                <a:spcPts val="0"/>
              </a:spcBef>
              <a:spcAft>
                <a:spcPts val="0"/>
              </a:spcAft>
              <a:buClr>
                <a:schemeClr val="dk1"/>
              </a:buClr>
              <a:buSzPts val="1800"/>
              <a:buFont typeface="Libre Franklin"/>
              <a:buAutoNum type="arabicPeriod"/>
            </a:pPr>
            <a:r>
              <a:rPr b="0" i="0" lang="en-US" sz="1800" u="none" cap="none" strike="noStrike">
                <a:solidFill>
                  <a:schemeClr val="dk1"/>
                </a:solidFill>
                <a:latin typeface="Arial"/>
                <a:ea typeface="Arial"/>
                <a:cs typeface="Arial"/>
                <a:sym typeface="Arial"/>
              </a:rPr>
              <a:t>Commit</a:t>
            </a:r>
            <a:endParaRPr/>
          </a:p>
          <a:p>
            <a:pPr indent="-342900" lvl="0" marL="342900" marR="0" rtl="0" algn="l">
              <a:lnSpc>
                <a:spcPct val="100000"/>
              </a:lnSpc>
              <a:spcBef>
                <a:spcPts val="0"/>
              </a:spcBef>
              <a:spcAft>
                <a:spcPts val="0"/>
              </a:spcAft>
              <a:buClr>
                <a:schemeClr val="dk1"/>
              </a:buClr>
              <a:buSzPts val="1800"/>
              <a:buFont typeface="Libre Franklin"/>
              <a:buAutoNum type="arabicPeriod"/>
            </a:pPr>
            <a:r>
              <a:rPr lang="en-US" sz="1800">
                <a:solidFill>
                  <a:schemeClr val="dk1"/>
                </a:solidFill>
                <a:latin typeface="Arial"/>
                <a:ea typeface="Arial"/>
                <a:cs typeface="Arial"/>
                <a:sym typeface="Arial"/>
              </a:rPr>
              <a:t>Use git status</a:t>
            </a:r>
            <a:endParaRPr b="0" i="0" sz="18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Libre Franklin"/>
              <a:buAutoNum type="arabicPeriod"/>
            </a:pPr>
            <a:r>
              <a:rPr lang="en-US" sz="1800">
                <a:solidFill>
                  <a:schemeClr val="dk1"/>
                </a:solidFill>
                <a:latin typeface="Arial"/>
                <a:ea typeface="Arial"/>
                <a:cs typeface="Arial"/>
                <a:sym typeface="Arial"/>
              </a:rPr>
              <a:t>Make more changes and go through the workflow</a:t>
            </a:r>
            <a:endParaRPr/>
          </a:p>
          <a:p>
            <a:pPr indent="-342900" lvl="0" marL="342900" marR="0" rtl="0" algn="l">
              <a:lnSpc>
                <a:spcPct val="100000"/>
              </a:lnSpc>
              <a:spcBef>
                <a:spcPts val="0"/>
              </a:spcBef>
              <a:spcAft>
                <a:spcPts val="0"/>
              </a:spcAft>
              <a:buClr>
                <a:schemeClr val="dk1"/>
              </a:buClr>
              <a:buSzPts val="1800"/>
              <a:buFont typeface="Libre Franklin"/>
              <a:buAutoNum type="arabicPeriod"/>
            </a:pPr>
            <a:r>
              <a:rPr lang="en-US" sz="1800">
                <a:solidFill>
                  <a:schemeClr val="dk1"/>
                </a:solidFill>
                <a:latin typeface="Arial"/>
                <a:ea typeface="Arial"/>
                <a:cs typeface="Arial"/>
                <a:sym typeface="Arial"/>
              </a:rPr>
              <a:t>Post a screenshot of the result to </a:t>
            </a:r>
            <a:r>
              <a:rPr b="1" lang="en-US" sz="1800">
                <a:solidFill>
                  <a:schemeClr val="dk1"/>
                </a:solidFill>
                <a:latin typeface="Arial"/>
                <a:ea typeface="Arial"/>
                <a:cs typeface="Arial"/>
                <a:sym typeface="Arial"/>
              </a:rPr>
              <a:t>git log </a:t>
            </a:r>
            <a:r>
              <a:rPr lang="en-US" sz="1800">
                <a:solidFill>
                  <a:schemeClr val="dk1"/>
                </a:solidFill>
                <a:latin typeface="Arial"/>
                <a:ea typeface="Arial"/>
                <a:cs typeface="Arial"/>
                <a:sym typeface="Arial"/>
              </a:rPr>
              <a:t>to your team channel in Teams</a:t>
            </a:r>
            <a:endParaRPr/>
          </a:p>
          <a:p>
            <a:pPr indent="0" lvl="0" marL="0" marR="0" rtl="0" algn="l">
              <a:lnSpc>
                <a:spcPct val="100000"/>
              </a:lnSpc>
              <a:spcBef>
                <a:spcPts val="0"/>
              </a:spcBef>
              <a:spcAft>
                <a:spcPts val="0"/>
              </a:spcAft>
              <a:buClr>
                <a:schemeClr val="dk2"/>
              </a:buClr>
              <a:buSzPts val="1800"/>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0" i="0" lang="en-US" sz="1800" u="none" cap="none" strike="noStrike">
                <a:solidFill>
                  <a:schemeClr val="dk1"/>
                </a:solidFill>
                <a:latin typeface="Arial"/>
                <a:ea typeface="Arial"/>
                <a:cs typeface="Arial"/>
                <a:sym typeface="Arial"/>
              </a:rPr>
              <a:t>Room discussion:</a:t>
            </a:r>
            <a:endParaRPr/>
          </a:p>
          <a:p>
            <a:pPr indent="0" lvl="0" marL="0" marR="0" rtl="0" algn="l">
              <a:lnSpc>
                <a:spcPct val="100000"/>
              </a:lnSpc>
              <a:spcBef>
                <a:spcPts val="0"/>
              </a:spcBef>
              <a:spcAft>
                <a:spcPts val="0"/>
              </a:spcAft>
              <a:buClr>
                <a:schemeClr val="dk1"/>
              </a:buClr>
              <a:buSzPts val="1800"/>
              <a:buNone/>
            </a:pPr>
            <a:r>
              <a:rPr lang="en-US" sz="1800">
                <a:solidFill>
                  <a:schemeClr val="dk1"/>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What worked? </a:t>
            </a:r>
            <a:endParaRPr/>
          </a:p>
          <a:p>
            <a:pPr indent="0" lvl="0" marL="0" marR="0" rtl="0" algn="l">
              <a:lnSpc>
                <a:spcPct val="100000"/>
              </a:lnSpc>
              <a:spcBef>
                <a:spcPts val="0"/>
              </a:spcBef>
              <a:spcAft>
                <a:spcPts val="0"/>
              </a:spcAft>
              <a:buClr>
                <a:schemeClr val="dk1"/>
              </a:buClr>
              <a:buSzPts val="1800"/>
              <a:buNone/>
            </a:pPr>
            <a:r>
              <a:rPr b="0" i="0" lang="en-US" sz="1800" u="none" cap="none" strike="noStrike">
                <a:solidFill>
                  <a:schemeClr val="dk1"/>
                </a:solidFill>
                <a:latin typeface="Arial"/>
                <a:ea typeface="Arial"/>
                <a:cs typeface="Arial"/>
                <a:sym typeface="Arial"/>
              </a:rPr>
              <a:t>	Where did you get stuck?</a:t>
            </a:r>
            <a:endParaRPr/>
          </a:p>
          <a:p>
            <a:pPr indent="0" lvl="0" marL="0" marR="0" rtl="0" algn="l">
              <a:lnSpc>
                <a:spcPct val="100000"/>
              </a:lnSpc>
              <a:spcBef>
                <a:spcPts val="0"/>
              </a:spcBef>
              <a:spcAft>
                <a:spcPts val="0"/>
              </a:spcAft>
              <a:buClr>
                <a:schemeClr val="dk1"/>
              </a:buClr>
              <a:buSzPts val="1800"/>
              <a:buNone/>
            </a:pPr>
            <a:r>
              <a:rPr lang="en-US" sz="1800">
                <a:solidFill>
                  <a:schemeClr val="dk1"/>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How we can address trouble areas?</a:t>
            </a:r>
            <a:endParaRPr/>
          </a:p>
          <a:p>
            <a:pPr indent="0" lvl="0" marL="0" marR="0" rtl="0" algn="l">
              <a:lnSpc>
                <a:spcPct val="100000"/>
              </a:lnSpc>
              <a:spcBef>
                <a:spcPts val="0"/>
              </a:spcBef>
              <a:spcAft>
                <a:spcPts val="0"/>
              </a:spcAft>
              <a:buClr>
                <a:schemeClr val="dk2"/>
              </a:buClr>
              <a:buSzPts val="1800"/>
              <a:buFont typeface="Libre Franklin"/>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134da1a804d_0_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89000"/>
              </a:lnSpc>
              <a:spcBef>
                <a:spcPts val="0"/>
              </a:spcBef>
              <a:spcAft>
                <a:spcPts val="0"/>
              </a:spcAft>
              <a:buClr>
                <a:schemeClr val="dk2"/>
              </a:buClr>
              <a:buSzPct val="100000"/>
              <a:buFont typeface="Libre Franklin"/>
              <a:buNone/>
            </a:pPr>
            <a:r>
              <a:rPr lang="en-US"/>
              <a:t>Git learning module </a:t>
            </a:r>
            <a:r>
              <a:rPr lang="en-US" u="sng">
                <a:solidFill>
                  <a:schemeClr val="hlink"/>
                </a:solidFill>
                <a:hlinkClick r:id="rId3"/>
              </a:rPr>
              <a:t>https://docs.microsoft.com/en-us/learn/modules/intro-to-git/</a:t>
            </a:r>
            <a:r>
              <a:rPr lang="en-US"/>
              <a:t> </a:t>
            </a:r>
            <a:endParaRPr/>
          </a:p>
        </p:txBody>
      </p:sp>
      <p:sp>
        <p:nvSpPr>
          <p:cNvPr id="342" name="Google Shape;342;g134da1a804d_0_1"/>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257048" lvl="0" marL="384048" rtl="0" algn="l">
              <a:lnSpc>
                <a:spcPct val="94000"/>
              </a:lnSpc>
              <a:spcBef>
                <a:spcPts val="0"/>
              </a:spcBef>
              <a:spcAft>
                <a:spcPts val="0"/>
              </a:spcAft>
              <a:buClr>
                <a:schemeClr val="dk2"/>
              </a:buClr>
              <a:buSzPts val="2000"/>
              <a:buNone/>
            </a:pPr>
            <a:r>
              <a:t/>
            </a:r>
            <a:endParaRPr/>
          </a:p>
        </p:txBody>
      </p:sp>
      <p:pic>
        <p:nvPicPr>
          <p:cNvPr id="343" name="Google Shape;343;g134da1a804d_0_1"/>
          <p:cNvPicPr preferRelativeResize="0"/>
          <p:nvPr/>
        </p:nvPicPr>
        <p:blipFill rotWithShape="1">
          <a:blip r:embed="rId4">
            <a:alphaModFix/>
          </a:blip>
          <a:srcRect b="0" l="0" r="0" t="0"/>
          <a:stretch/>
        </p:blipFill>
        <p:spPr>
          <a:xfrm>
            <a:off x="1371600" y="2407406"/>
            <a:ext cx="6563531" cy="432975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B050"/>
        </a:solidFill>
      </p:bgPr>
    </p:bg>
    <p:spTree>
      <p:nvGrpSpPr>
        <p:cNvPr id="348" name="Shape 348"/>
        <p:cNvGrpSpPr/>
        <p:nvPr/>
      </p:nvGrpSpPr>
      <p:grpSpPr>
        <a:xfrm>
          <a:off x="0" y="0"/>
          <a:ext cx="0" cy="0"/>
          <a:chOff x="0" y="0"/>
          <a:chExt cx="0" cy="0"/>
        </a:xfrm>
      </p:grpSpPr>
      <p:sp>
        <p:nvSpPr>
          <p:cNvPr id="349" name="Google Shape;349;g13a7e370306_0_65"/>
          <p:cNvSpPr txBox="1"/>
          <p:nvPr>
            <p:ph type="title"/>
          </p:nvPr>
        </p:nvSpPr>
        <p:spPr>
          <a:xfrm>
            <a:off x="765025" y="1301360"/>
            <a:ext cx="9612900" cy="2852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US"/>
              <a:t>Git Best Practices</a:t>
            </a:r>
            <a:endParaRPr/>
          </a:p>
        </p:txBody>
      </p:sp>
      <p:sp>
        <p:nvSpPr>
          <p:cNvPr id="350" name="Google Shape;350;g13a7e370306_0_65"/>
          <p:cNvSpPr txBox="1"/>
          <p:nvPr>
            <p:ph idx="1" type="body"/>
          </p:nvPr>
        </p:nvSpPr>
        <p:spPr>
          <a:xfrm>
            <a:off x="765025" y="4216328"/>
            <a:ext cx="9612900" cy="1143300"/>
          </a:xfrm>
          <a:prstGeom prst="rect">
            <a:avLst/>
          </a:prstGeom>
        </p:spPr>
        <p:txBody>
          <a:bodyPr anchorCtr="0" anchor="t" bIns="45700" lIns="91425" spcFirstLastPara="1" rIns="91425" wrap="square" tIns="45700">
            <a:normAutofit/>
          </a:bodyPr>
          <a:lstStyle/>
          <a:p>
            <a:pPr indent="0" lvl="0" marL="0" rtl="0" algn="r">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13a7e370306_0_71"/>
          <p:cNvSpPr txBox="1"/>
          <p:nvPr>
            <p:ph type="title"/>
          </p:nvPr>
        </p:nvSpPr>
        <p:spPr>
          <a:xfrm>
            <a:off x="1371600" y="1524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Git best practices</a:t>
            </a:r>
            <a:endParaRPr/>
          </a:p>
        </p:txBody>
      </p:sp>
      <p:sp>
        <p:nvSpPr>
          <p:cNvPr id="356" name="Google Shape;356;g13a7e370306_0_71"/>
          <p:cNvSpPr txBox="1"/>
          <p:nvPr>
            <p:ph idx="1" type="body"/>
          </p:nvPr>
        </p:nvSpPr>
        <p:spPr>
          <a:xfrm>
            <a:off x="1371600" y="1004455"/>
            <a:ext cx="9601200" cy="4601700"/>
          </a:xfrm>
          <a:prstGeom prst="rect">
            <a:avLst/>
          </a:prstGeom>
          <a:noFill/>
          <a:ln>
            <a:noFill/>
          </a:ln>
        </p:spPr>
        <p:txBody>
          <a:bodyPr anchorCtr="0" anchor="t" bIns="45700" lIns="91425" spcFirstLastPara="1" rIns="91425" wrap="square" tIns="45700">
            <a:noAutofit/>
          </a:bodyPr>
          <a:lstStyle/>
          <a:p>
            <a:pPr indent="-384048" lvl="0" marL="384048" rtl="0" algn="l">
              <a:lnSpc>
                <a:spcPct val="94000"/>
              </a:lnSpc>
              <a:spcBef>
                <a:spcPts val="0"/>
              </a:spcBef>
              <a:spcAft>
                <a:spcPts val="0"/>
              </a:spcAft>
              <a:buClr>
                <a:schemeClr val="dk2"/>
              </a:buClr>
              <a:buSzPts val="2000"/>
              <a:buChar char="■"/>
            </a:pPr>
            <a:r>
              <a:rPr lang="en-US"/>
              <a:t>It takes practice!</a:t>
            </a:r>
            <a:endParaRPr/>
          </a:p>
          <a:p>
            <a:pPr indent="-384048" lvl="0" marL="384048" rtl="0" algn="l">
              <a:lnSpc>
                <a:spcPct val="94000"/>
              </a:lnSpc>
              <a:spcBef>
                <a:spcPts val="1200"/>
              </a:spcBef>
              <a:spcAft>
                <a:spcPts val="0"/>
              </a:spcAft>
              <a:buClr>
                <a:schemeClr val="dk2"/>
              </a:buClr>
              <a:buSzPts val="2000"/>
              <a:buChar char="■"/>
            </a:pPr>
            <a:r>
              <a:rPr lang="en-US"/>
              <a:t>Commit often</a:t>
            </a:r>
            <a:endParaRPr/>
          </a:p>
          <a:p>
            <a:pPr indent="-384048" lvl="0" marL="384048" rtl="0" algn="l">
              <a:lnSpc>
                <a:spcPct val="94000"/>
              </a:lnSpc>
              <a:spcBef>
                <a:spcPts val="1200"/>
              </a:spcBef>
              <a:spcAft>
                <a:spcPts val="0"/>
              </a:spcAft>
              <a:buClr>
                <a:schemeClr val="dk2"/>
              </a:buClr>
              <a:buSzPts val="2000"/>
              <a:buChar char="■"/>
            </a:pPr>
            <a:r>
              <a:rPr lang="en-US"/>
              <a:t>Write good commit messages</a:t>
            </a:r>
            <a:endParaRPr/>
          </a:p>
          <a:p>
            <a:pPr indent="-384048" lvl="0" marL="384048" rtl="0" algn="l">
              <a:lnSpc>
                <a:spcPct val="94000"/>
              </a:lnSpc>
              <a:spcBef>
                <a:spcPts val="1200"/>
              </a:spcBef>
              <a:spcAft>
                <a:spcPts val="0"/>
              </a:spcAft>
              <a:buClr>
                <a:schemeClr val="dk2"/>
              </a:buClr>
              <a:buSzPts val="2000"/>
              <a:buChar char="■"/>
            </a:pPr>
            <a:r>
              <a:rPr lang="en-US"/>
              <a:t>Commit only correct code</a:t>
            </a:r>
            <a:endParaRPr/>
          </a:p>
          <a:p>
            <a:pPr indent="-384048" lvl="0" marL="384048" rtl="0" algn="l">
              <a:lnSpc>
                <a:spcPct val="94000"/>
              </a:lnSpc>
              <a:spcBef>
                <a:spcPts val="1200"/>
              </a:spcBef>
              <a:spcAft>
                <a:spcPts val="0"/>
              </a:spcAft>
              <a:buClr>
                <a:schemeClr val="dk2"/>
              </a:buClr>
              <a:buSzPts val="2000"/>
              <a:buChar char="■"/>
            </a:pPr>
            <a:r>
              <a:rPr lang="en-US"/>
              <a:t>It's good to save often and keep the change set small, it'll be easier to merge</a:t>
            </a:r>
            <a:endParaRPr/>
          </a:p>
          <a:p>
            <a:pPr indent="-384048" lvl="0" marL="384048" rtl="0" algn="l">
              <a:lnSpc>
                <a:spcPct val="94000"/>
              </a:lnSpc>
              <a:spcBef>
                <a:spcPts val="1200"/>
              </a:spcBef>
              <a:spcAft>
                <a:spcPts val="0"/>
              </a:spcAft>
              <a:buClr>
                <a:schemeClr val="dk2"/>
              </a:buClr>
              <a:buSzPts val="2000"/>
              <a:buChar char="■"/>
            </a:pPr>
            <a:r>
              <a:rPr lang="en-US"/>
              <a:t>Take a minute to review your changes before checking-in - more time will be spent on debugging, diff tools make it easier to quickly glance. Your teammates will thank you when it's time for them to review your merge request.</a:t>
            </a:r>
            <a:endParaRPr/>
          </a:p>
          <a:p>
            <a:pPr indent="-384048" lvl="0" marL="384048" rtl="0" algn="l">
              <a:lnSpc>
                <a:spcPct val="94000"/>
              </a:lnSpc>
              <a:spcBef>
                <a:spcPts val="1200"/>
              </a:spcBef>
              <a:spcAft>
                <a:spcPts val="0"/>
              </a:spcAft>
              <a:buClr>
                <a:schemeClr val="dk2"/>
              </a:buClr>
              <a:buSzPts val="2000"/>
              <a:buChar char="■"/>
            </a:pPr>
            <a:r>
              <a:rPr lang="en-US"/>
              <a:t>Use .gitignore when needed (more on this later)</a:t>
            </a:r>
            <a:endParaRPr/>
          </a:p>
          <a:p>
            <a:pPr indent="-384048" lvl="0" marL="384048" rtl="0" algn="l">
              <a:lnSpc>
                <a:spcPct val="94000"/>
              </a:lnSpc>
              <a:spcBef>
                <a:spcPts val="1200"/>
              </a:spcBef>
              <a:spcAft>
                <a:spcPts val="0"/>
              </a:spcAft>
              <a:buClr>
                <a:schemeClr val="dk2"/>
              </a:buClr>
              <a:buSzPts val="2000"/>
              <a:buChar char="■"/>
            </a:pPr>
            <a:r>
              <a:rPr lang="en-US"/>
              <a:t>What's next?</a:t>
            </a:r>
            <a:endParaRPr/>
          </a:p>
          <a:p>
            <a:pPr indent="-384048" lvl="1" marL="914400" rtl="0" algn="l">
              <a:lnSpc>
                <a:spcPct val="94000"/>
              </a:lnSpc>
              <a:spcBef>
                <a:spcPts val="700"/>
              </a:spcBef>
              <a:spcAft>
                <a:spcPts val="0"/>
              </a:spcAft>
              <a:buClr>
                <a:schemeClr val="dk2"/>
              </a:buClr>
              <a:buSzPts val="2000"/>
              <a:buChar char="–"/>
            </a:pPr>
            <a:r>
              <a:rPr lang="en-US"/>
              <a:t>How does this actually help if it's just local on my computer? Remote repositories are next! This week practice the basics of source control on your local machine. Next, we'll dive into remote repositories, branching, pull requests, and merge conflicts.</a:t>
            </a:r>
            <a:endParaRPr/>
          </a:p>
          <a:p>
            <a:pPr indent="-257048" lvl="0" marL="384048" rtl="0" algn="l">
              <a:lnSpc>
                <a:spcPct val="94000"/>
              </a:lnSpc>
              <a:spcBef>
                <a:spcPts val="1200"/>
              </a:spcBef>
              <a:spcAft>
                <a:spcPts val="0"/>
              </a:spcAft>
              <a:buClr>
                <a:schemeClr val="dk2"/>
              </a:buClr>
              <a:buSzPts val="2000"/>
              <a:buNone/>
            </a:pPr>
            <a:r>
              <a:t/>
            </a:r>
            <a:endParaRPr/>
          </a:p>
          <a:p>
            <a:pPr indent="-257048" lvl="0" marL="384048" rtl="0" algn="l">
              <a:lnSpc>
                <a:spcPct val="94000"/>
              </a:lnSpc>
              <a:spcBef>
                <a:spcPts val="1200"/>
              </a:spcBef>
              <a:spcAft>
                <a:spcPts val="0"/>
              </a:spcAft>
              <a:buClr>
                <a:schemeClr val="dk2"/>
              </a:buClr>
              <a:buSzPts val="2000"/>
              <a:buNone/>
            </a:pPr>
            <a:r>
              <a:t/>
            </a:r>
            <a:endParaRPr/>
          </a:p>
          <a:p>
            <a:pPr indent="-257048" lvl="0" marL="384048" rtl="0" algn="l">
              <a:lnSpc>
                <a:spcPct val="94000"/>
              </a:lnSpc>
              <a:spcBef>
                <a:spcPts val="1200"/>
              </a:spcBef>
              <a:spcAft>
                <a:spcPts val="0"/>
              </a:spcAft>
              <a:buClr>
                <a:schemeClr val="dk2"/>
              </a:buClr>
              <a:buSzPts val="20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13a7e370306_0_81"/>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fontScale="90000"/>
          </a:bodyPr>
          <a:lstStyle/>
          <a:p>
            <a:pPr indent="0" lvl="0" marL="0" rtl="0" algn="r">
              <a:lnSpc>
                <a:spcPct val="89000"/>
              </a:lnSpc>
              <a:spcBef>
                <a:spcPts val="0"/>
              </a:spcBef>
              <a:spcAft>
                <a:spcPts val="0"/>
              </a:spcAft>
              <a:buClr>
                <a:schemeClr val="lt2"/>
              </a:buClr>
              <a:buSzPct val="100000"/>
              <a:buFont typeface="Libre Franklin"/>
              <a:buNone/>
            </a:pPr>
            <a:br>
              <a:rPr lang="en-US"/>
            </a:br>
            <a:r>
              <a:rPr lang="en-US"/>
              <a:t>PART 5 </a:t>
            </a:r>
            <a:br>
              <a:rPr lang="en-US"/>
            </a:br>
            <a:r>
              <a:rPr lang="en-US"/>
              <a:t>Downloading from GitHub</a:t>
            </a:r>
            <a:endParaRPr/>
          </a:p>
        </p:txBody>
      </p:sp>
      <p:sp>
        <p:nvSpPr>
          <p:cNvPr id="362" name="Google Shape;362;g13a7e370306_0_81"/>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rPr lang="en-US"/>
              <a:t>10 minutes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13a7e370306_0_133"/>
          <p:cNvSpPr txBox="1"/>
          <p:nvPr>
            <p:ph type="ctrTitle"/>
          </p:nvPr>
        </p:nvSpPr>
        <p:spPr>
          <a:xfrm>
            <a:off x="1915128" y="1788454"/>
            <a:ext cx="8361300" cy="2098200"/>
          </a:xfrm>
          <a:prstGeom prst="rect">
            <a:avLst/>
          </a:prstGeom>
          <a:noFill/>
          <a:ln>
            <a:noFill/>
          </a:ln>
        </p:spPr>
        <p:txBody>
          <a:bodyPr anchorCtr="0" anchor="b" bIns="45700" lIns="91425" spcFirstLastPara="1" rIns="91425" wrap="square" tIns="45700">
            <a:noAutofit/>
          </a:bodyPr>
          <a:lstStyle/>
          <a:p>
            <a:pPr indent="0" lvl="0" marL="0" rtl="0" algn="ctr">
              <a:lnSpc>
                <a:spcPct val="89000"/>
              </a:lnSpc>
              <a:spcBef>
                <a:spcPts val="0"/>
              </a:spcBef>
              <a:spcAft>
                <a:spcPts val="0"/>
              </a:spcAft>
              <a:buClr>
                <a:schemeClr val="dk2"/>
              </a:buClr>
              <a:buSzPts val="6600"/>
              <a:buFont typeface="Libre Franklin"/>
              <a:buNone/>
            </a:pPr>
            <a:r>
              <a:rPr lang="en-US" sz="6600"/>
              <a:t>IMPORTANT LINK</a:t>
            </a:r>
            <a:endParaRPr/>
          </a:p>
        </p:txBody>
      </p:sp>
      <p:sp>
        <p:nvSpPr>
          <p:cNvPr id="133" name="Google Shape;133;g13a7e370306_0_133"/>
          <p:cNvSpPr txBox="1"/>
          <p:nvPr>
            <p:ph idx="1" type="subTitle"/>
          </p:nvPr>
        </p:nvSpPr>
        <p:spPr>
          <a:xfrm>
            <a:off x="1524000" y="3602037"/>
            <a:ext cx="9144000" cy="2628300"/>
          </a:xfrm>
          <a:prstGeom prst="rect">
            <a:avLst/>
          </a:prstGeom>
          <a:noFill/>
          <a:ln>
            <a:noFill/>
          </a:ln>
        </p:spPr>
        <p:txBody>
          <a:bodyPr anchorCtr="0" anchor="t" bIns="45700" lIns="91425" spcFirstLastPara="1" rIns="91425" wrap="square" tIns="45700">
            <a:normAutofit/>
          </a:bodyPr>
          <a:lstStyle/>
          <a:p>
            <a:pPr indent="0" lvl="0" marL="0" rtl="0" algn="ctr">
              <a:lnSpc>
                <a:spcPct val="112000"/>
              </a:lnSpc>
              <a:spcBef>
                <a:spcPts val="0"/>
              </a:spcBef>
              <a:spcAft>
                <a:spcPts val="0"/>
              </a:spcAft>
              <a:buClr>
                <a:schemeClr val="dk2"/>
              </a:buClr>
              <a:buSzPts val="2300"/>
              <a:buNone/>
            </a:pPr>
            <a:r>
              <a:t/>
            </a:r>
            <a:endParaRPr u="sng">
              <a:solidFill>
                <a:schemeClr val="hlink"/>
              </a:solidFill>
              <a:hlinkClick r:id="rId3"/>
            </a:endParaRPr>
          </a:p>
          <a:p>
            <a:pPr indent="0" lvl="0" marL="0" rtl="0" algn="ctr">
              <a:lnSpc>
                <a:spcPct val="112000"/>
              </a:lnSpc>
              <a:spcBef>
                <a:spcPts val="0"/>
              </a:spcBef>
              <a:spcAft>
                <a:spcPts val="0"/>
              </a:spcAft>
              <a:buClr>
                <a:schemeClr val="dk2"/>
              </a:buClr>
              <a:buSzPts val="2300"/>
              <a:buNone/>
            </a:pPr>
            <a:r>
              <a:t/>
            </a:r>
            <a:endParaRPr/>
          </a:p>
          <a:p>
            <a:pPr indent="0" lvl="0" marL="0" rtl="0" algn="ctr">
              <a:lnSpc>
                <a:spcPct val="112000"/>
              </a:lnSpc>
              <a:spcBef>
                <a:spcPts val="0"/>
              </a:spcBef>
              <a:spcAft>
                <a:spcPts val="0"/>
              </a:spcAft>
              <a:buClr>
                <a:schemeClr val="dk2"/>
              </a:buClr>
              <a:buSzPts val="2300"/>
              <a:buNone/>
            </a:pPr>
            <a:r>
              <a:rPr lang="en-US" u="sng">
                <a:solidFill>
                  <a:schemeClr val="hlink"/>
                </a:solidFill>
                <a:hlinkClick r:id="rId4"/>
              </a:rPr>
              <a:t>https://github.com/tnt-summer-academy/Curriculum-2022/wiki</a:t>
            </a:r>
            <a:r>
              <a:rPr lang="en-US"/>
              <a:t> </a:t>
            </a:r>
            <a:endParaRPr/>
          </a:p>
          <a:p>
            <a:pPr indent="0" lvl="0" marL="0" rtl="0" algn="ctr">
              <a:lnSpc>
                <a:spcPct val="112000"/>
              </a:lnSpc>
              <a:spcBef>
                <a:spcPts val="0"/>
              </a:spcBef>
              <a:spcAft>
                <a:spcPts val="0"/>
              </a:spcAft>
              <a:buClr>
                <a:schemeClr val="dk2"/>
              </a:buClr>
              <a:buSzPts val="2300"/>
              <a:buNone/>
            </a:pPr>
            <a:r>
              <a:t/>
            </a:r>
            <a:endParaRPr/>
          </a:p>
        </p:txBody>
      </p:sp>
      <p:sp>
        <p:nvSpPr>
          <p:cNvPr id="134" name="Google Shape;134;g13a7e370306_0_133"/>
          <p:cNvSpPr txBox="1"/>
          <p:nvPr/>
        </p:nvSpPr>
        <p:spPr>
          <a:xfrm>
            <a:off x="8167607" y="6245816"/>
            <a:ext cx="3781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Libre Franklin"/>
                <a:ea typeface="Libre Franklin"/>
                <a:cs typeface="Libre Franklin"/>
                <a:sym typeface="Libre Franklin"/>
              </a:rPr>
              <a:t>Created for Microsoft / TNT 202</a:t>
            </a:r>
            <a:r>
              <a:rPr lang="en-US" sz="1800">
                <a:solidFill>
                  <a:schemeClr val="dk1"/>
                </a:solidFill>
                <a:latin typeface="Libre Franklin"/>
                <a:ea typeface="Libre Franklin"/>
                <a:cs typeface="Libre Franklin"/>
                <a:sym typeface="Libre Franklin"/>
              </a:rPr>
              <a:t>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13a7e370306_0_86"/>
          <p:cNvSpPr txBox="1"/>
          <p:nvPr>
            <p:ph type="title"/>
          </p:nvPr>
        </p:nvSpPr>
        <p:spPr>
          <a:xfrm>
            <a:off x="1371600" y="1524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Remote repositories</a:t>
            </a:r>
            <a:endParaRPr/>
          </a:p>
        </p:txBody>
      </p:sp>
      <p:sp>
        <p:nvSpPr>
          <p:cNvPr id="368" name="Google Shape;368;g13a7e370306_0_86"/>
          <p:cNvSpPr txBox="1"/>
          <p:nvPr>
            <p:ph idx="1" type="body"/>
          </p:nvPr>
        </p:nvSpPr>
        <p:spPr>
          <a:xfrm>
            <a:off x="1371600" y="1004455"/>
            <a:ext cx="9601200" cy="4601700"/>
          </a:xfrm>
          <a:prstGeom prst="rect">
            <a:avLst/>
          </a:prstGeom>
          <a:noFill/>
          <a:ln>
            <a:noFill/>
          </a:ln>
        </p:spPr>
        <p:txBody>
          <a:bodyPr anchorCtr="0" anchor="t" bIns="45700" lIns="91425" spcFirstLastPara="1" rIns="91425" wrap="square" tIns="45700">
            <a:noAutofit/>
          </a:bodyPr>
          <a:lstStyle/>
          <a:p>
            <a:pPr indent="0" lvl="0" marL="0" rtl="0" algn="l">
              <a:lnSpc>
                <a:spcPct val="94000"/>
              </a:lnSpc>
              <a:spcBef>
                <a:spcPts val="1200"/>
              </a:spcBef>
              <a:spcAft>
                <a:spcPts val="0"/>
              </a:spcAft>
              <a:buClr>
                <a:schemeClr val="dk2"/>
              </a:buClr>
              <a:buSzPts val="2000"/>
              <a:buNone/>
            </a:pPr>
            <a:r>
              <a:t/>
            </a:r>
            <a:endParaRPr/>
          </a:p>
          <a:p>
            <a:pPr indent="-257048" lvl="0" marL="384048" rtl="0" algn="l">
              <a:lnSpc>
                <a:spcPct val="94000"/>
              </a:lnSpc>
              <a:spcBef>
                <a:spcPts val="1200"/>
              </a:spcBef>
              <a:spcAft>
                <a:spcPts val="0"/>
              </a:spcAft>
              <a:buClr>
                <a:schemeClr val="dk2"/>
              </a:buClr>
              <a:buSzPts val="2000"/>
              <a:buNone/>
            </a:pPr>
            <a:r>
              <a:t/>
            </a:r>
            <a:endParaRPr/>
          </a:p>
          <a:p>
            <a:pPr indent="-257048" lvl="0" marL="384048" rtl="0" algn="l">
              <a:lnSpc>
                <a:spcPct val="94000"/>
              </a:lnSpc>
              <a:spcBef>
                <a:spcPts val="1200"/>
              </a:spcBef>
              <a:spcAft>
                <a:spcPts val="0"/>
              </a:spcAft>
              <a:buClr>
                <a:schemeClr val="dk2"/>
              </a:buClr>
              <a:buSzPts val="2000"/>
              <a:buNone/>
            </a:pPr>
            <a:r>
              <a:t/>
            </a:r>
            <a:endParaRPr/>
          </a:p>
        </p:txBody>
      </p:sp>
      <p:pic>
        <p:nvPicPr>
          <p:cNvPr id="369" name="Google Shape;369;g13a7e370306_0_86"/>
          <p:cNvPicPr preferRelativeResize="0"/>
          <p:nvPr/>
        </p:nvPicPr>
        <p:blipFill>
          <a:blip r:embed="rId3">
            <a:alphaModFix/>
          </a:blip>
          <a:stretch>
            <a:fillRect/>
          </a:stretch>
        </p:blipFill>
        <p:spPr>
          <a:xfrm>
            <a:off x="1485904" y="1060604"/>
            <a:ext cx="6148000" cy="4936100"/>
          </a:xfrm>
          <a:prstGeom prst="rect">
            <a:avLst/>
          </a:prstGeom>
          <a:noFill/>
          <a:ln>
            <a:noFill/>
          </a:ln>
        </p:spPr>
      </p:pic>
      <p:sp>
        <p:nvSpPr>
          <p:cNvPr id="370" name="Google Shape;370;g13a7e370306_0_86"/>
          <p:cNvSpPr txBox="1"/>
          <p:nvPr/>
        </p:nvSpPr>
        <p:spPr>
          <a:xfrm>
            <a:off x="1547750" y="6109575"/>
            <a:ext cx="579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latin typeface="Libre Franklin"/>
                <a:ea typeface="Libre Franklin"/>
                <a:cs typeface="Libre Franklin"/>
                <a:sym typeface="Libre Franklin"/>
                <a:hlinkClick r:id="rId4"/>
              </a:rPr>
              <a:t>https://drstearns.github.io/tutorials/git/</a:t>
            </a:r>
            <a:r>
              <a:rPr lang="en-US">
                <a:latin typeface="Libre Franklin"/>
                <a:ea typeface="Libre Franklin"/>
                <a:cs typeface="Libre Franklin"/>
                <a:sym typeface="Libre Franklin"/>
              </a:rPr>
              <a:t> </a:t>
            </a:r>
            <a:endParaRPr>
              <a:latin typeface="Libre Franklin"/>
              <a:ea typeface="Libre Franklin"/>
              <a:cs typeface="Libre Franklin"/>
              <a:sym typeface="Libre Frankli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g13a7e370306_0_105"/>
          <p:cNvSpPr txBox="1"/>
          <p:nvPr>
            <p:ph type="title"/>
          </p:nvPr>
        </p:nvSpPr>
        <p:spPr>
          <a:xfrm>
            <a:off x="1371600" y="6858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R</a:t>
            </a:r>
            <a:r>
              <a:rPr lang="en-US"/>
              <a:t>epository from GitHub</a:t>
            </a:r>
            <a:endParaRPr/>
          </a:p>
        </p:txBody>
      </p:sp>
      <p:sp>
        <p:nvSpPr>
          <p:cNvPr id="377" name="Google Shape;377;g13a7e370306_0_105"/>
          <p:cNvSpPr txBox="1"/>
          <p:nvPr>
            <p:ph idx="1" type="body"/>
          </p:nvPr>
        </p:nvSpPr>
        <p:spPr>
          <a:xfrm>
            <a:off x="1371600" y="2286000"/>
            <a:ext cx="9601200" cy="35814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We will use this practice repo </a:t>
            </a:r>
            <a:r>
              <a:rPr lang="en-US" u="sng">
                <a:solidFill>
                  <a:schemeClr val="hlink"/>
                </a:solidFill>
                <a:hlinkClick r:id="rId3"/>
              </a:rPr>
              <a:t>https://github.com/tnt-summer-academy/RepoToPracticeCloning</a:t>
            </a:r>
            <a:r>
              <a:rPr lang="en-US"/>
              <a:t> </a:t>
            </a:r>
            <a:endParaRPr/>
          </a:p>
        </p:txBody>
      </p:sp>
      <p:pic>
        <p:nvPicPr>
          <p:cNvPr id="378" name="Google Shape;378;g13a7e370306_0_105"/>
          <p:cNvPicPr preferRelativeResize="0"/>
          <p:nvPr/>
        </p:nvPicPr>
        <p:blipFill>
          <a:blip r:embed="rId4">
            <a:alphaModFix/>
          </a:blip>
          <a:stretch>
            <a:fillRect/>
          </a:stretch>
        </p:blipFill>
        <p:spPr>
          <a:xfrm>
            <a:off x="1558850" y="3244322"/>
            <a:ext cx="7171050" cy="33784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13a7e370306_0_116"/>
          <p:cNvSpPr txBox="1"/>
          <p:nvPr>
            <p:ph type="title"/>
          </p:nvPr>
        </p:nvSpPr>
        <p:spPr>
          <a:xfrm>
            <a:off x="1371600" y="1524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Create a</a:t>
            </a:r>
            <a:r>
              <a:rPr lang="en-US"/>
              <a:t> personal token to access GitHub</a:t>
            </a:r>
            <a:endParaRPr/>
          </a:p>
        </p:txBody>
      </p:sp>
      <p:sp>
        <p:nvSpPr>
          <p:cNvPr id="384" name="Google Shape;384;g13a7e370306_0_116"/>
          <p:cNvSpPr txBox="1"/>
          <p:nvPr>
            <p:ph idx="1" type="body"/>
          </p:nvPr>
        </p:nvSpPr>
        <p:spPr>
          <a:xfrm>
            <a:off x="1371600" y="1004455"/>
            <a:ext cx="9601200" cy="4601700"/>
          </a:xfrm>
          <a:prstGeom prst="rect">
            <a:avLst/>
          </a:prstGeom>
          <a:noFill/>
          <a:ln>
            <a:noFill/>
          </a:ln>
        </p:spPr>
        <p:txBody>
          <a:bodyPr anchorCtr="0" anchor="t" bIns="45700" lIns="91425" spcFirstLastPara="1" rIns="91425" wrap="square" tIns="45700">
            <a:noAutofit/>
          </a:bodyPr>
          <a:lstStyle/>
          <a:p>
            <a:pPr indent="-257048" lvl="0" marL="384048" rtl="0" algn="l">
              <a:lnSpc>
                <a:spcPct val="94000"/>
              </a:lnSpc>
              <a:spcBef>
                <a:spcPts val="1200"/>
              </a:spcBef>
              <a:spcAft>
                <a:spcPts val="0"/>
              </a:spcAft>
              <a:buClr>
                <a:schemeClr val="dk2"/>
              </a:buClr>
              <a:buSzPts val="2000"/>
              <a:buNone/>
            </a:pPr>
            <a:r>
              <a:t/>
            </a:r>
            <a:endParaRPr/>
          </a:p>
        </p:txBody>
      </p:sp>
      <p:pic>
        <p:nvPicPr>
          <p:cNvPr id="385" name="Google Shape;385;g13a7e370306_0_116"/>
          <p:cNvPicPr preferRelativeResize="0"/>
          <p:nvPr/>
        </p:nvPicPr>
        <p:blipFill>
          <a:blip r:embed="rId3">
            <a:alphaModFix/>
          </a:blip>
          <a:stretch>
            <a:fillRect/>
          </a:stretch>
        </p:blipFill>
        <p:spPr>
          <a:xfrm>
            <a:off x="1371588" y="1553175"/>
            <a:ext cx="9172575" cy="51816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g13a7e370306_0_124"/>
          <p:cNvSpPr txBox="1"/>
          <p:nvPr>
            <p:ph type="title"/>
          </p:nvPr>
        </p:nvSpPr>
        <p:spPr>
          <a:xfrm>
            <a:off x="1371600" y="6858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Clone a repository from the terminal</a:t>
            </a:r>
            <a:endParaRPr/>
          </a:p>
        </p:txBody>
      </p:sp>
      <p:sp>
        <p:nvSpPr>
          <p:cNvPr id="392" name="Google Shape;392;g13a7e370306_0_124"/>
          <p:cNvSpPr txBox="1"/>
          <p:nvPr>
            <p:ph idx="1" type="body"/>
          </p:nvPr>
        </p:nvSpPr>
        <p:spPr>
          <a:xfrm>
            <a:off x="1371600" y="2286000"/>
            <a:ext cx="9601200" cy="35814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We will use this practice repo </a:t>
            </a:r>
            <a:r>
              <a:rPr lang="en-US" u="sng">
                <a:solidFill>
                  <a:schemeClr val="hlink"/>
                </a:solidFill>
                <a:hlinkClick r:id="rId3"/>
              </a:rPr>
              <a:t>https://github.com/tnt-summer-academy/RepoToPracticeCloning</a:t>
            </a:r>
            <a:r>
              <a:rPr lang="en-US"/>
              <a:t> </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git clone </a:t>
            </a:r>
            <a:r>
              <a:rPr lang="en-US" u="sng">
                <a:solidFill>
                  <a:schemeClr val="hlink"/>
                </a:solidFill>
                <a:hlinkClick r:id="rId4"/>
              </a:rPr>
              <a:t>https://github.com/tnt-summer-academy/RepoToPracticeCloning.git</a:t>
            </a:r>
            <a:r>
              <a:rPr lang="en-US"/>
              <a:t>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13a7e370306_0_94"/>
          <p:cNvSpPr txBox="1"/>
          <p:nvPr>
            <p:ph type="title"/>
          </p:nvPr>
        </p:nvSpPr>
        <p:spPr>
          <a:xfrm>
            <a:off x="1371600" y="6858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Clone a repository from GitHub </a:t>
            </a:r>
            <a:r>
              <a:rPr lang="en-US"/>
              <a:t>using VS Code</a:t>
            </a:r>
            <a:endParaRPr/>
          </a:p>
        </p:txBody>
      </p:sp>
      <p:sp>
        <p:nvSpPr>
          <p:cNvPr id="399" name="Google Shape;399;g13a7e370306_0_94"/>
          <p:cNvSpPr txBox="1"/>
          <p:nvPr>
            <p:ph idx="1" type="body"/>
          </p:nvPr>
        </p:nvSpPr>
        <p:spPr>
          <a:xfrm>
            <a:off x="1371600" y="2286000"/>
            <a:ext cx="9601200" cy="35814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We will use this practice repo </a:t>
            </a:r>
            <a:r>
              <a:rPr lang="en-US" u="sng">
                <a:solidFill>
                  <a:schemeClr val="hlink"/>
                </a:solidFill>
                <a:hlinkClick r:id="rId3"/>
              </a:rPr>
              <a:t>https://github.com/tnt-summer-academy/RepoToPracticeCloning</a:t>
            </a:r>
            <a:r>
              <a:rPr lang="en-US"/>
              <a:t> </a:t>
            </a:r>
            <a:endParaRPr/>
          </a:p>
        </p:txBody>
      </p:sp>
      <p:pic>
        <p:nvPicPr>
          <p:cNvPr id="400" name="Google Shape;400;g13a7e370306_0_94"/>
          <p:cNvPicPr preferRelativeResize="0"/>
          <p:nvPr/>
        </p:nvPicPr>
        <p:blipFill>
          <a:blip r:embed="rId4">
            <a:alphaModFix/>
          </a:blip>
          <a:stretch>
            <a:fillRect/>
          </a:stretch>
        </p:blipFill>
        <p:spPr>
          <a:xfrm>
            <a:off x="1578325" y="3149826"/>
            <a:ext cx="4655698" cy="3491773"/>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g13a7e370306_0_76"/>
          <p:cNvSpPr txBox="1"/>
          <p:nvPr>
            <p:ph type="title"/>
          </p:nvPr>
        </p:nvSpPr>
        <p:spPr>
          <a:xfrm>
            <a:off x="1371600" y="1524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Signing into GitHub</a:t>
            </a:r>
            <a:endParaRPr/>
          </a:p>
        </p:txBody>
      </p:sp>
      <p:sp>
        <p:nvSpPr>
          <p:cNvPr id="406" name="Google Shape;406;g13a7e370306_0_76"/>
          <p:cNvSpPr txBox="1"/>
          <p:nvPr>
            <p:ph idx="1" type="body"/>
          </p:nvPr>
        </p:nvSpPr>
        <p:spPr>
          <a:xfrm>
            <a:off x="1371600" y="1004455"/>
            <a:ext cx="9601200" cy="4601700"/>
          </a:xfrm>
          <a:prstGeom prst="rect">
            <a:avLst/>
          </a:prstGeom>
          <a:noFill/>
          <a:ln>
            <a:noFill/>
          </a:ln>
        </p:spPr>
        <p:txBody>
          <a:bodyPr anchorCtr="0" anchor="t" bIns="45700" lIns="91425" spcFirstLastPara="1" rIns="91425" wrap="square" tIns="45700">
            <a:noAutofit/>
          </a:bodyPr>
          <a:lstStyle/>
          <a:p>
            <a:pPr indent="-257048" lvl="0" marL="384048" rtl="0" algn="l">
              <a:lnSpc>
                <a:spcPct val="94000"/>
              </a:lnSpc>
              <a:spcBef>
                <a:spcPts val="1200"/>
              </a:spcBef>
              <a:spcAft>
                <a:spcPts val="0"/>
              </a:spcAft>
              <a:buClr>
                <a:schemeClr val="dk2"/>
              </a:buClr>
              <a:buSzPts val="2000"/>
              <a:buNone/>
            </a:pPr>
            <a:r>
              <a:t/>
            </a:r>
            <a:endParaRPr/>
          </a:p>
        </p:txBody>
      </p:sp>
      <p:pic>
        <p:nvPicPr>
          <p:cNvPr id="407" name="Google Shape;407;g13a7e370306_0_76"/>
          <p:cNvPicPr preferRelativeResize="0"/>
          <p:nvPr/>
        </p:nvPicPr>
        <p:blipFill>
          <a:blip r:embed="rId3">
            <a:alphaModFix/>
          </a:blip>
          <a:stretch>
            <a:fillRect/>
          </a:stretch>
        </p:blipFill>
        <p:spPr>
          <a:xfrm>
            <a:off x="970000" y="1004450"/>
            <a:ext cx="3887126" cy="2995450"/>
          </a:xfrm>
          <a:prstGeom prst="rect">
            <a:avLst/>
          </a:prstGeom>
          <a:noFill/>
          <a:ln>
            <a:noFill/>
          </a:ln>
        </p:spPr>
      </p:pic>
      <p:pic>
        <p:nvPicPr>
          <p:cNvPr id="408" name="Google Shape;408;g13a7e370306_0_76"/>
          <p:cNvPicPr preferRelativeResize="0"/>
          <p:nvPr/>
        </p:nvPicPr>
        <p:blipFill>
          <a:blip r:embed="rId4">
            <a:alphaModFix/>
          </a:blip>
          <a:stretch>
            <a:fillRect/>
          </a:stretch>
        </p:blipFill>
        <p:spPr>
          <a:xfrm>
            <a:off x="5104075" y="1004449"/>
            <a:ext cx="3887125" cy="5410003"/>
          </a:xfrm>
          <a:prstGeom prst="rect">
            <a:avLst/>
          </a:prstGeom>
          <a:noFill/>
          <a:ln>
            <a:noFill/>
          </a:ln>
        </p:spPr>
      </p:pic>
      <p:pic>
        <p:nvPicPr>
          <p:cNvPr id="409" name="Google Shape;409;g13a7e370306_0_76"/>
          <p:cNvPicPr preferRelativeResize="0"/>
          <p:nvPr/>
        </p:nvPicPr>
        <p:blipFill>
          <a:blip r:embed="rId5">
            <a:alphaModFix/>
          </a:blip>
          <a:stretch>
            <a:fillRect/>
          </a:stretch>
        </p:blipFill>
        <p:spPr>
          <a:xfrm>
            <a:off x="9355275" y="1004450"/>
            <a:ext cx="2724150" cy="3276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13a7e370306_0_158"/>
          <p:cNvSpPr txBox="1"/>
          <p:nvPr>
            <p:ph type="ctrTitle"/>
          </p:nvPr>
        </p:nvSpPr>
        <p:spPr>
          <a:xfrm>
            <a:off x="1915128" y="1788454"/>
            <a:ext cx="8361300" cy="209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It is recorded!</a:t>
            </a:r>
            <a:endParaRPr/>
          </a:p>
        </p:txBody>
      </p:sp>
      <p:sp>
        <p:nvSpPr>
          <p:cNvPr id="141" name="Google Shape;141;g13a7e370306_0_158"/>
          <p:cNvSpPr txBox="1"/>
          <p:nvPr>
            <p:ph idx="1" type="subTitle"/>
          </p:nvPr>
        </p:nvSpPr>
        <p:spPr>
          <a:xfrm>
            <a:off x="2679906" y="3956279"/>
            <a:ext cx="6831600" cy="10863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46" name="Shape 146"/>
        <p:cNvGrpSpPr/>
        <p:nvPr/>
      </p:nvGrpSpPr>
      <p:grpSpPr>
        <a:xfrm>
          <a:off x="0" y="0"/>
          <a:ext cx="0" cy="0"/>
          <a:chOff x="0" y="0"/>
          <a:chExt cx="0" cy="0"/>
        </a:xfrm>
      </p:grpSpPr>
      <p:sp>
        <p:nvSpPr>
          <p:cNvPr id="147" name="Google Shape;147;g134da1a804d_0_104"/>
          <p:cNvSpPr txBox="1"/>
          <p:nvPr>
            <p:ph type="ctrTitle"/>
          </p:nvPr>
        </p:nvSpPr>
        <p:spPr>
          <a:xfrm>
            <a:off x="1915128" y="1788454"/>
            <a:ext cx="8361300" cy="2098200"/>
          </a:xfrm>
          <a:prstGeom prst="rect">
            <a:avLst/>
          </a:prstGeom>
          <a:noFill/>
          <a:ln>
            <a:noFill/>
          </a:ln>
        </p:spPr>
        <p:txBody>
          <a:bodyPr anchorCtr="0" anchor="b" bIns="45700" lIns="91425" spcFirstLastPara="1" rIns="91425" wrap="square" tIns="45700">
            <a:noAutofit/>
          </a:bodyPr>
          <a:lstStyle/>
          <a:p>
            <a:pPr indent="0" lvl="0" marL="0" rtl="0" algn="ctr">
              <a:lnSpc>
                <a:spcPct val="89000"/>
              </a:lnSpc>
              <a:spcBef>
                <a:spcPts val="0"/>
              </a:spcBef>
              <a:spcAft>
                <a:spcPts val="0"/>
              </a:spcAft>
              <a:buSzPts val="7200"/>
              <a:buNone/>
            </a:pPr>
            <a:r>
              <a:rPr lang="en-US" sz="5200"/>
              <a:t>Git / GitHub / Web Dev with React / JavaScript / Projects</a:t>
            </a:r>
            <a:endParaRPr sz="5200"/>
          </a:p>
        </p:txBody>
      </p:sp>
      <p:sp>
        <p:nvSpPr>
          <p:cNvPr id="148" name="Google Shape;148;g134da1a804d_0_104"/>
          <p:cNvSpPr txBox="1"/>
          <p:nvPr>
            <p:ph idx="1" type="subTitle"/>
          </p:nvPr>
        </p:nvSpPr>
        <p:spPr>
          <a:xfrm>
            <a:off x="2679906" y="3956279"/>
            <a:ext cx="6831600" cy="10863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ctr">
              <a:lnSpc>
                <a:spcPct val="112000"/>
              </a:lnSpc>
              <a:spcBef>
                <a:spcPts val="0"/>
              </a:spcBef>
              <a:spcAft>
                <a:spcPts val="0"/>
              </a:spcAft>
              <a:buSzPct val="100000"/>
              <a:buNone/>
            </a:pPr>
            <a:r>
              <a:t/>
            </a:r>
            <a:endParaRPr/>
          </a:p>
          <a:p>
            <a:pPr indent="0" lvl="0" marL="0" rtl="0" algn="ctr">
              <a:lnSpc>
                <a:spcPct val="112000"/>
              </a:lnSpc>
              <a:spcBef>
                <a:spcPts val="0"/>
              </a:spcBef>
              <a:spcAft>
                <a:spcPts val="0"/>
              </a:spcAft>
              <a:buSzPct val="100000"/>
              <a:buNone/>
            </a:pPr>
            <a:r>
              <a:rPr lang="en-US"/>
              <a:t>What is it?</a:t>
            </a:r>
            <a:endParaRPr/>
          </a:p>
          <a:p>
            <a:pPr indent="0" lvl="0" marL="0" rtl="0" algn="ctr">
              <a:lnSpc>
                <a:spcPct val="112000"/>
              </a:lnSpc>
              <a:spcBef>
                <a:spcPts val="0"/>
              </a:spcBef>
              <a:spcAft>
                <a:spcPts val="0"/>
              </a:spcAft>
              <a:buSzPct val="100000"/>
              <a:buNone/>
            </a:pPr>
            <a:r>
              <a:rPr lang="en-US"/>
              <a:t>When we meet?</a:t>
            </a:r>
            <a:endParaRPr/>
          </a:p>
          <a:p>
            <a:pPr indent="0" lvl="0" marL="0" rtl="0" algn="ctr">
              <a:lnSpc>
                <a:spcPct val="112000"/>
              </a:lnSpc>
              <a:spcBef>
                <a:spcPts val="0"/>
              </a:spcBef>
              <a:spcAft>
                <a:spcPts val="0"/>
              </a:spcAft>
              <a:buSzPct val="100000"/>
              <a:buNone/>
            </a:pPr>
            <a:r>
              <a:rPr lang="en-US"/>
              <a:t>How it is organized?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
          <p:cNvSpPr txBox="1"/>
          <p:nvPr>
            <p:ph type="ctrTitle"/>
          </p:nvPr>
        </p:nvSpPr>
        <p:spPr>
          <a:xfrm>
            <a:off x="1915128" y="2385187"/>
            <a:ext cx="8361300" cy="2098200"/>
          </a:xfrm>
          <a:prstGeom prst="rect">
            <a:avLst/>
          </a:prstGeom>
          <a:noFill/>
          <a:ln>
            <a:noFill/>
          </a:ln>
        </p:spPr>
        <p:txBody>
          <a:bodyPr anchorCtr="0" anchor="b" bIns="45700" lIns="91425" spcFirstLastPara="1" rIns="91425" wrap="square" tIns="45700">
            <a:noAutofit/>
          </a:bodyPr>
          <a:lstStyle/>
          <a:p>
            <a:pPr indent="0" lvl="0" marL="0" rtl="0" algn="ctr">
              <a:lnSpc>
                <a:spcPct val="89000"/>
              </a:lnSpc>
              <a:spcBef>
                <a:spcPts val="0"/>
              </a:spcBef>
              <a:spcAft>
                <a:spcPts val="0"/>
              </a:spcAft>
              <a:buClr>
                <a:schemeClr val="dk2"/>
              </a:buClr>
              <a:buSzPts val="7200"/>
              <a:buFont typeface="Libre Franklin"/>
              <a:buNone/>
            </a:pPr>
            <a:br>
              <a:rPr lang="en-US"/>
            </a:br>
            <a:br>
              <a:rPr lang="en-US"/>
            </a:br>
            <a:r>
              <a:rPr lang="en-US"/>
              <a:t>INTRO TO GIT AND LOCAL WORKFLOW</a:t>
            </a:r>
            <a:endParaRPr/>
          </a:p>
        </p:txBody>
      </p:sp>
      <p:sp>
        <p:nvSpPr>
          <p:cNvPr id="154" name="Google Shape;154;p1"/>
          <p:cNvSpPr txBox="1"/>
          <p:nvPr>
            <p:ph idx="1" type="subTitle"/>
          </p:nvPr>
        </p:nvSpPr>
        <p:spPr>
          <a:xfrm>
            <a:off x="2679906" y="4261079"/>
            <a:ext cx="6831600" cy="1086300"/>
          </a:xfrm>
          <a:prstGeom prst="rect">
            <a:avLst/>
          </a:prstGeom>
          <a:noFill/>
          <a:ln>
            <a:noFill/>
          </a:ln>
        </p:spPr>
        <p:txBody>
          <a:bodyPr anchorCtr="0" anchor="t" bIns="45700" lIns="91425" spcFirstLastPara="1" rIns="91425" wrap="square" tIns="45700">
            <a:normAutofit/>
          </a:bodyPr>
          <a:lstStyle/>
          <a:p>
            <a:pPr indent="0" lvl="0" marL="0" rtl="0" algn="ctr">
              <a:lnSpc>
                <a:spcPct val="112000"/>
              </a:lnSpc>
              <a:spcBef>
                <a:spcPts val="0"/>
              </a:spcBef>
              <a:spcAft>
                <a:spcPts val="0"/>
              </a:spcAft>
              <a:buClr>
                <a:schemeClr val="dk2"/>
              </a:buClr>
              <a:buSzPts val="2300"/>
              <a:buNone/>
            </a:pPr>
            <a:r>
              <a:t/>
            </a:r>
            <a:endParaRPr/>
          </a:p>
          <a:p>
            <a:pPr indent="0" lvl="0" marL="0" rtl="0" algn="ctr">
              <a:lnSpc>
                <a:spcPct val="112000"/>
              </a:lnSpc>
              <a:spcBef>
                <a:spcPts val="0"/>
              </a:spcBef>
              <a:spcAft>
                <a:spcPts val="0"/>
              </a:spcAft>
              <a:buClr>
                <a:schemeClr val="dk2"/>
              </a:buClr>
              <a:buSzPts val="2300"/>
              <a:buNone/>
            </a:pPr>
            <a:r>
              <a:rPr lang="en-US"/>
              <a:t>We are local!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Learning Objectives</a:t>
            </a:r>
            <a:endParaRPr/>
          </a:p>
        </p:txBody>
      </p:sp>
      <p:sp>
        <p:nvSpPr>
          <p:cNvPr id="160" name="Google Shape;160;p2"/>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000"/>
              <a:buChar char="■"/>
            </a:pPr>
            <a:r>
              <a:rPr lang="en-US"/>
              <a:t>TNTs will understand what is source control and why we need it</a:t>
            </a:r>
            <a:endParaRPr/>
          </a:p>
          <a:p>
            <a:pPr indent="-384048" lvl="0" marL="384048" rtl="0" algn="l">
              <a:lnSpc>
                <a:spcPct val="94000"/>
              </a:lnSpc>
              <a:spcBef>
                <a:spcPts val="1200"/>
              </a:spcBef>
              <a:spcAft>
                <a:spcPts val="0"/>
              </a:spcAft>
              <a:buClr>
                <a:schemeClr val="dk2"/>
              </a:buClr>
              <a:buSzPts val="2000"/>
              <a:buChar char="■"/>
            </a:pPr>
            <a:r>
              <a:rPr lang="en-US"/>
              <a:t>TNTs will learn how their previous code or doc collaboration experience maps to aspects of source control</a:t>
            </a:r>
            <a:endParaRPr/>
          </a:p>
          <a:p>
            <a:pPr indent="-384048" lvl="0" marL="384048" rtl="0" algn="l">
              <a:lnSpc>
                <a:spcPct val="94000"/>
              </a:lnSpc>
              <a:spcBef>
                <a:spcPts val="1200"/>
              </a:spcBef>
              <a:spcAft>
                <a:spcPts val="0"/>
              </a:spcAft>
              <a:buClr>
                <a:schemeClr val="dk2"/>
              </a:buClr>
              <a:buSzPts val="2000"/>
              <a:buChar char="■"/>
            </a:pPr>
            <a:r>
              <a:rPr lang="en-US"/>
              <a:t>TNTs will be able to work with a local repository using Git</a:t>
            </a:r>
            <a:endParaRPr/>
          </a:p>
          <a:p>
            <a:pPr indent="-371348" lvl="0" marL="384048" rtl="0" algn="l">
              <a:lnSpc>
                <a:spcPct val="94000"/>
              </a:lnSpc>
              <a:spcBef>
                <a:spcPts val="1200"/>
              </a:spcBef>
              <a:spcAft>
                <a:spcPts val="0"/>
              </a:spcAft>
              <a:buSzPts val="1800"/>
              <a:buChar char="■"/>
            </a:pPr>
            <a:r>
              <a:rPr lang="en-US"/>
              <a:t>TNTs will be able to work with and download a repository from GitHub</a:t>
            </a:r>
            <a:endParaRPr/>
          </a:p>
          <a:p>
            <a:pPr indent="-371348" lvl="0" marL="384048" rtl="0" algn="l">
              <a:lnSpc>
                <a:spcPct val="94000"/>
              </a:lnSpc>
              <a:spcBef>
                <a:spcPts val="1200"/>
              </a:spcBef>
              <a:spcAft>
                <a:spcPts val="0"/>
              </a:spcAft>
              <a:buSzPts val="1800"/>
              <a:buChar char="■"/>
            </a:pPr>
            <a:r>
              <a:rPr lang="en-US"/>
              <a:t>TNTs will understand that it’s normal to encounter problems while using git and start to develop strategies for dealing with problems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13a7e370306_0_2"/>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fontScale="90000"/>
          </a:bodyPr>
          <a:lstStyle/>
          <a:p>
            <a:pPr indent="0" lvl="0" marL="0" rtl="0" algn="r">
              <a:lnSpc>
                <a:spcPct val="89000"/>
              </a:lnSpc>
              <a:spcBef>
                <a:spcPts val="0"/>
              </a:spcBef>
              <a:spcAft>
                <a:spcPts val="0"/>
              </a:spcAft>
              <a:buClr>
                <a:schemeClr val="lt2"/>
              </a:buClr>
              <a:buSzPct val="100000"/>
              <a:buFont typeface="Libre Franklin"/>
              <a:buNone/>
            </a:pPr>
            <a:br>
              <a:rPr lang="en-US"/>
            </a:br>
            <a:r>
              <a:rPr lang="en-US"/>
              <a:t>PART 0 </a:t>
            </a:r>
            <a:br>
              <a:rPr lang="en-US"/>
            </a:br>
            <a:r>
              <a:rPr lang="en-US"/>
              <a:t>IS GIT INSTALLED?</a:t>
            </a:r>
            <a:endParaRPr/>
          </a:p>
        </p:txBody>
      </p:sp>
      <p:sp>
        <p:nvSpPr>
          <p:cNvPr id="166" name="Google Shape;166;g13a7e370306_0_2"/>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rPr lang="en-US"/>
              <a:t>Open a terminal and type git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2020-06-21T18:53:52Z</dcterms:created>
  <dc:creator>Scharff, Prof. Christelle</dc:creator>
</cp:coreProperties>
</file>