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embeddedFontLst>
    <p:embeddedFont>
      <p:font typeface="Libre Franklin"/>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h9/5Ui+becscb4/le0QCWsG+nu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AF51A6-542C-42B2-8E87-6BADDDFE2569}">
  <a:tblStyle styleId="{1BAF51A6-542C-42B2-8E87-6BADDDFE2569}"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DED"/>
          </a:solidFill>
        </a:fill>
      </a:tcStyle>
    </a:wholeTbl>
    <a:band1H>
      <a:tcTxStyle b="off" i="off"/>
      <a:tcStyle>
        <a:fill>
          <a:solidFill>
            <a:srgbClr val="DADAD8"/>
          </a:solidFill>
        </a:fill>
      </a:tcStyle>
    </a:band1H>
    <a:band2H>
      <a:tcTxStyle b="off" i="off"/>
    </a:band2H>
    <a:band1V>
      <a:tcTxStyle b="off" i="off"/>
      <a:tcStyle>
        <a:fill>
          <a:solidFill>
            <a:srgbClr val="DADAD8"/>
          </a:solidFill>
        </a:fill>
      </a:tcStyle>
    </a:band1V>
    <a:band2V>
      <a:tcTxStyle b="off" i="off"/>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E704BB08-3F0F-4CDC-B5CF-2ECA8F47CBB5}"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breFranklin-regular.fntdata"/><Relationship Id="rId20" Type="http://schemas.openxmlformats.org/officeDocument/2006/relationships/slide" Target="slides/slide14.xml"/><Relationship Id="rId42" Type="http://schemas.openxmlformats.org/officeDocument/2006/relationships/font" Target="fonts/LibreFranklin-italic.fntdata"/><Relationship Id="rId41" Type="http://schemas.openxmlformats.org/officeDocument/2006/relationships/font" Target="fonts/LibreFranklin-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LibreFranklin-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Separation</a:t>
            </a:r>
            <a:endParaRPr/>
          </a:p>
          <a:p>
            <a:pPr indent="0" lvl="0" marL="0" rtl="0" algn="l">
              <a:lnSpc>
                <a:spcPct val="100000"/>
              </a:lnSpc>
              <a:spcBef>
                <a:spcPts val="0"/>
              </a:spcBef>
              <a:spcAft>
                <a:spcPts val="0"/>
              </a:spcAft>
              <a:buSzPts val="1400"/>
              <a:buNone/>
            </a:pPr>
            <a:r>
              <a:t/>
            </a:r>
            <a:endParaRPr/>
          </a:p>
        </p:txBody>
      </p:sp>
      <p:sp>
        <p:nvSpPr>
          <p:cNvPr id="175" name="Google Shape;17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26caabb3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e26caabb39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https://htmlcolorcodes.com/ </a:t>
            </a:r>
            <a:endParaRPr/>
          </a:p>
          <a:p>
            <a:pPr indent="0" lvl="0" marL="0" rtl="0" algn="l">
              <a:lnSpc>
                <a:spcPct val="100000"/>
              </a:lnSpc>
              <a:spcBef>
                <a:spcPts val="0"/>
              </a:spcBef>
              <a:spcAft>
                <a:spcPts val="0"/>
              </a:spcAft>
              <a:buSzPts val="1400"/>
              <a:buNone/>
            </a:pPr>
            <a:r>
              <a:t/>
            </a:r>
            <a:endParaRPr/>
          </a:p>
        </p:txBody>
      </p:sp>
      <p:sp>
        <p:nvSpPr>
          <p:cNvPr id="198" name="Google Shape;198;ge26caabb39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https://htmlcolorcodes.com/ </a:t>
            </a:r>
            <a:endParaRPr/>
          </a:p>
          <a:p>
            <a:pPr indent="0" lvl="0" marL="0" rtl="0" algn="l">
              <a:lnSpc>
                <a:spcPct val="100000"/>
              </a:lnSpc>
              <a:spcBef>
                <a:spcPts val="0"/>
              </a:spcBef>
              <a:spcAft>
                <a:spcPts val="0"/>
              </a:spcAft>
              <a:buSzPts val="1400"/>
              <a:buNone/>
            </a:pPr>
            <a:r>
              <a:t/>
            </a:r>
            <a:endParaRPr/>
          </a:p>
        </p:txBody>
      </p:sp>
      <p:sp>
        <p:nvSpPr>
          <p:cNvPr id="223" name="Google Shape;22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7e83d83fd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7e83d83fd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37e83d83fd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26caabb39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e26caabb3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26caabb39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e26caabb39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e26caabb39_0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7e83d83fd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137e83d83fd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137e83d83fd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26caabb39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e26caabb39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26caabb39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e26caabb39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e26caabb39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26caabb39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e26caabb39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e26caabb39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26caabb39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e26caabb39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26caabb39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e26caabb39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Incorporate gestures, notifications etc. </a:t>
            </a:r>
            <a:endParaRPr/>
          </a:p>
        </p:txBody>
      </p:sp>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7e83d83fd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37e83d83f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8"/>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8"/>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8"/>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8"/>
          <p:cNvGrpSpPr/>
          <p:nvPr/>
        </p:nvGrpSpPr>
        <p:grpSpPr>
          <a:xfrm>
            <a:off x="752858" y="744469"/>
            <a:ext cx="10674117" cy="5349671"/>
            <a:chOff x="752858" y="744469"/>
            <a:chExt cx="10674117" cy="5349671"/>
          </a:xfrm>
        </p:grpSpPr>
        <p:sp>
          <p:nvSpPr>
            <p:cNvPr id="23" name="Google Shape;23;p28"/>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8"/>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3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0"/>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0"/>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4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32"/>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2"/>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32"/>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2"/>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2"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2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31"/>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31"/>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31"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33"/>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34"/>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34"/>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34"/>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3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37"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37"/>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37"/>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7"/>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3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8"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8"/>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8"/>
          <p:cNvSpPr/>
          <p:nvPr>
            <p:ph idx="2" type="pic"/>
          </p:nvPr>
        </p:nvSpPr>
        <p:spPr>
          <a:xfrm>
            <a:off x="5532120" y="0"/>
            <a:ext cx="6659880" cy="6857999"/>
          </a:xfrm>
          <a:prstGeom prst="rect">
            <a:avLst/>
          </a:prstGeom>
          <a:noFill/>
          <a:ln>
            <a:noFill/>
          </a:ln>
        </p:spPr>
      </p:sp>
      <p:sp>
        <p:nvSpPr>
          <p:cNvPr id="76" name="Google Shape;76;p38"/>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38"/>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38"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2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2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2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7"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3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96" name="Google Shape;96;p3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7" name="Google Shape;97;p3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8" name="Google Shape;98;p3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30"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nt-summer-academy/Curriculum-2022/wik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html-css-js.com/"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htmlcheatshee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w3schools.com/tryit" TargetMode="External"/><Relationship Id="rId4" Type="http://schemas.openxmlformats.org/officeDocument/2006/relationships/hyperlink" Target="https://www.w3schools.com/tryit/" TargetMode="External"/><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htmlcheatsheet.com/css"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htmlcheatsheet.com/cs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w3schools.com/tryit" TargetMode="External"/><Relationship Id="rId4" Type="http://schemas.openxmlformats.org/officeDocument/2006/relationships/hyperlink" Target="https://www.w3schools.com/tryit/" TargetMode="External"/><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w3schools.com/tryit/" TargetMode="External"/><Relationship Id="rId4" Type="http://schemas.openxmlformats.org/officeDocument/2006/relationships/hyperlink" Target="https://codepen.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gif"/><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w3schools.com/js/js_htmldom_methods.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github.com/tnt-summer-academy/Exercises/tree/main/Week_1/ENG1.0/meet-your-Instructo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tnt-summer-academy/Samples/tree/main/Week_1/meet-your-Instructors" TargetMode="External"/><Relationship Id="rId4" Type="http://schemas.openxmlformats.org/officeDocument/2006/relationships/hyperlink" Target="https://github.com/tnt-summer-academy/Exercises/tree/main/Week_1/ENG1.0/meet-your-Instructo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w3schools.com/html/html_basic.asp" TargetMode="External"/><Relationship Id="rId4" Type="http://schemas.openxmlformats.org/officeDocument/2006/relationships/hyperlink" Target="https://www.w3schools.com/css/css_intro.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w3schools.com/css/tryit.asp?filename=trycss_default" TargetMode="External"/><Relationship Id="rId4" Type="http://schemas.openxmlformats.org/officeDocument/2006/relationships/hyperlink" Target="https://www.w3schools.com/css/tryit.asp?filename=trycss_defaul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0" name="Shape 110"/>
        <p:cNvGrpSpPr/>
        <p:nvPr/>
      </p:nvGrpSpPr>
      <p:grpSpPr>
        <a:xfrm>
          <a:off x="0" y="0"/>
          <a:ext cx="0" cy="0"/>
          <a:chOff x="0" y="0"/>
          <a:chExt cx="0" cy="0"/>
        </a:xfrm>
      </p:grpSpPr>
      <p:sp>
        <p:nvSpPr>
          <p:cNvPr id="111" name="Google Shape;111;p2"/>
          <p:cNvSpPr txBox="1"/>
          <p:nvPr>
            <p:ph type="ctrTitle"/>
          </p:nvPr>
        </p:nvSpPr>
        <p:spPr>
          <a:xfrm>
            <a:off x="1915390" y="2379891"/>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br>
              <a:rPr lang="en-US"/>
            </a:br>
            <a:r>
              <a:rPr lang="en-US"/>
              <a:t>INTRO TO WEB APPS</a:t>
            </a:r>
            <a:endParaRPr/>
          </a:p>
        </p:txBody>
      </p:sp>
      <p:sp>
        <p:nvSpPr>
          <p:cNvPr id="112" name="Google Shape;112;p2"/>
          <p:cNvSpPr txBox="1"/>
          <p:nvPr>
            <p:ph idx="1" type="subTitle"/>
          </p:nvPr>
        </p:nvSpPr>
        <p:spPr>
          <a:xfrm>
            <a:off x="2626656" y="4675379"/>
            <a:ext cx="6831600" cy="108630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Clr>
                <a:schemeClr val="dk2"/>
              </a:buClr>
              <a:buSzPts val="2300"/>
              <a:buFont typeface="Arial"/>
              <a:buNone/>
            </a:pPr>
            <a:r>
              <a:rPr lang="en-US" u="sng">
                <a:solidFill>
                  <a:schemeClr val="accent5"/>
                </a:solidFill>
                <a:hlinkClick r:id="rId3">
                  <a:extLst>
                    <a:ext uri="{A12FA001-AC4F-418D-AE19-62706E023703}">
                      <ahyp:hlinkClr val="tx"/>
                    </a:ext>
                  </a:extLst>
                </a:hlinkClick>
              </a:rPr>
              <a:t>https://github.com/tnt-summer-academy/Curriculum-2022/wiki</a:t>
            </a:r>
            <a:r>
              <a:rPr lang="en-US"/>
              <a:t> </a:t>
            </a:r>
            <a:endParaRPr/>
          </a:p>
          <a:p>
            <a:pPr indent="0" lvl="0" marL="0" rtl="0" algn="ctr">
              <a:lnSpc>
                <a:spcPct val="112000"/>
              </a:lnSpc>
              <a:spcBef>
                <a:spcPts val="0"/>
              </a:spcBef>
              <a:spcAft>
                <a:spcPts val="0"/>
              </a:spcAft>
              <a:buClr>
                <a:schemeClr val="dk2"/>
              </a:buClr>
              <a:buSzPts val="2300"/>
              <a:buNone/>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1371600" y="31384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technologies are we focusing on?</a:t>
            </a:r>
            <a:endParaRPr/>
          </a:p>
        </p:txBody>
      </p:sp>
      <p:graphicFrame>
        <p:nvGraphicFramePr>
          <p:cNvPr id="171" name="Google Shape;171;p11"/>
          <p:cNvGraphicFramePr/>
          <p:nvPr/>
        </p:nvGraphicFramePr>
        <p:xfrm>
          <a:off x="1371600" y="1917811"/>
          <a:ext cx="3000000" cy="3000000"/>
        </p:xfrm>
        <a:graphic>
          <a:graphicData uri="http://schemas.openxmlformats.org/drawingml/2006/table">
            <a:tbl>
              <a:tblPr bandRow="1" firstRow="1">
                <a:noFill/>
                <a:tableStyleId>{1BAF51A6-542C-42B2-8E87-6BADDDFE2569}</a:tableStyleId>
              </a:tblPr>
              <a:tblGrid>
                <a:gridCol w="4800600"/>
                <a:gridCol w="4800600"/>
              </a:tblGrid>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Technology / Tooling</a:t>
                      </a:r>
                      <a:endParaRPr sz="1400" u="none" cap="none" strike="noStrike"/>
                    </a:p>
                  </a:txBody>
                  <a:tcPr marT="41850" marB="41850" marR="76400" marL="76400" anchor="ct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Solution</a:t>
                      </a:r>
                      <a:endParaRPr sz="1400" u="none" cap="none" strike="noStrike"/>
                    </a:p>
                  </a:txBody>
                  <a:tcPr marT="41850" marB="41850" marR="76400" marL="76400" anchor="ctr"/>
                </a:tc>
              </a:tr>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Markup / Styling / Programming Languages</a:t>
                      </a:r>
                      <a:endParaRPr sz="1400" u="none" cap="none" strike="noStrike"/>
                    </a:p>
                  </a:txBody>
                  <a:tcPr marT="41850" marB="41850" marR="76400" marL="76400" anchor="ct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HTML, CSS, JavaScript</a:t>
                      </a:r>
                      <a:endParaRPr sz="2000" u="none" cap="none" strike="noStrike"/>
                    </a:p>
                  </a:txBody>
                  <a:tcPr marT="41850" marB="41850" marR="76400" marL="76400" anchor="ctr"/>
                </a:tc>
              </a:tr>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Web framework</a:t>
                      </a:r>
                      <a:endParaRPr sz="1400" u="none" cap="none" strike="noStrike"/>
                    </a:p>
                  </a:txBody>
                  <a:tcPr marT="41850" marB="41850" marR="76400" marL="76400" anchor="ctr">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React</a:t>
                      </a:r>
                      <a:endParaRPr sz="1400" u="none" cap="none" strike="noStrike"/>
                    </a:p>
                  </a:txBody>
                  <a:tcPr marT="41850" marB="41850" marR="76400" marL="76400" anchor="ctr">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Project setup</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React create app tool</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Server environment</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Node.js, npm</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Source control</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Git, GitHub</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Source control tools</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Command line, VS Code</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Testing infrastructure</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Jest</a:t>
                      </a:r>
                      <a:endParaRPr sz="2000" u="none" cap="none" strike="noStrike"/>
                    </a:p>
                  </a:txBody>
                  <a:tcPr marT="41850" marB="41850" marR="76400" marL="76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Component library</a:t>
                      </a:r>
                      <a:endParaRPr sz="1400" u="none" cap="none" strike="noStrike"/>
                    </a:p>
                  </a:txBody>
                  <a:tcPr marT="41850" marB="41850" marR="76400" marL="76400" anchor="ctr">
                    <a:lnT cap="flat" cmpd="sng" w="381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Bootstrap</a:t>
                      </a:r>
                      <a:endParaRPr sz="1400" u="none" cap="none" strike="noStrike"/>
                    </a:p>
                  </a:txBody>
                  <a:tcPr marT="41850" marB="41850" marR="76400" marL="76400" anchor="ctr">
                    <a:lnT cap="flat" cmpd="sng" w="38100">
                      <a:solidFill>
                        <a:schemeClr val="lt1"/>
                      </a:solidFill>
                      <a:prstDash val="solid"/>
                      <a:round/>
                      <a:headEnd len="sm" w="sm" type="none"/>
                      <a:tailEnd len="sm" w="sm" type="none"/>
                    </a:lnT>
                  </a:tcPr>
                </a:tc>
              </a:tr>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Databases</a:t>
                      </a:r>
                      <a:endParaRPr sz="1400" u="none" cap="none" strike="noStrike"/>
                    </a:p>
                  </a:txBody>
                  <a:tcPr marT="41850" marB="41850" marR="76400" marL="76400" anchor="ct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Firebase</a:t>
                      </a:r>
                      <a:endParaRPr sz="1400" u="none" cap="none" strike="noStrike"/>
                    </a:p>
                  </a:txBody>
                  <a:tcPr marT="41850" marB="41850" marR="76400" marL="7640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HTML, CSS and JavaScript</a:t>
            </a:r>
            <a:endParaRPr/>
          </a:p>
        </p:txBody>
      </p:sp>
      <p:sp>
        <p:nvSpPr>
          <p:cNvPr id="178" name="Google Shape;178;p1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How are they working together?</a:t>
            </a:r>
            <a:endParaRPr/>
          </a:p>
          <a:p>
            <a:pPr indent="-384048" lvl="0" marL="384048" rtl="0" algn="l">
              <a:lnSpc>
                <a:spcPct val="94000"/>
              </a:lnSpc>
              <a:spcBef>
                <a:spcPts val="1200"/>
              </a:spcBef>
              <a:spcAft>
                <a:spcPts val="0"/>
              </a:spcAft>
              <a:buClr>
                <a:schemeClr val="dk2"/>
              </a:buClr>
              <a:buSzPts val="2000"/>
              <a:buChar char="■"/>
            </a:pPr>
            <a:r>
              <a:rPr lang="en-US"/>
              <a:t>Hyper Text Markup Language (HTML) - the language for building webpages</a:t>
            </a:r>
            <a:endParaRPr/>
          </a:p>
          <a:p>
            <a:pPr indent="-384048" lvl="0" marL="384048" rtl="0" algn="l">
              <a:lnSpc>
                <a:spcPct val="94000"/>
              </a:lnSpc>
              <a:spcBef>
                <a:spcPts val="1200"/>
              </a:spcBef>
              <a:spcAft>
                <a:spcPts val="0"/>
              </a:spcAft>
              <a:buClr>
                <a:schemeClr val="dk2"/>
              </a:buClr>
              <a:buSzPts val="2000"/>
              <a:buChar char="■"/>
            </a:pPr>
            <a:r>
              <a:rPr lang="en-US"/>
              <a:t>Cascading Style Sheets (CSS) - the language for styling webpages</a:t>
            </a:r>
            <a:endParaRPr/>
          </a:p>
          <a:p>
            <a:pPr indent="-384048" lvl="0" marL="384048" rtl="0" algn="l">
              <a:lnSpc>
                <a:spcPct val="94000"/>
              </a:lnSpc>
              <a:spcBef>
                <a:spcPts val="1200"/>
              </a:spcBef>
              <a:spcAft>
                <a:spcPts val="0"/>
              </a:spcAft>
              <a:buClr>
                <a:schemeClr val="dk2"/>
              </a:buClr>
              <a:buSzPts val="2000"/>
              <a:buChar char="■"/>
            </a:pPr>
            <a:r>
              <a:rPr lang="en-US"/>
              <a:t>JavaScript (JS) - the language for programming web pages</a:t>
            </a:r>
            <a:endParaRPr/>
          </a:p>
          <a:p>
            <a:pPr indent="0" lvl="0" marL="0" rtl="0" algn="l">
              <a:lnSpc>
                <a:spcPct val="94000"/>
              </a:lnSpc>
              <a:spcBef>
                <a:spcPts val="12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u="sng">
                <a:solidFill>
                  <a:schemeClr val="hlink"/>
                </a:solidFill>
                <a:hlinkClick r:id="rId3"/>
              </a:rPr>
              <a:t>https://html-css-js.com</a:t>
            </a:r>
            <a:r>
              <a:rPr lang="en-US"/>
              <a:t> </a:t>
            </a:r>
            <a:endParaRPr/>
          </a:p>
        </p:txBody>
      </p:sp>
      <p:sp>
        <p:nvSpPr>
          <p:cNvPr id="184" name="Google Shape;184;p1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l">
              <a:lnSpc>
                <a:spcPct val="94000"/>
              </a:lnSpc>
              <a:spcBef>
                <a:spcPts val="0"/>
              </a:spcBef>
              <a:spcAft>
                <a:spcPts val="0"/>
              </a:spcAft>
              <a:buClr>
                <a:schemeClr val="dk2"/>
              </a:buClr>
              <a:buSzPts val="2000"/>
              <a:buNone/>
            </a:pPr>
            <a:r>
              <a:t/>
            </a:r>
            <a:endParaRPr/>
          </a:p>
        </p:txBody>
      </p:sp>
      <p:pic>
        <p:nvPicPr>
          <p:cNvPr id="185" name="Google Shape;185;p13"/>
          <p:cNvPicPr preferRelativeResize="0"/>
          <p:nvPr/>
        </p:nvPicPr>
        <p:blipFill rotWithShape="1">
          <a:blip r:embed="rId4">
            <a:alphaModFix/>
          </a:blip>
          <a:srcRect b="0" l="0" r="0" t="0"/>
          <a:stretch/>
        </p:blipFill>
        <p:spPr>
          <a:xfrm>
            <a:off x="1371600" y="1723418"/>
            <a:ext cx="10563225" cy="47065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1386195" y="24765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HTML 	</a:t>
            </a:r>
            <a:r>
              <a:rPr lang="en-US" u="sng">
                <a:solidFill>
                  <a:schemeClr val="hlink"/>
                </a:solidFill>
                <a:hlinkClick r:id="rId3"/>
              </a:rPr>
              <a:t>https://htmlcheatsheet.com</a:t>
            </a:r>
            <a:r>
              <a:rPr lang="en-US"/>
              <a:t> </a:t>
            </a:r>
            <a:endParaRPr/>
          </a:p>
        </p:txBody>
      </p:sp>
      <p:sp>
        <p:nvSpPr>
          <p:cNvPr id="191" name="Google Shape;191;p14"/>
          <p:cNvSpPr txBox="1"/>
          <p:nvPr>
            <p:ph idx="1" type="body"/>
          </p:nvPr>
        </p:nvSpPr>
        <p:spPr>
          <a:xfrm>
            <a:off x="1295400" y="1453634"/>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HTML = Hyper Text Markup Language</a:t>
            </a:r>
            <a:endParaRPr/>
          </a:p>
          <a:p>
            <a:pPr indent="-384048" lvl="0" marL="384048" rtl="0" algn="l">
              <a:lnSpc>
                <a:spcPct val="94000"/>
              </a:lnSpc>
              <a:spcBef>
                <a:spcPts val="1200"/>
              </a:spcBef>
              <a:spcAft>
                <a:spcPts val="0"/>
              </a:spcAft>
              <a:buClr>
                <a:schemeClr val="dk2"/>
              </a:buClr>
              <a:buSzPts val="2000"/>
              <a:buChar char="■"/>
            </a:pPr>
            <a:r>
              <a:rPr lang="en-US"/>
              <a:t>Language based on tags and rendered by a browser</a:t>
            </a:r>
            <a:endParaRPr/>
          </a:p>
          <a:p>
            <a:pPr indent="-384048" lvl="0" marL="384048" rtl="0" algn="l">
              <a:lnSpc>
                <a:spcPct val="94000"/>
              </a:lnSpc>
              <a:spcBef>
                <a:spcPts val="1200"/>
              </a:spcBef>
              <a:spcAft>
                <a:spcPts val="0"/>
              </a:spcAft>
              <a:buClr>
                <a:schemeClr val="dk2"/>
              </a:buClr>
              <a:buSzPts val="2000"/>
              <a:buChar char="■"/>
            </a:pPr>
            <a:r>
              <a:rPr lang="en-US"/>
              <a:t>Files with html extension</a:t>
            </a:r>
            <a:endParaRPr/>
          </a:p>
          <a:p>
            <a:pPr indent="-384048" lvl="0" marL="384048" rtl="0" algn="l">
              <a:lnSpc>
                <a:spcPct val="94000"/>
              </a:lnSpc>
              <a:spcBef>
                <a:spcPts val="1200"/>
              </a:spcBef>
              <a:spcAft>
                <a:spcPts val="0"/>
              </a:spcAft>
              <a:buClr>
                <a:schemeClr val="dk2"/>
              </a:buClr>
              <a:buSzPts val="2000"/>
              <a:buChar char="■"/>
            </a:pPr>
            <a:r>
              <a:rPr b="1" lang="en-US"/>
              <a:t>index.html </a:t>
            </a:r>
            <a:r>
              <a:rPr lang="en-US"/>
              <a:t>is the entry file in a web site</a:t>
            </a:r>
            <a:endParaRPr/>
          </a:p>
          <a:p>
            <a:pPr indent="-384048" lvl="0" marL="384048" rtl="0" algn="l">
              <a:lnSpc>
                <a:spcPct val="94000"/>
              </a:lnSpc>
              <a:spcBef>
                <a:spcPts val="1200"/>
              </a:spcBef>
              <a:spcAft>
                <a:spcPts val="0"/>
              </a:spcAft>
              <a:buClr>
                <a:schemeClr val="dk2"/>
              </a:buClr>
              <a:buSzPts val="2000"/>
              <a:buChar char="■"/>
            </a:pPr>
            <a:r>
              <a:rPr lang="en-US"/>
              <a:t>Skeleton of an HTML page</a:t>
            </a:r>
            <a:endParaRPr/>
          </a:p>
          <a:p>
            <a:pPr indent="0" lvl="0" marL="0" rtl="0" algn="l">
              <a:lnSpc>
                <a:spcPct val="94000"/>
              </a:lnSpc>
              <a:spcBef>
                <a:spcPts val="1200"/>
              </a:spcBef>
              <a:spcAft>
                <a:spcPts val="0"/>
              </a:spcAft>
              <a:buClr>
                <a:schemeClr val="dk2"/>
              </a:buClr>
              <a:buSzPts val="2000"/>
              <a:buNone/>
            </a:pPr>
            <a:r>
              <a:t/>
            </a:r>
            <a:endParaRPr sz="2000"/>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&lt;html&gt;</a:t>
            </a:r>
            <a:endParaRPr/>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  &lt;head&gt;</a:t>
            </a:r>
            <a:endParaRPr/>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    &lt;title&gt;</a:t>
            </a:r>
            <a:endParaRPr/>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    …</a:t>
            </a:r>
            <a:endParaRPr/>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    &lt;/title&gt;</a:t>
            </a:r>
            <a:endParaRPr/>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  &lt;/head&gt;</a:t>
            </a:r>
            <a:endParaRPr/>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  &lt;body&gt;</a:t>
            </a:r>
            <a:endParaRPr/>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  …</a:t>
            </a:r>
            <a:endParaRPr/>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  &lt;/body&gt;</a:t>
            </a:r>
            <a:endParaRPr/>
          </a:p>
          <a:p>
            <a:pPr indent="0" lvl="0" marL="0" rtl="0" algn="l">
              <a:lnSpc>
                <a:spcPct val="94000"/>
              </a:lnSpc>
              <a:spcBef>
                <a:spcPts val="200"/>
              </a:spcBef>
              <a:spcAft>
                <a:spcPts val="0"/>
              </a:spcAft>
              <a:buClr>
                <a:schemeClr val="dk2"/>
              </a:buClr>
              <a:buSzPts val="1800"/>
              <a:buNone/>
            </a:pPr>
            <a:r>
              <a:rPr lang="en-US" sz="1800">
                <a:latin typeface="Courier New"/>
                <a:ea typeface="Courier New"/>
                <a:cs typeface="Courier New"/>
                <a:sym typeface="Courier New"/>
              </a:rPr>
              <a:t>&lt;/html&gt;</a:t>
            </a:r>
            <a:endParaRPr/>
          </a:p>
          <a:p>
            <a:pPr indent="0" lvl="0" marL="0" rtl="0" algn="l">
              <a:lnSpc>
                <a:spcPct val="94000"/>
              </a:lnSpc>
              <a:spcBef>
                <a:spcPts val="1200"/>
              </a:spcBef>
              <a:spcAft>
                <a:spcPts val="0"/>
              </a:spcAft>
              <a:buClr>
                <a:schemeClr val="dk2"/>
              </a:buClr>
              <a:buSzPts val="1400"/>
              <a:buNone/>
            </a:pPr>
            <a:br>
              <a:rPr lang="en-US" sz="1400"/>
            </a:br>
            <a:endParaRPr sz="1400"/>
          </a:p>
        </p:txBody>
      </p:sp>
      <p:sp>
        <p:nvSpPr>
          <p:cNvPr id="192" name="Google Shape;192;p14"/>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4139431" y="4138204"/>
            <a:ext cx="2103120" cy="197249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Libre Franklin"/>
                <a:ea typeface="Libre Franklin"/>
                <a:cs typeface="Libre Franklin"/>
                <a:sym typeface="Libre Franklin"/>
              </a:rPr>
              <a:t>Open tag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Libre Franklin"/>
                <a:ea typeface="Libre Franklin"/>
                <a:cs typeface="Libre Franklin"/>
                <a:sym typeface="Libre Franklin"/>
              </a:rPr>
              <a:t>Close tag</a:t>
            </a:r>
            <a:endParaRPr b="0" i="0" sz="1400" u="none" cap="none" strike="noStrike">
              <a:solidFill>
                <a:srgbClr val="000000"/>
              </a:solidFill>
              <a:latin typeface="Arial"/>
              <a:ea typeface="Arial"/>
              <a:cs typeface="Arial"/>
              <a:sym typeface="Arial"/>
            </a:endParaRPr>
          </a:p>
        </p:txBody>
      </p:sp>
      <p:sp>
        <p:nvSpPr>
          <p:cNvPr id="194" name="Google Shape;194;p14"/>
          <p:cNvSpPr txBox="1"/>
          <p:nvPr/>
        </p:nvSpPr>
        <p:spPr>
          <a:xfrm>
            <a:off x="7826423" y="1466872"/>
            <a:ext cx="4572000"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Libre Franklin"/>
                <a:ea typeface="Libre Franklin"/>
                <a:cs typeface="Libre Franklin"/>
                <a:sym typeface="Libre Franklin"/>
              </a:rPr>
              <a:t>Tags</a:t>
            </a:r>
            <a:endParaRPr b="0" i="0" sz="20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2000"/>
              <a:buFont typeface="Arial"/>
              <a:buNone/>
            </a:pPr>
            <a:br>
              <a:rPr b="0" i="0" lang="en-US" sz="2000" u="none" cap="none" strike="noStrike">
                <a:solidFill>
                  <a:schemeClr val="dk1"/>
                </a:solidFill>
                <a:latin typeface="Libre Franklin"/>
                <a:ea typeface="Libre Franklin"/>
                <a:cs typeface="Libre Franklin"/>
                <a:sym typeface="Libre Franklin"/>
              </a:rPr>
            </a:br>
            <a:r>
              <a:rPr b="0" i="0" lang="en-US" sz="2000" u="none" cap="none" strike="noStrike">
                <a:solidFill>
                  <a:schemeClr val="dk1"/>
                </a:solidFill>
                <a:latin typeface="Libre Franklin"/>
                <a:ea typeface="Libre Franklin"/>
                <a:cs typeface="Libre Franklin"/>
                <a:sym typeface="Libre Franklin"/>
              </a:rPr>
              <a:t>&lt;p&gt; … &lt;/p&gt; - paragraph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&lt;em&gt; … &lt;/em&gt; - italic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&lt;b&gt; … &lt;/b&gt; - bold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&lt;h1&gt; … &lt;/h1&gt; - level of title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(from 1 to 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&lt;img src = …&gt; - 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&lt;a href = &gt; … &lt;/a&gt; - link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&lt;br /&gt; - blank line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&lt;ul&gt; -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  &lt;li&gt; … &lt;/li&gt;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  &lt;li&gt; … &lt;/li&gt;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&lt;/ul&gt;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Libre Franklin"/>
                <a:ea typeface="Libre Franklin"/>
                <a:cs typeface="Libre Franklin"/>
                <a:sym typeface="Libre Franklin"/>
              </a:rPr>
              <a:t>&lt;div&gt; … &lt;/div&gt;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e26caabb39_0_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If you need practice </a:t>
            </a:r>
            <a:r>
              <a:rPr lang="en-US" u="sng">
                <a:solidFill>
                  <a:schemeClr val="hlink"/>
                </a:solidFill>
                <a:hlinkClick r:id="rId3"/>
              </a:rPr>
              <a:t>https://www.w3schools.com/tryit</a:t>
            </a:r>
            <a:r>
              <a:rPr lang="en-US"/>
              <a:t> </a:t>
            </a:r>
            <a:endParaRPr/>
          </a:p>
        </p:txBody>
      </p:sp>
      <p:sp>
        <p:nvSpPr>
          <p:cNvPr id="201" name="Google Shape;201;ge26caabb39_0_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u="sng">
                <a:solidFill>
                  <a:schemeClr val="hlink"/>
                </a:solidFill>
                <a:hlinkClick r:id="rId4"/>
              </a:rPr>
              <a:t>https://www.w3schools.com/tryit/</a:t>
            </a:r>
            <a:r>
              <a:rPr lang="en-US"/>
              <a:t> </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202" name="Google Shape;202;ge26caabb39_0_8"/>
          <p:cNvPicPr preferRelativeResize="0"/>
          <p:nvPr/>
        </p:nvPicPr>
        <p:blipFill rotWithShape="1">
          <a:blip r:embed="rId5">
            <a:alphaModFix/>
          </a:blip>
          <a:srcRect b="0" l="0" r="0" t="0"/>
          <a:stretch/>
        </p:blipFill>
        <p:spPr>
          <a:xfrm>
            <a:off x="1371600" y="2168344"/>
            <a:ext cx="8305799" cy="43951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1371600" y="17977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CSS </a:t>
            </a:r>
            <a:r>
              <a:rPr lang="en-US" u="sng">
                <a:solidFill>
                  <a:schemeClr val="hlink"/>
                </a:solidFill>
                <a:hlinkClick r:id="rId3"/>
              </a:rPr>
              <a:t>https://htmlcheatsheet.com/css</a:t>
            </a:r>
            <a:r>
              <a:rPr lang="en-US"/>
              <a:t> </a:t>
            </a:r>
            <a:endParaRPr/>
          </a:p>
        </p:txBody>
      </p:sp>
      <p:sp>
        <p:nvSpPr>
          <p:cNvPr id="208" name="Google Shape;208;p15"/>
          <p:cNvSpPr txBox="1"/>
          <p:nvPr>
            <p:ph idx="1" type="body"/>
          </p:nvPr>
        </p:nvSpPr>
        <p:spPr>
          <a:xfrm>
            <a:off x="1480088" y="1869094"/>
            <a:ext cx="9601200" cy="4826173"/>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1800"/>
              <a:buChar char="■"/>
            </a:pPr>
            <a:r>
              <a:rPr lang="en-US" sz="1800"/>
              <a:t>CSS = Cascading Style Sheets</a:t>
            </a:r>
            <a:endParaRPr/>
          </a:p>
          <a:p>
            <a:pPr indent="-384048" lvl="0" marL="384048" rtl="0" algn="l">
              <a:lnSpc>
                <a:spcPct val="94000"/>
              </a:lnSpc>
              <a:spcBef>
                <a:spcPts val="1200"/>
              </a:spcBef>
              <a:spcAft>
                <a:spcPts val="0"/>
              </a:spcAft>
              <a:buClr>
                <a:schemeClr val="dk2"/>
              </a:buClr>
              <a:buSzPts val="1800"/>
              <a:buChar char="■"/>
            </a:pPr>
            <a:r>
              <a:rPr lang="en-US" sz="1800"/>
              <a:t>For the visual presentation of an HTML document (text color, size, style, layout, gradients, opacity etc)</a:t>
            </a:r>
            <a:endParaRPr/>
          </a:p>
          <a:p>
            <a:pPr indent="-384048" lvl="0" marL="384048" rtl="0" algn="l">
              <a:lnSpc>
                <a:spcPct val="94000"/>
              </a:lnSpc>
              <a:spcBef>
                <a:spcPts val="1200"/>
              </a:spcBef>
              <a:spcAft>
                <a:spcPts val="0"/>
              </a:spcAft>
              <a:buClr>
                <a:schemeClr val="dk2"/>
              </a:buClr>
              <a:buSzPts val="1800"/>
              <a:buChar char="■"/>
            </a:pPr>
            <a:r>
              <a:rPr lang="en-US" sz="1800"/>
              <a:t>Files with css extension</a:t>
            </a:r>
            <a:endParaRPr/>
          </a:p>
          <a:p>
            <a:pPr indent="-384048" lvl="0" marL="384048" rtl="0" algn="l">
              <a:lnSpc>
                <a:spcPct val="94000"/>
              </a:lnSpc>
              <a:spcBef>
                <a:spcPts val="1200"/>
              </a:spcBef>
              <a:spcAft>
                <a:spcPts val="0"/>
              </a:spcAft>
              <a:buClr>
                <a:schemeClr val="dk2"/>
              </a:buClr>
              <a:buSzPts val="1800"/>
              <a:buChar char="■"/>
            </a:pPr>
            <a:r>
              <a:rPr lang="en-US" sz="1800"/>
              <a:t>Integrate CSS:</a:t>
            </a:r>
            <a:endParaRPr/>
          </a:p>
          <a:p>
            <a:pPr indent="-384048" lvl="1" marL="914400" rtl="0" algn="l">
              <a:lnSpc>
                <a:spcPct val="94000"/>
              </a:lnSpc>
              <a:spcBef>
                <a:spcPts val="700"/>
              </a:spcBef>
              <a:spcAft>
                <a:spcPts val="0"/>
              </a:spcAft>
              <a:buClr>
                <a:schemeClr val="dk2"/>
              </a:buClr>
              <a:buSzPts val="1800"/>
              <a:buChar char="–"/>
            </a:pPr>
            <a:r>
              <a:rPr i="0" lang="en-US" sz="1800"/>
              <a:t>Inline</a:t>
            </a:r>
            <a:endParaRPr/>
          </a:p>
          <a:p>
            <a:pPr indent="-384048" lvl="1" marL="914400" rtl="0" algn="l">
              <a:lnSpc>
                <a:spcPct val="94000"/>
              </a:lnSpc>
              <a:spcBef>
                <a:spcPts val="700"/>
              </a:spcBef>
              <a:spcAft>
                <a:spcPts val="0"/>
              </a:spcAft>
              <a:buClr>
                <a:schemeClr val="dk2"/>
              </a:buClr>
              <a:buSzPts val="1800"/>
              <a:buChar char="–"/>
            </a:pPr>
            <a:r>
              <a:rPr i="0" lang="en-US" sz="1800">
                <a:latin typeface="Courier New"/>
                <a:ea typeface="Courier New"/>
                <a:cs typeface="Courier New"/>
                <a:sym typeface="Courier New"/>
              </a:rPr>
              <a:t>&lt;style type="text/css"&gt;</a:t>
            </a:r>
            <a:br>
              <a:rPr i="0" lang="en-US" sz="1800">
                <a:latin typeface="Courier New"/>
                <a:ea typeface="Courier New"/>
                <a:cs typeface="Courier New"/>
                <a:sym typeface="Courier New"/>
              </a:rPr>
            </a:br>
            <a:r>
              <a:rPr i="0" lang="en-US" sz="1800">
                <a:latin typeface="Courier New"/>
                <a:ea typeface="Courier New"/>
                <a:cs typeface="Courier New"/>
                <a:sym typeface="Courier New"/>
              </a:rPr>
              <a:t>    body {color:red;}</a:t>
            </a:r>
            <a:br>
              <a:rPr i="0" lang="en-US" sz="1800">
                <a:latin typeface="Courier New"/>
                <a:ea typeface="Courier New"/>
                <a:cs typeface="Courier New"/>
                <a:sym typeface="Courier New"/>
              </a:rPr>
            </a:br>
            <a:r>
              <a:rPr i="0" lang="en-US" sz="1800">
                <a:latin typeface="Courier New"/>
                <a:ea typeface="Courier New"/>
                <a:cs typeface="Courier New"/>
                <a:sym typeface="Courier New"/>
              </a:rPr>
              <a:t>&lt;/style&gt;</a:t>
            </a:r>
            <a:endParaRPr/>
          </a:p>
          <a:p>
            <a:pPr indent="-384048" lvl="1" marL="914400" rtl="0" algn="l">
              <a:lnSpc>
                <a:spcPct val="94000"/>
              </a:lnSpc>
              <a:spcBef>
                <a:spcPts val="700"/>
              </a:spcBef>
              <a:spcAft>
                <a:spcPts val="0"/>
              </a:spcAft>
              <a:buClr>
                <a:schemeClr val="dk2"/>
              </a:buClr>
              <a:buSzPts val="1800"/>
              <a:buChar char="–"/>
            </a:pPr>
            <a:r>
              <a:rPr i="0" lang="en-US" sz="1800">
                <a:latin typeface="Libre Franklin"/>
                <a:ea typeface="Libre Franklin"/>
                <a:cs typeface="Libre Franklin"/>
                <a:sym typeface="Libre Franklin"/>
              </a:rPr>
              <a:t>External file</a:t>
            </a:r>
            <a:endParaRPr/>
          </a:p>
          <a:p>
            <a:pPr indent="-384048" lvl="1" marL="914400" rtl="0" algn="l">
              <a:lnSpc>
                <a:spcPct val="94000"/>
              </a:lnSpc>
              <a:spcBef>
                <a:spcPts val="700"/>
              </a:spcBef>
              <a:spcAft>
                <a:spcPts val="0"/>
              </a:spcAft>
              <a:buClr>
                <a:schemeClr val="dk2"/>
              </a:buClr>
              <a:buSzPts val="1800"/>
              <a:buChar char="–"/>
            </a:pPr>
            <a:r>
              <a:rPr i="0" lang="en-US" sz="1800">
                <a:latin typeface="Courier New"/>
                <a:ea typeface="Courier New"/>
                <a:cs typeface="Courier New"/>
                <a:sym typeface="Courier New"/>
              </a:rPr>
              <a:t>&lt;link rel="stylesheet" href="style.css" type="text/css"&gt;</a:t>
            </a:r>
            <a:endParaRPr/>
          </a:p>
          <a:p>
            <a:pPr indent="-384048" lvl="0" marL="384048" rtl="0" algn="l">
              <a:lnSpc>
                <a:spcPct val="94000"/>
              </a:lnSpc>
              <a:spcBef>
                <a:spcPts val="1200"/>
              </a:spcBef>
              <a:spcAft>
                <a:spcPts val="0"/>
              </a:spcAft>
              <a:buClr>
                <a:schemeClr val="dk2"/>
              </a:buClr>
              <a:buSzPts val="1800"/>
              <a:buChar char="■"/>
            </a:pPr>
            <a:r>
              <a:rPr lang="en-US" sz="1800"/>
              <a:t>Based on applying </a:t>
            </a:r>
            <a:r>
              <a:rPr b="1" lang="en-US" sz="1800"/>
              <a:t>rules </a:t>
            </a:r>
            <a:r>
              <a:rPr lang="en-US" sz="1800"/>
              <a:t>on specific elements (selectors). Rules assign values to properties</a:t>
            </a:r>
            <a:br>
              <a:rPr lang="en-US" sz="1800"/>
            </a:br>
            <a:br>
              <a:rPr lang="en-US" sz="1800"/>
            </a:br>
            <a:endParaRPr sz="1800"/>
          </a:p>
        </p:txBody>
      </p:sp>
      <p:pic>
        <p:nvPicPr>
          <p:cNvPr id="209" name="Google Shape;209;p15"/>
          <p:cNvPicPr preferRelativeResize="0"/>
          <p:nvPr/>
        </p:nvPicPr>
        <p:blipFill rotWithShape="1">
          <a:blip r:embed="rId4">
            <a:alphaModFix/>
          </a:blip>
          <a:srcRect b="0" l="8369" r="9838" t="0"/>
          <a:stretch/>
        </p:blipFill>
        <p:spPr>
          <a:xfrm>
            <a:off x="7814895" y="2898867"/>
            <a:ext cx="3583822" cy="21225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CSS </a:t>
            </a:r>
            <a:r>
              <a:rPr lang="en-US" u="sng">
                <a:solidFill>
                  <a:schemeClr val="hlink"/>
                </a:solidFill>
                <a:hlinkClick r:id="rId3"/>
              </a:rPr>
              <a:t>https://htmlcheatsheet.com/css</a:t>
            </a:r>
            <a:r>
              <a:rPr lang="en-US"/>
              <a:t> </a:t>
            </a:r>
            <a:endParaRPr/>
          </a:p>
        </p:txBody>
      </p:sp>
      <p:sp>
        <p:nvSpPr>
          <p:cNvPr id="216" name="Google Shape;216;p1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Example 1: body {color:red; font-style:italic;}</a:t>
            </a:r>
            <a:endParaRPr/>
          </a:p>
          <a:p>
            <a:pPr indent="-384048" lvl="0" marL="384048" rtl="0" algn="l">
              <a:lnSpc>
                <a:spcPct val="94000"/>
              </a:lnSpc>
              <a:spcBef>
                <a:spcPts val="1200"/>
              </a:spcBef>
              <a:spcAft>
                <a:spcPts val="0"/>
              </a:spcAft>
              <a:buClr>
                <a:schemeClr val="dk2"/>
              </a:buClr>
              <a:buSzPts val="2000"/>
              <a:buChar char="■"/>
            </a:pPr>
            <a:r>
              <a:rPr lang="en-US"/>
              <a:t>Example 2</a:t>
            </a:r>
            <a:endParaRPr/>
          </a:p>
        </p:txBody>
      </p:sp>
      <p:graphicFrame>
        <p:nvGraphicFramePr>
          <p:cNvPr id="217" name="Google Shape;217;p16"/>
          <p:cNvGraphicFramePr/>
          <p:nvPr/>
        </p:nvGraphicFramePr>
        <p:xfrm>
          <a:off x="1371600" y="3429000"/>
          <a:ext cx="3000000" cy="3000000"/>
        </p:xfrm>
        <a:graphic>
          <a:graphicData uri="http://schemas.openxmlformats.org/drawingml/2006/table">
            <a:tbl>
              <a:tblPr>
                <a:noFill/>
                <a:tableStyleId>{E704BB08-3F0F-4CDC-B5CF-2ECA8F47CBB5}</a:tableStyleId>
              </a:tblPr>
              <a:tblGrid>
                <a:gridCol w="4862600"/>
                <a:gridCol w="4862600"/>
              </a:tblGrid>
              <a:tr h="2597250">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&lt;h1 class=</a:t>
                      </a:r>
                      <a:r>
                        <a:rPr b="1" i="0" lang="en-US" sz="2000" u="none" cap="none" strike="noStrike">
                          <a:solidFill>
                            <a:srgbClr val="FFFFFF"/>
                          </a:solidFill>
                          <a:latin typeface="Courier New"/>
                          <a:ea typeface="Courier New"/>
                          <a:cs typeface="Courier New"/>
                          <a:sym typeface="Courier New"/>
                        </a:rPr>
                        <a:t>"</a:t>
                      </a:r>
                      <a:r>
                        <a:rPr b="0" i="0" lang="en-US" sz="2000" u="none" cap="none" strike="noStrike">
                          <a:solidFill>
                            <a:srgbClr val="FFFFFF"/>
                          </a:solidFill>
                          <a:latin typeface="Courier New"/>
                          <a:ea typeface="Courier New"/>
                          <a:cs typeface="Courier New"/>
                          <a:sym typeface="Courier New"/>
                        </a:rPr>
                        <a:t>loud</a:t>
                      </a:r>
                      <a:r>
                        <a:rPr b="1" i="0" lang="en-US" sz="2000" u="none" cap="none" strike="noStrike">
                          <a:solidFill>
                            <a:srgbClr val="FFFFFF"/>
                          </a:solidFill>
                          <a:latin typeface="Courier New"/>
                          <a:ea typeface="Courier New"/>
                          <a:cs typeface="Courier New"/>
                          <a:sym typeface="Courier New"/>
                        </a:rPr>
                        <a:t>"</a:t>
                      </a:r>
                      <a:r>
                        <a:rPr b="0" i="0" lang="en-US" sz="2000" u="none" cap="none" strike="noStrike">
                          <a:solidFill>
                            <a:srgbClr val="FFFFFF"/>
                          </a:solidFill>
                          <a:latin typeface="Courier New"/>
                          <a:ea typeface="Courier New"/>
                          <a:cs typeface="Courier New"/>
                          <a:sym typeface="Courier New"/>
                        </a:rPr>
                        <a:t>&gt;Hi!&lt;/h1&gt;</a:t>
                      </a:r>
                      <a:endParaRPr sz="20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&lt;p id=</a:t>
                      </a:r>
                      <a:r>
                        <a:rPr b="1" i="0" lang="en-US" sz="2000" u="none" cap="none" strike="noStrike">
                          <a:solidFill>
                            <a:srgbClr val="FFFFFF"/>
                          </a:solidFill>
                          <a:latin typeface="Courier New"/>
                          <a:ea typeface="Courier New"/>
                          <a:cs typeface="Courier New"/>
                          <a:sym typeface="Courier New"/>
                        </a:rPr>
                        <a:t>"</a:t>
                      </a:r>
                      <a:r>
                        <a:rPr b="0" i="0" lang="en-US" sz="2000" u="none" cap="none" strike="noStrike">
                          <a:solidFill>
                            <a:srgbClr val="FFFFFF"/>
                          </a:solidFill>
                          <a:latin typeface="Courier New"/>
                          <a:ea typeface="Courier New"/>
                          <a:cs typeface="Courier New"/>
                          <a:sym typeface="Courier New"/>
                        </a:rPr>
                        <a:t>low</a:t>
                      </a:r>
                      <a:r>
                        <a:rPr b="1" i="0" lang="en-US" sz="2000" u="none" cap="none" strike="noStrike">
                          <a:solidFill>
                            <a:srgbClr val="FFFFFF"/>
                          </a:solidFill>
                          <a:latin typeface="Courier New"/>
                          <a:ea typeface="Courier New"/>
                          <a:cs typeface="Courier New"/>
                          <a:sym typeface="Courier New"/>
                        </a:rPr>
                        <a:t>"</a:t>
                      </a:r>
                      <a:r>
                        <a:rPr b="0" i="0" lang="en-US" sz="2000" u="none" cap="none" strike="noStrike">
                          <a:solidFill>
                            <a:srgbClr val="FFFFFF"/>
                          </a:solidFill>
                          <a:latin typeface="Courier New"/>
                          <a:ea typeface="Courier New"/>
                          <a:cs typeface="Courier New"/>
                          <a:sym typeface="Courier New"/>
                        </a:rPr>
                        <a:t>&gt;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   How are you?</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&lt;/p&gt;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&lt;ul&gt;</a:t>
                      </a:r>
                      <a:endParaRPr sz="20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  &lt;li class=</a:t>
                      </a:r>
                      <a:r>
                        <a:rPr b="1" i="0" lang="en-US" sz="2000" u="none" cap="none" strike="noStrike">
                          <a:solidFill>
                            <a:srgbClr val="FFFFFF"/>
                          </a:solidFill>
                          <a:latin typeface="Courier New"/>
                          <a:ea typeface="Courier New"/>
                          <a:cs typeface="Courier New"/>
                          <a:sym typeface="Courier New"/>
                        </a:rPr>
                        <a:t>"</a:t>
                      </a:r>
                      <a:r>
                        <a:rPr b="0" i="0" lang="en-US" sz="2000" u="none" cap="none" strike="noStrike">
                          <a:solidFill>
                            <a:srgbClr val="FFFFFF"/>
                          </a:solidFill>
                          <a:latin typeface="Courier New"/>
                          <a:ea typeface="Courier New"/>
                          <a:cs typeface="Courier New"/>
                          <a:sym typeface="Courier New"/>
                        </a:rPr>
                        <a:t>loud</a:t>
                      </a:r>
                      <a:r>
                        <a:rPr b="1" i="0" lang="en-US" sz="2000" u="none" cap="none" strike="noStrike">
                          <a:solidFill>
                            <a:srgbClr val="FFFFFF"/>
                          </a:solidFill>
                          <a:latin typeface="Courier New"/>
                          <a:ea typeface="Courier New"/>
                          <a:cs typeface="Courier New"/>
                          <a:sym typeface="Courier New"/>
                        </a:rPr>
                        <a:t>"</a:t>
                      </a:r>
                      <a:r>
                        <a:rPr b="0" i="0" lang="en-US" sz="2000" u="none" cap="none" strike="noStrike">
                          <a:solidFill>
                            <a:srgbClr val="FFFFFF"/>
                          </a:solidFill>
                          <a:latin typeface="Courier New"/>
                          <a:ea typeface="Courier New"/>
                          <a:cs typeface="Courier New"/>
                          <a:sym typeface="Courier New"/>
                        </a:rPr>
                        <a:t>&gt;Pizza&lt;/li&gt;</a:t>
                      </a:r>
                      <a:endParaRPr sz="20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  &lt;li&gt;Soda&lt;/li&gt;</a:t>
                      </a:r>
                      <a:endParaRPr sz="20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&lt;/ul&gt;</a:t>
                      </a:r>
                      <a:endParaRPr sz="2000" u="none" cap="none" strike="noStrike">
                        <a:latin typeface="Courier New"/>
                        <a:ea typeface="Courier New"/>
                        <a:cs typeface="Courier New"/>
                        <a:sym typeface="Courier New"/>
                      </a:endParaRPr>
                    </a:p>
                  </a:txBody>
                  <a:tcPr marT="47625" marB="47625" marR="95250" marL="95250">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3A299"/>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Tag</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h1 {color: red;}</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a:solidFill>
                          <a:srgbClr val="FFFFFF"/>
                        </a:solidFill>
                        <a:latin typeface="Courier New"/>
                        <a:ea typeface="Courier New"/>
                        <a:cs typeface="Courier New"/>
                        <a:sym typeface="Courier New"/>
                      </a:endParaRPr>
                    </a:p>
                    <a:p>
                      <a:pPr indent="0" lvl="0" marL="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Id </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2000"/>
                        <a:buFont typeface="Arial"/>
                        <a:buNone/>
                      </a:pPr>
                      <a:r>
                        <a:rPr lang="en-US" sz="2000">
                          <a:solidFill>
                            <a:schemeClr val="lt1"/>
                          </a:solidFill>
                          <a:latin typeface="Courier New"/>
                          <a:ea typeface="Courier New"/>
                          <a:cs typeface="Courier New"/>
                          <a:sym typeface="Courier New"/>
                        </a:rPr>
                        <a:t>#low{font-style: italic;}</a:t>
                      </a:r>
                      <a:endParaRPr sz="2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2000"/>
                        <a:buFont typeface="Arial"/>
                        <a:buNone/>
                      </a:pPr>
                      <a:r>
                        <a:rPr lang="en-US" sz="2000">
                          <a:solidFill>
                            <a:schemeClr val="lt1"/>
                          </a:solidFill>
                          <a:latin typeface="Courier New"/>
                          <a:ea typeface="Courier New"/>
                          <a:cs typeface="Courier New"/>
                          <a:sym typeface="Courier New"/>
                        </a:rPr>
                        <a:t>(ids are unique)</a:t>
                      </a:r>
                      <a:endParaRPr sz="20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2000"/>
                        <a:buFont typeface="Arial"/>
                        <a:buNone/>
                      </a:pPr>
                      <a:r>
                        <a:t/>
                      </a:r>
                      <a:endParaRPr sz="2000">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Class</a:t>
                      </a:r>
                      <a:endParaRPr b="1"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Courier New"/>
                          <a:ea typeface="Courier New"/>
                          <a:cs typeface="Courier New"/>
                          <a:sym typeface="Courier New"/>
                        </a:rPr>
                        <a:t>.loud {font-style: bold;}</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Courier New"/>
                        <a:ea typeface="Courier New"/>
                        <a:cs typeface="Courier New"/>
                        <a:sym typeface="Courier New"/>
                      </a:endParaRPr>
                    </a:p>
                  </a:txBody>
                  <a:tcPr marT="47625" marB="47625" marR="95250" marL="95250">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3A299"/>
                    </a:solidFill>
                  </a:tcPr>
                </a:tc>
              </a:tr>
            </a:tbl>
          </a:graphicData>
        </a:graphic>
      </p:graphicFrame>
      <p:sp>
        <p:nvSpPr>
          <p:cNvPr id="218" name="Google Shape;218;p16"/>
          <p:cNvSpPr/>
          <p:nvPr/>
        </p:nvSpPr>
        <p:spPr>
          <a:xfrm>
            <a:off x="1792150" y="3978025"/>
            <a:ext cx="651600" cy="5430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2256825" y="5501675"/>
            <a:ext cx="1178100" cy="5430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If you need practice </a:t>
            </a:r>
            <a:r>
              <a:rPr lang="en-US" u="sng">
                <a:solidFill>
                  <a:schemeClr val="hlink"/>
                </a:solidFill>
                <a:hlinkClick r:id="rId3"/>
              </a:rPr>
              <a:t>https://www.w3schools.com/tryit</a:t>
            </a:r>
            <a:r>
              <a:rPr lang="en-US"/>
              <a:t> </a:t>
            </a:r>
            <a:endParaRPr/>
          </a:p>
        </p:txBody>
      </p:sp>
      <p:sp>
        <p:nvSpPr>
          <p:cNvPr id="226" name="Google Shape;226;p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u="sng">
                <a:solidFill>
                  <a:schemeClr val="hlink"/>
                </a:solidFill>
                <a:hlinkClick r:id="rId4"/>
              </a:rPr>
              <a:t>https://www.w3schools.com/tryit/</a:t>
            </a:r>
            <a:r>
              <a:rPr lang="en-US"/>
              <a:t> </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227" name="Google Shape;227;p17"/>
          <p:cNvPicPr preferRelativeResize="0"/>
          <p:nvPr/>
        </p:nvPicPr>
        <p:blipFill rotWithShape="1">
          <a:blip r:embed="rId5">
            <a:alphaModFix/>
          </a:blip>
          <a:srcRect b="0" l="0" r="0" t="0"/>
          <a:stretch/>
        </p:blipFill>
        <p:spPr>
          <a:xfrm>
            <a:off x="1371600" y="2168344"/>
            <a:ext cx="8305800" cy="43951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37e83d83fd_0_26"/>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Online editors to practice</a:t>
            </a:r>
            <a:endParaRPr/>
          </a:p>
        </p:txBody>
      </p:sp>
      <p:sp>
        <p:nvSpPr>
          <p:cNvPr id="234" name="Google Shape;234;g137e83d83fd_0_26"/>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W3Schools </a:t>
            </a:r>
            <a:r>
              <a:rPr lang="en-US" u="sng">
                <a:solidFill>
                  <a:schemeClr val="hlink"/>
                </a:solidFill>
                <a:hlinkClick r:id="rId3"/>
              </a:rPr>
              <a:t>https://www.w3schools.com/tryit/</a:t>
            </a:r>
            <a:r>
              <a:rPr lang="en-US"/>
              <a:t> </a:t>
            </a:r>
            <a:endParaRPr/>
          </a:p>
          <a:p>
            <a:pPr indent="-342900" lvl="0" marL="457200" rtl="0" algn="l">
              <a:spcBef>
                <a:spcPts val="0"/>
              </a:spcBef>
              <a:spcAft>
                <a:spcPts val="0"/>
              </a:spcAft>
              <a:buSzPts val="1800"/>
              <a:buChar char="■"/>
            </a:pPr>
            <a:r>
              <a:rPr lang="en-US"/>
              <a:t>Codepen </a:t>
            </a:r>
            <a:r>
              <a:rPr lang="en-US" u="sng">
                <a:solidFill>
                  <a:schemeClr val="hlink"/>
                </a:solidFill>
                <a:hlinkClick r:id="rId4"/>
              </a:rPr>
              <a:t>https://codepen.io/</a:t>
            </a:r>
            <a:endParaRPr/>
          </a:p>
          <a:p>
            <a:pPr indent="-342900" lvl="0" marL="457200" rtl="0" algn="l">
              <a:spcBef>
                <a:spcPts val="0"/>
              </a:spcBef>
              <a:spcAft>
                <a:spcPts val="0"/>
              </a:spcAft>
              <a:buSzPts val="1800"/>
              <a:buChar char="■"/>
            </a:pPr>
            <a:r>
              <a:rPr lang="en-US"/>
              <a:t>JSFiddle https://jsfiddle.net/</a:t>
            </a:r>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Document Object Model (DOM)</a:t>
            </a:r>
            <a:endParaRPr/>
          </a:p>
        </p:txBody>
      </p:sp>
      <p:pic>
        <p:nvPicPr>
          <p:cNvPr id="240" name="Google Shape;240;p18"/>
          <p:cNvPicPr preferRelativeResize="0"/>
          <p:nvPr>
            <p:ph idx="1" type="body"/>
          </p:nvPr>
        </p:nvPicPr>
        <p:blipFill rotWithShape="1">
          <a:blip r:embed="rId3">
            <a:alphaModFix/>
          </a:blip>
          <a:srcRect b="0" l="0" r="0" t="0"/>
          <a:stretch/>
        </p:blipFill>
        <p:spPr>
          <a:xfrm>
            <a:off x="4870537" y="3558424"/>
            <a:ext cx="3157500" cy="3268200"/>
          </a:xfrm>
          <a:prstGeom prst="rect">
            <a:avLst/>
          </a:prstGeom>
          <a:noFill/>
          <a:ln>
            <a:noFill/>
          </a:ln>
        </p:spPr>
      </p:pic>
      <p:pic>
        <p:nvPicPr>
          <p:cNvPr id="241" name="Google Shape;241;p18"/>
          <p:cNvPicPr preferRelativeResize="0"/>
          <p:nvPr/>
        </p:nvPicPr>
        <p:blipFill rotWithShape="1">
          <a:blip r:embed="rId4">
            <a:alphaModFix/>
          </a:blip>
          <a:srcRect b="0" l="0" r="0" t="0"/>
          <a:stretch/>
        </p:blipFill>
        <p:spPr>
          <a:xfrm>
            <a:off x="8177951" y="3558421"/>
            <a:ext cx="4014050" cy="2196987"/>
          </a:xfrm>
          <a:prstGeom prst="rect">
            <a:avLst/>
          </a:prstGeom>
          <a:noFill/>
          <a:ln>
            <a:noFill/>
          </a:ln>
        </p:spPr>
      </p:pic>
      <p:sp>
        <p:nvSpPr>
          <p:cNvPr id="242" name="Google Shape;242;p18"/>
          <p:cNvSpPr/>
          <p:nvPr/>
        </p:nvSpPr>
        <p:spPr>
          <a:xfrm>
            <a:off x="8084540" y="5818881"/>
            <a:ext cx="4014000" cy="10854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Access programmatically</a:t>
            </a:r>
            <a:endParaRPr b="0" i="0" sz="1400" u="none" cap="none" strike="noStrike">
              <a:solidFill>
                <a:srgbClr val="000000"/>
              </a:solidFill>
              <a:latin typeface="Arial"/>
              <a:ea typeface="Arial"/>
              <a:cs typeface="Arial"/>
              <a:sym typeface="Arial"/>
            </a:endParaRPr>
          </a:p>
        </p:txBody>
      </p:sp>
      <p:pic>
        <p:nvPicPr>
          <p:cNvPr id="243" name="Google Shape;243;p18"/>
          <p:cNvPicPr preferRelativeResize="0"/>
          <p:nvPr/>
        </p:nvPicPr>
        <p:blipFill rotWithShape="1">
          <a:blip r:embed="rId5">
            <a:alphaModFix/>
          </a:blip>
          <a:srcRect b="0" l="0" r="0" t="0"/>
          <a:stretch/>
        </p:blipFill>
        <p:spPr>
          <a:xfrm>
            <a:off x="859750" y="3558424"/>
            <a:ext cx="3874550" cy="2062250"/>
          </a:xfrm>
          <a:prstGeom prst="rect">
            <a:avLst/>
          </a:prstGeom>
          <a:noFill/>
          <a:ln>
            <a:noFill/>
          </a:ln>
        </p:spPr>
      </p:pic>
      <p:sp>
        <p:nvSpPr>
          <p:cNvPr id="244" name="Google Shape;244;p18"/>
          <p:cNvSpPr txBox="1"/>
          <p:nvPr/>
        </p:nvSpPr>
        <p:spPr>
          <a:xfrm>
            <a:off x="848925" y="1501425"/>
            <a:ext cx="112497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Libre Franklin"/>
              <a:buChar char="●"/>
            </a:pPr>
            <a:r>
              <a:rPr b="0" i="0" lang="en-US" sz="1800" u="none" cap="none" strike="noStrike">
                <a:solidFill>
                  <a:schemeClr val="dk1"/>
                </a:solidFill>
                <a:latin typeface="Libre Franklin"/>
                <a:ea typeface="Libre Franklin"/>
                <a:cs typeface="Libre Franklin"/>
                <a:sym typeface="Libre Franklin"/>
              </a:rPr>
              <a:t>The Document Object Model (DOM) is a cross-platform and language-independent interface that treats an XML or HTML document as a tree structure wherein each node is an object representing a part of the document. </a:t>
            </a:r>
            <a:endParaRPr b="0" i="0" sz="1800" u="none" cap="none" strike="noStrike">
              <a:solidFill>
                <a:schemeClr val="dk1"/>
              </a:solidFill>
              <a:latin typeface="Libre Franklin"/>
              <a:ea typeface="Libre Franklin"/>
              <a:cs typeface="Libre Franklin"/>
              <a:sym typeface="Libre Franklin"/>
            </a:endParaRPr>
          </a:p>
          <a:p>
            <a:pPr indent="-342900" lvl="0" marL="457200" marR="0" rtl="0" algn="l">
              <a:lnSpc>
                <a:spcPct val="100000"/>
              </a:lnSpc>
              <a:spcBef>
                <a:spcPts val="0"/>
              </a:spcBef>
              <a:spcAft>
                <a:spcPts val="0"/>
              </a:spcAft>
              <a:buClr>
                <a:srgbClr val="000000"/>
              </a:buClr>
              <a:buSzPts val="1800"/>
              <a:buFont typeface="Libre Franklin"/>
              <a:buChar char="●"/>
            </a:pPr>
            <a:r>
              <a:rPr b="0" i="0" lang="en-US" sz="1800" u="none" cap="none" strike="noStrike">
                <a:solidFill>
                  <a:schemeClr val="dk1"/>
                </a:solidFill>
                <a:latin typeface="Libre Franklin"/>
                <a:ea typeface="Libre Franklin"/>
                <a:cs typeface="Libre Franklin"/>
                <a:sym typeface="Libre Franklin"/>
              </a:rPr>
              <a:t>The DOM represents a document with a logical tree.</a:t>
            </a:r>
            <a:endParaRPr b="0" i="0" sz="1800" u="none" cap="none" strike="noStrike">
              <a:solidFill>
                <a:schemeClr val="dk1"/>
              </a:solidFill>
              <a:latin typeface="Libre Franklin"/>
              <a:ea typeface="Libre Franklin"/>
              <a:cs typeface="Libre Franklin"/>
              <a:sym typeface="Libre Franklin"/>
            </a:endParaRPr>
          </a:p>
          <a:p>
            <a:pPr indent="-342900" lvl="0" marL="457200" marR="0" rtl="0" algn="l">
              <a:lnSpc>
                <a:spcPct val="100000"/>
              </a:lnSpc>
              <a:spcBef>
                <a:spcPts val="0"/>
              </a:spcBef>
              <a:spcAft>
                <a:spcPts val="0"/>
              </a:spcAft>
              <a:buClr>
                <a:srgbClr val="000000"/>
              </a:buClr>
              <a:buSzPts val="1800"/>
              <a:buFont typeface="Libre Franklin"/>
              <a:buChar char="●"/>
            </a:pPr>
            <a:r>
              <a:rPr b="0" i="0" lang="en-US" sz="1800" u="none" cap="none" strike="noStrike">
                <a:solidFill>
                  <a:schemeClr val="dk1"/>
                </a:solidFill>
                <a:latin typeface="Libre Franklin"/>
                <a:ea typeface="Libre Franklin"/>
                <a:cs typeface="Libre Franklin"/>
                <a:sym typeface="Libre Franklin"/>
              </a:rPr>
              <a:t>The HTML DOM can be accessed with JavaScript (and with other programming languages).</a:t>
            </a:r>
            <a:endParaRPr b="0" i="0" sz="18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Learning Objectives</a:t>
            </a:r>
            <a:endParaRPr/>
          </a:p>
        </p:txBody>
      </p:sp>
      <p:sp>
        <p:nvSpPr>
          <p:cNvPr id="118" name="Google Shape;118;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TNTs will learn the basics of how web pages and web apps work.</a:t>
            </a:r>
            <a:endParaRPr/>
          </a:p>
          <a:p>
            <a:pPr indent="-384048" lvl="0" marL="384048" rtl="0" algn="l">
              <a:lnSpc>
                <a:spcPct val="94000"/>
              </a:lnSpc>
              <a:spcBef>
                <a:spcPts val="1200"/>
              </a:spcBef>
              <a:spcAft>
                <a:spcPts val="0"/>
              </a:spcAft>
              <a:buClr>
                <a:schemeClr val="dk2"/>
              </a:buClr>
              <a:buSzPts val="2000"/>
              <a:buChar char="■"/>
            </a:pPr>
            <a:r>
              <a:rPr lang="en-US"/>
              <a:t>TNTs will be able to make HTML and CSS changes and know about JavaScript.</a:t>
            </a:r>
            <a:endParaRPr/>
          </a:p>
          <a:p>
            <a:pPr indent="-384048" lvl="0" marL="384048" rtl="0" algn="l">
              <a:lnSpc>
                <a:spcPct val="94000"/>
              </a:lnSpc>
              <a:spcBef>
                <a:spcPts val="1200"/>
              </a:spcBef>
              <a:spcAft>
                <a:spcPts val="0"/>
              </a:spcAft>
              <a:buClr>
                <a:schemeClr val="dk2"/>
              </a:buClr>
              <a:buSzPts val="2000"/>
              <a:buChar char="■"/>
            </a:pPr>
            <a:r>
              <a:rPr lang="en-US"/>
              <a:t>TNTs will learn where to go for CSS and HTML info and resources.</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Document Object Model (DOM)</a:t>
            </a:r>
            <a:endParaRPr/>
          </a:p>
        </p:txBody>
      </p:sp>
      <p:sp>
        <p:nvSpPr>
          <p:cNvPr id="251" name="Google Shape;251;p19"/>
          <p:cNvSpPr txBox="1"/>
          <p:nvPr>
            <p:ph idx="1" type="body"/>
          </p:nvPr>
        </p:nvSpPr>
        <p:spPr>
          <a:xfrm>
            <a:off x="1371600" y="1883043"/>
            <a:ext cx="9601200" cy="4974957"/>
          </a:xfrm>
          <a:prstGeom prst="rect">
            <a:avLst/>
          </a:prstGeom>
          <a:noFill/>
          <a:ln>
            <a:noFill/>
          </a:ln>
        </p:spPr>
        <p:txBody>
          <a:bodyPr anchorCtr="0" anchor="t" bIns="45700" lIns="91425" spcFirstLastPara="1" rIns="91425" wrap="square" tIns="45700">
            <a:normAutofit fontScale="32500" lnSpcReduction="20000"/>
          </a:bodyPr>
          <a:lstStyle/>
          <a:p>
            <a:pPr indent="-370902" lvl="0" marL="384048" rtl="0" algn="l">
              <a:lnSpc>
                <a:spcPct val="150000"/>
              </a:lnSpc>
              <a:spcBef>
                <a:spcPts val="0"/>
              </a:spcBef>
              <a:spcAft>
                <a:spcPts val="0"/>
              </a:spcAft>
              <a:buClr>
                <a:schemeClr val="dk2"/>
              </a:buClr>
              <a:buSzPct val="100000"/>
              <a:buChar char="■"/>
            </a:pPr>
            <a:r>
              <a:rPr lang="en-US" sz="5500"/>
              <a:t>HTML elements are defined as objects with properties and methods.</a:t>
            </a:r>
            <a:endParaRPr sz="5500"/>
          </a:p>
          <a:p>
            <a:pPr indent="-370902" lvl="0" marL="384048" rtl="0" algn="l">
              <a:lnSpc>
                <a:spcPct val="150000"/>
              </a:lnSpc>
              <a:spcBef>
                <a:spcPts val="0"/>
              </a:spcBef>
              <a:spcAft>
                <a:spcPts val="0"/>
              </a:spcAft>
              <a:buClr>
                <a:schemeClr val="dk2"/>
              </a:buClr>
              <a:buSzPct val="100000"/>
              <a:buChar char="■"/>
            </a:pPr>
            <a:r>
              <a:rPr lang="en-US" sz="5500"/>
              <a:t>HTML DOM methods are </a:t>
            </a:r>
            <a:r>
              <a:rPr b="1" lang="en-US" sz="5500"/>
              <a:t>actions</a:t>
            </a:r>
            <a:r>
              <a:rPr lang="en-US" sz="5500"/>
              <a:t> you can perform (changing adding and deleting an element).</a:t>
            </a:r>
            <a:endParaRPr sz="5500"/>
          </a:p>
          <a:p>
            <a:pPr indent="-370902" lvl="0" marL="384048" rtl="0" algn="l">
              <a:lnSpc>
                <a:spcPct val="150000"/>
              </a:lnSpc>
              <a:spcBef>
                <a:spcPts val="1200"/>
              </a:spcBef>
              <a:spcAft>
                <a:spcPts val="0"/>
              </a:spcAft>
              <a:buClr>
                <a:schemeClr val="dk2"/>
              </a:buClr>
              <a:buSzPct val="100000"/>
              <a:buChar char="■"/>
            </a:pPr>
            <a:r>
              <a:rPr lang="en-US" sz="5500"/>
              <a:t>HTML DOM properties are </a:t>
            </a:r>
            <a:r>
              <a:rPr b="1" lang="en-US" sz="5500"/>
              <a:t>values</a:t>
            </a:r>
            <a:r>
              <a:rPr lang="en-US" sz="5500"/>
              <a:t> (of HTML Elements) that you can set or change (e.g., changing the value of an HTML element).</a:t>
            </a:r>
            <a:endParaRPr sz="5500"/>
          </a:p>
          <a:p>
            <a:pPr indent="-370902" lvl="0" marL="384048" rtl="0" algn="l">
              <a:lnSpc>
                <a:spcPct val="150000"/>
              </a:lnSpc>
              <a:spcBef>
                <a:spcPts val="1200"/>
              </a:spcBef>
              <a:spcAft>
                <a:spcPts val="0"/>
              </a:spcAft>
              <a:buClr>
                <a:schemeClr val="dk2"/>
              </a:buClr>
              <a:buSzPct val="100000"/>
              <a:buChar char="■"/>
            </a:pPr>
            <a:r>
              <a:rPr lang="en-US" sz="5500"/>
              <a:t>More about the DOM here: </a:t>
            </a:r>
            <a:r>
              <a:rPr lang="en-US" sz="5500" u="sng">
                <a:solidFill>
                  <a:schemeClr val="hlink"/>
                </a:solidFill>
                <a:hlinkClick r:id="rId3"/>
              </a:rPr>
              <a:t>https://www.w3schools.com/js/js_htmldom_methods.asp</a:t>
            </a:r>
            <a:r>
              <a:rPr lang="en-US" sz="5500"/>
              <a:t> </a:t>
            </a:r>
            <a:endParaRPr sz="5500"/>
          </a:p>
          <a:p>
            <a:pPr indent="0" lvl="0" marL="0" rtl="0" algn="l">
              <a:lnSpc>
                <a:spcPct val="110000"/>
              </a:lnSpc>
              <a:spcBef>
                <a:spcPts val="200"/>
              </a:spcBef>
              <a:spcAft>
                <a:spcPts val="0"/>
              </a:spcAft>
              <a:buClr>
                <a:schemeClr val="dk2"/>
              </a:buClr>
              <a:buSzPct val="100000"/>
              <a:buNone/>
            </a:pPr>
            <a:r>
              <a:t/>
            </a:r>
            <a:endParaRPr sz="3600">
              <a:latin typeface="Courier New"/>
              <a:ea typeface="Courier New"/>
              <a:cs typeface="Courier New"/>
              <a:sym typeface="Courier New"/>
            </a:endParaRPr>
          </a:p>
          <a:p>
            <a:pPr indent="0" lvl="0" marL="0" rtl="0" algn="l">
              <a:lnSpc>
                <a:spcPct val="110000"/>
              </a:lnSpc>
              <a:spcBef>
                <a:spcPts val="200"/>
              </a:spcBef>
              <a:spcAft>
                <a:spcPts val="0"/>
              </a:spcAft>
              <a:buClr>
                <a:schemeClr val="dk2"/>
              </a:buClr>
              <a:buSzPct val="94354"/>
              <a:buNone/>
            </a:pPr>
            <a:r>
              <a:rPr lang="en-US" sz="3815">
                <a:latin typeface="Courier New"/>
                <a:ea typeface="Courier New"/>
                <a:cs typeface="Courier New"/>
                <a:sym typeface="Courier New"/>
              </a:rPr>
              <a:t>&lt;html&gt;</a:t>
            </a:r>
            <a:br>
              <a:rPr lang="en-US" sz="3815">
                <a:latin typeface="Courier New"/>
                <a:ea typeface="Courier New"/>
                <a:cs typeface="Courier New"/>
                <a:sym typeface="Courier New"/>
              </a:rPr>
            </a:br>
            <a:r>
              <a:rPr lang="en-US" sz="3815">
                <a:latin typeface="Courier New"/>
                <a:ea typeface="Courier New"/>
                <a:cs typeface="Courier New"/>
                <a:sym typeface="Courier New"/>
              </a:rPr>
              <a:t>&lt;body&gt;</a:t>
            </a:r>
            <a:br>
              <a:rPr lang="en-US" sz="3815">
                <a:latin typeface="Courier New"/>
                <a:ea typeface="Courier New"/>
                <a:cs typeface="Courier New"/>
                <a:sym typeface="Courier New"/>
              </a:rPr>
            </a:br>
            <a:br>
              <a:rPr lang="en-US" sz="3815">
                <a:latin typeface="Courier New"/>
                <a:ea typeface="Courier New"/>
                <a:cs typeface="Courier New"/>
                <a:sym typeface="Courier New"/>
              </a:rPr>
            </a:br>
            <a:r>
              <a:rPr lang="en-US" sz="3815">
                <a:latin typeface="Courier New"/>
                <a:ea typeface="Courier New"/>
                <a:cs typeface="Courier New"/>
                <a:sym typeface="Courier New"/>
              </a:rPr>
              <a:t>&lt;p </a:t>
            </a:r>
            <a:r>
              <a:rPr lang="en-US" sz="3815">
                <a:solidFill>
                  <a:srgbClr val="FF0000"/>
                </a:solidFill>
                <a:latin typeface="Courier New"/>
                <a:ea typeface="Courier New"/>
                <a:cs typeface="Courier New"/>
                <a:sym typeface="Courier New"/>
              </a:rPr>
              <a:t>id="demo"</a:t>
            </a:r>
            <a:r>
              <a:rPr lang="en-US" sz="3815">
                <a:latin typeface="Courier New"/>
                <a:ea typeface="Courier New"/>
                <a:cs typeface="Courier New"/>
                <a:sym typeface="Courier New"/>
              </a:rPr>
              <a:t>&gt;&lt;/p&gt;</a:t>
            </a:r>
            <a:br>
              <a:rPr lang="en-US" sz="3815">
                <a:latin typeface="Courier New"/>
                <a:ea typeface="Courier New"/>
                <a:cs typeface="Courier New"/>
                <a:sym typeface="Courier New"/>
              </a:rPr>
            </a:br>
            <a:br>
              <a:rPr lang="en-US" sz="3815">
                <a:latin typeface="Courier New"/>
                <a:ea typeface="Courier New"/>
                <a:cs typeface="Courier New"/>
                <a:sym typeface="Courier New"/>
              </a:rPr>
            </a:br>
            <a:r>
              <a:rPr lang="en-US" sz="3815">
                <a:latin typeface="Courier New"/>
                <a:ea typeface="Courier New"/>
                <a:cs typeface="Courier New"/>
                <a:sym typeface="Courier New"/>
              </a:rPr>
              <a:t>&lt;script&gt;</a:t>
            </a:r>
            <a:br>
              <a:rPr lang="en-US" sz="3815">
                <a:latin typeface="Courier New"/>
                <a:ea typeface="Courier New"/>
                <a:cs typeface="Courier New"/>
                <a:sym typeface="Courier New"/>
              </a:rPr>
            </a:br>
            <a:r>
              <a:rPr lang="en-US" sz="3815">
                <a:latin typeface="Courier New"/>
                <a:ea typeface="Courier New"/>
                <a:cs typeface="Courier New"/>
                <a:sym typeface="Courier New"/>
              </a:rPr>
              <a:t>	</a:t>
            </a:r>
            <a:r>
              <a:rPr lang="en-US" sz="3815">
                <a:solidFill>
                  <a:srgbClr val="FF0000"/>
                </a:solidFill>
                <a:latin typeface="Courier New"/>
                <a:ea typeface="Courier New"/>
                <a:cs typeface="Courier New"/>
                <a:sym typeface="Courier New"/>
              </a:rPr>
              <a:t>document.getElementById("demo").</a:t>
            </a:r>
            <a:r>
              <a:rPr lang="en-US" sz="3815">
                <a:latin typeface="Courier New"/>
                <a:ea typeface="Courier New"/>
                <a:cs typeface="Courier New"/>
                <a:sym typeface="Courier New"/>
              </a:rPr>
              <a:t>innerHTML = "Hello World!";</a:t>
            </a:r>
            <a:br>
              <a:rPr lang="en-US" sz="3815">
                <a:latin typeface="Courier New"/>
                <a:ea typeface="Courier New"/>
                <a:cs typeface="Courier New"/>
                <a:sym typeface="Courier New"/>
              </a:rPr>
            </a:br>
            <a:r>
              <a:rPr lang="en-US" sz="3815">
                <a:latin typeface="Courier New"/>
                <a:ea typeface="Courier New"/>
                <a:cs typeface="Courier New"/>
                <a:sym typeface="Courier New"/>
              </a:rPr>
              <a:t>&lt;/script&gt;</a:t>
            </a:r>
            <a:br>
              <a:rPr lang="en-US" sz="3815">
                <a:latin typeface="Courier New"/>
                <a:ea typeface="Courier New"/>
                <a:cs typeface="Courier New"/>
                <a:sym typeface="Courier New"/>
              </a:rPr>
            </a:br>
            <a:br>
              <a:rPr lang="en-US" sz="3815">
                <a:latin typeface="Courier New"/>
                <a:ea typeface="Courier New"/>
                <a:cs typeface="Courier New"/>
                <a:sym typeface="Courier New"/>
              </a:rPr>
            </a:br>
            <a:r>
              <a:rPr lang="en-US" sz="3815">
                <a:latin typeface="Courier New"/>
                <a:ea typeface="Courier New"/>
                <a:cs typeface="Courier New"/>
                <a:sym typeface="Courier New"/>
              </a:rPr>
              <a:t>&lt;/body&gt;</a:t>
            </a:r>
            <a:br>
              <a:rPr lang="en-US" sz="3815">
                <a:latin typeface="Courier New"/>
                <a:ea typeface="Courier New"/>
                <a:cs typeface="Courier New"/>
                <a:sym typeface="Courier New"/>
              </a:rPr>
            </a:br>
            <a:r>
              <a:rPr lang="en-US" sz="3815">
                <a:latin typeface="Courier New"/>
                <a:ea typeface="Courier New"/>
                <a:cs typeface="Courier New"/>
                <a:sym typeface="Courier New"/>
              </a:rPr>
              <a:t>&lt;/html&gt; </a:t>
            </a:r>
            <a:endParaRPr sz="2215"/>
          </a:p>
          <a:p>
            <a:pPr indent="-323723" lvl="0" marL="384048" rtl="0" algn="l">
              <a:lnSpc>
                <a:spcPct val="94000"/>
              </a:lnSpc>
              <a:spcBef>
                <a:spcPts val="1200"/>
              </a:spcBef>
              <a:spcAft>
                <a:spcPts val="0"/>
              </a:spcAft>
              <a:buClr>
                <a:schemeClr val="dk2"/>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PART 3 </a:t>
            </a:r>
            <a:br>
              <a:rPr lang="en-US"/>
            </a:br>
            <a:r>
              <a:rPr lang="en-US"/>
              <a:t>DEMO &amp; EXPLORE</a:t>
            </a:r>
            <a:br>
              <a:rPr lang="en-US"/>
            </a:br>
            <a:endParaRPr/>
          </a:p>
        </p:txBody>
      </p:sp>
      <p:sp>
        <p:nvSpPr>
          <p:cNvPr id="257" name="Google Shape;257;p22"/>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30 minutes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261" name="Shape 261"/>
        <p:cNvGrpSpPr/>
        <p:nvPr/>
      </p:nvGrpSpPr>
      <p:grpSpPr>
        <a:xfrm>
          <a:off x="0" y="0"/>
          <a:ext cx="0" cy="0"/>
          <a:chOff x="0" y="0"/>
          <a:chExt cx="0" cy="0"/>
        </a:xfrm>
      </p:grpSpPr>
      <p:sp>
        <p:nvSpPr>
          <p:cNvPr id="262" name="Google Shape;262;ge26caabb39_0_18"/>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i="1" lang="en-US" sz="5900"/>
              <a:t>Meet Your Instructors </a:t>
            </a:r>
            <a:r>
              <a:rPr lang="en-US" sz="5900"/>
              <a:t>page</a:t>
            </a:r>
            <a:endParaRPr sz="5900"/>
          </a:p>
        </p:txBody>
      </p:sp>
      <p:sp>
        <p:nvSpPr>
          <p:cNvPr id="263" name="Google Shape;263;ge26caabb39_0_18"/>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4000"/>
              </a:lnSpc>
              <a:spcBef>
                <a:spcPts val="1200"/>
              </a:spcBef>
              <a:spcAft>
                <a:spcPts val="0"/>
              </a:spcAft>
              <a:buClr>
                <a:schemeClr val="dk2"/>
              </a:buClr>
              <a:buSzPts val="2000"/>
              <a:buNone/>
            </a:pPr>
            <a:r>
              <a:rPr lang="en-US"/>
              <a:t>Download the code and open the index.html file in a browser</a:t>
            </a:r>
            <a:endParaRPr/>
          </a:p>
          <a:p>
            <a:pPr indent="0" lvl="0" marL="0" rtl="0" algn="l">
              <a:lnSpc>
                <a:spcPct val="94000"/>
              </a:lnSpc>
              <a:spcBef>
                <a:spcPts val="1200"/>
              </a:spcBef>
              <a:spcAft>
                <a:spcPts val="0"/>
              </a:spcAft>
              <a:buClr>
                <a:schemeClr val="dk2"/>
              </a:buClr>
              <a:buSzPts val="2000"/>
              <a:buFont typeface="Arial"/>
              <a:buNone/>
            </a:pPr>
            <a:r>
              <a:rPr lang="en-US" sz="2000" u="sng">
                <a:solidFill>
                  <a:schemeClr val="accent5"/>
                </a:solidFill>
                <a:hlinkClick r:id="rId3">
                  <a:extLst>
                    <a:ext uri="{A12FA001-AC4F-418D-AE19-62706E023703}">
                      <ahyp:hlinkClr val="tx"/>
                    </a:ext>
                  </a:extLst>
                </a:hlinkClick>
              </a:rPr>
              <a:t>https://github.com/tnt-summer-academy/Exercises/tree/main/Week_1/ENG1.0/meet-your-Instructors</a:t>
            </a:r>
            <a:r>
              <a:rPr lang="en-US" sz="2000">
                <a:solidFill>
                  <a:schemeClr val="dk2"/>
                </a:solidFill>
              </a:rPr>
              <a:t>  </a:t>
            </a:r>
            <a:endParaRPr/>
          </a:p>
        </p:txBody>
      </p:sp>
      <p:sp>
        <p:nvSpPr>
          <p:cNvPr id="264" name="Google Shape;264;ge26caabb39_0_18"/>
          <p:cNvSpPr/>
          <p:nvPr/>
        </p:nvSpPr>
        <p:spPr>
          <a:xfrm>
            <a:off x="915500" y="5562975"/>
            <a:ext cx="3875100" cy="98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What browsers do you have installed?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t/>
            </a:r>
            <a:endParaRPr/>
          </a:p>
        </p:txBody>
      </p:sp>
      <p:sp>
        <p:nvSpPr>
          <p:cNvPr id="270" name="Google Shape;270;p2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Testing on different browsers</a:t>
            </a:r>
            <a:endParaRPr/>
          </a:p>
          <a:p>
            <a:pPr indent="0" lvl="0" marL="0" rtl="0" algn="r">
              <a:lnSpc>
                <a:spcPct val="112000"/>
              </a:lnSpc>
              <a:spcBef>
                <a:spcPts val="0"/>
              </a:spcBef>
              <a:spcAft>
                <a:spcPts val="0"/>
              </a:spcAft>
              <a:buClr>
                <a:schemeClr val="lt2"/>
              </a:buClr>
              <a:buSzPts val="2400"/>
              <a:buNone/>
            </a:pPr>
            <a:r>
              <a:t/>
            </a:r>
            <a:endParaRPr/>
          </a:p>
        </p:txBody>
      </p:sp>
      <p:sp>
        <p:nvSpPr>
          <p:cNvPr id="271" name="Google Shape;271;p23"/>
          <p:cNvSpPr txBox="1"/>
          <p:nvPr/>
        </p:nvSpPr>
        <p:spPr>
          <a:xfrm>
            <a:off x="275136" y="6350526"/>
            <a:ext cx="1137575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				Testing on different browsers 			Resize the browser window</a:t>
            </a:r>
            <a:endParaRPr b="0" i="0" sz="1400" u="none" cap="none" strike="noStrike">
              <a:solidFill>
                <a:srgbClr val="000000"/>
              </a:solidFill>
              <a:latin typeface="Arial"/>
              <a:ea typeface="Arial"/>
              <a:cs typeface="Arial"/>
              <a:sym typeface="Arial"/>
            </a:endParaRPr>
          </a:p>
        </p:txBody>
      </p:sp>
      <p:pic>
        <p:nvPicPr>
          <p:cNvPr id="272" name="Google Shape;272;p23"/>
          <p:cNvPicPr preferRelativeResize="0"/>
          <p:nvPr/>
        </p:nvPicPr>
        <p:blipFill rotWithShape="1">
          <a:blip r:embed="rId3">
            <a:alphaModFix/>
          </a:blip>
          <a:srcRect b="0" l="0" r="0" t="0"/>
          <a:stretch/>
        </p:blipFill>
        <p:spPr>
          <a:xfrm>
            <a:off x="0" y="784952"/>
            <a:ext cx="12191999" cy="52880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Let’s look at the code</a:t>
            </a:r>
            <a:endParaRPr/>
          </a:p>
        </p:txBody>
      </p:sp>
      <p:sp>
        <p:nvSpPr>
          <p:cNvPr id="278" name="Google Shape;278;p24"/>
          <p:cNvSpPr txBox="1"/>
          <p:nvPr>
            <p:ph idx="1" type="body"/>
          </p:nvPr>
        </p:nvSpPr>
        <p:spPr>
          <a:xfrm>
            <a:off x="1371600" y="2286000"/>
            <a:ext cx="9601200" cy="422167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4000"/>
              </a:lnSpc>
              <a:spcBef>
                <a:spcPts val="0"/>
              </a:spcBef>
              <a:spcAft>
                <a:spcPts val="0"/>
              </a:spcAft>
              <a:buClr>
                <a:schemeClr val="dk2"/>
              </a:buClr>
              <a:buSzPct val="100000"/>
              <a:buNone/>
            </a:pPr>
            <a:r>
              <a:rPr lang="en-US"/>
              <a:t>Download or clone the code</a:t>
            </a:r>
            <a:endParaRPr/>
          </a:p>
          <a:p>
            <a:pPr indent="0" lvl="0" marL="0" rtl="0" algn="l">
              <a:lnSpc>
                <a:spcPct val="94000"/>
              </a:lnSpc>
              <a:spcBef>
                <a:spcPts val="0"/>
              </a:spcBef>
              <a:spcAft>
                <a:spcPts val="0"/>
              </a:spcAft>
              <a:buClr>
                <a:schemeClr val="dk2"/>
              </a:buClr>
              <a:buSzPct val="100000"/>
              <a:buNone/>
            </a:pPr>
            <a:r>
              <a:t/>
            </a:r>
            <a:endParaRPr>
              <a:uFill>
                <a:noFill/>
              </a:uFill>
              <a:hlinkClick r:id="rId3"/>
            </a:endParaRPr>
          </a:p>
          <a:p>
            <a:pPr indent="0" lvl="0" marL="0" rtl="0" algn="l">
              <a:lnSpc>
                <a:spcPct val="94000"/>
              </a:lnSpc>
              <a:spcBef>
                <a:spcPts val="1200"/>
              </a:spcBef>
              <a:spcAft>
                <a:spcPts val="0"/>
              </a:spcAft>
              <a:buClr>
                <a:schemeClr val="dk2"/>
              </a:buClr>
              <a:buSzPct val="100000"/>
              <a:buNone/>
            </a:pPr>
            <a:r>
              <a:rPr lang="en-US" u="sng">
                <a:solidFill>
                  <a:schemeClr val="hlink"/>
                </a:solidFill>
                <a:hlinkClick r:id="rId4"/>
              </a:rPr>
              <a:t>https://github.com/tnt-summer-academy/Exercises/tree/main/Week_1/ENG1.0/meet-your-Instructors</a:t>
            </a:r>
            <a:r>
              <a:rPr lang="en-US"/>
              <a:t> </a:t>
            </a:r>
            <a:endParaRPr/>
          </a:p>
          <a:p>
            <a:pPr indent="0" lvl="0" marL="0" rtl="0" algn="l">
              <a:lnSpc>
                <a:spcPct val="94000"/>
              </a:lnSpc>
              <a:spcBef>
                <a:spcPts val="1200"/>
              </a:spcBef>
              <a:spcAft>
                <a:spcPts val="0"/>
              </a:spcAft>
              <a:buClr>
                <a:schemeClr val="dk2"/>
              </a:buClr>
              <a:buSzPct val="100000"/>
              <a:buNone/>
            </a:pPr>
            <a:r>
              <a:t/>
            </a:r>
            <a:endParaRPr/>
          </a:p>
          <a:p>
            <a:pPr indent="0" lvl="0" marL="0" rtl="0" algn="l">
              <a:lnSpc>
                <a:spcPct val="94000"/>
              </a:lnSpc>
              <a:spcBef>
                <a:spcPts val="1200"/>
              </a:spcBef>
              <a:spcAft>
                <a:spcPts val="0"/>
              </a:spcAft>
              <a:buClr>
                <a:schemeClr val="dk2"/>
              </a:buClr>
              <a:buSzPct val="100000"/>
              <a:buNone/>
            </a:pPr>
            <a:r>
              <a:rPr lang="en-US"/>
              <a:t>Let’s walk through the code</a:t>
            </a:r>
            <a:endParaRPr/>
          </a:p>
          <a:p>
            <a:pPr indent="0" lvl="0" marL="0" rtl="0" algn="l">
              <a:lnSpc>
                <a:spcPct val="94000"/>
              </a:lnSpc>
              <a:spcBef>
                <a:spcPts val="1200"/>
              </a:spcBef>
              <a:spcAft>
                <a:spcPts val="0"/>
              </a:spcAft>
              <a:buClr>
                <a:schemeClr val="dk2"/>
              </a:buClr>
              <a:buSzPct val="100000"/>
              <a:buNone/>
            </a:pPr>
            <a:r>
              <a:rPr lang="en-US"/>
              <a:t>HTML</a:t>
            </a:r>
            <a:endParaRPr/>
          </a:p>
          <a:p>
            <a:pPr indent="0" lvl="0" marL="0" rtl="0" algn="l">
              <a:lnSpc>
                <a:spcPct val="94000"/>
              </a:lnSpc>
              <a:spcBef>
                <a:spcPts val="1200"/>
              </a:spcBef>
              <a:spcAft>
                <a:spcPts val="0"/>
              </a:spcAft>
              <a:buClr>
                <a:schemeClr val="dk2"/>
              </a:buClr>
              <a:buSzPct val="100000"/>
              <a:buNone/>
            </a:pPr>
            <a:r>
              <a:rPr lang="en-US"/>
              <a:t>CSS</a:t>
            </a:r>
            <a:endParaRPr/>
          </a:p>
          <a:p>
            <a:pPr indent="0" lvl="0" marL="0" rtl="0" algn="l">
              <a:lnSpc>
                <a:spcPct val="94000"/>
              </a:lnSpc>
              <a:spcBef>
                <a:spcPts val="1200"/>
              </a:spcBef>
              <a:spcAft>
                <a:spcPts val="0"/>
              </a:spcAft>
              <a:buClr>
                <a:schemeClr val="dk2"/>
              </a:buClr>
              <a:buSzPct val="100000"/>
              <a:buNone/>
            </a:pPr>
            <a:r>
              <a:t/>
            </a:r>
            <a:endParaRPr/>
          </a:p>
          <a:p>
            <a:pPr indent="0" lvl="0" marL="0" rtl="0" algn="l">
              <a:lnSpc>
                <a:spcPct val="94000"/>
              </a:lnSpc>
              <a:spcBef>
                <a:spcPts val="1200"/>
              </a:spcBef>
              <a:spcAft>
                <a:spcPts val="0"/>
              </a:spcAft>
              <a:buClr>
                <a:schemeClr val="dk2"/>
              </a:buClr>
              <a:buSzPct val="100000"/>
              <a:buNone/>
            </a:pPr>
            <a:r>
              <a:rPr lang="en-US"/>
              <a:t>Use more in the terminal to look at files. </a:t>
            </a:r>
            <a:endParaRPr/>
          </a:p>
          <a:p>
            <a:pPr indent="0" lvl="0" marL="0" rtl="0" algn="l">
              <a:lnSpc>
                <a:spcPct val="94000"/>
              </a:lnSpc>
              <a:spcBef>
                <a:spcPts val="1200"/>
              </a:spcBef>
              <a:spcAft>
                <a:spcPts val="0"/>
              </a:spcAft>
              <a:buClr>
                <a:schemeClr val="dk2"/>
              </a:buClr>
              <a:buSzPct val="100000"/>
              <a:buNone/>
            </a:pPr>
            <a:r>
              <a:rPr lang="en-US"/>
              <a:t>You can also use pico. </a:t>
            </a:r>
            <a:endParaRPr/>
          </a:p>
          <a:p>
            <a:pPr indent="0" lvl="0" marL="0" rtl="0" algn="l">
              <a:lnSpc>
                <a:spcPct val="94000"/>
              </a:lnSpc>
              <a:spcBef>
                <a:spcPts val="1200"/>
              </a:spcBef>
              <a:spcAft>
                <a:spcPts val="0"/>
              </a:spcAft>
              <a:buClr>
                <a:schemeClr val="dk2"/>
              </a:buClr>
              <a:buSzPct val="100000"/>
              <a:buNone/>
            </a:pPr>
            <a:r>
              <a:rPr lang="en-US"/>
              <a:t>Use the browser developers' tools to make changes in the CSS file</a:t>
            </a:r>
            <a:endParaRPr/>
          </a:p>
          <a:p>
            <a:pPr indent="0" lvl="0" marL="0" rtl="0" algn="l">
              <a:lnSpc>
                <a:spcPct val="94000"/>
              </a:lnSpc>
              <a:spcBef>
                <a:spcPts val="1200"/>
              </a:spcBef>
              <a:spcAft>
                <a:spcPts val="0"/>
              </a:spcAft>
              <a:buClr>
                <a:schemeClr val="dk2"/>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Source code</a:t>
            </a:r>
            <a:endParaRPr/>
          </a:p>
        </p:txBody>
      </p:sp>
      <p:pic>
        <p:nvPicPr>
          <p:cNvPr id="284" name="Google Shape;284;p25"/>
          <p:cNvPicPr preferRelativeResize="0"/>
          <p:nvPr/>
        </p:nvPicPr>
        <p:blipFill rotWithShape="1">
          <a:blip r:embed="rId3">
            <a:alphaModFix/>
          </a:blip>
          <a:srcRect b="0" l="0" r="0" t="0"/>
          <a:stretch/>
        </p:blipFill>
        <p:spPr>
          <a:xfrm>
            <a:off x="831525" y="1758525"/>
            <a:ext cx="11264048" cy="5023275"/>
          </a:xfrm>
          <a:prstGeom prst="rect">
            <a:avLst/>
          </a:prstGeom>
          <a:noFill/>
          <a:ln>
            <a:noFill/>
          </a:ln>
        </p:spPr>
      </p:pic>
      <p:sp>
        <p:nvSpPr>
          <p:cNvPr id="285" name="Google Shape;285;p25"/>
          <p:cNvSpPr/>
          <p:nvPr/>
        </p:nvSpPr>
        <p:spPr>
          <a:xfrm>
            <a:off x="9343300" y="2100600"/>
            <a:ext cx="479400" cy="599400"/>
          </a:xfrm>
          <a:prstGeom prst="up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e26caabb39_0_7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Inspection</a:t>
            </a:r>
            <a:endParaRPr/>
          </a:p>
        </p:txBody>
      </p:sp>
      <p:sp>
        <p:nvSpPr>
          <p:cNvPr id="292" name="Google Shape;292;ge26caabb39_0_7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200"/>
              </a:spcAft>
              <a:buSzPts val="1800"/>
              <a:buNone/>
            </a:pPr>
            <a:r>
              <a:t/>
            </a:r>
            <a:endParaRPr/>
          </a:p>
        </p:txBody>
      </p:sp>
      <p:pic>
        <p:nvPicPr>
          <p:cNvPr id="293" name="Google Shape;293;ge26caabb39_0_77"/>
          <p:cNvPicPr preferRelativeResize="0"/>
          <p:nvPr/>
        </p:nvPicPr>
        <p:blipFill rotWithShape="1">
          <a:blip r:embed="rId3">
            <a:alphaModFix/>
          </a:blip>
          <a:srcRect b="0" l="0" r="0" t="0"/>
          <a:stretch/>
        </p:blipFill>
        <p:spPr>
          <a:xfrm>
            <a:off x="819150" y="1442287"/>
            <a:ext cx="11053249" cy="5040225"/>
          </a:xfrm>
          <a:prstGeom prst="rect">
            <a:avLst/>
          </a:prstGeom>
          <a:noFill/>
          <a:ln>
            <a:noFill/>
          </a:ln>
        </p:spPr>
      </p:pic>
      <p:sp>
        <p:nvSpPr>
          <p:cNvPr id="294" name="Google Shape;294;ge26caabb39_0_77"/>
          <p:cNvSpPr/>
          <p:nvPr/>
        </p:nvSpPr>
        <p:spPr>
          <a:xfrm>
            <a:off x="7360725" y="1662450"/>
            <a:ext cx="479400" cy="599400"/>
          </a:xfrm>
          <a:prstGeom prst="up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37e83d83fd_0_35"/>
          <p:cNvSpPr txBox="1"/>
          <p:nvPr>
            <p:ph type="title"/>
          </p:nvPr>
        </p:nvSpPr>
        <p:spPr>
          <a:xfrm>
            <a:off x="1371600" y="2286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Change the CSS</a:t>
            </a:r>
            <a:endParaRPr/>
          </a:p>
        </p:txBody>
      </p:sp>
      <p:sp>
        <p:nvSpPr>
          <p:cNvPr id="301" name="Google Shape;301;g137e83d83fd_0_3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200"/>
              </a:spcAft>
              <a:buSzPts val="1800"/>
              <a:buNone/>
            </a:pPr>
            <a:r>
              <a:t/>
            </a:r>
            <a:endParaRPr/>
          </a:p>
        </p:txBody>
      </p:sp>
      <p:sp>
        <p:nvSpPr>
          <p:cNvPr id="302" name="Google Shape;302;g137e83d83fd_0_35"/>
          <p:cNvSpPr/>
          <p:nvPr/>
        </p:nvSpPr>
        <p:spPr>
          <a:xfrm rot="-5557131">
            <a:off x="9899704" y="2951095"/>
            <a:ext cx="479301" cy="599436"/>
          </a:xfrm>
          <a:prstGeom prst="up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3" name="Google Shape;303;g137e83d83fd_0_35"/>
          <p:cNvPicPr preferRelativeResize="0"/>
          <p:nvPr/>
        </p:nvPicPr>
        <p:blipFill>
          <a:blip r:embed="rId3">
            <a:alphaModFix/>
          </a:blip>
          <a:stretch>
            <a:fillRect/>
          </a:stretch>
        </p:blipFill>
        <p:spPr>
          <a:xfrm>
            <a:off x="1371601" y="1144013"/>
            <a:ext cx="7883526" cy="5560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4 </a:t>
            </a:r>
            <a:endParaRPr/>
          </a:p>
          <a:p>
            <a:pPr indent="0" lvl="0" marL="0" rtl="0" algn="r">
              <a:lnSpc>
                <a:spcPct val="89000"/>
              </a:lnSpc>
              <a:spcBef>
                <a:spcPts val="0"/>
              </a:spcBef>
              <a:spcAft>
                <a:spcPts val="0"/>
              </a:spcAft>
              <a:buClr>
                <a:schemeClr val="lt2"/>
              </a:buClr>
              <a:buSzPts val="7200"/>
              <a:buFont typeface="Libre Franklin"/>
              <a:buNone/>
            </a:pPr>
            <a:r>
              <a:rPr lang="en-US"/>
              <a:t>GROUP ACTIVITY</a:t>
            </a:r>
            <a:endParaRPr/>
          </a:p>
        </p:txBody>
      </p:sp>
      <p:sp>
        <p:nvSpPr>
          <p:cNvPr id="309" name="Google Shape;309;p26"/>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Remaining time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26caabb39_0_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Important links</a:t>
            </a:r>
            <a:endParaRPr/>
          </a:p>
        </p:txBody>
      </p:sp>
      <p:sp>
        <p:nvSpPr>
          <p:cNvPr id="315" name="Google Shape;315;ge26caabb39_0_32"/>
          <p:cNvSpPr txBox="1"/>
          <p:nvPr>
            <p:ph idx="1" type="body"/>
          </p:nvPr>
        </p:nvSpPr>
        <p:spPr>
          <a:xfrm>
            <a:off x="1371600" y="2286000"/>
            <a:ext cx="9601200" cy="4221600"/>
          </a:xfrm>
          <a:prstGeom prst="rect">
            <a:avLst/>
          </a:prstGeom>
          <a:noFill/>
          <a:ln>
            <a:noFill/>
          </a:ln>
        </p:spPr>
        <p:txBody>
          <a:bodyPr anchorCtr="0" anchor="t" bIns="45700" lIns="91425" spcFirstLastPara="1" rIns="91425" wrap="square" tIns="45700">
            <a:normAutofit/>
          </a:bodyPr>
          <a:lstStyle/>
          <a:p>
            <a:pPr indent="-368300" lvl="0" marL="457200" rtl="0" algn="l">
              <a:lnSpc>
                <a:spcPct val="150000"/>
              </a:lnSpc>
              <a:spcBef>
                <a:spcPts val="1200"/>
              </a:spcBef>
              <a:spcAft>
                <a:spcPts val="0"/>
              </a:spcAft>
              <a:buSzPts val="2200"/>
              <a:buChar char="■"/>
            </a:pPr>
            <a:r>
              <a:rPr lang="en-US" sz="2400"/>
              <a:t>HTML basics </a:t>
            </a:r>
            <a:r>
              <a:rPr lang="en-US" sz="2400" u="sng">
                <a:solidFill>
                  <a:schemeClr val="hlink"/>
                </a:solidFill>
                <a:hlinkClick r:id="rId3"/>
              </a:rPr>
              <a:t>https://www.w3schools.com/html/html_basic.asp</a:t>
            </a:r>
            <a:endParaRPr sz="2400"/>
          </a:p>
          <a:p>
            <a:pPr indent="-368300" lvl="0" marL="457200" rtl="0" algn="l">
              <a:lnSpc>
                <a:spcPct val="150000"/>
              </a:lnSpc>
              <a:spcBef>
                <a:spcPts val="0"/>
              </a:spcBef>
              <a:spcAft>
                <a:spcPts val="0"/>
              </a:spcAft>
              <a:buSzPts val="2200"/>
              <a:buChar char="■"/>
            </a:pPr>
            <a:r>
              <a:rPr lang="en-US" sz="2400"/>
              <a:t>CSS intro </a:t>
            </a:r>
            <a:r>
              <a:rPr lang="en-US" sz="2400" u="sng">
                <a:solidFill>
                  <a:schemeClr val="hlink"/>
                </a:solidFill>
                <a:hlinkClick r:id="rId4"/>
              </a:rPr>
              <a:t>https://www.w3schools.com/css/css_intro.asp</a:t>
            </a:r>
            <a:r>
              <a:rPr lang="en-US" sz="2400"/>
              <a:t> </a:t>
            </a:r>
            <a:endParaRPr sz="2400"/>
          </a:p>
        </p:txBody>
      </p:sp>
      <p:sp>
        <p:nvSpPr>
          <p:cNvPr id="316" name="Google Shape;316;ge26caabb39_0_32"/>
          <p:cNvSpPr/>
          <p:nvPr/>
        </p:nvSpPr>
        <p:spPr>
          <a:xfrm>
            <a:off x="2992875" y="3978300"/>
            <a:ext cx="5646300" cy="2503500"/>
          </a:xfrm>
          <a:prstGeom prst="ellipse">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rgbClr val="EDEDED"/>
                </a:solidFill>
              </a:rPr>
              <a:t>Go through</a:t>
            </a:r>
            <a:r>
              <a:rPr b="0" i="0" lang="en-US" sz="2800" u="none" cap="none" strike="noStrike">
                <a:solidFill>
                  <a:srgbClr val="EDEDED"/>
                </a:solidFill>
                <a:latin typeface="Arial"/>
                <a:ea typeface="Arial"/>
                <a:cs typeface="Arial"/>
                <a:sym typeface="Arial"/>
              </a:rPr>
              <a:t> HTML and CSS content</a:t>
            </a:r>
            <a:endParaRPr b="0" i="0" sz="2800" u="none" cap="none" strike="noStrike">
              <a:solidFill>
                <a:srgbClr val="EDEDED"/>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br>
              <a:rPr lang="en-US"/>
            </a:br>
            <a:r>
              <a:rPr lang="en-US"/>
              <a:t>PART 1 </a:t>
            </a:r>
            <a:br>
              <a:rPr lang="en-US"/>
            </a:br>
            <a:r>
              <a:rPr lang="en-US"/>
              <a:t>BACKGROUND AND OVERVIEW</a:t>
            </a:r>
            <a:endParaRPr/>
          </a:p>
        </p:txBody>
      </p:sp>
      <p:sp>
        <p:nvSpPr>
          <p:cNvPr id="124" name="Google Shape;124;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15 minutes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e26caabb39_0_4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Mock-up of your favorite app</a:t>
            </a:r>
            <a:endParaRPr/>
          </a:p>
        </p:txBody>
      </p:sp>
      <p:sp>
        <p:nvSpPr>
          <p:cNvPr id="323" name="Google Shape;323;ge26caabb39_0_4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Pick one of your favorite apps on your phone.</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Using the</a:t>
            </a:r>
            <a:r>
              <a:rPr lang="en-US" sz="24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US" sz="2400" u="sng">
                <a:solidFill>
                  <a:schemeClr val="hlink"/>
                </a:solidFill>
                <a:latin typeface="Arial"/>
                <a:ea typeface="Arial"/>
                <a:cs typeface="Arial"/>
                <a:sym typeface="Arial"/>
                <a:hlinkClick r:id="rId4"/>
              </a:rPr>
              <a:t>online editor</a:t>
            </a:r>
            <a:r>
              <a:rPr lang="en-US" sz="2400">
                <a:solidFill>
                  <a:schemeClr val="dk1"/>
                </a:solidFill>
                <a:latin typeface="Arial"/>
                <a:ea typeface="Arial"/>
                <a:cs typeface="Arial"/>
                <a:sym typeface="Arial"/>
              </a:rPr>
              <a:t> try to mock, or recreate, a single screen from the app with CSS and HTML.</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Post your screen in your team's Team channel.</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If you finish one screen, choose another more challenging one (optional).</a:t>
            </a:r>
            <a:endParaRPr sz="2400">
              <a:solidFill>
                <a:schemeClr val="dk1"/>
              </a:solidFill>
              <a:latin typeface="Arial"/>
              <a:ea typeface="Arial"/>
              <a:cs typeface="Arial"/>
              <a:sym typeface="Arial"/>
            </a:endParaRPr>
          </a:p>
          <a:p>
            <a:pPr indent="0" lvl="0" marL="0" rtl="0" algn="l">
              <a:lnSpc>
                <a:spcPct val="94000"/>
              </a:lnSpc>
              <a:spcBef>
                <a:spcPts val="1200"/>
              </a:spcBef>
              <a:spcAft>
                <a:spcPts val="200"/>
              </a:spcAft>
              <a:buSzPts val="1800"/>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e26caabb39_0_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Recommended process</a:t>
            </a:r>
            <a:endParaRPr/>
          </a:p>
        </p:txBody>
      </p:sp>
      <p:sp>
        <p:nvSpPr>
          <p:cNvPr id="330" name="Google Shape;330;ge26caabb39_0_47"/>
          <p:cNvSpPr txBox="1"/>
          <p:nvPr>
            <p:ph idx="1" type="body"/>
          </p:nvPr>
        </p:nvSpPr>
        <p:spPr>
          <a:xfrm>
            <a:off x="1371600" y="1553600"/>
            <a:ext cx="9601200" cy="50613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Font typeface="Libre Franklin"/>
              <a:buAutoNum type="arabicPeriod"/>
            </a:pPr>
            <a:r>
              <a:rPr lang="en-US" sz="1800">
                <a:solidFill>
                  <a:schemeClr val="dk1"/>
                </a:solidFill>
              </a:rPr>
              <a:t>Pick an aspect of the screen that you'd like to try and replicate in your mockup </a:t>
            </a:r>
            <a:endParaRPr sz="1800">
              <a:solidFill>
                <a:schemeClr val="dk1"/>
              </a:solidFill>
            </a:endParaRPr>
          </a:p>
          <a:p>
            <a:pPr indent="-342900" lvl="1" marL="914400" rtl="0" algn="l">
              <a:lnSpc>
                <a:spcPct val="115000"/>
              </a:lnSpc>
              <a:spcBef>
                <a:spcPts val="0"/>
              </a:spcBef>
              <a:spcAft>
                <a:spcPts val="0"/>
              </a:spcAft>
              <a:buClr>
                <a:schemeClr val="dk1"/>
              </a:buClr>
              <a:buSzPts val="1800"/>
              <a:buFont typeface="Libre Franklin"/>
              <a:buChar char="○"/>
            </a:pPr>
            <a:r>
              <a:rPr lang="en-US" sz="1800">
                <a:solidFill>
                  <a:schemeClr val="dk1"/>
                </a:solidFill>
              </a:rPr>
              <a:t>(for example, the title)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Libre Franklin"/>
              <a:buAutoNum type="arabicPeriod"/>
            </a:pPr>
            <a:r>
              <a:rPr lang="en-US" sz="1800">
                <a:solidFill>
                  <a:schemeClr val="dk1"/>
                </a:solidFill>
              </a:rPr>
              <a:t>Start by putting the text / image / etc onto the web page </a:t>
            </a:r>
            <a:r>
              <a:rPr i="1" lang="en-US" sz="1800">
                <a:solidFill>
                  <a:schemeClr val="dk1"/>
                </a:solidFill>
              </a:rPr>
              <a:t>without any formatting</a:t>
            </a:r>
            <a:r>
              <a:rPr lang="en-US" sz="1800">
                <a:solidFill>
                  <a:schemeClr val="dk1"/>
                </a:solidFill>
              </a:rPr>
              <a:t>. </a:t>
            </a:r>
            <a:endParaRPr sz="1800">
              <a:solidFill>
                <a:schemeClr val="dk1"/>
              </a:solidFill>
            </a:endParaRPr>
          </a:p>
          <a:p>
            <a:pPr indent="-342900" lvl="1" marL="914400" rtl="0" algn="l">
              <a:lnSpc>
                <a:spcPct val="115000"/>
              </a:lnSpc>
              <a:spcBef>
                <a:spcPts val="0"/>
              </a:spcBef>
              <a:spcAft>
                <a:spcPts val="0"/>
              </a:spcAft>
              <a:buClr>
                <a:schemeClr val="dk1"/>
              </a:buClr>
              <a:buSzPts val="1800"/>
              <a:buFont typeface="Libre Franklin"/>
              <a:buChar char="○"/>
            </a:pPr>
            <a:r>
              <a:rPr lang="en-US" sz="1800">
                <a:solidFill>
                  <a:schemeClr val="dk1"/>
                </a:solidFill>
              </a:rPr>
              <a:t>(for example, the title and several images)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Libre Franklin"/>
              <a:buAutoNum type="arabicPeriod"/>
            </a:pPr>
            <a:r>
              <a:rPr lang="en-US" sz="1800">
                <a:solidFill>
                  <a:schemeClr val="dk1"/>
                </a:solidFill>
              </a:rPr>
              <a:t>Next, pick one aspect of that newly added thing that looks different between your phone's screen and the web page, and see if you can make the web page look closer to the app</a:t>
            </a:r>
            <a:endParaRPr sz="1800">
              <a:solidFill>
                <a:schemeClr val="dk1"/>
              </a:solidFill>
            </a:endParaRPr>
          </a:p>
          <a:p>
            <a:pPr indent="-342900" lvl="1" marL="914400" rtl="0" algn="l">
              <a:lnSpc>
                <a:spcPct val="115000"/>
              </a:lnSpc>
              <a:spcBef>
                <a:spcPts val="0"/>
              </a:spcBef>
              <a:spcAft>
                <a:spcPts val="0"/>
              </a:spcAft>
              <a:buClr>
                <a:schemeClr val="dk1"/>
              </a:buClr>
              <a:buSzPts val="1800"/>
              <a:buFont typeface="Libre Franklin"/>
              <a:buChar char="○"/>
            </a:pPr>
            <a:r>
              <a:rPr lang="en-US" sz="1800">
                <a:solidFill>
                  <a:schemeClr val="dk1"/>
                </a:solidFill>
              </a:rPr>
              <a:t> (for example, "can I find a similar font? And how do I change the font in CSS?").</a:t>
            </a:r>
            <a:endParaRPr sz="1800">
              <a:solidFill>
                <a:schemeClr val="dk1"/>
              </a:solidFill>
            </a:endParaRPr>
          </a:p>
          <a:p>
            <a:pPr indent="-342900" lvl="2" marL="1371600" rtl="0" algn="l">
              <a:lnSpc>
                <a:spcPct val="115000"/>
              </a:lnSpc>
              <a:spcBef>
                <a:spcPts val="0"/>
              </a:spcBef>
              <a:spcAft>
                <a:spcPts val="0"/>
              </a:spcAft>
              <a:buClr>
                <a:schemeClr val="dk1"/>
              </a:buClr>
              <a:buSzPts val="1800"/>
              <a:buFont typeface="Libre Franklin"/>
              <a:buAutoNum type="romanLcPeriod"/>
            </a:pPr>
            <a:r>
              <a:rPr i="0" lang="en-US">
                <a:solidFill>
                  <a:schemeClr val="dk1"/>
                </a:solidFill>
              </a:rPr>
              <a:t>Adjust the appearance of your app</a:t>
            </a:r>
            <a:r>
              <a:rPr lang="en-US">
                <a:solidFill>
                  <a:schemeClr val="dk1"/>
                </a:solidFill>
              </a:rPr>
              <a:t>.</a:t>
            </a:r>
            <a:endParaRPr>
              <a:solidFill>
                <a:schemeClr val="dk1"/>
              </a:solidFill>
            </a:endParaRPr>
          </a:p>
          <a:p>
            <a:pPr indent="-342900" lvl="2" marL="1371600" rtl="0" algn="l">
              <a:lnSpc>
                <a:spcPct val="115000"/>
              </a:lnSpc>
              <a:spcBef>
                <a:spcPts val="0"/>
              </a:spcBef>
              <a:spcAft>
                <a:spcPts val="0"/>
              </a:spcAft>
              <a:buClr>
                <a:schemeClr val="dk1"/>
              </a:buClr>
              <a:buSzPts val="1800"/>
              <a:buFont typeface="Libre Franklin"/>
              <a:buAutoNum type="romanLcPeriod"/>
            </a:pPr>
            <a:r>
              <a:rPr i="0" lang="en-US">
                <a:solidFill>
                  <a:schemeClr val="dk1"/>
                </a:solidFill>
              </a:rPr>
              <a:t>'Close enough' is good enough.</a:t>
            </a:r>
            <a:endParaRPr i="0">
              <a:solidFill>
                <a:schemeClr val="dk1"/>
              </a:solidFill>
            </a:endParaRPr>
          </a:p>
          <a:p>
            <a:pPr indent="-342900" lvl="2" marL="1371600" rtl="0" algn="l">
              <a:lnSpc>
                <a:spcPct val="115000"/>
              </a:lnSpc>
              <a:spcBef>
                <a:spcPts val="0"/>
              </a:spcBef>
              <a:spcAft>
                <a:spcPts val="0"/>
              </a:spcAft>
              <a:buClr>
                <a:schemeClr val="dk1"/>
              </a:buClr>
              <a:buSzPts val="1800"/>
              <a:buFont typeface="Arial"/>
              <a:buAutoNum type="romanLcPeriod"/>
            </a:pPr>
            <a:r>
              <a:rPr lang="en-US">
                <a:solidFill>
                  <a:schemeClr val="dk1"/>
                </a:solidFill>
              </a:rPr>
              <a:t>A</a:t>
            </a:r>
            <a:r>
              <a:rPr i="0" lang="en-US">
                <a:solidFill>
                  <a:schemeClr val="dk1"/>
                </a:solidFill>
              </a:rPr>
              <a:t>bility to pivot / change your goals</a:t>
            </a:r>
            <a:endParaRPr>
              <a:solidFill>
                <a:schemeClr val="dk1"/>
              </a:solidFill>
            </a:endParaRPr>
          </a:p>
          <a:p>
            <a:pPr indent="-342900" lvl="2" marL="1371600" rtl="0" algn="l">
              <a:lnSpc>
                <a:spcPct val="115000"/>
              </a:lnSpc>
              <a:spcBef>
                <a:spcPts val="0"/>
              </a:spcBef>
              <a:spcAft>
                <a:spcPts val="0"/>
              </a:spcAft>
              <a:buClr>
                <a:schemeClr val="dk1"/>
              </a:buClr>
              <a:buSzPts val="1800"/>
              <a:buFont typeface="Arial"/>
              <a:buAutoNum type="romanLcPeriod"/>
            </a:pPr>
            <a:r>
              <a:rPr lang="en-US">
                <a:solidFill>
                  <a:schemeClr val="dk1"/>
                </a:solidFill>
              </a:rPr>
              <a:t>Not more than 5-10 minutes </a:t>
            </a:r>
            <a:r>
              <a:rPr i="0" lang="en-US">
                <a:solidFill>
                  <a:schemeClr val="dk1"/>
                </a:solidFill>
              </a:rPr>
              <a:t>Repeat step 3 until you're satisfied with how the element looks.</a:t>
            </a:r>
            <a:endParaRPr i="0">
              <a:solidFill>
                <a:schemeClr val="dk1"/>
              </a:solidFill>
            </a:endParaRPr>
          </a:p>
          <a:p>
            <a:pPr indent="-342900" lvl="0" marL="457200" rtl="0" algn="l">
              <a:lnSpc>
                <a:spcPct val="115000"/>
              </a:lnSpc>
              <a:spcBef>
                <a:spcPts val="0"/>
              </a:spcBef>
              <a:spcAft>
                <a:spcPts val="0"/>
              </a:spcAft>
              <a:buClr>
                <a:schemeClr val="dk1"/>
              </a:buClr>
              <a:buSzPts val="1800"/>
              <a:buFont typeface="Libre Franklin"/>
              <a:buAutoNum type="arabicPeriod"/>
            </a:pPr>
            <a:r>
              <a:rPr lang="en-US" sz="1800">
                <a:solidFill>
                  <a:schemeClr val="dk1"/>
                </a:solidFill>
              </a:rPr>
              <a:t>Repeat these steps until you've add enough elements to the page that it kinda looks like your phone app's screen</a:t>
            </a:r>
            <a:endParaRPr sz="1800">
              <a:solidFill>
                <a:schemeClr val="dk1"/>
              </a:solidFill>
            </a:endParaRPr>
          </a:p>
          <a:p>
            <a:pPr indent="0" lvl="0" marL="0" rtl="0" algn="l">
              <a:lnSpc>
                <a:spcPct val="94000"/>
              </a:lnSpc>
              <a:spcBef>
                <a:spcPts val="1200"/>
              </a:spcBef>
              <a:spcAft>
                <a:spcPts val="200"/>
              </a:spcAft>
              <a:buSzPts val="1800"/>
              <a:buNone/>
            </a:pPr>
            <a:r>
              <a:t/>
            </a:r>
            <a:endParaRPr sz="3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e26caabb39_0_53"/>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STRETCH</a:t>
            </a:r>
            <a:endParaRPr/>
          </a:p>
        </p:txBody>
      </p:sp>
      <p:sp>
        <p:nvSpPr>
          <p:cNvPr id="336" name="Google Shape;336;ge26caabb39_0_53"/>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e26caabb39_0_7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Stretch</a:t>
            </a:r>
            <a:endParaRPr/>
          </a:p>
        </p:txBody>
      </p:sp>
      <p:sp>
        <p:nvSpPr>
          <p:cNvPr id="342" name="Google Shape;342;ge26caabb39_0_71"/>
          <p:cNvSpPr txBox="1"/>
          <p:nvPr>
            <p:ph idx="1" type="body"/>
          </p:nvPr>
        </p:nvSpPr>
        <p:spPr>
          <a:xfrm>
            <a:off x="1371600" y="2286000"/>
            <a:ext cx="9601200" cy="4221600"/>
          </a:xfrm>
          <a:prstGeom prst="rect">
            <a:avLst/>
          </a:prstGeom>
          <a:noFill/>
          <a:ln>
            <a:noFill/>
          </a:ln>
        </p:spPr>
        <p:txBody>
          <a:bodyPr anchorCtr="0" anchor="t" bIns="45700" lIns="91425" spcFirstLastPara="1" rIns="91425" wrap="square" tIns="45700">
            <a:normAutofit/>
          </a:bodyPr>
          <a:lstStyle/>
          <a:p>
            <a:pPr indent="-368300" lvl="0" marL="457200" rtl="0" algn="l">
              <a:lnSpc>
                <a:spcPct val="150000"/>
              </a:lnSpc>
              <a:spcBef>
                <a:spcPts val="1200"/>
              </a:spcBef>
              <a:spcAft>
                <a:spcPts val="0"/>
              </a:spcAft>
              <a:buSzPts val="2200"/>
              <a:buChar char="■"/>
            </a:pPr>
            <a:r>
              <a:rPr lang="en-US" sz="2400"/>
              <a:t>Find new topics in HTML and CSS to explore</a:t>
            </a:r>
            <a:endParaRPr sz="2400"/>
          </a:p>
          <a:p>
            <a:pPr indent="-368300" lvl="0" marL="457200" rtl="0" algn="l">
              <a:lnSpc>
                <a:spcPct val="150000"/>
              </a:lnSpc>
              <a:spcBef>
                <a:spcPts val="0"/>
              </a:spcBef>
              <a:spcAft>
                <a:spcPts val="0"/>
              </a:spcAft>
              <a:buSzPts val="2200"/>
              <a:buChar char="■"/>
            </a:pPr>
            <a:r>
              <a:rPr lang="en-US" sz="2400"/>
              <a:t>Modify Meet Your Instructors</a:t>
            </a:r>
            <a:endParaRPr sz="2400"/>
          </a:p>
          <a:p>
            <a:pPr indent="-381000" lvl="1" marL="914400" rtl="0" algn="l">
              <a:lnSpc>
                <a:spcPct val="150000"/>
              </a:lnSpc>
              <a:spcBef>
                <a:spcPts val="0"/>
              </a:spcBef>
              <a:spcAft>
                <a:spcPts val="0"/>
              </a:spcAft>
              <a:buSzPts val="2400"/>
              <a:buChar char="–"/>
            </a:pPr>
            <a:r>
              <a:rPr i="0" lang="en-US" sz="2400"/>
              <a:t>Animated 3D flip of an image instead of static tile</a:t>
            </a:r>
            <a:endParaRPr i="0" sz="2400"/>
          </a:p>
          <a:p>
            <a:pPr indent="-381000" lvl="1" marL="914400" rtl="0" algn="l">
              <a:lnSpc>
                <a:spcPct val="150000"/>
              </a:lnSpc>
              <a:spcBef>
                <a:spcPts val="0"/>
              </a:spcBef>
              <a:spcAft>
                <a:spcPts val="0"/>
              </a:spcAft>
              <a:buSzPts val="2400"/>
              <a:buChar char="–"/>
            </a:pPr>
            <a:r>
              <a:rPr i="0" lang="en-US" sz="2400"/>
              <a:t>Add script to the button to make it clickable and show a popup alert with the contact email address</a:t>
            </a:r>
            <a:endParaRPr i="0" sz="2400"/>
          </a:p>
          <a:p>
            <a:pPr indent="-381000" lvl="1" marL="914400" rtl="0" algn="l">
              <a:lnSpc>
                <a:spcPct val="150000"/>
              </a:lnSpc>
              <a:spcBef>
                <a:spcPts val="0"/>
              </a:spcBef>
              <a:spcAft>
                <a:spcPts val="0"/>
              </a:spcAft>
              <a:buSzPts val="2400"/>
              <a:buChar char="–"/>
            </a:pPr>
            <a:r>
              <a:rPr i="0" lang="en-US" sz="2400"/>
              <a:t>Change the page layout to use a different CSS layout</a:t>
            </a:r>
            <a:endParaRPr i="0" sz="2400"/>
          </a:p>
          <a:p>
            <a:pPr indent="0" lvl="0" marL="0" rtl="0" algn="l">
              <a:lnSpc>
                <a:spcPct val="150000"/>
              </a:lnSpc>
              <a:spcBef>
                <a:spcPts val="1200"/>
              </a:spcBef>
              <a:spcAft>
                <a:spcPts val="0"/>
              </a:spcAft>
              <a:buSzPts val="18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Web sites versus Web apps versus Native apps</a:t>
            </a:r>
            <a:endParaRPr/>
          </a:p>
        </p:txBody>
      </p:sp>
      <p:sp>
        <p:nvSpPr>
          <p:cNvPr id="131" name="Google Shape;131;p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200"/>
              <a:buChar char="■"/>
            </a:pPr>
            <a:r>
              <a:rPr b="1" lang="en-US" sz="2200"/>
              <a:t>Website </a:t>
            </a:r>
            <a:r>
              <a:rPr lang="en-US" sz="2200"/>
              <a:t>- informational, can be static or dynamic, access with a URL</a:t>
            </a:r>
            <a:endParaRPr/>
          </a:p>
          <a:p>
            <a:pPr indent="-384048" lvl="0" marL="384048" rtl="0" algn="l">
              <a:lnSpc>
                <a:spcPct val="94000"/>
              </a:lnSpc>
              <a:spcBef>
                <a:spcPts val="1200"/>
              </a:spcBef>
              <a:spcAft>
                <a:spcPts val="0"/>
              </a:spcAft>
              <a:buClr>
                <a:schemeClr val="dk2"/>
              </a:buClr>
              <a:buSzPts val="2200"/>
              <a:buChar char="■"/>
            </a:pPr>
            <a:r>
              <a:rPr b="1" lang="en-US" sz="2200"/>
              <a:t>Web app</a:t>
            </a:r>
            <a:r>
              <a:rPr lang="en-US" sz="2200"/>
              <a:t> - interactive, user control, saves data, often sign-in, access with a URL or downloaded in an app store</a:t>
            </a:r>
            <a:endParaRPr/>
          </a:p>
          <a:p>
            <a:pPr indent="-384048" lvl="0" marL="384048" rtl="0" algn="l">
              <a:lnSpc>
                <a:spcPct val="94000"/>
              </a:lnSpc>
              <a:spcBef>
                <a:spcPts val="1200"/>
              </a:spcBef>
              <a:spcAft>
                <a:spcPts val="0"/>
              </a:spcAft>
              <a:buClr>
                <a:schemeClr val="dk2"/>
              </a:buClr>
              <a:buSzPts val="2200"/>
              <a:buChar char="■"/>
            </a:pPr>
            <a:r>
              <a:rPr b="1" lang="en-US" sz="2200"/>
              <a:t>Native apps</a:t>
            </a:r>
            <a:r>
              <a:rPr lang="en-US" sz="2200"/>
              <a:t> -  specific to an operating system and work just on that platform - iOS (Swift, Objective C), Android (Kotlin, Java), Windows (C#). Is downloaded in an App Store</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838200" y="304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Comparing Native apps with Web apps</a:t>
            </a:r>
            <a:endParaRPr/>
          </a:p>
        </p:txBody>
      </p:sp>
      <p:sp>
        <p:nvSpPr>
          <p:cNvPr id="137" name="Google Shape;137;p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l">
              <a:lnSpc>
                <a:spcPct val="94000"/>
              </a:lnSpc>
              <a:spcBef>
                <a:spcPts val="0"/>
              </a:spcBef>
              <a:spcAft>
                <a:spcPts val="0"/>
              </a:spcAft>
              <a:buClr>
                <a:schemeClr val="dk2"/>
              </a:buClr>
              <a:buSzPts val="2000"/>
              <a:buNone/>
            </a:pPr>
            <a:r>
              <a:t/>
            </a:r>
            <a:endParaRPr/>
          </a:p>
        </p:txBody>
      </p:sp>
      <p:graphicFrame>
        <p:nvGraphicFramePr>
          <p:cNvPr id="138" name="Google Shape;138;p6"/>
          <p:cNvGraphicFramePr/>
          <p:nvPr/>
        </p:nvGraphicFramePr>
        <p:xfrm>
          <a:off x="838198" y="1825625"/>
          <a:ext cx="3000000" cy="3000000"/>
        </p:xfrm>
        <a:graphic>
          <a:graphicData uri="http://schemas.openxmlformats.org/drawingml/2006/table">
            <a:tbl>
              <a:tblPr bandRow="1" firstRow="1">
                <a:noFill/>
                <a:tableStyleId>{1BAF51A6-542C-42B2-8E87-6BADDDFE2569}</a:tableStyleId>
              </a:tblPr>
              <a:tblGrid>
                <a:gridCol w="4974300"/>
                <a:gridCol w="4974300"/>
              </a:tblGrid>
              <a:tr h="584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Native Apps</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Web apps</a:t>
                      </a:r>
                      <a:endParaRPr sz="1400" u="none" cap="none" strike="noStrike"/>
                    </a:p>
                  </a:txBody>
                  <a:tcPr marT="45725" marB="45725" marR="91450" marL="91450" anchor="ctr"/>
                </a:tc>
              </a:tr>
              <a:tr h="584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Specific operating system</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Internet browser</a:t>
                      </a:r>
                      <a:endParaRPr sz="1400" u="none" cap="none" strike="noStrike"/>
                    </a:p>
                  </a:txBody>
                  <a:tcPr marT="45725" marB="45725" marR="91450" marL="91450" anchor="ctr"/>
                </a:tc>
              </a:tr>
              <a:tr h="584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Install from app store, download, online/offline</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URL or install from app store, download, if url, online</a:t>
                      </a:r>
                      <a:endParaRPr sz="1400" u="none" cap="none" strike="noStrike"/>
                    </a:p>
                  </a:txBody>
                  <a:tcPr marT="45725" marB="45725" marR="91450" marL="91450" anchor="ctr"/>
                </a:tc>
              </a:tr>
              <a:tr h="729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Programming languages (Swift, Kotlin, Java, C#)</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Languages of the web (HTML, CSS, JavaScript, frameworks, libraries)</a:t>
                      </a:r>
                      <a:endParaRPr sz="1800" u="none" cap="none" strike="noStrike"/>
                    </a:p>
                  </a:txBody>
                  <a:tcPr marT="45725" marB="45725" marR="91450" marL="91450"/>
                </a:tc>
              </a:tr>
              <a:tr h="584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One version per platform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Multiplatform</a:t>
                      </a:r>
                      <a:endParaRPr sz="1400" u="none" cap="none" strike="noStrike"/>
                    </a:p>
                  </a:txBody>
                  <a:tcPr marT="45725" marB="45725" marR="91450" marL="91450"/>
                </a:tc>
              </a:tr>
              <a:tr h="584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Native UI</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UI of the web</a:t>
                      </a:r>
                      <a:endParaRPr sz="1400" u="none" cap="none" strike="noStrike"/>
                    </a:p>
                  </a:txBody>
                  <a:tcPr marT="45725" marB="45725" marR="91450" marL="91450"/>
                </a:tc>
              </a:tr>
              <a:tr h="584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Broad access to hardware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Delayed access to hardware features</a:t>
                      </a:r>
                      <a:endParaRPr sz="1800" u="none" cap="none" strike="noStrike"/>
                    </a:p>
                  </a:txBody>
                  <a:tcPr marT="45725" marB="45725" marR="91450" marL="91450"/>
                </a:tc>
              </a:tr>
              <a:tr h="584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Performance optimized for target platform</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Performance optimized for browser</a:t>
                      </a:r>
                      <a:endParaRPr sz="1400" u="none" cap="none" strike="noStrike"/>
                    </a:p>
                  </a:txBody>
                  <a:tcPr marT="45725" marB="45725" marR="91450" marL="9145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37e83d83fd_0_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How a full-stack web apps work?</a:t>
            </a:r>
            <a:endParaRPr/>
          </a:p>
        </p:txBody>
      </p:sp>
      <p:pic>
        <p:nvPicPr>
          <p:cNvPr id="144" name="Google Shape;144;g137e83d83fd_0_15"/>
          <p:cNvPicPr preferRelativeResize="0"/>
          <p:nvPr>
            <p:ph idx="1" type="body"/>
          </p:nvPr>
        </p:nvPicPr>
        <p:blipFill rotWithShape="1">
          <a:blip r:embed="rId3">
            <a:alphaModFix/>
          </a:blip>
          <a:srcRect b="0" l="0" r="0" t="0"/>
          <a:stretch/>
        </p:blipFill>
        <p:spPr>
          <a:xfrm>
            <a:off x="968308" y="1394782"/>
            <a:ext cx="10999200" cy="468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2 </a:t>
            </a:r>
            <a:br>
              <a:rPr lang="en-US"/>
            </a:br>
            <a:r>
              <a:rPr lang="en-US"/>
              <a:t>WEB TECH</a:t>
            </a:r>
            <a:endParaRPr/>
          </a:p>
        </p:txBody>
      </p:sp>
      <p:sp>
        <p:nvSpPr>
          <p:cNvPr id="150" name="Google Shape;150;p1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10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solidFill>
                  <a:srgbClr val="980000"/>
                </a:solidFill>
              </a:rPr>
              <a:t>Prototype</a:t>
            </a:r>
            <a:endParaRPr>
              <a:solidFill>
                <a:srgbClr val="980000"/>
              </a:solidFill>
            </a:endParaRPr>
          </a:p>
        </p:txBody>
      </p:sp>
      <p:pic>
        <p:nvPicPr>
          <p:cNvPr id="156" name="Google Shape;156;p8"/>
          <p:cNvPicPr preferRelativeResize="0"/>
          <p:nvPr>
            <p:ph idx="1" type="body"/>
          </p:nvPr>
        </p:nvPicPr>
        <p:blipFill rotWithShape="1">
          <a:blip r:embed="rId3">
            <a:alphaModFix/>
          </a:blip>
          <a:srcRect b="0" l="0" r="0" t="0"/>
          <a:stretch/>
        </p:blipFill>
        <p:spPr>
          <a:xfrm>
            <a:off x="968308" y="1394782"/>
            <a:ext cx="10999304" cy="4680555"/>
          </a:xfrm>
          <a:prstGeom prst="rect">
            <a:avLst/>
          </a:prstGeom>
          <a:noFill/>
          <a:ln>
            <a:noFill/>
          </a:ln>
        </p:spPr>
      </p:pic>
      <p:sp>
        <p:nvSpPr>
          <p:cNvPr id="157" name="Google Shape;157;p8"/>
          <p:cNvSpPr/>
          <p:nvPr/>
        </p:nvSpPr>
        <p:spPr>
          <a:xfrm>
            <a:off x="1565328" y="6075337"/>
            <a:ext cx="3657600" cy="511444"/>
          </a:xfrm>
          <a:prstGeom prst="leftRightArrow">
            <a:avLst>
              <a:gd fmla="val 50000" name="adj1"/>
              <a:gd fmla="val 50000" name="adj2"/>
            </a:avLst>
          </a:prstGeom>
          <a:solidFill>
            <a:srgbClr val="980000"/>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8"/>
          <p:cNvSpPr txBox="1"/>
          <p:nvPr/>
        </p:nvSpPr>
        <p:spPr>
          <a:xfrm>
            <a:off x="5675125" y="6074100"/>
            <a:ext cx="4724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rgbClr val="980000"/>
                </a:solidFill>
                <a:latin typeface="Libre Franklin"/>
                <a:ea typeface="Libre Franklin"/>
                <a:cs typeface="Libre Franklin"/>
                <a:sym typeface="Libre Franklin"/>
              </a:rPr>
              <a:t>Optional</a:t>
            </a:r>
            <a:endParaRPr b="1" sz="2200">
              <a:solidFill>
                <a:srgbClr val="980000"/>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1371600" y="4572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Why will you build a web app prototype?</a:t>
            </a:r>
            <a:endParaRPr/>
          </a:p>
        </p:txBody>
      </p:sp>
      <p:sp>
        <p:nvSpPr>
          <p:cNvPr id="164" name="Google Shape;164;p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Quicker to prototype</a:t>
            </a:r>
            <a:endParaRPr/>
          </a:p>
          <a:p>
            <a:pPr indent="-384048" lvl="0" marL="384048" rtl="0" algn="l">
              <a:lnSpc>
                <a:spcPct val="94000"/>
              </a:lnSpc>
              <a:spcBef>
                <a:spcPts val="1200"/>
              </a:spcBef>
              <a:spcAft>
                <a:spcPts val="0"/>
              </a:spcAft>
              <a:buClr>
                <a:schemeClr val="dk2"/>
              </a:buClr>
              <a:buSzPts val="2000"/>
              <a:buChar char="■"/>
            </a:pPr>
            <a:r>
              <a:rPr lang="en-US"/>
              <a:t>Introduction to broadly applicable tech - VS Code, HTML, CSS, JavaScript</a:t>
            </a:r>
            <a:endParaRPr/>
          </a:p>
          <a:p>
            <a:pPr indent="-384048" lvl="0" marL="384048" rtl="0" algn="l">
              <a:lnSpc>
                <a:spcPct val="94000"/>
              </a:lnSpc>
              <a:spcBef>
                <a:spcPts val="1200"/>
              </a:spcBef>
              <a:spcAft>
                <a:spcPts val="0"/>
              </a:spcAft>
              <a:buClr>
                <a:schemeClr val="dk2"/>
              </a:buClr>
              <a:buSzPts val="2000"/>
              <a:buChar char="■"/>
            </a:pPr>
            <a:r>
              <a:rPr lang="en-US"/>
              <a:t>Many projects - professional, community, philanthropic, for fun...</a:t>
            </a:r>
            <a:endParaRPr/>
          </a:p>
          <a:p>
            <a:pPr indent="-384048" lvl="0" marL="384048" rtl="0" algn="l">
              <a:lnSpc>
                <a:spcPct val="94000"/>
              </a:lnSpc>
              <a:spcBef>
                <a:spcPts val="1200"/>
              </a:spcBef>
              <a:spcAft>
                <a:spcPts val="0"/>
              </a:spcAft>
              <a:buClr>
                <a:schemeClr val="dk2"/>
              </a:buClr>
              <a:buSzPts val="2000"/>
              <a:buChar char="■"/>
            </a:pPr>
            <a:r>
              <a:rPr lang="en-US"/>
              <a:t>Differences of capabilities between web and native apps are closing</a:t>
            </a:r>
            <a:endParaRPr/>
          </a:p>
          <a:p>
            <a:pPr indent="0" lvl="0" marL="0" rtl="0" algn="l">
              <a:lnSpc>
                <a:spcPct val="94000"/>
              </a:lnSpc>
              <a:spcBef>
                <a:spcPts val="1200"/>
              </a:spcBef>
              <a:spcAft>
                <a:spcPts val="0"/>
              </a:spcAft>
              <a:buClr>
                <a:schemeClr val="dk2"/>
              </a:buClr>
              <a:buSzPts val="2000"/>
              <a:buNone/>
            </a:pPr>
            <a:r>
              <a:t/>
            </a:r>
            <a:endParaRPr/>
          </a:p>
        </p:txBody>
      </p:sp>
      <p:sp>
        <p:nvSpPr>
          <p:cNvPr id="165" name="Google Shape;165;p9"/>
          <p:cNvSpPr/>
          <p:nvPr/>
        </p:nvSpPr>
        <p:spPr>
          <a:xfrm>
            <a:off x="3871775" y="4590875"/>
            <a:ext cx="5033700" cy="2090700"/>
          </a:xfrm>
          <a:prstGeom prst="ellipse">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rgbClr val="EDEDED"/>
                </a:solidFill>
                <a:latin typeface="Arial"/>
                <a:ea typeface="Arial"/>
                <a:cs typeface="Arial"/>
                <a:sym typeface="Arial"/>
              </a:rPr>
              <a:t>PROTOTYPE</a:t>
            </a:r>
            <a:endParaRPr b="1" i="0" sz="2500" u="none" cap="none" strike="noStrike">
              <a:solidFill>
                <a:srgbClr val="EDEDED"/>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2020-06-21T18:53:52Z</dcterms:created>
  <dc:creator>Scharff, Prof. Christelle</dc:creator>
</cp:coreProperties>
</file>