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Libre Frankl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iYF3nl75b8BhS3teEN4goRVEV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LibreFranklin-italic.fntdata"/><Relationship Id="rId23" Type="http://schemas.openxmlformats.org/officeDocument/2006/relationships/slide" Target="slides/slide18.xml"/><Relationship Id="rId45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LibreFranklin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73aafab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e273aafab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73aafab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e273aafab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e273aafabe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73aafabe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e273aafabe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e273aafabe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73aafab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273aafab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e273aafab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8953e1f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3a8953e1f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73aafabe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e273aafabe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273aafabe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273aafabe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273aafabe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e273aafabe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73aafabe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e273aafabe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 of 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273aafabe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e273aafabe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e273aafabe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8953e1f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3a8953e1f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3a8953e1f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5b15b1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e15b15b1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e15b15b1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JavaScript spread operator ( ... ) </a:t>
            </a:r>
            <a:r>
              <a:rPr b="1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allows us to quickly copy all or part of an existing array or object into another array or object</a:t>
            </a:r>
            <a:r>
              <a:rPr lang="en-US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273aafabe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e273aafabe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273aafabe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e273aafabe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73aafabe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e273aafabe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273aafabe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e273aafabe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73aafab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273aafab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e273aafab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completion, extensions, code formatting (SHIFT+OPTION+F), debugging, versioning etc.</a:t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73aafab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273aafab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e273aafab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73aafab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273aafab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73aafab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e273aafab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1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nt-summer-academy/Curriculum-2022/wiki" TargetMode="External"/><Relationship Id="rId4" Type="http://schemas.openxmlformats.org/officeDocument/2006/relationships/hyperlink" Target="https://github.com/tnt-summer-academy/Curriculum/wik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nt-summer-academy/Curriculum-2022/blob/main/Week%201/%5BENG1.1%5DIntro_To_JavaScript.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://www.howcsharp.com/47/integrated-development-environment-id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dejs.org/en/downloa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pmj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1915128" y="30838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VISUAL STUDIO CODE &amp; JAVASCRIPT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679906" y="52516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https://github.com/tnt-summer-academy/Curriculum-2022/wiki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1h30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VS Code - Demo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371600" y="2033000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Editor / Splitting editor</a:t>
            </a:r>
            <a:endParaRPr/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Minimap</a:t>
            </a:r>
            <a:endParaRPr/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Breadcrumb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Terminal (Linux)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IntelliSense – Code completion 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Code Snippets  - Generates pieces of code (e.g., for loop, if)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Refactoring / renaming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Formatting – OPTION + SHIFT + F 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Palette – COMMAND + SHIFT + P </a:t>
            </a:r>
            <a:endParaRPr/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Activity bar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Extensions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Debugging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Source control (Git)</a:t>
            </a:r>
            <a:endParaRPr/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Code </a:t>
            </a:r>
            <a:r>
              <a:rPr lang="en-US"/>
              <a:t>formatting</a:t>
            </a:r>
            <a:r>
              <a:rPr lang="en-US"/>
              <a:t> with Prettier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b="1" lang="en-US"/>
              <a:t>PART 2</a:t>
            </a:r>
            <a:br>
              <a:rPr b="1" lang="en-US"/>
            </a:br>
            <a:r>
              <a:rPr b="1" lang="en-US"/>
              <a:t>HELLO WORLD &amp; JAVASCRIPT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10 minutes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73aafabe_0_25"/>
          <p:cNvSpPr txBox="1"/>
          <p:nvPr>
            <p:ph type="title"/>
          </p:nvPr>
        </p:nvSpPr>
        <p:spPr>
          <a:xfrm>
            <a:off x="1371600" y="47272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Install the recommended extensions</a:t>
            </a:r>
            <a:endParaRPr/>
          </a:p>
        </p:txBody>
      </p:sp>
      <p:sp>
        <p:nvSpPr>
          <p:cNvPr id="183" name="Google Shape;183;ge273aafabe_0_25"/>
          <p:cNvSpPr txBox="1"/>
          <p:nvPr>
            <p:ph idx="1" type="body"/>
          </p:nvPr>
        </p:nvSpPr>
        <p:spPr>
          <a:xfrm>
            <a:off x="1371600" y="2033000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Debugger for Chrome</a:t>
            </a:r>
            <a:r>
              <a:rPr lang="en-US"/>
              <a:t> - To use  VSCode debugger on your JavaScript code, even though it's running in your Chrome browser.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Live Share Extension Pack</a:t>
            </a:r>
            <a:r>
              <a:rPr lang="en-US"/>
              <a:t> - To collaborate with other TNTs in VSCode just like multiple people can change the same file in Google Docs. It's awesome! Get it! Get it now! :)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Prettier</a:t>
            </a:r>
            <a:r>
              <a:rPr lang="en-US"/>
              <a:t> - To autoformat a file when you save it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ESLint </a:t>
            </a:r>
            <a:r>
              <a:rPr lang="en-US"/>
              <a:t>- To help find JavaScript errors and show them to you.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Open In Browser</a:t>
            </a:r>
            <a:r>
              <a:rPr lang="en-US"/>
              <a:t> - To open an HTML file in your browser, which is useful for previewing the file that you've written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Git Graph</a:t>
            </a:r>
            <a:r>
              <a:rPr lang="en-US"/>
              <a:t> - To show you a nice graph of branches and commits in your repos.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GitLens</a:t>
            </a:r>
            <a:r>
              <a:rPr lang="en-US"/>
              <a:t> - More tools for interacting with git and 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73aafabe_0_3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ge273aafabe_0_3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ge273aafab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316275"/>
            <a:ext cx="9659526" cy="642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273aafabe_0_39"/>
          <p:cNvSpPr/>
          <p:nvPr/>
        </p:nvSpPr>
        <p:spPr>
          <a:xfrm>
            <a:off x="769025" y="2859725"/>
            <a:ext cx="602700" cy="51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273aafabe_0_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Run Helloworld.js using the VS Code Debugger</a:t>
            </a:r>
            <a:endParaRPr/>
          </a:p>
        </p:txBody>
      </p:sp>
      <p:sp>
        <p:nvSpPr>
          <p:cNvPr id="199" name="Google Shape;199;ge273aafabe_0_3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0" name="Google Shape;200;ge273aafab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171700"/>
            <a:ext cx="7356225" cy="10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e273aafabe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050" y="3666950"/>
            <a:ext cx="55054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e273aafabe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5990" y="3666950"/>
            <a:ext cx="5336756" cy="10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273aafabe_0_31"/>
          <p:cNvSpPr/>
          <p:nvPr/>
        </p:nvSpPr>
        <p:spPr>
          <a:xfrm>
            <a:off x="7174275" y="5083575"/>
            <a:ext cx="4713900" cy="162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have to create a file launch.json (automatically)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273aafabe_0_31"/>
          <p:cNvSpPr txBox="1"/>
          <p:nvPr/>
        </p:nvSpPr>
        <p:spPr>
          <a:xfrm>
            <a:off x="8923350" y="2593400"/>
            <a:ext cx="308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HelloWorld.js</a:t>
            </a:r>
            <a:endParaRPr b="0" i="0" sz="21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73aafabe_0_49"/>
          <p:cNvSpPr txBox="1"/>
          <p:nvPr>
            <p:ph type="title"/>
          </p:nvPr>
        </p:nvSpPr>
        <p:spPr>
          <a:xfrm>
            <a:off x="1371600" y="5334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-US"/>
              <a:t>Run Helloworld.js using the VS Code Debugger - WITH BREAKPOINTS</a:t>
            </a:r>
            <a:endParaRPr/>
          </a:p>
        </p:txBody>
      </p:sp>
      <p:sp>
        <p:nvSpPr>
          <p:cNvPr id="211" name="Google Shape;211;ge273aafabe_0_4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ge273aafab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86000"/>
            <a:ext cx="75438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e273aafabe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75" y="4529163"/>
            <a:ext cx="106489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e273aafabe_0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01863" y="4543450"/>
            <a:ext cx="26003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b="1" lang="en-US"/>
              <a:t>PART 3</a:t>
            </a:r>
            <a:br>
              <a:rPr b="1" lang="en-US"/>
            </a:br>
            <a:r>
              <a:rPr b="1" lang="en-US"/>
              <a:t>JAVASCRIPT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40 minutes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Open the file Intro_To_JavaScript.js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1371600" y="2286000"/>
            <a:ext cx="9601200" cy="4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https://github.com/tnt-summer-academy/Curriculum-2022/blob/main/Week%201/%5BENG1.1%5DIntro_To_JavaScript.js</a:t>
            </a:r>
            <a:r>
              <a:rPr lang="en-US" sz="1800"/>
              <a:t> </a:t>
            </a:r>
            <a:r>
              <a:rPr lang="en-US" sz="1800"/>
              <a:t> </a:t>
            </a:r>
            <a:endParaRPr sz="1800"/>
          </a:p>
          <a:p>
            <a:pPr indent="0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Answer the questions</a:t>
            </a:r>
            <a:endParaRPr sz="1800"/>
          </a:p>
          <a:p>
            <a:pPr indent="-38404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solidFill>
                  <a:schemeClr val="dk1"/>
                </a:solidFill>
              </a:rPr>
              <a:t>// WHAT DOES THE FOLLOWING LINE PRINT, AND WHY? </a:t>
            </a:r>
            <a:endParaRPr sz="1800">
              <a:solidFill>
                <a:schemeClr val="dk1"/>
              </a:solidFill>
            </a:endParaRPr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Stop when you see</a:t>
            </a:r>
            <a:endParaRPr sz="1800">
              <a:solidFill>
                <a:schemeClr val="dk1"/>
              </a:solidFill>
            </a:endParaRPr>
          </a:p>
          <a:p>
            <a:pPr indent="-38404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solidFill>
                  <a:schemeClr val="dk1"/>
                </a:solidFill>
              </a:rPr>
              <a:t>React-Focused Stuff Starts Here</a:t>
            </a:r>
            <a:endParaRPr i="1" sz="1800">
              <a:solidFill>
                <a:schemeClr val="dk1"/>
              </a:solidFill>
            </a:endParaRPr>
          </a:p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Use the debugger and Step Over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00">
                <a:solidFill>
                  <a:schemeClr val="dk1"/>
                </a:solidFill>
              </a:rPr>
              <a:t>Variables / Datatypes / Control Flows / Functions / Classes 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Datatypes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371600" y="2285999"/>
            <a:ext cx="9601200" cy="4327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Datatypes - what type of value can be assigned to a variable depends on the datatype</a:t>
            </a:r>
            <a:endParaRPr/>
          </a:p>
          <a:p>
            <a:pPr indent="-384048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boolean for true and false statements, number, string for text, array...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We define variables with </a:t>
            </a:r>
            <a:r>
              <a:rPr b="1" lang="en-US"/>
              <a:t>let </a:t>
            </a:r>
            <a:r>
              <a:rPr lang="en-US"/>
              <a:t>and </a:t>
            </a:r>
            <a:r>
              <a:rPr b="1" lang="en-US"/>
              <a:t>var</a:t>
            </a:r>
            <a:endParaRPr b="1"/>
          </a:p>
          <a:p>
            <a:pPr indent="-384048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let - block scoped </a:t>
            </a:r>
            <a:r>
              <a:rPr lang="en-US"/>
              <a:t>by {} </a:t>
            </a:r>
            <a:r>
              <a:rPr lang="en-US"/>
              <a:t>* standard to use let </a:t>
            </a:r>
            <a:r>
              <a:rPr lang="en-US"/>
              <a:t>nowadays</a:t>
            </a:r>
            <a:r>
              <a:rPr lang="en-US"/>
              <a:t> </a:t>
            </a:r>
            <a:endParaRPr/>
          </a:p>
          <a:p>
            <a:pPr indent="-384048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var - function scoped * still used in older code</a:t>
            </a:r>
            <a:endParaRPr/>
          </a:p>
          <a:p>
            <a:pPr indent="-371348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Their values can change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We define constants with </a:t>
            </a:r>
            <a:r>
              <a:rPr b="1" lang="en-US"/>
              <a:t>const</a:t>
            </a:r>
            <a:endParaRPr/>
          </a:p>
          <a:p>
            <a:pPr indent="-384048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const - maintain the same value, cannot be updated, can only be accessed within the block it was declared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1371600" y="996043"/>
            <a:ext cx="9601200" cy="586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//Boolean - true/false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isIceCreamCold = true;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//Number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king = 23;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//String - can use double "" or single ' '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color = "blue";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//Arrays index start with 0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prime = [2, 3, 5, 7, 11, 13, 17, 19, 23];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Constant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 nbMonth = 12;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TNTs will be able to navigate Visual Studio Code (VSCode).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TNTs will be able to open VSCode's Integrated Terminal in a specific folder (directory), and then type in common Linux commands (such as ls and cd)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TNTs will be able to create a new HTML &amp; JavaScript file and run 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TNTs will learn the basics of JavaScript.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TNTs will learn the basics of JavaScript support for functional programming, specifically those parts that are commonly used by React.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8953e1fa_0_2"/>
          <p:cNvSpPr txBox="1"/>
          <p:nvPr>
            <p:ph idx="1" type="body"/>
          </p:nvPr>
        </p:nvSpPr>
        <p:spPr>
          <a:xfrm>
            <a:off x="1371600" y="996050"/>
            <a:ext cx="10637100" cy="5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console.log("Number ", king)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console.log("Number ${king}") // variable value inside a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console.log("Number ${king*2}") // do the math inside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Functions are building blocks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They're used for abstraction and problem solving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Functions can be named or anonymous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Functions can have types and optional default parameters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Types define the datatypes of the variables passed into and returned from the function.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Parameters are what's passed into the function.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1371600" y="2285999"/>
            <a:ext cx="96012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//Named function</a:t>
            </a:r>
            <a:endParaRPr b="1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add(a, b){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return a + b;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console.log('Function add:', add(2, 3))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//Anonymous function</a:t>
            </a:r>
            <a:endParaRPr b="1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added = function (x, y) { return x + y };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console.log('Function added:', added(2, 3))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273aafabe_0_8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260" name="Google Shape;260;ge273aafabe_0_89"/>
          <p:cNvSpPr txBox="1"/>
          <p:nvPr>
            <p:ph idx="1" type="body"/>
          </p:nvPr>
        </p:nvSpPr>
        <p:spPr>
          <a:xfrm>
            <a:off x="1371600" y="1658725"/>
            <a:ext cx="9601200" cy="4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 class in object-oriented programming languages is a template for creating objects. Classes are only available in more recent versions of JS (from 2015 onwards).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 class contains properties, constructors, and methods. Constructors are methods automatically invoked when an instance of the class is created.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In a class, </a:t>
            </a:r>
            <a:r>
              <a:rPr b="1" lang="en-US"/>
              <a:t>this </a:t>
            </a:r>
            <a:r>
              <a:rPr lang="en-US"/>
              <a:t>denotes that it's referring to one of the members in the class.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new</a:t>
            </a:r>
            <a:r>
              <a:rPr lang="en-US"/>
              <a:t> is used to construct an instance of the class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JS  also introduces </a:t>
            </a:r>
            <a:r>
              <a:rPr b="1" lang="en-US"/>
              <a:t>inheritance</a:t>
            </a:r>
            <a:r>
              <a:rPr lang="en-US"/>
              <a:t>. Inheritance extends classes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 Classes inherit properties and methods from the base class</a:t>
            </a:r>
            <a:endParaRPr/>
          </a:p>
          <a:p>
            <a:pPr indent="-3713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Classes will be used in React for components </a:t>
            </a:r>
            <a:endParaRPr/>
          </a:p>
        </p:txBody>
      </p:sp>
      <p:sp>
        <p:nvSpPr>
          <p:cNvPr id="261" name="Google Shape;261;ge273aafabe_0_89"/>
          <p:cNvSpPr/>
          <p:nvPr/>
        </p:nvSpPr>
        <p:spPr>
          <a:xfrm>
            <a:off x="9837575" y="4564225"/>
            <a:ext cx="1664400" cy="6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273aafabe_0_89"/>
          <p:cNvSpPr/>
          <p:nvPr/>
        </p:nvSpPr>
        <p:spPr>
          <a:xfrm>
            <a:off x="9976650" y="5995025"/>
            <a:ext cx="1664400" cy="6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273aafabe_0_89"/>
          <p:cNvSpPr/>
          <p:nvPr/>
        </p:nvSpPr>
        <p:spPr>
          <a:xfrm>
            <a:off x="10583300" y="5363225"/>
            <a:ext cx="389400" cy="504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273aafabe_0_89"/>
          <p:cNvSpPr txBox="1"/>
          <p:nvPr/>
        </p:nvSpPr>
        <p:spPr>
          <a:xfrm>
            <a:off x="11062675" y="5363225"/>
            <a:ext cx="11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273aafabe_0_94"/>
          <p:cNvSpPr txBox="1"/>
          <p:nvPr>
            <p:ph idx="1" type="body"/>
          </p:nvPr>
        </p:nvSpPr>
        <p:spPr>
          <a:xfrm>
            <a:off x="1224644" y="391886"/>
            <a:ext cx="9601200" cy="5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 Animal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move(distanceInMeters = 0)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console.log('Animal moved ${distanceInMeters}m.');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 Dog </a:t>
            </a:r>
            <a:r>
              <a:rPr b="1" lang="en-US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Animal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bark()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console.log('Woof! Woof!');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 dog = new Dog();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dog.bark();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dog.move(10);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dog.bark();</a:t>
            </a:r>
            <a:endParaRPr/>
          </a:p>
        </p:txBody>
      </p:sp>
      <p:sp>
        <p:nvSpPr>
          <p:cNvPr id="270" name="Google Shape;270;ge273aafabe_0_94"/>
          <p:cNvSpPr/>
          <p:nvPr/>
        </p:nvSpPr>
        <p:spPr>
          <a:xfrm>
            <a:off x="8439325" y="2286000"/>
            <a:ext cx="2398800" cy="106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273aafabe_0_94"/>
          <p:cNvSpPr/>
          <p:nvPr/>
        </p:nvSpPr>
        <p:spPr>
          <a:xfrm>
            <a:off x="8639759" y="4520455"/>
            <a:ext cx="2398800" cy="106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273aafabe_0_94"/>
          <p:cNvSpPr/>
          <p:nvPr/>
        </p:nvSpPr>
        <p:spPr>
          <a:xfrm>
            <a:off x="9514058" y="3533784"/>
            <a:ext cx="561300" cy="787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273aafabe_0_94"/>
          <p:cNvSpPr txBox="1"/>
          <p:nvPr/>
        </p:nvSpPr>
        <p:spPr>
          <a:xfrm>
            <a:off x="10204930" y="3533784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273aafabe_0_106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b="1" lang="en-US"/>
              <a:t>Work in your teams up to Classes</a:t>
            </a:r>
            <a:endParaRPr/>
          </a:p>
        </p:txBody>
      </p:sp>
      <p:sp>
        <p:nvSpPr>
          <p:cNvPr id="279" name="Google Shape;279;ge273aafabe_0_106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273aafabe_0_111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b="1" lang="en-US"/>
              <a:t>PART 4</a:t>
            </a:r>
            <a:br>
              <a:rPr b="1" lang="en-US"/>
            </a:br>
            <a:r>
              <a:rPr b="1" lang="en-US"/>
              <a:t>REACT-SPECIFIC JAVASCRIPT TOPICS</a:t>
            </a:r>
            <a:endParaRPr/>
          </a:p>
        </p:txBody>
      </p:sp>
      <p:sp>
        <p:nvSpPr>
          <p:cNvPr id="285" name="Google Shape;285;ge273aafabe_0_111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20 minutes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Objects / Fat Arrow Notation / Map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(around line 271 in the code)  </a:t>
            </a:r>
            <a:endParaRPr/>
          </a:p>
        </p:txBody>
      </p:sp>
      <p:sp>
        <p:nvSpPr>
          <p:cNvPr id="286" name="Google Shape;286;ge273aafabe_0_111"/>
          <p:cNvSpPr/>
          <p:nvPr/>
        </p:nvSpPr>
        <p:spPr>
          <a:xfrm>
            <a:off x="902200" y="4843875"/>
            <a:ext cx="4500900" cy="179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Object literal </a:t>
            </a:r>
            <a:endParaRPr/>
          </a:p>
        </p:txBody>
      </p:sp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1371600" y="1955325"/>
            <a:ext cx="96012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An </a:t>
            </a:r>
            <a:r>
              <a:rPr b="1" lang="en-US" sz="2400"/>
              <a:t>object literal</a:t>
            </a:r>
            <a:r>
              <a:rPr lang="en-US" sz="2400"/>
              <a:t> represents key value pairs that describe something.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/>
              <a:t>For example, a rectangle has length and width. </a:t>
            </a:r>
            <a:endParaRPr sz="240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/>
              <a:t>A contact may have name, phone number and address.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1424875" y="37093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boss = {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name: "Michael Scott",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phone: "555-555-5555",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address: "Scranton, PA"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console.log("The world's best boss is:", boss.name, boss.phone, boss.address);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1371600" y="19153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Reference versus Copy</a:t>
            </a:r>
            <a:endParaRPr/>
          </a:p>
        </p:txBody>
      </p:sp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1371600" y="1371599"/>
            <a:ext cx="9601200" cy="548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400"/>
              <a:t>Reference - creates an additional name for the same object. Changing a value in the reference object, changes the original object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400"/>
              <a:t>Copy - creates a copy (clone) of the object. Changing the copy object will not impact the original object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//Reference of an object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bestBoss = boss;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boss.phone = "+1555-555-555";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console.log("The world's best boss is still:", boss.name, boss.phone, boss.address)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//Copy of an object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newBoss = { ...boss } // spread operator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newBoss.name = "Andy Bernard"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console.log("The new boss is:", newBoss.name, newBoss.phone, newBoss.address)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console.log("The world's best boss remains:", boss.name, boss.phone, boss.address)</a:t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7556400" y="4326275"/>
            <a:ext cx="4539600" cy="12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4A86E8"/>
                </a:solidFill>
              </a:rPr>
              <a:t>… means “unpack all the parts of the boss object” </a:t>
            </a:r>
            <a:endParaRPr i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4A86E8"/>
                </a:solidFill>
              </a:rPr>
              <a:t>{ } means put everything that is in { } into the new object</a:t>
            </a:r>
            <a:endParaRPr i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Fat arrow notation</a:t>
            </a:r>
            <a:endParaRPr/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1371600" y="2286000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55473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Fat arrow notation (=&gt;) is used for anonymous functions. They are also called lambda functions</a:t>
            </a:r>
            <a:endParaRPr/>
          </a:p>
          <a:p>
            <a:pPr indent="-35547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We drop the need of the function keyword and use let</a:t>
            </a:r>
            <a:endParaRPr/>
          </a:p>
          <a:p>
            <a:pPr indent="-35547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This notation separates the parameters (left-hand side) from the function body (right_hand side).</a:t>
            </a:r>
            <a:endParaRPr/>
          </a:p>
          <a:p>
            <a:pPr indent="-35547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If the function does not return anything, use void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sayHi = () =&gt; {return "Hello!!!"};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equivalent to the function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sayHi() {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 "Hello!!!"};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mult2_e =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=&gt; 2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equivalent to the function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mult2(x){return 2*x}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b="1" lang="en-US"/>
              <a:t>PART 1</a:t>
            </a:r>
            <a:br>
              <a:rPr b="1" lang="en-US"/>
            </a:br>
            <a:r>
              <a:rPr b="1" lang="en-US"/>
              <a:t>GETTING STARTED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5 minutes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273aafabe_0_1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Map</a:t>
            </a:r>
            <a:endParaRPr/>
          </a:p>
        </p:txBody>
      </p:sp>
      <p:sp>
        <p:nvSpPr>
          <p:cNvPr id="313" name="Google Shape;313;ge273aafabe_0_117"/>
          <p:cNvSpPr txBox="1"/>
          <p:nvPr>
            <p:ph idx="1" type="body"/>
          </p:nvPr>
        </p:nvSpPr>
        <p:spPr>
          <a:xfrm>
            <a:off x="1371600" y="1581125"/>
            <a:ext cx="9601200" cy="5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2197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-US" sz="2100"/>
              <a:t>map calls a function on each element of a collection (e.g., array). Thus, it takes a </a:t>
            </a:r>
            <a:r>
              <a:rPr b="1" lang="en-US" sz="2100"/>
              <a:t>function as parameter</a:t>
            </a:r>
            <a:endParaRPr b="1" sz="2100"/>
          </a:p>
          <a:p>
            <a:pPr indent="-32197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-US" sz="2100"/>
              <a:t>For example, you want to add 2 to all elements of an array</a:t>
            </a:r>
            <a:endParaRPr sz="21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an array of strings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myarray = ['Microsoft', 'TNTs']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printing the array with map. map calls the function as parameters on each element of the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console.log('Printing the array with map')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Create a function that will print it's first parameter and ignore any others: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116129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printIt = (value) =&gt; console.log(value)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print the array using 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116129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myarray.map(printIt)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16129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a8953e1fa_0_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Another example of </a:t>
            </a:r>
            <a:r>
              <a:rPr lang="en-US"/>
              <a:t>Map</a:t>
            </a:r>
            <a:endParaRPr/>
          </a:p>
        </p:txBody>
      </p:sp>
      <p:sp>
        <p:nvSpPr>
          <p:cNvPr id="320" name="Google Shape;320;g13a8953e1fa_0_7"/>
          <p:cNvSpPr txBox="1"/>
          <p:nvPr>
            <p:ph idx="1" type="body"/>
          </p:nvPr>
        </p:nvSpPr>
        <p:spPr>
          <a:xfrm>
            <a:off x="1371600" y="1581125"/>
            <a:ext cx="9601200" cy="5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Multiply all elements of an array by 22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numberarray = [1, 6, 7.5];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mult22 = (x) =&gt; x * 22;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newarray = numberarray.map(mult22);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2323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console.log(newarray);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15b15b14b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Filter</a:t>
            </a:r>
            <a:endParaRPr/>
          </a:p>
        </p:txBody>
      </p:sp>
      <p:sp>
        <p:nvSpPr>
          <p:cNvPr id="327" name="Google Shape;327;ge15b15b14b_0_0"/>
          <p:cNvSpPr txBox="1"/>
          <p:nvPr>
            <p:ph idx="1" type="body"/>
          </p:nvPr>
        </p:nvSpPr>
        <p:spPr>
          <a:xfrm>
            <a:off x="1371600" y="1781075"/>
            <a:ext cx="96012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filter can be applied on  an array based on a condition. calls a function on each element of a collection (e.g., array). Thus, it takes a function as parameter</a:t>
            </a:r>
            <a:endParaRPr sz="21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an array of numbers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nums = [1, 2, 5, 6, 10, 20, 100, 200];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Starting with the 'nums' array, create a new array that only has numbers less than 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 smallNums = nums.filter((elt) =&gt; elt &lt; 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Spread operator</a:t>
            </a:r>
            <a:endParaRPr/>
          </a:p>
        </p:txBody>
      </p:sp>
      <p:sp>
        <p:nvSpPr>
          <p:cNvPr id="333" name="Google Shape;333;p24"/>
          <p:cNvSpPr txBox="1"/>
          <p:nvPr>
            <p:ph idx="1" type="body"/>
          </p:nvPr>
        </p:nvSpPr>
        <p:spPr>
          <a:xfrm>
            <a:off x="1371600" y="2286000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var items = ["1", "2", "3"];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printStuff(a, b, c)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 console.log("Printing: " + a + " " + b + " " + c);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using the spread operator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printStuff(...items);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without using the spread operator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printStuff(items[0], items[1], items[2]);</a:t>
            </a:r>
            <a:endParaRPr/>
          </a:p>
          <a:p>
            <a:pPr indent="-282448" lvl="0" marL="38404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273aafabe_0_14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b="1" lang="en-US"/>
              <a:t>Work in your teams on the React-related topics</a:t>
            </a:r>
            <a:endParaRPr/>
          </a:p>
        </p:txBody>
      </p:sp>
      <p:sp>
        <p:nvSpPr>
          <p:cNvPr id="339" name="Google Shape;339;ge273aafabe_0_14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273aafabe_0_146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b="1" lang="en-US"/>
              <a:t>PART 5</a:t>
            </a:r>
            <a:br>
              <a:rPr b="1" lang="en-US"/>
            </a:br>
            <a:r>
              <a:rPr b="1" lang="en-US"/>
              <a:t>INTEGRATED TERMINAL</a:t>
            </a:r>
            <a:endParaRPr/>
          </a:p>
        </p:txBody>
      </p:sp>
      <p:sp>
        <p:nvSpPr>
          <p:cNvPr id="345" name="Google Shape;345;ge273aafabe_0_146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5 minutes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273aafabe_0_15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Integrated Terminal</a:t>
            </a:r>
            <a:endParaRPr/>
          </a:p>
        </p:txBody>
      </p:sp>
      <p:sp>
        <p:nvSpPr>
          <p:cNvPr id="351" name="Google Shape;351;ge273aafabe_0_152"/>
          <p:cNvSpPr txBox="1"/>
          <p:nvPr>
            <p:ph idx="1" type="body"/>
          </p:nvPr>
        </p:nvSpPr>
        <p:spPr>
          <a:xfrm>
            <a:off x="1295400" y="1806625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The integrated terminal will be used for git and to build the project. It is a Linux terminal!</a:t>
            </a:r>
            <a:endParaRPr/>
          </a:p>
        </p:txBody>
      </p:sp>
      <p:pic>
        <p:nvPicPr>
          <p:cNvPr id="352" name="Google Shape;352;ge273aafabe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1" y="2686627"/>
            <a:ext cx="5693674" cy="39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e273aafabe_0_152"/>
          <p:cNvSpPr txBox="1"/>
          <p:nvPr/>
        </p:nvSpPr>
        <p:spPr>
          <a:xfrm>
            <a:off x="7959950" y="2766500"/>
            <a:ext cx="3808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endParaRPr b="0" i="0" sz="25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-al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.. 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the integrated terminal</a:t>
            </a:r>
            <a:endParaRPr b="0" i="0" sz="25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STRETCH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273aafabe_0_16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Stretch</a:t>
            </a:r>
            <a:endParaRPr/>
          </a:p>
        </p:txBody>
      </p:sp>
      <p:sp>
        <p:nvSpPr>
          <p:cNvPr id="365" name="Google Shape;365;ge273aafabe_0_165"/>
          <p:cNvSpPr txBox="1"/>
          <p:nvPr>
            <p:ph idx="1" type="body"/>
          </p:nvPr>
        </p:nvSpPr>
        <p:spPr>
          <a:xfrm>
            <a:off x="1295400" y="1806625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Change the appearance of your terminal (more colors!) with a .zshrc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JavaScript versus TypeScript - pros and cons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Console, terminal, shell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JavaScript Playground</a:t>
            </a:r>
            <a:endParaRPr/>
          </a:p>
        </p:txBody>
      </p:sp>
      <p:sp>
        <p:nvSpPr>
          <p:cNvPr id="366" name="Google Shape;366;ge273aafabe_0_165"/>
          <p:cNvSpPr txBox="1"/>
          <p:nvPr/>
        </p:nvSpPr>
        <p:spPr>
          <a:xfrm>
            <a:off x="7959950" y="2766500"/>
            <a:ext cx="380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3aafabe_0_2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Did you install VS Code already?</a:t>
            </a:r>
            <a:endParaRPr/>
          </a:p>
        </p:txBody>
      </p:sp>
      <p:sp>
        <p:nvSpPr>
          <p:cNvPr id="131" name="Google Shape;131;ge273aafabe_0_2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Download VScode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Why an IDE?</a:t>
            </a:r>
            <a:endParaRPr/>
          </a:p>
        </p:txBody>
      </p:sp>
      <p:pic>
        <p:nvPicPr>
          <p:cNvPr id="138" name="Google Shape;13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016" y="1841863"/>
            <a:ext cx="4650184" cy="3291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522016" y="5434149"/>
            <a:ext cx="468109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http://www.howcsharp.com/47/integrated-development-environment-ide.html</a:t>
            </a:r>
            <a:r>
              <a:rPr b="0" i="0" lang="en-US" sz="10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187575" y="2247150"/>
            <a:ext cx="4274700" cy="27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you work productively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73aafabe_0_8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Did you install npm?</a:t>
            </a:r>
            <a:endParaRPr/>
          </a:p>
        </p:txBody>
      </p:sp>
      <p:sp>
        <p:nvSpPr>
          <p:cNvPr id="147" name="Google Shape;147;ge273aafabe_0_8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Download npm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73aafabe_0_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npm</a:t>
            </a:r>
            <a:endParaRPr/>
          </a:p>
        </p:txBody>
      </p:sp>
      <p:sp>
        <p:nvSpPr>
          <p:cNvPr id="153" name="Google Shape;153;ge273aafabe_0_14"/>
          <p:cNvSpPr txBox="1"/>
          <p:nvPr>
            <p:ph idx="1" type="body"/>
          </p:nvPr>
        </p:nvSpPr>
        <p:spPr>
          <a:xfrm>
            <a:off x="1371600" y="2033000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npm stands for </a:t>
            </a:r>
            <a:r>
              <a:rPr b="1" lang="en-US"/>
              <a:t>Node.js Package Manager</a:t>
            </a:r>
            <a:endParaRPr b="1"/>
          </a:p>
          <a:p>
            <a:pPr indent="-384048" lvl="0" marL="38404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What is node? </a:t>
            </a:r>
            <a:r>
              <a:rPr lang="en-US"/>
              <a:t>Node.js is designed to build scalable network application. It is an asynchronous event-driven JavaScript runtime (compared to threads).</a:t>
            </a:r>
            <a:endParaRPr/>
          </a:p>
          <a:p>
            <a:pPr indent="-384048" lvl="0" marL="38404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npm</a:t>
            </a:r>
            <a:r>
              <a:rPr lang="en-US"/>
              <a:t> is </a:t>
            </a:r>
            <a:endParaRPr/>
          </a:p>
          <a:p>
            <a:pPr indent="-396748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an online repository for publishing and maintaining open-source Node.js projects </a:t>
            </a:r>
            <a:endParaRPr/>
          </a:p>
          <a:p>
            <a:pPr indent="-396748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 command line utility for interacting with the repo for package installation, version management, and dependency management</a:t>
            </a:r>
            <a:endParaRPr/>
          </a:p>
          <a:p>
            <a:pPr indent="-371348" lvl="0" marL="38404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Packages contain files for modules. Modules are files re-used throughout an application.</a:t>
            </a:r>
            <a:endParaRPr/>
          </a:p>
          <a:p>
            <a:pPr indent="-384048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React is a module</a:t>
            </a:r>
            <a:endParaRPr/>
          </a:p>
          <a:p>
            <a:pPr indent="-384048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List of packages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https://npmjs.com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273aafabe_0_2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b="1" lang="en-US"/>
              <a:t>PART 2</a:t>
            </a:r>
            <a:br>
              <a:rPr b="1" lang="en-US"/>
            </a:br>
            <a:r>
              <a:rPr b="1" lang="en-US"/>
              <a:t>VISUAL STUDIO CODE TOUR AND HELLO WORLD</a:t>
            </a:r>
            <a:endParaRPr/>
          </a:p>
        </p:txBody>
      </p:sp>
      <p:sp>
        <p:nvSpPr>
          <p:cNvPr id="159" name="Google Shape;159;ge273aafabe_0_2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20 minutes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Visual Studio Code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https://code.visualstudio.com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2228" y="1851234"/>
            <a:ext cx="7163421" cy="49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2020-06-21T18:53:52Z</dcterms:created>
  <dc:creator>Scharff, Prof. Christelle</dc:creator>
</cp:coreProperties>
</file>